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 id="261" r:id="rId7"/>
    <p:sldId id="263" r:id="rId8"/>
    <p:sldId id="264" r:id="rId9"/>
    <p:sldId id="266" r:id="rId10"/>
    <p:sldId id="267" r:id="rId11"/>
    <p:sldId id="268" r:id="rId12"/>
    <p:sldId id="269"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47C075F3-BB01-47C9-BF2E-4C171FC9D059}" type="datetimeFigureOut">
              <a:rPr lang="fr-FR" smtClean="0"/>
              <a:t>10/05/2025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1B28312-9259-40BA-985F-A51F392FE0B2}" type="slidenum">
              <a:rPr lang="fr-FR" smtClean="0"/>
              <a:t>‹N°›</a:t>
            </a:fld>
            <a:endParaRPr lang="fr-FR"/>
          </a:p>
        </p:txBody>
      </p:sp>
    </p:spTree>
    <p:extLst>
      <p:ext uri="{BB962C8B-B14F-4D97-AF65-F5344CB8AC3E}">
        <p14:creationId xmlns:p14="http://schemas.microsoft.com/office/powerpoint/2010/main" val="3163994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7C075F3-BB01-47C9-BF2E-4C171FC9D059}" type="datetimeFigureOut">
              <a:rPr lang="fr-FR" smtClean="0"/>
              <a:t>10/05/2025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1B28312-9259-40BA-985F-A51F392FE0B2}" type="slidenum">
              <a:rPr lang="fr-FR" smtClean="0"/>
              <a:t>‹N°›</a:t>
            </a:fld>
            <a:endParaRPr lang="fr-FR"/>
          </a:p>
        </p:txBody>
      </p:sp>
    </p:spTree>
    <p:extLst>
      <p:ext uri="{BB962C8B-B14F-4D97-AF65-F5344CB8AC3E}">
        <p14:creationId xmlns:p14="http://schemas.microsoft.com/office/powerpoint/2010/main" val="4028791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7C075F3-BB01-47C9-BF2E-4C171FC9D059}" type="datetimeFigureOut">
              <a:rPr lang="fr-FR" smtClean="0"/>
              <a:t>10/05/2025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1B28312-9259-40BA-985F-A51F392FE0B2}" type="slidenum">
              <a:rPr lang="fr-FR" smtClean="0"/>
              <a:t>‹N°›</a:t>
            </a:fld>
            <a:endParaRPr lang="fr-FR"/>
          </a:p>
        </p:txBody>
      </p:sp>
    </p:spTree>
    <p:extLst>
      <p:ext uri="{BB962C8B-B14F-4D97-AF65-F5344CB8AC3E}">
        <p14:creationId xmlns:p14="http://schemas.microsoft.com/office/powerpoint/2010/main" val="98993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7C075F3-BB01-47C9-BF2E-4C171FC9D059}" type="datetimeFigureOut">
              <a:rPr lang="fr-FR" smtClean="0"/>
              <a:t>10/05/2025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1B28312-9259-40BA-985F-A51F392FE0B2}" type="slidenum">
              <a:rPr lang="fr-FR" smtClean="0"/>
              <a:t>‹N°›</a:t>
            </a:fld>
            <a:endParaRPr lang="fr-FR"/>
          </a:p>
        </p:txBody>
      </p:sp>
    </p:spTree>
    <p:extLst>
      <p:ext uri="{BB962C8B-B14F-4D97-AF65-F5344CB8AC3E}">
        <p14:creationId xmlns:p14="http://schemas.microsoft.com/office/powerpoint/2010/main" val="3195844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7C075F3-BB01-47C9-BF2E-4C171FC9D059}" type="datetimeFigureOut">
              <a:rPr lang="fr-FR" smtClean="0"/>
              <a:t>10/05/2025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1B28312-9259-40BA-985F-A51F392FE0B2}" type="slidenum">
              <a:rPr lang="fr-FR" smtClean="0"/>
              <a:t>‹N°›</a:t>
            </a:fld>
            <a:endParaRPr lang="fr-FR"/>
          </a:p>
        </p:txBody>
      </p:sp>
    </p:spTree>
    <p:extLst>
      <p:ext uri="{BB962C8B-B14F-4D97-AF65-F5344CB8AC3E}">
        <p14:creationId xmlns:p14="http://schemas.microsoft.com/office/powerpoint/2010/main" val="3497402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7C075F3-BB01-47C9-BF2E-4C171FC9D059}" type="datetimeFigureOut">
              <a:rPr lang="fr-FR" smtClean="0"/>
              <a:t>10/05/2025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1B28312-9259-40BA-985F-A51F392FE0B2}" type="slidenum">
              <a:rPr lang="fr-FR" smtClean="0"/>
              <a:t>‹N°›</a:t>
            </a:fld>
            <a:endParaRPr lang="fr-FR"/>
          </a:p>
        </p:txBody>
      </p:sp>
    </p:spTree>
    <p:extLst>
      <p:ext uri="{BB962C8B-B14F-4D97-AF65-F5344CB8AC3E}">
        <p14:creationId xmlns:p14="http://schemas.microsoft.com/office/powerpoint/2010/main" val="1976677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7C075F3-BB01-47C9-BF2E-4C171FC9D059}" type="datetimeFigureOut">
              <a:rPr lang="fr-FR" smtClean="0"/>
              <a:t>10/05/2025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1B28312-9259-40BA-985F-A51F392FE0B2}" type="slidenum">
              <a:rPr lang="fr-FR" smtClean="0"/>
              <a:t>‹N°›</a:t>
            </a:fld>
            <a:endParaRPr lang="fr-FR"/>
          </a:p>
        </p:txBody>
      </p:sp>
    </p:spTree>
    <p:extLst>
      <p:ext uri="{BB962C8B-B14F-4D97-AF65-F5344CB8AC3E}">
        <p14:creationId xmlns:p14="http://schemas.microsoft.com/office/powerpoint/2010/main" val="3797725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7C075F3-BB01-47C9-BF2E-4C171FC9D059}" type="datetimeFigureOut">
              <a:rPr lang="fr-FR" smtClean="0"/>
              <a:t>10/05/2025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1B28312-9259-40BA-985F-A51F392FE0B2}" type="slidenum">
              <a:rPr lang="fr-FR" smtClean="0"/>
              <a:t>‹N°›</a:t>
            </a:fld>
            <a:endParaRPr lang="fr-FR"/>
          </a:p>
        </p:txBody>
      </p:sp>
    </p:spTree>
    <p:extLst>
      <p:ext uri="{BB962C8B-B14F-4D97-AF65-F5344CB8AC3E}">
        <p14:creationId xmlns:p14="http://schemas.microsoft.com/office/powerpoint/2010/main" val="3402874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7C075F3-BB01-47C9-BF2E-4C171FC9D059}" type="datetimeFigureOut">
              <a:rPr lang="fr-FR" smtClean="0"/>
              <a:t>10/05/2025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1B28312-9259-40BA-985F-A51F392FE0B2}" type="slidenum">
              <a:rPr lang="fr-FR" smtClean="0"/>
              <a:t>‹N°›</a:t>
            </a:fld>
            <a:endParaRPr lang="fr-FR"/>
          </a:p>
        </p:txBody>
      </p:sp>
    </p:spTree>
    <p:extLst>
      <p:ext uri="{BB962C8B-B14F-4D97-AF65-F5344CB8AC3E}">
        <p14:creationId xmlns:p14="http://schemas.microsoft.com/office/powerpoint/2010/main" val="2065442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7C075F3-BB01-47C9-BF2E-4C171FC9D059}" type="datetimeFigureOut">
              <a:rPr lang="fr-FR" smtClean="0"/>
              <a:t>10/05/2025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1B28312-9259-40BA-985F-A51F392FE0B2}" type="slidenum">
              <a:rPr lang="fr-FR" smtClean="0"/>
              <a:t>‹N°›</a:t>
            </a:fld>
            <a:endParaRPr lang="fr-FR"/>
          </a:p>
        </p:txBody>
      </p:sp>
    </p:spTree>
    <p:extLst>
      <p:ext uri="{BB962C8B-B14F-4D97-AF65-F5344CB8AC3E}">
        <p14:creationId xmlns:p14="http://schemas.microsoft.com/office/powerpoint/2010/main" val="389536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7C075F3-BB01-47C9-BF2E-4C171FC9D059}" type="datetimeFigureOut">
              <a:rPr lang="fr-FR" smtClean="0"/>
              <a:t>10/05/2025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1B28312-9259-40BA-985F-A51F392FE0B2}" type="slidenum">
              <a:rPr lang="fr-FR" smtClean="0"/>
              <a:t>‹N°›</a:t>
            </a:fld>
            <a:endParaRPr lang="fr-FR"/>
          </a:p>
        </p:txBody>
      </p:sp>
    </p:spTree>
    <p:extLst>
      <p:ext uri="{BB962C8B-B14F-4D97-AF65-F5344CB8AC3E}">
        <p14:creationId xmlns:p14="http://schemas.microsoft.com/office/powerpoint/2010/main" val="3236621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C075F3-BB01-47C9-BF2E-4C171FC9D059}" type="datetimeFigureOut">
              <a:rPr lang="fr-FR" smtClean="0"/>
              <a:t>10/05/2025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B28312-9259-40BA-985F-A51F392FE0B2}" type="slidenum">
              <a:rPr lang="fr-FR" smtClean="0"/>
              <a:t>‹N°›</a:t>
            </a:fld>
            <a:endParaRPr lang="fr-FR"/>
          </a:p>
        </p:txBody>
      </p:sp>
    </p:spTree>
    <p:extLst>
      <p:ext uri="{BB962C8B-B14F-4D97-AF65-F5344CB8AC3E}">
        <p14:creationId xmlns:p14="http://schemas.microsoft.com/office/powerpoint/2010/main" val="22565483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t>تكاليف اللاجودة</a:t>
            </a:r>
            <a:endParaRPr lang="fr-FR" dirty="0"/>
          </a:p>
        </p:txBody>
      </p:sp>
    </p:spTree>
    <p:extLst>
      <p:ext uri="{BB962C8B-B14F-4D97-AF65-F5344CB8AC3E}">
        <p14:creationId xmlns:p14="http://schemas.microsoft.com/office/powerpoint/2010/main" val="13195662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404664"/>
            <a:ext cx="8568952" cy="6264696"/>
          </a:xfrm>
        </p:spPr>
        <p:txBody>
          <a:bodyPr>
            <a:normAutofit fontScale="92500" lnSpcReduction="10000"/>
          </a:bodyPr>
          <a:lstStyle/>
          <a:p>
            <a:pPr algn="ctr" rtl="1"/>
            <a:r>
              <a:rPr lang="ar-DZ" sz="4000" dirty="0" smtClean="0">
                <a:solidFill>
                  <a:srgbClr val="00B050"/>
                </a:solidFill>
              </a:rPr>
              <a:t>تكاليف اللاجودة </a:t>
            </a:r>
          </a:p>
          <a:p>
            <a:pPr marL="0" indent="0" algn="r" rtl="1">
              <a:buNone/>
            </a:pPr>
            <a:r>
              <a:rPr lang="ar-DZ" sz="4000" dirty="0">
                <a:solidFill>
                  <a:srgbClr val="00B050"/>
                </a:solidFill>
              </a:rPr>
              <a:t> </a:t>
            </a:r>
            <a:r>
              <a:rPr lang="ar-DZ" sz="4000" dirty="0" smtClean="0"/>
              <a:t>تشكل التكاليف الناتجة عن اللاجودة وسيلة لتقييمها، ويمكن اعتبار حسابها أداة تسييرية مهمة لأنها تسمح ب:</a:t>
            </a:r>
          </a:p>
          <a:p>
            <a:pPr algn="r" rtl="1">
              <a:buFont typeface="Wingdings" pitchFamily="2" charset="2"/>
              <a:buChar char="§"/>
            </a:pPr>
            <a:r>
              <a:rPr lang="ar-DZ" sz="4000" dirty="0" smtClean="0"/>
              <a:t>تحديد مواقع الخلل والتحليل الدقيق للاختلالات الناجمة عن التكاليف وأسبابها</a:t>
            </a:r>
          </a:p>
          <a:p>
            <a:pPr algn="r" rtl="1">
              <a:buFont typeface="Wingdings" pitchFamily="2" charset="2"/>
              <a:buChar char="§"/>
            </a:pPr>
            <a:r>
              <a:rPr lang="ar-DZ" sz="4000" dirty="0" smtClean="0"/>
              <a:t>توضيح مسؤولية كل وظيفة بالمؤسسة أو خارج المؤسسة فيما يخص اللاجودة,</a:t>
            </a:r>
          </a:p>
          <a:p>
            <a:pPr algn="r" rtl="1">
              <a:buFont typeface="Wingdings" pitchFamily="2" charset="2"/>
              <a:buChar char="§"/>
            </a:pPr>
            <a:r>
              <a:rPr lang="ar-DZ" sz="4000" dirty="0" smtClean="0"/>
              <a:t>تقييم برامج وأنظمة الجودة بهدف تحسينها,</a:t>
            </a:r>
          </a:p>
          <a:p>
            <a:pPr algn="r" rtl="1">
              <a:buFont typeface="Wingdings" pitchFamily="2" charset="2"/>
              <a:buChar char="§"/>
            </a:pPr>
            <a:r>
              <a:rPr lang="ar-DZ" sz="4000" dirty="0" smtClean="0"/>
              <a:t>جمع المعلومات الضرورية للتسعير المناسب للمنتوجات.</a:t>
            </a:r>
          </a:p>
        </p:txBody>
      </p:sp>
    </p:spTree>
    <p:extLst>
      <p:ext uri="{BB962C8B-B14F-4D97-AF65-F5344CB8AC3E}">
        <p14:creationId xmlns:p14="http://schemas.microsoft.com/office/powerpoint/2010/main" val="3616920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404664"/>
            <a:ext cx="8784976" cy="5976664"/>
          </a:xfrm>
        </p:spPr>
        <p:txBody>
          <a:bodyPr/>
          <a:lstStyle/>
          <a:p>
            <a:pPr algn="r" rtl="1"/>
            <a:r>
              <a:rPr lang="ar-DZ" dirty="0" smtClean="0"/>
              <a:t>لقد اختلف الباحثون حول تحديد أصناف تكاليف اللاجودة، إلا أنه </a:t>
            </a:r>
            <a:r>
              <a:rPr lang="ar-DZ" b="1" dirty="0" smtClean="0"/>
              <a:t>حسب المعيار الفرنسي لسنة 1986 فإنها تقسم إلى ثلاثة أصناف</a:t>
            </a:r>
            <a:r>
              <a:rPr lang="ar-DZ" dirty="0" smtClean="0"/>
              <a:t> هي: </a:t>
            </a:r>
            <a:r>
              <a:rPr lang="ar-DZ" dirty="0" smtClean="0">
                <a:solidFill>
                  <a:srgbClr val="00B0F0"/>
                </a:solidFill>
              </a:rPr>
              <a:t>تكاليف الوقاية، تكاليف الكشف والتقييم، تكاليف المعيب أو الاختلالات الداخلية والخارجية</a:t>
            </a:r>
          </a:p>
          <a:p>
            <a:pPr algn="r" rtl="1"/>
            <a:r>
              <a:rPr lang="ar-DZ" dirty="0" smtClean="0"/>
              <a:t>حسب </a:t>
            </a:r>
            <a:r>
              <a:rPr lang="fr-FR" b="1" dirty="0" smtClean="0"/>
              <a:t>Jean Marie </a:t>
            </a:r>
            <a:r>
              <a:rPr lang="fr-FR" b="1" dirty="0" err="1" smtClean="0"/>
              <a:t>Gogue</a:t>
            </a:r>
            <a:r>
              <a:rPr lang="ar-DZ" b="1" dirty="0" smtClean="0"/>
              <a:t> فإن تكاليف اللاجودة تضم النوعين: </a:t>
            </a:r>
            <a:r>
              <a:rPr lang="ar-DZ" dirty="0" smtClean="0">
                <a:solidFill>
                  <a:srgbClr val="00B0F0"/>
                </a:solidFill>
              </a:rPr>
              <a:t>تكاليف التقويم وتكاليف المعيب</a:t>
            </a:r>
          </a:p>
          <a:p>
            <a:pPr algn="r" rtl="1"/>
            <a:r>
              <a:rPr lang="ar-DZ" b="1" dirty="0" smtClean="0"/>
              <a:t>أما </a:t>
            </a:r>
            <a:r>
              <a:rPr lang="fr-FR" b="1" dirty="0" smtClean="0"/>
              <a:t>J-Bank</a:t>
            </a:r>
            <a:r>
              <a:rPr lang="ar-DZ" b="1" dirty="0" smtClean="0"/>
              <a:t> فيصنفها إلى ثلاثة أنواع هي: </a:t>
            </a:r>
            <a:r>
              <a:rPr lang="ar-DZ" dirty="0" smtClean="0">
                <a:solidFill>
                  <a:srgbClr val="00B0F0"/>
                </a:solidFill>
              </a:rPr>
              <a:t>تكلفة المطابقة التي تضم تكاليف الوقاية وتكاليف التقويم- تكلفة </a:t>
            </a:r>
            <a:r>
              <a:rPr lang="ar-DZ" dirty="0" err="1" smtClean="0">
                <a:solidFill>
                  <a:srgbClr val="00B0F0"/>
                </a:solidFill>
              </a:rPr>
              <a:t>اللامطابقة</a:t>
            </a:r>
            <a:r>
              <a:rPr lang="ar-DZ" dirty="0" smtClean="0">
                <a:solidFill>
                  <a:srgbClr val="00B0F0"/>
                </a:solidFill>
              </a:rPr>
              <a:t> التي تشمل تكاليف المعيب الداخلية والخارجية إضافة إلى تكاليف الحاجات الأخيرة </a:t>
            </a:r>
          </a:p>
          <a:p>
            <a:pPr marL="0" indent="0" algn="r" rtl="1">
              <a:buNone/>
            </a:pPr>
            <a:endParaRPr lang="fr-FR" dirty="0"/>
          </a:p>
        </p:txBody>
      </p:sp>
    </p:spTree>
    <p:extLst>
      <p:ext uri="{BB962C8B-B14F-4D97-AF65-F5344CB8AC3E}">
        <p14:creationId xmlns:p14="http://schemas.microsoft.com/office/powerpoint/2010/main" val="3044698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endParaRPr lang="fr-FR"/>
          </a:p>
        </p:txBody>
      </p:sp>
    </p:spTree>
    <p:extLst>
      <p:ext uri="{BB962C8B-B14F-4D97-AF65-F5344CB8AC3E}">
        <p14:creationId xmlns:p14="http://schemas.microsoft.com/office/powerpoint/2010/main" val="2822842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8400"/>
            <a:ext cx="8229600" cy="1143000"/>
          </a:xfrm>
        </p:spPr>
        <p:txBody>
          <a:bodyPr/>
          <a:lstStyle/>
          <a:p>
            <a:r>
              <a:rPr lang="ar-DZ" dirty="0" smtClean="0"/>
              <a:t>تعريف اللاجودة</a:t>
            </a:r>
            <a:endParaRPr lang="fr-FR" dirty="0"/>
          </a:p>
        </p:txBody>
      </p:sp>
      <p:sp>
        <p:nvSpPr>
          <p:cNvPr id="3" name="Espace réservé du contenu 2"/>
          <p:cNvSpPr>
            <a:spLocks noGrp="1"/>
          </p:cNvSpPr>
          <p:nvPr>
            <p:ph idx="1"/>
          </p:nvPr>
        </p:nvSpPr>
        <p:spPr>
          <a:xfrm>
            <a:off x="179512" y="836712"/>
            <a:ext cx="8507288" cy="5760640"/>
          </a:xfrm>
        </p:spPr>
        <p:txBody>
          <a:bodyPr>
            <a:normAutofit fontScale="92500" lnSpcReduction="20000"/>
          </a:bodyPr>
          <a:lstStyle/>
          <a:p>
            <a:pPr algn="r" rtl="1"/>
            <a:r>
              <a:rPr lang="ar-DZ" dirty="0" smtClean="0"/>
              <a:t>تسعى كل مؤسسة لبلوغ الجودة المثلى لكونها تؤدي الى الميزة التنافسية للمنتوج أو الخدمة مقارنة بالمنتوجات أو الخدمات الموجودة بالسوق, وإذا كانت تعاريف المنظمات الخاصة بالجودة بينت أن جودة المنتوج أو الخدمة هي </a:t>
            </a:r>
            <a:r>
              <a:rPr lang="ar-DZ" b="1" dirty="0" smtClean="0">
                <a:solidFill>
                  <a:srgbClr val="00B050"/>
                </a:solidFill>
              </a:rPr>
              <a:t>قابليته </a:t>
            </a:r>
            <a:r>
              <a:rPr lang="ar-DZ" dirty="0" smtClean="0"/>
              <a:t>لإرضاء حاجات المستهلكين، أي ان بلوغها يستدعي الانطلاق من التحديد الدقيق للحاجات إلى غاية تقديم افضل خدمة للزبون, فمجموع العمليات التي </a:t>
            </a:r>
            <a:r>
              <a:rPr lang="ar-DZ" b="1" dirty="0" smtClean="0"/>
              <a:t>لا تتوفر </a:t>
            </a:r>
            <a:r>
              <a:rPr lang="ar-DZ" dirty="0" smtClean="0"/>
              <a:t>بها الخصائص المطلوبة نقول أنها تتميز </a:t>
            </a:r>
            <a:r>
              <a:rPr lang="ar-DZ" dirty="0" err="1" smtClean="0"/>
              <a:t>باللاجودة</a:t>
            </a:r>
            <a:r>
              <a:rPr lang="ar-DZ" dirty="0" smtClean="0"/>
              <a:t>, </a:t>
            </a:r>
          </a:p>
          <a:p>
            <a:pPr algn="r" rtl="1"/>
            <a:r>
              <a:rPr lang="ar-DZ" dirty="0" smtClean="0">
                <a:solidFill>
                  <a:srgbClr val="C00000"/>
                </a:solidFill>
              </a:rPr>
              <a:t>فتعرف اللاجودة </a:t>
            </a:r>
            <a:r>
              <a:rPr lang="ar-DZ" dirty="0" smtClean="0"/>
              <a:t>حسب المعايير الفرنسية بأنها «الفارق الإجمالي بين الجودة المستهدفة والجودة المحصل عليها فعلا»، والتي يمكن ترجمتها بعدم المطابقة التي يقصد بها عدم تلبية حاجات ومتطلبات الزبائن والتي تظهر في الأخطاء التي نعني بها </a:t>
            </a:r>
            <a:r>
              <a:rPr lang="ar-DZ" b="1" dirty="0" smtClean="0"/>
              <a:t>عدم تلبية الحاجات المنتظرة </a:t>
            </a:r>
            <a:r>
              <a:rPr lang="ar-DZ" dirty="0" smtClean="0"/>
              <a:t>من استعمال المنتج. </a:t>
            </a:r>
          </a:p>
          <a:p>
            <a:pPr algn="r" rtl="1"/>
            <a:r>
              <a:rPr lang="ar-DZ" b="1" dirty="0" smtClean="0"/>
              <a:t>ويراها </a:t>
            </a:r>
            <a:r>
              <a:rPr lang="fr-FR" b="1" dirty="0" smtClean="0"/>
              <a:t>Gérard </a:t>
            </a:r>
            <a:r>
              <a:rPr lang="fr-FR" b="1" dirty="0" err="1" smtClean="0"/>
              <a:t>Baglin</a:t>
            </a:r>
            <a:r>
              <a:rPr lang="fr-FR" b="1" dirty="0" smtClean="0"/>
              <a:t> </a:t>
            </a:r>
            <a:r>
              <a:rPr lang="ar-DZ" b="1" dirty="0" smtClean="0"/>
              <a:t> </a:t>
            </a:r>
            <a:r>
              <a:rPr lang="ar-DZ" dirty="0" smtClean="0"/>
              <a:t>أنها « انحراف بين ما يجب فعله وما تم فعله»</a:t>
            </a:r>
          </a:p>
        </p:txBody>
      </p:sp>
    </p:spTree>
    <p:extLst>
      <p:ext uri="{BB962C8B-B14F-4D97-AF65-F5344CB8AC3E}">
        <p14:creationId xmlns:p14="http://schemas.microsoft.com/office/powerpoint/2010/main" val="2185035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p:spPr>
        <p:txBody>
          <a:bodyPr/>
          <a:lstStyle/>
          <a:p>
            <a:pPr algn="r" rtl="1"/>
            <a:r>
              <a:rPr lang="ar-DZ" dirty="0" smtClean="0"/>
              <a:t>نستطيع إيجاد اللاجودة في المنتجات النهائية وعلى طول مراحل العملية  الإنتاجية والتي يكون تأثيرها أثناء هذه المراحل أكبر حيث أن العمليات التصحيحية تمثل خسائر حقيقية لأنها لا تضيف للمنتج أي قيمة إضافية</a:t>
            </a:r>
            <a:endParaRPr lang="fr-FR" b="1" dirty="0"/>
          </a:p>
        </p:txBody>
      </p:sp>
      <p:pic>
        <p:nvPicPr>
          <p:cNvPr id="1026" name="Picture 2" descr="مراقبة الجودة: الحفاظ على مراقبة الجودة في الامتثال التنظيمي - FasterCapit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2832774"/>
            <a:ext cx="6984776" cy="3293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7210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332656"/>
            <a:ext cx="8435280" cy="6192688"/>
          </a:xfrm>
        </p:spPr>
        <p:txBody>
          <a:bodyPr>
            <a:normAutofit/>
          </a:bodyPr>
          <a:lstStyle/>
          <a:p>
            <a:pPr algn="r" rtl="1"/>
            <a:r>
              <a:rPr lang="ar-DZ" dirty="0" smtClean="0"/>
              <a:t> فاللاجودة تعني وجود مشكلة ناجمة عن عدم احترام المعايير المخطط لها وذلك </a:t>
            </a:r>
            <a:r>
              <a:rPr lang="ar-DZ" u="sng" dirty="0" smtClean="0"/>
              <a:t>لعدة أسباب منها:</a:t>
            </a:r>
          </a:p>
          <a:p>
            <a:pPr algn="r" rtl="1">
              <a:buFont typeface="Wingdings" pitchFamily="2" charset="2"/>
              <a:buChar char="ü"/>
            </a:pPr>
            <a:r>
              <a:rPr lang="ar-DZ" dirty="0"/>
              <a:t> </a:t>
            </a:r>
            <a:r>
              <a:rPr lang="ar-DZ" dirty="0" smtClean="0"/>
              <a:t>عدم فعالية الخدمة المقدمة للزبون كالتأخيرات المتكررة في التسليم</a:t>
            </a:r>
          </a:p>
          <a:p>
            <a:pPr algn="r" rtl="1">
              <a:buFont typeface="Wingdings" pitchFamily="2" charset="2"/>
              <a:buChar char="ü"/>
            </a:pPr>
            <a:r>
              <a:rPr lang="ar-DZ" dirty="0" smtClean="0"/>
              <a:t>رجوع المنتجات المعيبة للمؤسسة</a:t>
            </a:r>
          </a:p>
          <a:p>
            <a:pPr algn="r" rtl="1">
              <a:buFont typeface="Wingdings" pitchFamily="2" charset="2"/>
              <a:buChar char="ü"/>
            </a:pPr>
            <a:r>
              <a:rPr lang="ar-DZ" dirty="0" smtClean="0"/>
              <a:t>عدم الاستقبال الجيد للزبون</a:t>
            </a:r>
          </a:p>
          <a:p>
            <a:pPr algn="r" rtl="1">
              <a:buFont typeface="Wingdings" pitchFamily="2" charset="2"/>
              <a:buChar char="ü"/>
            </a:pPr>
            <a:r>
              <a:rPr lang="ar-DZ" dirty="0" smtClean="0"/>
              <a:t>عدم التوافق بين أفراد العمل داخل المؤسسة ولا المشاركة في اتخاذ القرارات </a:t>
            </a:r>
          </a:p>
          <a:p>
            <a:pPr algn="r" rtl="1">
              <a:buFont typeface="Wingdings" pitchFamily="2" charset="2"/>
              <a:buChar char="ü"/>
            </a:pPr>
            <a:r>
              <a:rPr lang="ar-DZ" dirty="0" smtClean="0"/>
              <a:t> إغفال بعض العناصر التقنية (كغياب الصيانة، تشغيل الآلات أكثر أو أقل من طاقتها الإنتاجية....)</a:t>
            </a:r>
          </a:p>
          <a:p>
            <a:pPr algn="r" rtl="1">
              <a:buFont typeface="Wingdings" pitchFamily="2" charset="2"/>
              <a:buChar char="ü"/>
            </a:pPr>
            <a:r>
              <a:rPr lang="ar-DZ" dirty="0" smtClean="0"/>
              <a:t>سوء تسيير المؤسسة من مختلف الجوانب كالتخطيط، الرقابة</a:t>
            </a:r>
          </a:p>
          <a:p>
            <a:pPr algn="r" rtl="1">
              <a:buFont typeface="Wingdings" pitchFamily="2" charset="2"/>
              <a:buChar char="ü"/>
            </a:pPr>
            <a:endParaRPr lang="fr-FR" dirty="0"/>
          </a:p>
        </p:txBody>
      </p:sp>
      <p:sp>
        <p:nvSpPr>
          <p:cNvPr id="4" name="Espace réservé du contenu 2"/>
          <p:cNvSpPr txBox="1">
            <a:spLocks/>
          </p:cNvSpPr>
          <p:nvPr/>
        </p:nvSpPr>
        <p:spPr>
          <a:xfrm>
            <a:off x="683568" y="31531"/>
            <a:ext cx="8229600" cy="99635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rtl="1"/>
            <a:endParaRPr lang="fr-FR" sz="4400" b="1" dirty="0">
              <a:solidFill>
                <a:srgbClr val="00B050"/>
              </a:solidFill>
            </a:endParaRPr>
          </a:p>
        </p:txBody>
      </p:sp>
    </p:spTree>
    <p:extLst>
      <p:ext uri="{BB962C8B-B14F-4D97-AF65-F5344CB8AC3E}">
        <p14:creationId xmlns:p14="http://schemas.microsoft.com/office/powerpoint/2010/main" val="3612803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908720"/>
            <a:ext cx="8229600" cy="5793507"/>
          </a:xfrm>
        </p:spPr>
        <p:txBody>
          <a:bodyPr/>
          <a:lstStyle/>
          <a:p>
            <a:pPr algn="r" rtl="1"/>
            <a:r>
              <a:rPr lang="ar-DZ" dirty="0" smtClean="0"/>
              <a:t> وبناء على ما سبق فإن اللاجودة ناجمة عن عدم العمل الجيد من الوهلة الأولى ومن أهم مظاهر اللاجودة نذكر:</a:t>
            </a:r>
          </a:p>
          <a:p>
            <a:pPr algn="r" rtl="1">
              <a:buFont typeface="Wingdings" pitchFamily="2" charset="2"/>
              <a:buChar char="ü"/>
            </a:pPr>
            <a:r>
              <a:rPr lang="ar-DZ" dirty="0" smtClean="0"/>
              <a:t>كثرة الفضلات، المردودات، تسليم قطع غير مطابقة للمواصفات، الزيادة في المخزون وفي الوقاية،</a:t>
            </a:r>
          </a:p>
          <a:p>
            <a:pPr algn="r" rtl="1">
              <a:buFont typeface="Wingdings" pitchFamily="2" charset="2"/>
              <a:buChar char="ü"/>
            </a:pPr>
            <a:r>
              <a:rPr lang="ar-DZ" dirty="0" err="1" smtClean="0"/>
              <a:t>إنخفاض</a:t>
            </a:r>
            <a:r>
              <a:rPr lang="ar-DZ" dirty="0" smtClean="0"/>
              <a:t> الإنتاجية وعدم مشاركة الأفراد في تحسين الجودة بالمؤسسة</a:t>
            </a:r>
          </a:p>
          <a:p>
            <a:pPr algn="r" rtl="1">
              <a:buFont typeface="Wingdings" pitchFamily="2" charset="2"/>
              <a:buChar char="ü"/>
            </a:pPr>
            <a:r>
              <a:rPr lang="ar-DZ" dirty="0" err="1" smtClean="0"/>
              <a:t>إرتفاع</a:t>
            </a:r>
            <a:r>
              <a:rPr lang="ar-DZ" dirty="0" smtClean="0"/>
              <a:t> تكاليف الإنتاج وبالتالي زيادة الأسعار مقارنة بالمنافسين</a:t>
            </a:r>
          </a:p>
          <a:p>
            <a:pPr algn="r" rtl="1">
              <a:buFont typeface="Wingdings" pitchFamily="2" charset="2"/>
              <a:buChar char="ü"/>
            </a:pPr>
            <a:r>
              <a:rPr lang="ar-DZ" dirty="0" smtClean="0"/>
              <a:t>إعطاء صورة سيئة حول المؤسسة في محيطها</a:t>
            </a:r>
          </a:p>
          <a:p>
            <a:pPr algn="r" rtl="1">
              <a:buFont typeface="Wingdings" pitchFamily="2" charset="2"/>
              <a:buChar char="ü"/>
            </a:pPr>
            <a:r>
              <a:rPr lang="ar-DZ" dirty="0" smtClean="0"/>
              <a:t>ضياع الوقت وكثرة شكاوي الزبائن </a:t>
            </a:r>
            <a:endParaRPr lang="fr-FR" dirty="0"/>
          </a:p>
        </p:txBody>
      </p:sp>
      <p:sp>
        <p:nvSpPr>
          <p:cNvPr id="4" name="Espace réservé du contenu 2"/>
          <p:cNvSpPr txBox="1">
            <a:spLocks/>
          </p:cNvSpPr>
          <p:nvPr/>
        </p:nvSpPr>
        <p:spPr>
          <a:xfrm>
            <a:off x="683568" y="31531"/>
            <a:ext cx="8229600" cy="99635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rtl="1"/>
            <a:r>
              <a:rPr lang="ar-DZ" dirty="0" smtClean="0"/>
              <a:t> </a:t>
            </a:r>
            <a:r>
              <a:rPr lang="ar-DZ" sz="4400" b="1" dirty="0" smtClean="0">
                <a:solidFill>
                  <a:srgbClr val="00B050"/>
                </a:solidFill>
              </a:rPr>
              <a:t>مظاهر اللاجودة</a:t>
            </a:r>
            <a:endParaRPr lang="fr-FR" sz="4400" b="1" dirty="0">
              <a:solidFill>
                <a:srgbClr val="00B050"/>
              </a:solidFill>
            </a:endParaRPr>
          </a:p>
        </p:txBody>
      </p:sp>
    </p:spTree>
    <p:extLst>
      <p:ext uri="{BB962C8B-B14F-4D97-AF65-F5344CB8AC3E}">
        <p14:creationId xmlns:p14="http://schemas.microsoft.com/office/powerpoint/2010/main" val="3326057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78098"/>
          </a:xfrm>
        </p:spPr>
        <p:txBody>
          <a:bodyPr/>
          <a:lstStyle/>
          <a:p>
            <a:r>
              <a:rPr lang="ar-DZ" b="1" dirty="0" smtClean="0">
                <a:solidFill>
                  <a:srgbClr val="00B050"/>
                </a:solidFill>
              </a:rPr>
              <a:t>أشكال اللاجودة</a:t>
            </a:r>
            <a:endParaRPr lang="fr-FR" b="1" dirty="0">
              <a:solidFill>
                <a:srgbClr val="00B050"/>
              </a:solidFill>
            </a:endParaRPr>
          </a:p>
        </p:txBody>
      </p:sp>
      <p:sp>
        <p:nvSpPr>
          <p:cNvPr id="3" name="Espace réservé du contenu 2"/>
          <p:cNvSpPr>
            <a:spLocks noGrp="1"/>
          </p:cNvSpPr>
          <p:nvPr>
            <p:ph idx="1"/>
          </p:nvPr>
        </p:nvSpPr>
        <p:spPr>
          <a:xfrm>
            <a:off x="179512" y="1052736"/>
            <a:ext cx="8712968" cy="5544616"/>
          </a:xfrm>
        </p:spPr>
        <p:txBody>
          <a:bodyPr/>
          <a:lstStyle/>
          <a:p>
            <a:pPr algn="r" rtl="1"/>
            <a:r>
              <a:rPr lang="ar-DZ" dirty="0" smtClean="0"/>
              <a:t>اللاجودة تأخذ عدة اشكال يمكن للمستهلك أن يلاحظها ويصنفها كما يلي:</a:t>
            </a:r>
          </a:p>
          <a:p>
            <a:pPr marL="0" indent="0" algn="r" rtl="1">
              <a:buNone/>
            </a:pPr>
            <a:r>
              <a:rPr lang="ar-DZ" dirty="0" smtClean="0"/>
              <a:t>الخطأ في التصميم- الخطأ في العملية الإنتاج- صعوبة </a:t>
            </a:r>
            <a:r>
              <a:rPr lang="ar-DZ" dirty="0" err="1" smtClean="0"/>
              <a:t>الإستعمال</a:t>
            </a:r>
            <a:r>
              <a:rPr lang="ar-DZ" dirty="0" smtClean="0"/>
              <a:t>- رداءة خدمة ما بعد البيع. </a:t>
            </a:r>
          </a:p>
          <a:p>
            <a:pPr marL="0" indent="0" algn="r" rtl="1">
              <a:buNone/>
            </a:pPr>
            <a:r>
              <a:rPr lang="ar-DZ" dirty="0" smtClean="0">
                <a:solidFill>
                  <a:schemeClr val="bg1"/>
                </a:solidFill>
              </a:rPr>
              <a:t>1</a:t>
            </a:r>
            <a:endParaRPr lang="fr-FR" dirty="0">
              <a:solidFill>
                <a:schemeClr val="bg1"/>
              </a:solidFill>
            </a:endParaRPr>
          </a:p>
        </p:txBody>
      </p:sp>
    </p:spTree>
    <p:extLst>
      <p:ext uri="{BB962C8B-B14F-4D97-AF65-F5344CB8AC3E}">
        <p14:creationId xmlns:p14="http://schemas.microsoft.com/office/powerpoint/2010/main" val="3391244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2675"/>
            <a:ext cx="8229600" cy="896045"/>
          </a:xfrm>
        </p:spPr>
        <p:txBody>
          <a:bodyPr/>
          <a:lstStyle/>
          <a:p>
            <a:r>
              <a:rPr lang="ar-DZ" b="1" dirty="0" smtClean="0">
                <a:solidFill>
                  <a:srgbClr val="00B050"/>
                </a:solidFill>
              </a:rPr>
              <a:t>أسباب اللاجودة:</a:t>
            </a:r>
            <a:endParaRPr lang="fr-FR" b="1" dirty="0">
              <a:solidFill>
                <a:srgbClr val="00B050"/>
              </a:solidFill>
            </a:endParaRPr>
          </a:p>
        </p:txBody>
      </p:sp>
      <p:sp>
        <p:nvSpPr>
          <p:cNvPr id="3" name="Espace réservé du contenu 2"/>
          <p:cNvSpPr>
            <a:spLocks noGrp="1"/>
          </p:cNvSpPr>
          <p:nvPr>
            <p:ph idx="1"/>
          </p:nvPr>
        </p:nvSpPr>
        <p:spPr>
          <a:xfrm>
            <a:off x="251520" y="764704"/>
            <a:ext cx="8568952" cy="5904656"/>
          </a:xfrm>
        </p:spPr>
        <p:txBody>
          <a:bodyPr/>
          <a:lstStyle/>
          <a:p>
            <a:pPr algn="r" rtl="1"/>
            <a:r>
              <a:rPr lang="ar-DZ" dirty="0" smtClean="0"/>
              <a:t>هناك أسباب عديدة </a:t>
            </a:r>
            <a:r>
              <a:rPr lang="ar-DZ" dirty="0" err="1" smtClean="0"/>
              <a:t>للاجودة</a:t>
            </a:r>
            <a:r>
              <a:rPr lang="ar-DZ" dirty="0" smtClean="0"/>
              <a:t> بتعدد الأشكال التي يمكن أن تأخذها ومن أهم هذه الأسباب ما يلي:</a:t>
            </a:r>
          </a:p>
          <a:p>
            <a:pPr algn="r" rtl="1">
              <a:buFont typeface="Wingdings" pitchFamily="2" charset="2"/>
              <a:buChar char="ü"/>
            </a:pPr>
            <a:r>
              <a:rPr lang="ar-DZ" sz="4400" dirty="0" smtClean="0"/>
              <a:t>الخطأ في دراسة السوق</a:t>
            </a:r>
          </a:p>
          <a:p>
            <a:pPr algn="r" rtl="1">
              <a:buFont typeface="Wingdings" pitchFamily="2" charset="2"/>
              <a:buChar char="ü"/>
            </a:pPr>
            <a:r>
              <a:rPr lang="ar-DZ" sz="4400" dirty="0" smtClean="0"/>
              <a:t>رداءة المواد الأولية</a:t>
            </a:r>
          </a:p>
          <a:p>
            <a:pPr algn="r" rtl="1">
              <a:buFont typeface="Wingdings" pitchFamily="2" charset="2"/>
              <a:buChar char="ü"/>
            </a:pPr>
            <a:r>
              <a:rPr lang="ar-DZ" sz="4400" dirty="0" smtClean="0"/>
              <a:t>نقص أداء العمال والآلات</a:t>
            </a:r>
          </a:p>
          <a:p>
            <a:pPr algn="r" rtl="1">
              <a:buFont typeface="Wingdings" pitchFamily="2" charset="2"/>
              <a:buChar char="ü"/>
            </a:pPr>
            <a:r>
              <a:rPr lang="ar-DZ" sz="4400" dirty="0" smtClean="0"/>
              <a:t>أخطاء المناولة والنقل</a:t>
            </a:r>
          </a:p>
          <a:p>
            <a:pPr algn="r" rtl="1">
              <a:buFont typeface="Wingdings" pitchFamily="2" charset="2"/>
              <a:buChar char="ü"/>
            </a:pPr>
            <a:r>
              <a:rPr lang="ar-DZ" sz="4400" dirty="0" smtClean="0"/>
              <a:t>سوء التخزين</a:t>
            </a:r>
            <a:endParaRPr lang="fr-FR" sz="4400" dirty="0"/>
          </a:p>
        </p:txBody>
      </p:sp>
    </p:spTree>
    <p:extLst>
      <p:ext uri="{BB962C8B-B14F-4D97-AF65-F5344CB8AC3E}">
        <p14:creationId xmlns:p14="http://schemas.microsoft.com/office/powerpoint/2010/main" val="3548260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188640"/>
            <a:ext cx="8640960" cy="6480720"/>
          </a:xfrm>
        </p:spPr>
        <p:txBody>
          <a:bodyPr/>
          <a:lstStyle/>
          <a:p>
            <a:endParaRPr lang="fr-FR" dirty="0"/>
          </a:p>
        </p:txBody>
      </p:sp>
      <p:pic>
        <p:nvPicPr>
          <p:cNvPr id="409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2178" t="23516" r="29698" b="49723"/>
          <a:stretch/>
        </p:blipFill>
        <p:spPr bwMode="auto">
          <a:xfrm>
            <a:off x="323528" y="116632"/>
            <a:ext cx="8667734" cy="3528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2137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pic>
        <p:nvPicPr>
          <p:cNvPr id="614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4207" t="22222" r="31953" b="63447"/>
          <a:stretch/>
        </p:blipFill>
        <p:spPr bwMode="auto">
          <a:xfrm>
            <a:off x="0" y="476672"/>
            <a:ext cx="9144000" cy="2232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742045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10483</TotalTime>
  <Words>509</Words>
  <Application>Microsoft Office PowerPoint</Application>
  <PresentationFormat>Affichage à l'écran (4:3)</PresentationFormat>
  <Paragraphs>40</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 Office</vt:lpstr>
      <vt:lpstr>تكاليف اللاجودة</vt:lpstr>
      <vt:lpstr>تعريف اللاجودة</vt:lpstr>
      <vt:lpstr>Présentation PowerPoint</vt:lpstr>
      <vt:lpstr>Présentation PowerPoint</vt:lpstr>
      <vt:lpstr>Présentation PowerPoint</vt:lpstr>
      <vt:lpstr>أشكال اللاجودة</vt:lpstr>
      <vt:lpstr>أسباب اللاجودة:</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تكاليف اللاجودة</dc:title>
  <dc:creator>user</dc:creator>
  <cp:lastModifiedBy>user</cp:lastModifiedBy>
  <cp:revision>45</cp:revision>
  <dcterms:created xsi:type="dcterms:W3CDTF">2025-04-27T12:54:46Z</dcterms:created>
  <dcterms:modified xsi:type="dcterms:W3CDTF">2025-05-10T19:23:05Z</dcterms:modified>
</cp:coreProperties>
</file>