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5" r:id="rId2"/>
    <p:sldId id="256" r:id="rId3"/>
    <p:sldId id="257" r:id="rId4"/>
    <p:sldId id="258" r:id="rId5"/>
    <p:sldId id="259" r:id="rId6"/>
    <p:sldId id="260" r:id="rId7"/>
    <p:sldId id="263" r:id="rId8"/>
    <p:sldId id="264" r:id="rId9"/>
    <p:sldId id="272" r:id="rId10"/>
    <p:sldId id="271" r:id="rId11"/>
    <p:sldId id="273" r:id="rId12"/>
    <p:sldId id="274" r:id="rId13"/>
    <p:sldId id="275" r:id="rId14"/>
    <p:sldId id="276" r:id="rId15"/>
    <p:sldId id="277" r:id="rId16"/>
    <p:sldId id="279" r:id="rId17"/>
    <p:sldId id="280" r:id="rId18"/>
    <p:sldId id="282" r:id="rId19"/>
    <p:sldId id="283" r:id="rId20"/>
    <p:sldId id="284" r:id="rId21"/>
    <p:sldId id="285" r:id="rId22"/>
    <p:sldId id="287" r:id="rId23"/>
    <p:sldId id="288" r:id="rId24"/>
    <p:sldId id="289" r:id="rId25"/>
    <p:sldId id="290" r:id="rId26"/>
    <p:sldId id="291" r:id="rId27"/>
    <p:sldId id="292" r:id="rId28"/>
    <p:sldId id="293" r:id="rId29"/>
    <p:sldId id="294" r:id="rId30"/>
    <p:sldId id="306" r:id="rId31"/>
    <p:sldId id="297" r:id="rId32"/>
    <p:sldId id="295" r:id="rId33"/>
    <p:sldId id="298" r:id="rId34"/>
    <p:sldId id="299" r:id="rId35"/>
    <p:sldId id="304" r:id="rId36"/>
    <p:sldId id="305" r:id="rId37"/>
    <p:sldId id="296" r:id="rId38"/>
    <p:sldId id="307" r:id="rId39"/>
    <p:sldId id="308" r:id="rId40"/>
    <p:sldId id="311"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660" autoAdjust="0"/>
    <p:restoredTop sz="94206" autoAdjust="0"/>
  </p:normalViewPr>
  <p:slideViewPr>
    <p:cSldViewPr snapToGrid="0">
      <p:cViewPr varScale="1">
        <p:scale>
          <a:sx n="69" d="100"/>
          <a:sy n="69" d="100"/>
        </p:scale>
        <p:origin x="-282"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AA6FF-98A2-4D12-B541-7CBFB56A8DD3}"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fr-FR"/>
        </a:p>
      </dgm:t>
    </dgm:pt>
    <dgm:pt modelId="{CD7C72A1-FE8F-4E75-BA93-7E7C076BC3EE}">
      <dgm:prSet phldrT="[Texte]" custT="1"/>
      <dgm:spPr/>
      <dgm:t>
        <a:bodyPr/>
        <a:lstStyle/>
        <a:p>
          <a:r>
            <a:rPr lang="ar-DZ" sz="3200" b="1" dirty="0"/>
            <a:t>كلف الفشل الخارجي</a:t>
          </a:r>
          <a:endParaRPr lang="fr-FR" sz="3200" b="1" dirty="0"/>
        </a:p>
      </dgm:t>
    </dgm:pt>
    <dgm:pt modelId="{33EC7AB2-E504-44D4-A2F9-15C8D1BFBF8D}" type="parTrans" cxnId="{9770FE81-AB05-48F8-9F4C-8867243E8DA8}">
      <dgm:prSet/>
      <dgm:spPr/>
      <dgm:t>
        <a:bodyPr/>
        <a:lstStyle/>
        <a:p>
          <a:endParaRPr lang="fr-FR"/>
        </a:p>
      </dgm:t>
    </dgm:pt>
    <dgm:pt modelId="{AD8704A0-82C8-4F72-A4A5-21CE8B763D30}" type="sibTrans" cxnId="{9770FE81-AB05-48F8-9F4C-8867243E8DA8}">
      <dgm:prSet/>
      <dgm:spPr/>
      <dgm:t>
        <a:bodyPr/>
        <a:lstStyle/>
        <a:p>
          <a:endParaRPr lang="fr-FR"/>
        </a:p>
      </dgm:t>
    </dgm:pt>
    <dgm:pt modelId="{208E614C-F861-47E7-BEB2-9E986F6292CF}">
      <dgm:prSet phldrT="[Texte]" custT="1"/>
      <dgm:spPr/>
      <dgm:t>
        <a:bodyPr/>
        <a:lstStyle/>
        <a:p>
          <a:r>
            <a:rPr lang="ar-DZ" sz="3600" b="1" dirty="0"/>
            <a:t>كلف الفشل الداخلي </a:t>
          </a:r>
          <a:endParaRPr lang="fr-FR" sz="3600" b="1" dirty="0"/>
        </a:p>
      </dgm:t>
    </dgm:pt>
    <dgm:pt modelId="{31C0EDA6-5F49-46D5-AA54-525A6E62DA8E}" type="parTrans" cxnId="{97E9EE5E-1B10-43D1-8DDA-768903292CE9}">
      <dgm:prSet/>
      <dgm:spPr/>
      <dgm:t>
        <a:bodyPr/>
        <a:lstStyle/>
        <a:p>
          <a:endParaRPr lang="fr-FR"/>
        </a:p>
      </dgm:t>
    </dgm:pt>
    <dgm:pt modelId="{17503E7A-FC5F-4389-82CC-259963AC3F3E}" type="sibTrans" cxnId="{97E9EE5E-1B10-43D1-8DDA-768903292CE9}">
      <dgm:prSet/>
      <dgm:spPr/>
      <dgm:t>
        <a:bodyPr/>
        <a:lstStyle/>
        <a:p>
          <a:endParaRPr lang="fr-FR"/>
        </a:p>
      </dgm:t>
    </dgm:pt>
    <dgm:pt modelId="{81BAD9F2-6E08-4996-9754-E76158F50D43}">
      <dgm:prSet phldrT="[Texte]" custT="1"/>
      <dgm:spPr/>
      <dgm:t>
        <a:bodyPr/>
        <a:lstStyle/>
        <a:p>
          <a:r>
            <a:rPr lang="ar-DZ" sz="4000" b="1" dirty="0"/>
            <a:t>كلف التقييم </a:t>
          </a:r>
          <a:endParaRPr lang="fr-FR" sz="4000" b="1" dirty="0"/>
        </a:p>
      </dgm:t>
    </dgm:pt>
    <dgm:pt modelId="{81ABE269-0C77-4774-914A-16D23931F211}" type="parTrans" cxnId="{CEE0751E-D60A-43FC-A2C0-191EDA54407B}">
      <dgm:prSet/>
      <dgm:spPr/>
      <dgm:t>
        <a:bodyPr/>
        <a:lstStyle/>
        <a:p>
          <a:endParaRPr lang="fr-FR"/>
        </a:p>
      </dgm:t>
    </dgm:pt>
    <dgm:pt modelId="{50461E48-A02D-4EDD-AF78-7FAE2A9E6224}" type="sibTrans" cxnId="{CEE0751E-D60A-43FC-A2C0-191EDA54407B}">
      <dgm:prSet/>
      <dgm:spPr/>
      <dgm:t>
        <a:bodyPr/>
        <a:lstStyle/>
        <a:p>
          <a:endParaRPr lang="fr-FR"/>
        </a:p>
      </dgm:t>
    </dgm:pt>
    <dgm:pt modelId="{12D200CC-09E6-4989-9F53-1144A9950EC2}">
      <dgm:prSet phldrT="[Texte]" custT="1"/>
      <dgm:spPr/>
      <dgm:t>
        <a:bodyPr/>
        <a:lstStyle/>
        <a:p>
          <a:r>
            <a:rPr lang="ar-DZ" sz="4400" dirty="0"/>
            <a:t>كلف الوقاية</a:t>
          </a:r>
          <a:endParaRPr lang="fr-FR" sz="4400" dirty="0"/>
        </a:p>
      </dgm:t>
    </dgm:pt>
    <dgm:pt modelId="{158521D1-73AA-4389-9F17-C6C47376A497}" type="parTrans" cxnId="{064C2AAE-EF50-470B-8404-F5192B3E6781}">
      <dgm:prSet/>
      <dgm:spPr/>
      <dgm:t>
        <a:bodyPr/>
        <a:lstStyle/>
        <a:p>
          <a:endParaRPr lang="fr-FR"/>
        </a:p>
      </dgm:t>
    </dgm:pt>
    <dgm:pt modelId="{39D00E56-E5FB-40D6-9C7B-2DF611D2E533}" type="sibTrans" cxnId="{064C2AAE-EF50-470B-8404-F5192B3E6781}">
      <dgm:prSet/>
      <dgm:spPr/>
      <dgm:t>
        <a:bodyPr/>
        <a:lstStyle/>
        <a:p>
          <a:endParaRPr lang="fr-FR"/>
        </a:p>
      </dgm:t>
    </dgm:pt>
    <dgm:pt modelId="{80556CB1-B58E-46D7-9AA1-C760DEF07BE7}" type="pres">
      <dgm:prSet presAssocID="{6C4AA6FF-98A2-4D12-B541-7CBFB56A8DD3}" presName="Name0" presStyleCnt="0">
        <dgm:presLayoutVars>
          <dgm:chMax val="7"/>
          <dgm:resizeHandles val="exact"/>
        </dgm:presLayoutVars>
      </dgm:prSet>
      <dgm:spPr/>
      <dgm:t>
        <a:bodyPr/>
        <a:lstStyle/>
        <a:p>
          <a:endParaRPr lang="fr-FR"/>
        </a:p>
      </dgm:t>
    </dgm:pt>
    <dgm:pt modelId="{16B8F16C-92A9-4698-8307-B1D12F5B6B37}" type="pres">
      <dgm:prSet presAssocID="{6C4AA6FF-98A2-4D12-B541-7CBFB56A8DD3}" presName="comp1" presStyleCnt="0"/>
      <dgm:spPr/>
    </dgm:pt>
    <dgm:pt modelId="{22FE32E7-EF6D-4B67-B8DD-CEB244E92D08}" type="pres">
      <dgm:prSet presAssocID="{6C4AA6FF-98A2-4D12-B541-7CBFB56A8DD3}" presName="circle1" presStyleLbl="node1" presStyleIdx="0" presStyleCnt="4" custScaleX="137023"/>
      <dgm:spPr/>
      <dgm:t>
        <a:bodyPr/>
        <a:lstStyle/>
        <a:p>
          <a:endParaRPr lang="fr-FR"/>
        </a:p>
      </dgm:t>
    </dgm:pt>
    <dgm:pt modelId="{641D4927-5A8D-4352-A507-1240056962DF}" type="pres">
      <dgm:prSet presAssocID="{6C4AA6FF-98A2-4D12-B541-7CBFB56A8DD3}" presName="c1text" presStyleLbl="node1" presStyleIdx="0" presStyleCnt="4">
        <dgm:presLayoutVars>
          <dgm:bulletEnabled val="1"/>
        </dgm:presLayoutVars>
      </dgm:prSet>
      <dgm:spPr/>
      <dgm:t>
        <a:bodyPr/>
        <a:lstStyle/>
        <a:p>
          <a:endParaRPr lang="fr-FR"/>
        </a:p>
      </dgm:t>
    </dgm:pt>
    <dgm:pt modelId="{BBE07D53-2A3A-4EBD-9D6A-E116F56992A1}" type="pres">
      <dgm:prSet presAssocID="{6C4AA6FF-98A2-4D12-B541-7CBFB56A8DD3}" presName="comp2" presStyleCnt="0"/>
      <dgm:spPr/>
    </dgm:pt>
    <dgm:pt modelId="{69B79CC0-86A5-4DB6-BDB9-116A17C11EB6}" type="pres">
      <dgm:prSet presAssocID="{6C4AA6FF-98A2-4D12-B541-7CBFB56A8DD3}" presName="circle2" presStyleLbl="node1" presStyleIdx="1" presStyleCnt="4" custScaleX="142414"/>
      <dgm:spPr/>
      <dgm:t>
        <a:bodyPr/>
        <a:lstStyle/>
        <a:p>
          <a:endParaRPr lang="fr-FR"/>
        </a:p>
      </dgm:t>
    </dgm:pt>
    <dgm:pt modelId="{8EB50BBE-611C-4EE7-A307-82BC90AF34B5}" type="pres">
      <dgm:prSet presAssocID="{6C4AA6FF-98A2-4D12-B541-7CBFB56A8DD3}" presName="c2text" presStyleLbl="node1" presStyleIdx="1" presStyleCnt="4">
        <dgm:presLayoutVars>
          <dgm:bulletEnabled val="1"/>
        </dgm:presLayoutVars>
      </dgm:prSet>
      <dgm:spPr/>
      <dgm:t>
        <a:bodyPr/>
        <a:lstStyle/>
        <a:p>
          <a:endParaRPr lang="fr-FR"/>
        </a:p>
      </dgm:t>
    </dgm:pt>
    <dgm:pt modelId="{197ED4F8-7301-4AF8-A3CC-DE0B59C75E98}" type="pres">
      <dgm:prSet presAssocID="{6C4AA6FF-98A2-4D12-B541-7CBFB56A8DD3}" presName="comp3" presStyleCnt="0"/>
      <dgm:spPr/>
    </dgm:pt>
    <dgm:pt modelId="{F78E541F-0C52-4B83-A171-F5EBE03FECAB}" type="pres">
      <dgm:prSet presAssocID="{6C4AA6FF-98A2-4D12-B541-7CBFB56A8DD3}" presName="circle3" presStyleLbl="node1" presStyleIdx="2" presStyleCnt="4" custScaleX="181579"/>
      <dgm:spPr/>
      <dgm:t>
        <a:bodyPr/>
        <a:lstStyle/>
        <a:p>
          <a:endParaRPr lang="fr-FR"/>
        </a:p>
      </dgm:t>
    </dgm:pt>
    <dgm:pt modelId="{9F6CA338-F501-4BE0-9135-F9CCD04D7E54}" type="pres">
      <dgm:prSet presAssocID="{6C4AA6FF-98A2-4D12-B541-7CBFB56A8DD3}" presName="c3text" presStyleLbl="node1" presStyleIdx="2" presStyleCnt="4">
        <dgm:presLayoutVars>
          <dgm:bulletEnabled val="1"/>
        </dgm:presLayoutVars>
      </dgm:prSet>
      <dgm:spPr/>
      <dgm:t>
        <a:bodyPr/>
        <a:lstStyle/>
        <a:p>
          <a:endParaRPr lang="fr-FR"/>
        </a:p>
      </dgm:t>
    </dgm:pt>
    <dgm:pt modelId="{E0B44436-BE31-49DB-BE33-A437F67440EC}" type="pres">
      <dgm:prSet presAssocID="{6C4AA6FF-98A2-4D12-B541-7CBFB56A8DD3}" presName="comp4" presStyleCnt="0"/>
      <dgm:spPr/>
    </dgm:pt>
    <dgm:pt modelId="{A0156623-B09D-4BD9-BC5F-CC9168D70CEE}" type="pres">
      <dgm:prSet presAssocID="{6C4AA6FF-98A2-4D12-B541-7CBFB56A8DD3}" presName="circle4" presStyleLbl="node1" presStyleIdx="3" presStyleCnt="4" custScaleX="167147"/>
      <dgm:spPr/>
      <dgm:t>
        <a:bodyPr/>
        <a:lstStyle/>
        <a:p>
          <a:endParaRPr lang="fr-FR"/>
        </a:p>
      </dgm:t>
    </dgm:pt>
    <dgm:pt modelId="{82C9D2CB-4DA6-4EFC-B247-2F557C9D073A}" type="pres">
      <dgm:prSet presAssocID="{6C4AA6FF-98A2-4D12-B541-7CBFB56A8DD3}" presName="c4text" presStyleLbl="node1" presStyleIdx="3" presStyleCnt="4">
        <dgm:presLayoutVars>
          <dgm:bulletEnabled val="1"/>
        </dgm:presLayoutVars>
      </dgm:prSet>
      <dgm:spPr/>
      <dgm:t>
        <a:bodyPr/>
        <a:lstStyle/>
        <a:p>
          <a:endParaRPr lang="fr-FR"/>
        </a:p>
      </dgm:t>
    </dgm:pt>
  </dgm:ptLst>
  <dgm:cxnLst>
    <dgm:cxn modelId="{4B106911-8B5C-4A9E-BD75-3F364531CA01}" type="presOf" srcId="{CD7C72A1-FE8F-4E75-BA93-7E7C076BC3EE}" destId="{22FE32E7-EF6D-4B67-B8DD-CEB244E92D08}" srcOrd="0" destOrd="0" presId="urn:microsoft.com/office/officeart/2005/8/layout/venn2"/>
    <dgm:cxn modelId="{064C2AAE-EF50-470B-8404-F5192B3E6781}" srcId="{6C4AA6FF-98A2-4D12-B541-7CBFB56A8DD3}" destId="{12D200CC-09E6-4989-9F53-1144A9950EC2}" srcOrd="3" destOrd="0" parTransId="{158521D1-73AA-4389-9F17-C6C47376A497}" sibTransId="{39D00E56-E5FB-40D6-9C7B-2DF611D2E533}"/>
    <dgm:cxn modelId="{00494876-5A2E-4344-81CF-87107CA89305}" type="presOf" srcId="{12D200CC-09E6-4989-9F53-1144A9950EC2}" destId="{A0156623-B09D-4BD9-BC5F-CC9168D70CEE}" srcOrd="0" destOrd="0" presId="urn:microsoft.com/office/officeart/2005/8/layout/venn2"/>
    <dgm:cxn modelId="{26D9988A-BC01-460A-A294-FC615CFD57E0}" type="presOf" srcId="{208E614C-F861-47E7-BEB2-9E986F6292CF}" destId="{8EB50BBE-611C-4EE7-A307-82BC90AF34B5}" srcOrd="1" destOrd="0" presId="urn:microsoft.com/office/officeart/2005/8/layout/venn2"/>
    <dgm:cxn modelId="{58B6DF61-BE47-42CC-91CE-91D0BE8D8CDE}" type="presOf" srcId="{12D200CC-09E6-4989-9F53-1144A9950EC2}" destId="{82C9D2CB-4DA6-4EFC-B247-2F557C9D073A}" srcOrd="1" destOrd="0" presId="urn:microsoft.com/office/officeart/2005/8/layout/venn2"/>
    <dgm:cxn modelId="{C116252D-4687-4D91-9DCF-A55F38E6A8E9}" type="presOf" srcId="{CD7C72A1-FE8F-4E75-BA93-7E7C076BC3EE}" destId="{641D4927-5A8D-4352-A507-1240056962DF}" srcOrd="1" destOrd="0" presId="urn:microsoft.com/office/officeart/2005/8/layout/venn2"/>
    <dgm:cxn modelId="{69B3F8A8-9E4C-4C02-BB9C-948635BAC895}" type="presOf" srcId="{81BAD9F2-6E08-4996-9754-E76158F50D43}" destId="{F78E541F-0C52-4B83-A171-F5EBE03FECAB}" srcOrd="0" destOrd="0" presId="urn:microsoft.com/office/officeart/2005/8/layout/venn2"/>
    <dgm:cxn modelId="{9770FE81-AB05-48F8-9F4C-8867243E8DA8}" srcId="{6C4AA6FF-98A2-4D12-B541-7CBFB56A8DD3}" destId="{CD7C72A1-FE8F-4E75-BA93-7E7C076BC3EE}" srcOrd="0" destOrd="0" parTransId="{33EC7AB2-E504-44D4-A2F9-15C8D1BFBF8D}" sibTransId="{AD8704A0-82C8-4F72-A4A5-21CE8B763D30}"/>
    <dgm:cxn modelId="{249F6836-4F37-4D08-A652-68BC18CFFA7E}" type="presOf" srcId="{208E614C-F861-47E7-BEB2-9E986F6292CF}" destId="{69B79CC0-86A5-4DB6-BDB9-116A17C11EB6}" srcOrd="0" destOrd="0" presId="urn:microsoft.com/office/officeart/2005/8/layout/venn2"/>
    <dgm:cxn modelId="{70E5F61C-EA2E-43C8-B072-A48B7E4B576F}" type="presOf" srcId="{81BAD9F2-6E08-4996-9754-E76158F50D43}" destId="{9F6CA338-F501-4BE0-9135-F9CCD04D7E54}" srcOrd="1" destOrd="0" presId="urn:microsoft.com/office/officeart/2005/8/layout/venn2"/>
    <dgm:cxn modelId="{97E9EE5E-1B10-43D1-8DDA-768903292CE9}" srcId="{6C4AA6FF-98A2-4D12-B541-7CBFB56A8DD3}" destId="{208E614C-F861-47E7-BEB2-9E986F6292CF}" srcOrd="1" destOrd="0" parTransId="{31C0EDA6-5F49-46D5-AA54-525A6E62DA8E}" sibTransId="{17503E7A-FC5F-4389-82CC-259963AC3F3E}"/>
    <dgm:cxn modelId="{CEE0751E-D60A-43FC-A2C0-191EDA54407B}" srcId="{6C4AA6FF-98A2-4D12-B541-7CBFB56A8DD3}" destId="{81BAD9F2-6E08-4996-9754-E76158F50D43}" srcOrd="2" destOrd="0" parTransId="{81ABE269-0C77-4774-914A-16D23931F211}" sibTransId="{50461E48-A02D-4EDD-AF78-7FAE2A9E6224}"/>
    <dgm:cxn modelId="{22445172-466E-4D8D-9719-585910B9FACF}" type="presOf" srcId="{6C4AA6FF-98A2-4D12-B541-7CBFB56A8DD3}" destId="{80556CB1-B58E-46D7-9AA1-C760DEF07BE7}" srcOrd="0" destOrd="0" presId="urn:microsoft.com/office/officeart/2005/8/layout/venn2"/>
    <dgm:cxn modelId="{EEAB10A9-12EF-44A8-B167-5FD520125EEB}" type="presParOf" srcId="{80556CB1-B58E-46D7-9AA1-C760DEF07BE7}" destId="{16B8F16C-92A9-4698-8307-B1D12F5B6B37}" srcOrd="0" destOrd="0" presId="urn:microsoft.com/office/officeart/2005/8/layout/venn2"/>
    <dgm:cxn modelId="{F2311348-73AC-4D32-A438-2E07905965A8}" type="presParOf" srcId="{16B8F16C-92A9-4698-8307-B1D12F5B6B37}" destId="{22FE32E7-EF6D-4B67-B8DD-CEB244E92D08}" srcOrd="0" destOrd="0" presId="urn:microsoft.com/office/officeart/2005/8/layout/venn2"/>
    <dgm:cxn modelId="{595E8A3B-BFC3-4243-8D0E-FDBFA9823AE8}" type="presParOf" srcId="{16B8F16C-92A9-4698-8307-B1D12F5B6B37}" destId="{641D4927-5A8D-4352-A507-1240056962DF}" srcOrd="1" destOrd="0" presId="urn:microsoft.com/office/officeart/2005/8/layout/venn2"/>
    <dgm:cxn modelId="{7383D632-85D4-4988-B789-AD37D9DFA714}" type="presParOf" srcId="{80556CB1-B58E-46D7-9AA1-C760DEF07BE7}" destId="{BBE07D53-2A3A-4EBD-9D6A-E116F56992A1}" srcOrd="1" destOrd="0" presId="urn:microsoft.com/office/officeart/2005/8/layout/venn2"/>
    <dgm:cxn modelId="{6387CE83-93F9-467B-A43B-2C45386E210B}" type="presParOf" srcId="{BBE07D53-2A3A-4EBD-9D6A-E116F56992A1}" destId="{69B79CC0-86A5-4DB6-BDB9-116A17C11EB6}" srcOrd="0" destOrd="0" presId="urn:microsoft.com/office/officeart/2005/8/layout/venn2"/>
    <dgm:cxn modelId="{BB669AC5-64F3-4EEE-9260-6561317B463F}" type="presParOf" srcId="{BBE07D53-2A3A-4EBD-9D6A-E116F56992A1}" destId="{8EB50BBE-611C-4EE7-A307-82BC90AF34B5}" srcOrd="1" destOrd="0" presId="urn:microsoft.com/office/officeart/2005/8/layout/venn2"/>
    <dgm:cxn modelId="{903B788F-753D-427F-BEA4-8E99A0BE8180}" type="presParOf" srcId="{80556CB1-B58E-46D7-9AA1-C760DEF07BE7}" destId="{197ED4F8-7301-4AF8-A3CC-DE0B59C75E98}" srcOrd="2" destOrd="0" presId="urn:microsoft.com/office/officeart/2005/8/layout/venn2"/>
    <dgm:cxn modelId="{2BBD7EED-EDCB-4932-9F3A-ED3EFD654610}" type="presParOf" srcId="{197ED4F8-7301-4AF8-A3CC-DE0B59C75E98}" destId="{F78E541F-0C52-4B83-A171-F5EBE03FECAB}" srcOrd="0" destOrd="0" presId="urn:microsoft.com/office/officeart/2005/8/layout/venn2"/>
    <dgm:cxn modelId="{B418CEFA-ADD7-43C9-BC6C-21C01407F2B6}" type="presParOf" srcId="{197ED4F8-7301-4AF8-A3CC-DE0B59C75E98}" destId="{9F6CA338-F501-4BE0-9135-F9CCD04D7E54}" srcOrd="1" destOrd="0" presId="urn:microsoft.com/office/officeart/2005/8/layout/venn2"/>
    <dgm:cxn modelId="{E14DB9B0-08BF-47E2-86CC-365B79EDB05E}" type="presParOf" srcId="{80556CB1-B58E-46D7-9AA1-C760DEF07BE7}" destId="{E0B44436-BE31-49DB-BE33-A437F67440EC}" srcOrd="3" destOrd="0" presId="urn:microsoft.com/office/officeart/2005/8/layout/venn2"/>
    <dgm:cxn modelId="{6ECA429E-151E-455A-934A-2544D124C356}" type="presParOf" srcId="{E0B44436-BE31-49DB-BE33-A437F67440EC}" destId="{A0156623-B09D-4BD9-BC5F-CC9168D70CEE}" srcOrd="0" destOrd="0" presId="urn:microsoft.com/office/officeart/2005/8/layout/venn2"/>
    <dgm:cxn modelId="{EA4A1D88-D8E4-453E-BB85-8EADAC8139D7}" type="presParOf" srcId="{E0B44436-BE31-49DB-BE33-A437F67440EC}" destId="{82C9D2CB-4DA6-4EFC-B247-2F557C9D073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BF1E754-5FAE-4E37-BEFC-8FC5F081A755}" type="doc">
      <dgm:prSet loTypeId="urn:microsoft.com/office/officeart/2005/8/layout/process1" loCatId="process" qsTypeId="urn:microsoft.com/office/officeart/2005/8/quickstyle/simple1" qsCatId="simple" csTypeId="urn:microsoft.com/office/officeart/2005/8/colors/colorful4" csCatId="colorful" phldr="1"/>
      <dgm:spPr/>
    </dgm:pt>
    <dgm:pt modelId="{39481081-8C3C-4B04-913F-58309F1881BD}">
      <dgm:prSet phldrT="[Texte]"/>
      <dgm:spPr/>
      <dgm:t>
        <a:bodyPr/>
        <a:lstStyle/>
        <a:p>
          <a:r>
            <a:rPr lang="ar-DZ" dirty="0"/>
            <a:t>التحديد</a:t>
          </a:r>
          <a:endParaRPr lang="fr-FR" dirty="0"/>
        </a:p>
      </dgm:t>
    </dgm:pt>
    <dgm:pt modelId="{19016C6E-D96A-4E5E-B6FE-27A208755744}" type="parTrans" cxnId="{7B5B6C91-7716-41BF-82D0-5C70A294A941}">
      <dgm:prSet/>
      <dgm:spPr/>
      <dgm:t>
        <a:bodyPr/>
        <a:lstStyle/>
        <a:p>
          <a:endParaRPr lang="fr-FR"/>
        </a:p>
      </dgm:t>
    </dgm:pt>
    <dgm:pt modelId="{5289CAFF-954A-47D1-8B2B-8F92D2BE2D49}" type="sibTrans" cxnId="{7B5B6C91-7716-41BF-82D0-5C70A294A941}">
      <dgm:prSet/>
      <dgm:spPr/>
      <dgm:t>
        <a:bodyPr/>
        <a:lstStyle/>
        <a:p>
          <a:endParaRPr lang="fr-FR"/>
        </a:p>
      </dgm:t>
    </dgm:pt>
    <dgm:pt modelId="{82857DF1-AFB2-40FA-834D-AC4CA87ED207}">
      <dgm:prSet phldrT="[Texte]"/>
      <dgm:spPr/>
      <dgm:t>
        <a:bodyPr/>
        <a:lstStyle/>
        <a:p>
          <a:r>
            <a:rPr lang="ar-DZ" dirty="0"/>
            <a:t>التعليم</a:t>
          </a:r>
          <a:endParaRPr lang="fr-FR" dirty="0"/>
        </a:p>
      </dgm:t>
    </dgm:pt>
    <dgm:pt modelId="{6F6B00DC-6FFD-4A1B-8796-7F6448BBBED4}" type="parTrans" cxnId="{4A23109F-923C-4BD7-B1D6-B38E79CA993D}">
      <dgm:prSet/>
      <dgm:spPr/>
      <dgm:t>
        <a:bodyPr/>
        <a:lstStyle/>
        <a:p>
          <a:endParaRPr lang="fr-FR"/>
        </a:p>
      </dgm:t>
    </dgm:pt>
    <dgm:pt modelId="{11AC8B36-F74C-435E-8EFF-5F75390330AA}" type="sibTrans" cxnId="{4A23109F-923C-4BD7-B1D6-B38E79CA993D}">
      <dgm:prSet/>
      <dgm:spPr/>
      <dgm:t>
        <a:bodyPr/>
        <a:lstStyle/>
        <a:p>
          <a:endParaRPr lang="fr-FR"/>
        </a:p>
      </dgm:t>
    </dgm:pt>
    <dgm:pt modelId="{6FE846B1-0984-4B5B-B035-151DEA9C5536}">
      <dgm:prSet phldrT="[Texte]"/>
      <dgm:spPr/>
      <dgm:t>
        <a:bodyPr/>
        <a:lstStyle/>
        <a:p>
          <a:r>
            <a:rPr lang="ar-DZ" dirty="0"/>
            <a:t>التنفيذ</a:t>
          </a:r>
          <a:endParaRPr lang="fr-FR" dirty="0"/>
        </a:p>
      </dgm:t>
    </dgm:pt>
    <dgm:pt modelId="{F65098ED-6DA4-48E5-906A-E22C39A25358}" type="parTrans" cxnId="{F0D6511D-B841-4ED1-8BC5-C4D7763DE2DC}">
      <dgm:prSet/>
      <dgm:spPr/>
      <dgm:t>
        <a:bodyPr/>
        <a:lstStyle/>
        <a:p>
          <a:endParaRPr lang="fr-FR"/>
        </a:p>
      </dgm:t>
    </dgm:pt>
    <dgm:pt modelId="{9B8CC14D-D101-4BAC-AAC9-4F68A8FF8C88}" type="sibTrans" cxnId="{F0D6511D-B841-4ED1-8BC5-C4D7763DE2DC}">
      <dgm:prSet/>
      <dgm:spPr/>
      <dgm:t>
        <a:bodyPr/>
        <a:lstStyle/>
        <a:p>
          <a:endParaRPr lang="fr-FR"/>
        </a:p>
      </dgm:t>
    </dgm:pt>
    <dgm:pt modelId="{04C19D91-1096-4F26-A2FB-971223AD020D}" type="pres">
      <dgm:prSet presAssocID="{EBF1E754-5FAE-4E37-BEFC-8FC5F081A755}" presName="Name0" presStyleCnt="0">
        <dgm:presLayoutVars>
          <dgm:dir/>
          <dgm:resizeHandles val="exact"/>
        </dgm:presLayoutVars>
      </dgm:prSet>
      <dgm:spPr/>
    </dgm:pt>
    <dgm:pt modelId="{1A48EE11-2042-4E69-ABF9-2C33281B45A4}" type="pres">
      <dgm:prSet presAssocID="{39481081-8C3C-4B04-913F-58309F1881BD}" presName="node" presStyleLbl="node1" presStyleIdx="0" presStyleCnt="3">
        <dgm:presLayoutVars>
          <dgm:bulletEnabled val="1"/>
        </dgm:presLayoutVars>
      </dgm:prSet>
      <dgm:spPr/>
      <dgm:t>
        <a:bodyPr/>
        <a:lstStyle/>
        <a:p>
          <a:endParaRPr lang="fr-FR"/>
        </a:p>
      </dgm:t>
    </dgm:pt>
    <dgm:pt modelId="{E60C4852-598D-4C08-88C7-060CE0C10346}" type="pres">
      <dgm:prSet presAssocID="{5289CAFF-954A-47D1-8B2B-8F92D2BE2D49}" presName="sibTrans" presStyleLbl="sibTrans2D1" presStyleIdx="0" presStyleCnt="2"/>
      <dgm:spPr/>
      <dgm:t>
        <a:bodyPr/>
        <a:lstStyle/>
        <a:p>
          <a:endParaRPr lang="fr-FR"/>
        </a:p>
      </dgm:t>
    </dgm:pt>
    <dgm:pt modelId="{05438683-B9EB-401E-BE5D-3E7956A7ACC4}" type="pres">
      <dgm:prSet presAssocID="{5289CAFF-954A-47D1-8B2B-8F92D2BE2D49}" presName="connectorText" presStyleLbl="sibTrans2D1" presStyleIdx="0" presStyleCnt="2"/>
      <dgm:spPr/>
      <dgm:t>
        <a:bodyPr/>
        <a:lstStyle/>
        <a:p>
          <a:endParaRPr lang="fr-FR"/>
        </a:p>
      </dgm:t>
    </dgm:pt>
    <dgm:pt modelId="{10D26E11-7C39-4ADB-AF65-F91206E791A5}" type="pres">
      <dgm:prSet presAssocID="{82857DF1-AFB2-40FA-834D-AC4CA87ED207}" presName="node" presStyleLbl="node1" presStyleIdx="1" presStyleCnt="3">
        <dgm:presLayoutVars>
          <dgm:bulletEnabled val="1"/>
        </dgm:presLayoutVars>
      </dgm:prSet>
      <dgm:spPr/>
      <dgm:t>
        <a:bodyPr/>
        <a:lstStyle/>
        <a:p>
          <a:endParaRPr lang="fr-FR"/>
        </a:p>
      </dgm:t>
    </dgm:pt>
    <dgm:pt modelId="{A1BD171D-1F39-49EB-8372-D0D66AF3E648}" type="pres">
      <dgm:prSet presAssocID="{11AC8B36-F74C-435E-8EFF-5F75390330AA}" presName="sibTrans" presStyleLbl="sibTrans2D1" presStyleIdx="1" presStyleCnt="2"/>
      <dgm:spPr/>
      <dgm:t>
        <a:bodyPr/>
        <a:lstStyle/>
        <a:p>
          <a:endParaRPr lang="fr-FR"/>
        </a:p>
      </dgm:t>
    </dgm:pt>
    <dgm:pt modelId="{B486EEB5-792C-4F05-90B5-E589B1873E26}" type="pres">
      <dgm:prSet presAssocID="{11AC8B36-F74C-435E-8EFF-5F75390330AA}" presName="connectorText" presStyleLbl="sibTrans2D1" presStyleIdx="1" presStyleCnt="2"/>
      <dgm:spPr/>
      <dgm:t>
        <a:bodyPr/>
        <a:lstStyle/>
        <a:p>
          <a:endParaRPr lang="fr-FR"/>
        </a:p>
      </dgm:t>
    </dgm:pt>
    <dgm:pt modelId="{188AE317-66B6-4013-8A84-3B2B0F04C47C}" type="pres">
      <dgm:prSet presAssocID="{6FE846B1-0984-4B5B-B035-151DEA9C5536}" presName="node" presStyleLbl="node1" presStyleIdx="2" presStyleCnt="3">
        <dgm:presLayoutVars>
          <dgm:bulletEnabled val="1"/>
        </dgm:presLayoutVars>
      </dgm:prSet>
      <dgm:spPr/>
      <dgm:t>
        <a:bodyPr/>
        <a:lstStyle/>
        <a:p>
          <a:endParaRPr lang="fr-FR"/>
        </a:p>
      </dgm:t>
    </dgm:pt>
  </dgm:ptLst>
  <dgm:cxnLst>
    <dgm:cxn modelId="{30D887A4-642B-4599-B80A-A6397502205E}" type="presOf" srcId="{6FE846B1-0984-4B5B-B035-151DEA9C5536}" destId="{188AE317-66B6-4013-8A84-3B2B0F04C47C}" srcOrd="0" destOrd="0" presId="urn:microsoft.com/office/officeart/2005/8/layout/process1"/>
    <dgm:cxn modelId="{05D40633-B645-48CD-ACBE-B3BBA3DC87C6}" type="presOf" srcId="{5289CAFF-954A-47D1-8B2B-8F92D2BE2D49}" destId="{05438683-B9EB-401E-BE5D-3E7956A7ACC4}" srcOrd="1" destOrd="0" presId="urn:microsoft.com/office/officeart/2005/8/layout/process1"/>
    <dgm:cxn modelId="{6E0BDEA3-EEAF-46B6-AA59-49B0BD9F85A3}" type="presOf" srcId="{39481081-8C3C-4B04-913F-58309F1881BD}" destId="{1A48EE11-2042-4E69-ABF9-2C33281B45A4}" srcOrd="0" destOrd="0" presId="urn:microsoft.com/office/officeart/2005/8/layout/process1"/>
    <dgm:cxn modelId="{C15BB23D-FB80-46C7-BC62-F0F447BB02BE}" type="presOf" srcId="{5289CAFF-954A-47D1-8B2B-8F92D2BE2D49}" destId="{E60C4852-598D-4C08-88C7-060CE0C10346}" srcOrd="0" destOrd="0" presId="urn:microsoft.com/office/officeart/2005/8/layout/process1"/>
    <dgm:cxn modelId="{9E8B325C-6ED5-4375-B1BD-91B068455432}" type="presOf" srcId="{11AC8B36-F74C-435E-8EFF-5F75390330AA}" destId="{A1BD171D-1F39-49EB-8372-D0D66AF3E648}" srcOrd="0" destOrd="0" presId="urn:microsoft.com/office/officeart/2005/8/layout/process1"/>
    <dgm:cxn modelId="{366100DC-F030-478A-8E99-1898ADAA5FF3}" type="presOf" srcId="{82857DF1-AFB2-40FA-834D-AC4CA87ED207}" destId="{10D26E11-7C39-4ADB-AF65-F91206E791A5}" srcOrd="0" destOrd="0" presId="urn:microsoft.com/office/officeart/2005/8/layout/process1"/>
    <dgm:cxn modelId="{7B5B6C91-7716-41BF-82D0-5C70A294A941}" srcId="{EBF1E754-5FAE-4E37-BEFC-8FC5F081A755}" destId="{39481081-8C3C-4B04-913F-58309F1881BD}" srcOrd="0" destOrd="0" parTransId="{19016C6E-D96A-4E5E-B6FE-27A208755744}" sibTransId="{5289CAFF-954A-47D1-8B2B-8F92D2BE2D49}"/>
    <dgm:cxn modelId="{E88E256D-196D-4385-8F38-13595B8C2120}" type="presOf" srcId="{EBF1E754-5FAE-4E37-BEFC-8FC5F081A755}" destId="{04C19D91-1096-4F26-A2FB-971223AD020D}" srcOrd="0" destOrd="0" presId="urn:microsoft.com/office/officeart/2005/8/layout/process1"/>
    <dgm:cxn modelId="{F0D6511D-B841-4ED1-8BC5-C4D7763DE2DC}" srcId="{EBF1E754-5FAE-4E37-BEFC-8FC5F081A755}" destId="{6FE846B1-0984-4B5B-B035-151DEA9C5536}" srcOrd="2" destOrd="0" parTransId="{F65098ED-6DA4-48E5-906A-E22C39A25358}" sibTransId="{9B8CC14D-D101-4BAC-AAC9-4F68A8FF8C88}"/>
    <dgm:cxn modelId="{4B2A965F-E14A-4AFF-B44C-457B66A869A7}" type="presOf" srcId="{11AC8B36-F74C-435E-8EFF-5F75390330AA}" destId="{B486EEB5-792C-4F05-90B5-E589B1873E26}" srcOrd="1" destOrd="0" presId="urn:microsoft.com/office/officeart/2005/8/layout/process1"/>
    <dgm:cxn modelId="{4A23109F-923C-4BD7-B1D6-B38E79CA993D}" srcId="{EBF1E754-5FAE-4E37-BEFC-8FC5F081A755}" destId="{82857DF1-AFB2-40FA-834D-AC4CA87ED207}" srcOrd="1" destOrd="0" parTransId="{6F6B00DC-6FFD-4A1B-8796-7F6448BBBED4}" sibTransId="{11AC8B36-F74C-435E-8EFF-5F75390330AA}"/>
    <dgm:cxn modelId="{A09F469F-98A4-4534-9857-5A769A080ED0}" type="presParOf" srcId="{04C19D91-1096-4F26-A2FB-971223AD020D}" destId="{1A48EE11-2042-4E69-ABF9-2C33281B45A4}" srcOrd="0" destOrd="0" presId="urn:microsoft.com/office/officeart/2005/8/layout/process1"/>
    <dgm:cxn modelId="{11B2B191-A914-4FD2-8F2D-C838A354C792}" type="presParOf" srcId="{04C19D91-1096-4F26-A2FB-971223AD020D}" destId="{E60C4852-598D-4C08-88C7-060CE0C10346}" srcOrd="1" destOrd="0" presId="urn:microsoft.com/office/officeart/2005/8/layout/process1"/>
    <dgm:cxn modelId="{74433BB5-0070-44B4-B07E-3A224AE48D2A}" type="presParOf" srcId="{E60C4852-598D-4C08-88C7-060CE0C10346}" destId="{05438683-B9EB-401E-BE5D-3E7956A7ACC4}" srcOrd="0" destOrd="0" presId="urn:microsoft.com/office/officeart/2005/8/layout/process1"/>
    <dgm:cxn modelId="{9819AD03-35C1-4A2C-9379-31E81FF44199}" type="presParOf" srcId="{04C19D91-1096-4F26-A2FB-971223AD020D}" destId="{10D26E11-7C39-4ADB-AF65-F91206E791A5}" srcOrd="2" destOrd="0" presId="urn:microsoft.com/office/officeart/2005/8/layout/process1"/>
    <dgm:cxn modelId="{1DFFDF30-84F5-4F3E-B448-095BE0A8FA0B}" type="presParOf" srcId="{04C19D91-1096-4F26-A2FB-971223AD020D}" destId="{A1BD171D-1F39-49EB-8372-D0D66AF3E648}" srcOrd="3" destOrd="0" presId="urn:microsoft.com/office/officeart/2005/8/layout/process1"/>
    <dgm:cxn modelId="{726A746E-584C-4CF5-A268-352559CCD4EC}" type="presParOf" srcId="{A1BD171D-1F39-49EB-8372-D0D66AF3E648}" destId="{B486EEB5-792C-4F05-90B5-E589B1873E26}" srcOrd="0" destOrd="0" presId="urn:microsoft.com/office/officeart/2005/8/layout/process1"/>
    <dgm:cxn modelId="{76492B3E-73EA-4B98-B6E0-3DD3418934B2}" type="presParOf" srcId="{04C19D91-1096-4F26-A2FB-971223AD020D}" destId="{188AE317-66B6-4013-8A84-3B2B0F04C47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E32E7-EF6D-4B67-B8DD-CEB244E92D08}">
      <dsp:nvSpPr>
        <dsp:cNvPr id="0" name=""/>
        <dsp:cNvSpPr/>
      </dsp:nvSpPr>
      <dsp:spPr>
        <a:xfrm>
          <a:off x="697831" y="0"/>
          <a:ext cx="7424820" cy="54186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a:t>كلف الفشل الخارجي</a:t>
          </a:r>
          <a:endParaRPr lang="fr-FR" sz="3200" b="1" kern="1200" dirty="0"/>
        </a:p>
      </dsp:txBody>
      <dsp:txXfrm>
        <a:off x="3372252" y="270933"/>
        <a:ext cx="2075979" cy="812800"/>
      </dsp:txXfrm>
    </dsp:sp>
    <dsp:sp modelId="{69B79CC0-86A5-4DB6-BDB9-116A17C11EB6}">
      <dsp:nvSpPr>
        <dsp:cNvPr id="0" name=""/>
        <dsp:cNvSpPr/>
      </dsp:nvSpPr>
      <dsp:spPr>
        <a:xfrm>
          <a:off x="1323465" y="1083733"/>
          <a:ext cx="6173552" cy="4334933"/>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ar-DZ" sz="3600" b="1" kern="1200" dirty="0"/>
            <a:t>كلف الفشل الداخلي </a:t>
          </a:r>
          <a:endParaRPr lang="fr-FR" sz="3600" b="1" kern="1200" dirty="0"/>
        </a:p>
      </dsp:txBody>
      <dsp:txXfrm>
        <a:off x="3331413" y="1343829"/>
        <a:ext cx="2157656" cy="780288"/>
      </dsp:txXfrm>
    </dsp:sp>
    <dsp:sp modelId="{F78E541F-0C52-4B83-A171-F5EBE03FECAB}">
      <dsp:nvSpPr>
        <dsp:cNvPr id="0" name=""/>
        <dsp:cNvSpPr/>
      </dsp:nvSpPr>
      <dsp:spPr>
        <a:xfrm>
          <a:off x="1458493" y="2167466"/>
          <a:ext cx="5903496" cy="3251200"/>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ar-DZ" sz="4000" b="1" kern="1200" dirty="0"/>
            <a:t>كلف التقييم </a:t>
          </a:r>
          <a:endParaRPr lang="fr-FR" sz="4000" b="1" kern="1200" dirty="0"/>
        </a:p>
      </dsp:txBody>
      <dsp:txXfrm>
        <a:off x="3034727" y="2411306"/>
        <a:ext cx="2751029" cy="731520"/>
      </dsp:txXfrm>
    </dsp:sp>
    <dsp:sp modelId="{A0156623-B09D-4BD9-BC5F-CC9168D70CEE}">
      <dsp:nvSpPr>
        <dsp:cNvPr id="0" name=""/>
        <dsp:cNvSpPr/>
      </dsp:nvSpPr>
      <dsp:spPr>
        <a:xfrm>
          <a:off x="2598814" y="3251200"/>
          <a:ext cx="3622855" cy="216746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ar-DZ" sz="4400" kern="1200" dirty="0"/>
            <a:t>كلف الوقاية</a:t>
          </a:r>
          <a:endParaRPr lang="fr-FR" sz="4400" kern="1200" dirty="0"/>
        </a:p>
      </dsp:txBody>
      <dsp:txXfrm>
        <a:off x="3129369" y="3793066"/>
        <a:ext cx="2561745" cy="1083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8EE11-2042-4E69-ABF9-2C33281B45A4}">
      <dsp:nvSpPr>
        <dsp:cNvPr id="0" name=""/>
        <dsp:cNvSpPr/>
      </dsp:nvSpPr>
      <dsp:spPr>
        <a:xfrm>
          <a:off x="7815" y="2008514"/>
          <a:ext cx="2336063" cy="14016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التحديد</a:t>
          </a:r>
          <a:endParaRPr lang="fr-FR" sz="6100" kern="1200" dirty="0"/>
        </a:p>
      </dsp:txBody>
      <dsp:txXfrm>
        <a:off x="48868" y="2049567"/>
        <a:ext cx="2253957" cy="1319532"/>
      </dsp:txXfrm>
    </dsp:sp>
    <dsp:sp modelId="{E60C4852-598D-4C08-88C7-060CE0C10346}">
      <dsp:nvSpPr>
        <dsp:cNvPr id="0" name=""/>
        <dsp:cNvSpPr/>
      </dsp:nvSpPr>
      <dsp:spPr>
        <a:xfrm>
          <a:off x="2577485" y="2419661"/>
          <a:ext cx="495245" cy="57934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2577485" y="2535530"/>
        <a:ext cx="346672" cy="347605"/>
      </dsp:txXfrm>
    </dsp:sp>
    <dsp:sp modelId="{10D26E11-7C39-4ADB-AF65-F91206E791A5}">
      <dsp:nvSpPr>
        <dsp:cNvPr id="0" name=""/>
        <dsp:cNvSpPr/>
      </dsp:nvSpPr>
      <dsp:spPr>
        <a:xfrm>
          <a:off x="3278305" y="2008514"/>
          <a:ext cx="2336063" cy="140163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التعليم</a:t>
          </a:r>
          <a:endParaRPr lang="fr-FR" sz="6100" kern="1200" dirty="0"/>
        </a:p>
      </dsp:txBody>
      <dsp:txXfrm>
        <a:off x="3319358" y="2049567"/>
        <a:ext cx="2253957" cy="1319532"/>
      </dsp:txXfrm>
    </dsp:sp>
    <dsp:sp modelId="{A1BD171D-1F39-49EB-8372-D0D66AF3E648}">
      <dsp:nvSpPr>
        <dsp:cNvPr id="0" name=""/>
        <dsp:cNvSpPr/>
      </dsp:nvSpPr>
      <dsp:spPr>
        <a:xfrm>
          <a:off x="5847975" y="2419661"/>
          <a:ext cx="495245" cy="579343"/>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5847975" y="2535530"/>
        <a:ext cx="346672" cy="347605"/>
      </dsp:txXfrm>
    </dsp:sp>
    <dsp:sp modelId="{188AE317-66B6-4013-8A84-3B2B0F04C47C}">
      <dsp:nvSpPr>
        <dsp:cNvPr id="0" name=""/>
        <dsp:cNvSpPr/>
      </dsp:nvSpPr>
      <dsp:spPr>
        <a:xfrm>
          <a:off x="6548794" y="2008514"/>
          <a:ext cx="2336063" cy="140163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التنفيذ</a:t>
          </a:r>
          <a:endParaRPr lang="fr-FR" sz="6100" kern="1200" dirty="0"/>
        </a:p>
      </dsp:txBody>
      <dsp:txXfrm>
        <a:off x="6589847" y="2049567"/>
        <a:ext cx="2253957" cy="131953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A4279-BE2F-4FA9-924A-4E5C8DC05FB4}" type="datetimeFigureOut">
              <a:rPr lang="fr-FR" smtClean="0"/>
              <a:t>10/05/2025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758A9-F851-4E93-A1B2-9E3AEF5BDB04}" type="slidenum">
              <a:rPr lang="fr-FR" smtClean="0"/>
              <a:t>‹N°›</a:t>
            </a:fld>
            <a:endParaRPr lang="fr-FR"/>
          </a:p>
        </p:txBody>
      </p:sp>
    </p:spTree>
    <p:extLst>
      <p:ext uri="{BB962C8B-B14F-4D97-AF65-F5344CB8AC3E}">
        <p14:creationId xmlns:p14="http://schemas.microsoft.com/office/powerpoint/2010/main" val="155420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3758A9-F851-4E93-A1B2-9E3AEF5BDB04}" type="slidenum">
              <a:rPr lang="fr-FR" smtClean="0"/>
              <a:t>32</a:t>
            </a:fld>
            <a:endParaRPr lang="fr-FR"/>
          </a:p>
        </p:txBody>
      </p:sp>
    </p:spTree>
    <p:extLst>
      <p:ext uri="{BB962C8B-B14F-4D97-AF65-F5344CB8AC3E}">
        <p14:creationId xmlns:p14="http://schemas.microsoft.com/office/powerpoint/2010/main" val="389785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0A4FE31-9D8C-4EC2-82EF-8537F61083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CDFD7BB6-9D06-4F99-9C6B-D104DCC13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2B446DA9-2743-47F2-9E14-F0CBE992E33D}"/>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5" name="Espace réservé du pied de page 4">
            <a:extLst>
              <a:ext uri="{FF2B5EF4-FFF2-40B4-BE49-F238E27FC236}">
                <a16:creationId xmlns="" xmlns:a16="http://schemas.microsoft.com/office/drawing/2014/main" id="{0CF81B34-15EF-4AFD-B527-325765B865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5AFF087C-BB88-4815-93D1-69136552AF32}"/>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974179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360F058-0FEC-4AC8-AB90-16B3E274FA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9CAC3706-03EF-45CB-884C-10C639BB7B7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06D3413-69A4-498D-ABF8-57E713C2E309}"/>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5" name="Espace réservé du pied de page 4">
            <a:extLst>
              <a:ext uri="{FF2B5EF4-FFF2-40B4-BE49-F238E27FC236}">
                <a16:creationId xmlns="" xmlns:a16="http://schemas.microsoft.com/office/drawing/2014/main" id="{DA650F2D-730C-475E-98D4-1E746B5258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4BDD11F7-C1CB-4D88-9913-8B86BA32658C}"/>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168537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F50C28D3-10FA-42B9-A7FC-66C260E023B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A44BD98E-9AFA-4442-9104-6BF522F3A2E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23F8481-08C6-486F-8B75-D97E14A33DBD}"/>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5" name="Espace réservé du pied de page 4">
            <a:extLst>
              <a:ext uri="{FF2B5EF4-FFF2-40B4-BE49-F238E27FC236}">
                <a16:creationId xmlns="" xmlns:a16="http://schemas.microsoft.com/office/drawing/2014/main" id="{D6440DB3-F255-4156-818F-9856474F09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340B46DA-82C3-4EB1-A9BC-5C90B27E8705}"/>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96835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2E5FFC9-FDA9-4577-BA37-D0FF8B2621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9927381C-A6A0-4D51-B6F3-44CBDC852A3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22FA7E0-E5FB-4E9D-B61A-B4B26E4CF2D3}"/>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5" name="Espace réservé du pied de page 4">
            <a:extLst>
              <a:ext uri="{FF2B5EF4-FFF2-40B4-BE49-F238E27FC236}">
                <a16:creationId xmlns="" xmlns:a16="http://schemas.microsoft.com/office/drawing/2014/main" id="{E2E5FEF5-29D3-4886-B3EC-7F09629EA0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D3144B1-FACD-40C9-83DF-08762CDEF9FE}"/>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130527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B345AE4-1E4B-4028-8441-F850091541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76920031-2AFC-4892-B7BF-4BD0DB1D5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E5736C5E-E96B-468A-B71E-E80BDBF5D43F}"/>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5" name="Espace réservé du pied de page 4">
            <a:extLst>
              <a:ext uri="{FF2B5EF4-FFF2-40B4-BE49-F238E27FC236}">
                <a16:creationId xmlns="" xmlns:a16="http://schemas.microsoft.com/office/drawing/2014/main" id="{88A43C92-3835-4B0D-AC8D-7C01004C91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3FEEE4C-8178-4F11-ACB4-D89050AF4A94}"/>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597418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DA7CA30-8121-418A-9429-A54F8F7C184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8D112CC5-6718-4E43-BC8D-BC6CC533B2C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3D23FF10-D5BE-4371-823D-79B7793238A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6F6ED8E1-2F59-4BF2-B419-09A87F90D90A}"/>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6" name="Espace réservé du pied de page 5">
            <a:extLst>
              <a:ext uri="{FF2B5EF4-FFF2-40B4-BE49-F238E27FC236}">
                <a16:creationId xmlns="" xmlns:a16="http://schemas.microsoft.com/office/drawing/2014/main" id="{8A92EF49-B9C6-4BE6-BC9A-92D7FBBA9EC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6440BFA3-D1BB-4D44-B028-DA66B67C49E6}"/>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310494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7A19E9C-B6F7-45FB-AB27-EF7EE97442F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3D156B90-3E12-4DF9-AC82-A30B18E19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125F5C05-9DD8-471F-8C63-62642BA54E7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6C07F429-6F8B-4F13-9B68-D6D7E9E9B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7B7A5682-D941-4DE5-87FE-28B2BA218EE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DB54C5C4-8BA6-4558-9B1F-80745BF10AC3}"/>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8" name="Espace réservé du pied de page 7">
            <a:extLst>
              <a:ext uri="{FF2B5EF4-FFF2-40B4-BE49-F238E27FC236}">
                <a16:creationId xmlns="" xmlns:a16="http://schemas.microsoft.com/office/drawing/2014/main" id="{9E5607AD-054C-4E04-BF49-D53F549DD52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E3D78612-BE48-466D-8A4F-535654BEB606}"/>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175271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151D37E-E935-48BD-AE57-E06B370CD27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197C18F9-0B25-4288-95FD-417ABEAFE837}"/>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4" name="Espace réservé du pied de page 3">
            <a:extLst>
              <a:ext uri="{FF2B5EF4-FFF2-40B4-BE49-F238E27FC236}">
                <a16:creationId xmlns="" xmlns:a16="http://schemas.microsoft.com/office/drawing/2014/main" id="{B5B02749-CC08-43F2-A78F-9D5226ABF0B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0AC589C7-E814-4F03-9016-36259EBBF772}"/>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326614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22AE729D-70F3-4D3F-BBEC-A5B81183E380}"/>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3" name="Espace réservé du pied de page 2">
            <a:extLst>
              <a:ext uri="{FF2B5EF4-FFF2-40B4-BE49-F238E27FC236}">
                <a16:creationId xmlns="" xmlns:a16="http://schemas.microsoft.com/office/drawing/2014/main" id="{25D16A9B-F560-4B4A-84A5-F3F389156C1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A9428843-7E5D-4647-813F-962E1B1B0886}"/>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444994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9B40DE6-3A30-425C-9DC4-93BAFF9D064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B9325CBD-26BF-4092-ABCD-53CFBAD6F0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30F3AA8F-3F17-48A3-972B-05B50CB5B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33B735EF-3615-476A-8536-7842AAE5B63F}"/>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6" name="Espace réservé du pied de page 5">
            <a:extLst>
              <a:ext uri="{FF2B5EF4-FFF2-40B4-BE49-F238E27FC236}">
                <a16:creationId xmlns="" xmlns:a16="http://schemas.microsoft.com/office/drawing/2014/main" id="{A945E65D-E9B5-47A2-8CE7-B7CCDAB995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AA821011-1790-431E-8779-B7145C1E8733}"/>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410823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62A326F-98FE-45F4-A9D3-8473DE4215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2AB988CF-4324-478A-976E-7790A7B3B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75012F49-A227-4954-AAFA-274379989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B06A6560-AA7D-4BA4-9AC0-A76DB3637718}"/>
              </a:ext>
            </a:extLst>
          </p:cNvPr>
          <p:cNvSpPr>
            <a:spLocks noGrp="1"/>
          </p:cNvSpPr>
          <p:nvPr>
            <p:ph type="dt" sz="half" idx="10"/>
          </p:nvPr>
        </p:nvSpPr>
        <p:spPr/>
        <p:txBody>
          <a:bodyPr/>
          <a:lstStyle/>
          <a:p>
            <a:fld id="{53CED55F-28E9-4788-B942-52A27A4E7342}" type="datetimeFigureOut">
              <a:rPr lang="fr-FR" smtClean="0"/>
              <a:t>10/05/2025</a:t>
            </a:fld>
            <a:endParaRPr lang="fr-FR"/>
          </a:p>
        </p:txBody>
      </p:sp>
      <p:sp>
        <p:nvSpPr>
          <p:cNvPr id="6" name="Espace réservé du pied de page 5">
            <a:extLst>
              <a:ext uri="{FF2B5EF4-FFF2-40B4-BE49-F238E27FC236}">
                <a16:creationId xmlns="" xmlns:a16="http://schemas.microsoft.com/office/drawing/2014/main" id="{32BEAD6A-E863-4C09-9FC4-5984E5B3C2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4347D52C-C832-41EA-9C85-93E2062CE2AF}"/>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41221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35D9C759-CF9B-4620-8967-74732776D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E49A618F-BE44-4D3A-9D1E-D51061081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E257B0EA-F296-4F6E-B811-23C89C7EA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ED55F-28E9-4788-B942-52A27A4E7342}" type="datetimeFigureOut">
              <a:rPr lang="fr-FR" smtClean="0"/>
              <a:t>10/05/2025</a:t>
            </a:fld>
            <a:endParaRPr lang="fr-FR"/>
          </a:p>
        </p:txBody>
      </p:sp>
      <p:sp>
        <p:nvSpPr>
          <p:cNvPr id="5" name="Espace réservé du pied de page 4">
            <a:extLst>
              <a:ext uri="{FF2B5EF4-FFF2-40B4-BE49-F238E27FC236}">
                <a16:creationId xmlns="" xmlns:a16="http://schemas.microsoft.com/office/drawing/2014/main" id="{AE59E3B8-EC48-48F0-85F5-41F4573272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772BFCDC-3177-43B7-8B34-24F25218A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EE401-9549-4F0B-9EA0-405C0D8AB0A8}" type="slidenum">
              <a:rPr lang="fr-FR" smtClean="0"/>
              <a:t>‹N°›</a:t>
            </a:fld>
            <a:endParaRPr lang="fr-FR"/>
          </a:p>
        </p:txBody>
      </p:sp>
    </p:spTree>
    <p:extLst>
      <p:ext uri="{BB962C8B-B14F-4D97-AF65-F5344CB8AC3E}">
        <p14:creationId xmlns:p14="http://schemas.microsoft.com/office/powerpoint/2010/main" val="312452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2192000" cy="6858000"/>
          </a:xfrm>
          <a:solidFill>
            <a:schemeClr val="tx1"/>
          </a:solidFill>
        </p:spPr>
        <p:txBody>
          <a:bodyPr>
            <a:normAutofit/>
          </a:bodyPr>
          <a:lstStyle/>
          <a:p>
            <a:pPr algn="r" rtl="1"/>
            <a:endParaRPr lang="fr-FR" sz="2800"/>
          </a:p>
        </p:txBody>
      </p:sp>
      <p:sp>
        <p:nvSpPr>
          <p:cNvPr id="5" name="ZoneTexte 4">
            <a:extLst>
              <a:ext uri="{FF2B5EF4-FFF2-40B4-BE49-F238E27FC236}">
                <a16:creationId xmlns:a16="http://schemas.microsoft.com/office/drawing/2014/main" xmlns="" id="{236D8634-4EB2-43C5-9E4C-19B801497619}"/>
              </a:ext>
            </a:extLst>
          </p:cNvPr>
          <p:cNvSpPr txBox="1"/>
          <p:nvPr/>
        </p:nvSpPr>
        <p:spPr>
          <a:xfrm>
            <a:off x="2629751" y="141940"/>
            <a:ext cx="6932498" cy="2546081"/>
          </a:xfrm>
          <a:prstGeom prst="bracePair">
            <a:avLst/>
          </a:prstGeom>
          <a:noFill/>
          <a:ln>
            <a:noFill/>
          </a:ln>
        </p:spPr>
        <p:txBody>
          <a:bodyPr wrap="square" lIns="68415" tIns="34208" rIns="68415" bIns="34208" rtlCol="0">
            <a:spAutoFit/>
          </a:bodyPr>
          <a:lstStyle/>
          <a:p>
            <a:pPr algn="ctr" rtl="1">
              <a:buClr>
                <a:srgbClr val="000000"/>
              </a:buClr>
              <a:buFont typeface="Arial"/>
              <a:buNone/>
            </a:pPr>
            <a:r>
              <a:rPr lang="ar-SA" sz="2800" b="1" kern="0" dirty="0">
                <a:solidFill>
                  <a:srgbClr val="FFFFFF"/>
                </a:solidFill>
                <a:latin typeface="Sakkal Majalla" pitchFamily="2" charset="-78"/>
                <a:cs typeface="Sakkal Majalla" pitchFamily="2" charset="-78"/>
                <a:sym typeface="Arial"/>
              </a:rPr>
              <a:t>وزارة التعليم العالي والبحث العلمي </a:t>
            </a:r>
            <a:endParaRPr lang="ar-DZ" sz="2800" b="1" kern="0" dirty="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r>
              <a:rPr lang="ar-SA" sz="2800" b="1" kern="0" dirty="0" smtClean="0">
                <a:solidFill>
                  <a:srgbClr val="FFFFFF"/>
                </a:solidFill>
                <a:latin typeface="Sakkal Majalla" pitchFamily="2" charset="-78"/>
                <a:cs typeface="Sakkal Majalla" pitchFamily="2" charset="-78"/>
                <a:sym typeface="Arial"/>
              </a:rPr>
              <a:t>جامعـــــــــــــــــــــــــــــــــــــة بسكــــــــــــــــــــــــــــرة </a:t>
            </a:r>
            <a:endParaRPr lang="ar-DZ" sz="2800" b="1" kern="0" dirty="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r>
              <a:rPr lang="ar-SA" sz="2800" b="1" kern="0" dirty="0" smtClean="0">
                <a:solidFill>
                  <a:srgbClr val="FFFFFF"/>
                </a:solidFill>
                <a:latin typeface="Sakkal Majalla" pitchFamily="2" charset="-78"/>
                <a:cs typeface="Sakkal Majalla" pitchFamily="2" charset="-78"/>
                <a:sym typeface="Arial"/>
              </a:rPr>
              <a:t>كلية العلوم الاقتصادية </a:t>
            </a:r>
            <a:r>
              <a:rPr lang="ar-SA" sz="2800" b="1" kern="0" dirty="0" err="1" smtClean="0">
                <a:solidFill>
                  <a:srgbClr val="FFFFFF"/>
                </a:solidFill>
                <a:latin typeface="Sakkal Majalla" pitchFamily="2" charset="-78"/>
                <a:cs typeface="Sakkal Majalla" pitchFamily="2" charset="-78"/>
                <a:sym typeface="Arial"/>
              </a:rPr>
              <a:t>و</a:t>
            </a:r>
            <a:r>
              <a:rPr lang="ar-SA" sz="2800" b="1" kern="0" dirty="0" smtClean="0">
                <a:solidFill>
                  <a:srgbClr val="FFFFFF"/>
                </a:solidFill>
                <a:latin typeface="Sakkal Majalla" pitchFamily="2" charset="-78"/>
                <a:cs typeface="Sakkal Majalla" pitchFamily="2" charset="-78"/>
                <a:sym typeface="Arial"/>
              </a:rPr>
              <a:t> التجارية وعلوم التسيير</a:t>
            </a:r>
            <a:endParaRPr lang="fr-FR" sz="2800" b="1" kern="0" dirty="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r>
              <a:rPr lang="ar-SA" sz="2800" b="1" kern="0" dirty="0" smtClean="0">
                <a:solidFill>
                  <a:srgbClr val="FFFFFF"/>
                </a:solidFill>
                <a:latin typeface="Sakkal Majalla" pitchFamily="2" charset="-78"/>
                <a:cs typeface="Sakkal Majalla" pitchFamily="2" charset="-78"/>
                <a:sym typeface="Arial"/>
              </a:rPr>
              <a:t>قســـــــــــــــم </a:t>
            </a:r>
            <a:r>
              <a:rPr lang="ar-SA" sz="2800" b="1" kern="0">
                <a:solidFill>
                  <a:srgbClr val="FFFFFF"/>
                </a:solidFill>
                <a:latin typeface="Sakkal Majalla" pitchFamily="2" charset="-78"/>
                <a:cs typeface="Sakkal Majalla" pitchFamily="2" charset="-78"/>
                <a:sym typeface="Arial"/>
              </a:rPr>
              <a:t>العلــــــــــــــــــــــوم </a:t>
            </a:r>
            <a:r>
              <a:rPr lang="ar-SA" sz="2800" b="1" kern="0" smtClean="0">
                <a:solidFill>
                  <a:srgbClr val="FFFFFF"/>
                </a:solidFill>
                <a:latin typeface="Sakkal Majalla" pitchFamily="2" charset="-78"/>
                <a:cs typeface="Sakkal Majalla" pitchFamily="2" charset="-78"/>
                <a:sym typeface="Arial"/>
              </a:rPr>
              <a:t>التجاريـــــــــــــــــــــــــــة</a:t>
            </a:r>
            <a:endParaRPr lang="ar-DZ" sz="2800" b="1" kern="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endParaRPr lang="fr-FR" sz="2800" b="1" kern="0" dirty="0">
              <a:solidFill>
                <a:srgbClr val="FFFFFF"/>
              </a:solidFill>
              <a:latin typeface="Sakkal Majalla" pitchFamily="2" charset="-78"/>
              <a:cs typeface="Sakkal Majalla" pitchFamily="2" charset="-78"/>
              <a:sym typeface="Arial"/>
            </a:endParaRPr>
          </a:p>
        </p:txBody>
      </p:sp>
      <p:sp>
        <p:nvSpPr>
          <p:cNvPr id="7" name="Rectangle 1">
            <a:extLst>
              <a:ext uri="{FF2B5EF4-FFF2-40B4-BE49-F238E27FC236}">
                <a16:creationId xmlns="" xmlns:a16="http://schemas.microsoft.com/office/drawing/2014/main" id="{6D338DCE-CE38-4705-840F-4A8212062ED2}"/>
              </a:ext>
            </a:extLst>
          </p:cNvPr>
          <p:cNvSpPr>
            <a:spLocks noChangeArrowheads="1"/>
          </p:cNvSpPr>
          <p:nvPr/>
        </p:nvSpPr>
        <p:spPr bwMode="auto">
          <a:xfrm>
            <a:off x="8377416" y="2201849"/>
            <a:ext cx="3579363" cy="623082"/>
          </a:xfrm>
          <a:prstGeom prst="rect">
            <a:avLst/>
          </a:prstGeom>
          <a:noFill/>
          <a:ln w="9525">
            <a:noFill/>
            <a:miter lim="800000"/>
            <a:headEnd/>
            <a:tailEnd/>
          </a:ln>
          <a:effectLst/>
        </p:spPr>
        <p:txBody>
          <a:bodyPr vert="horz" wrap="square" lIns="68415" tIns="34208" rIns="68415" bIns="34208" numCol="1" anchor="ctr" anchorCtr="0" compatLnSpc="1">
            <a:prstTxWarp prst="textNoShape">
              <a:avLst/>
            </a:prstTxWarp>
            <a:spAutoFit/>
          </a:bodyPr>
          <a:lstStyle/>
          <a:p>
            <a:pPr algn="ctr" defTabSz="273050" rtl="1" fontAlgn="base">
              <a:spcBef>
                <a:spcPct val="0"/>
              </a:spcBef>
              <a:spcAft>
                <a:spcPct val="0"/>
              </a:spcAft>
            </a:pPr>
            <a:r>
              <a:rPr lang="ar-DZ" sz="3600" b="1" smtClean="0">
                <a:solidFill>
                  <a:schemeClr val="bg1"/>
                </a:solidFill>
                <a:latin typeface="Sakkal Majalla" pitchFamily="2" charset="-78"/>
                <a:cs typeface="Sakkal Majalla" pitchFamily="2" charset="-78"/>
              </a:rPr>
              <a:t>مقياس :إدارة الجودة</a:t>
            </a:r>
            <a:endParaRPr lang="ar-SA" sz="2000" b="1" dirty="0">
              <a:solidFill>
                <a:schemeClr val="bg1"/>
              </a:solidFill>
              <a:latin typeface="Sakkal Majalla" pitchFamily="2" charset="-78"/>
              <a:cs typeface="Sakkal Majalla" pitchFamily="2" charset="-78"/>
            </a:endParaRPr>
          </a:p>
        </p:txBody>
      </p:sp>
      <p:sp>
        <p:nvSpPr>
          <p:cNvPr id="8" name="Rectangle 7">
            <a:extLst>
              <a:ext uri="{FF2B5EF4-FFF2-40B4-BE49-F238E27FC236}">
                <a16:creationId xmlns="" xmlns:a16="http://schemas.microsoft.com/office/drawing/2014/main" id="{040CB807-AA31-43B6-AD30-9F0B07D5B260}"/>
              </a:ext>
            </a:extLst>
          </p:cNvPr>
          <p:cNvSpPr/>
          <p:nvPr/>
        </p:nvSpPr>
        <p:spPr>
          <a:xfrm>
            <a:off x="343735" y="2312078"/>
            <a:ext cx="4572032" cy="499971"/>
          </a:xfrm>
          <a:prstGeom prst="rect">
            <a:avLst/>
          </a:prstGeom>
          <a:noFill/>
          <a:ln>
            <a:noFill/>
          </a:ln>
        </p:spPr>
        <p:txBody>
          <a:bodyPr wrap="square" lIns="68415" tIns="34208" rIns="68415" bIns="34208">
            <a:spAutoFit/>
          </a:bodyPr>
          <a:lstStyle/>
          <a:p>
            <a:pPr algn="ctr" rtl="1"/>
            <a:r>
              <a:rPr lang="ar-SA" sz="2800" b="1" dirty="0">
                <a:solidFill>
                  <a:schemeClr val="bg1"/>
                </a:solidFill>
                <a:latin typeface="Sakkal Majalla" pitchFamily="2" charset="-78"/>
                <a:cs typeface="Sakkal Majalla" pitchFamily="2" charset="-78"/>
              </a:rPr>
              <a:t>التخصص </a:t>
            </a:r>
            <a:r>
              <a:rPr lang="ar-DZ" sz="2800" b="1" dirty="0" smtClean="0">
                <a:solidFill>
                  <a:schemeClr val="bg1"/>
                </a:solidFill>
                <a:latin typeface="Sakkal Majalla" pitchFamily="2" charset="-78"/>
                <a:cs typeface="Sakkal Majalla" pitchFamily="2" charset="-78"/>
              </a:rPr>
              <a:t>:</a:t>
            </a:r>
            <a:r>
              <a:rPr lang="ar-SA" sz="2800" b="1" dirty="0" smtClean="0">
                <a:solidFill>
                  <a:schemeClr val="bg1"/>
                </a:solidFill>
                <a:latin typeface="Sakkal Majalla" pitchFamily="2" charset="-78"/>
                <a:cs typeface="Sakkal Majalla" pitchFamily="2" charset="-78"/>
              </a:rPr>
              <a:t>سنة </a:t>
            </a:r>
            <a:r>
              <a:rPr lang="ar-DZ" sz="2800" b="1" dirty="0" smtClean="0">
                <a:solidFill>
                  <a:schemeClr val="bg1"/>
                </a:solidFill>
                <a:latin typeface="Sakkal Majalla" pitchFamily="2" charset="-78"/>
                <a:cs typeface="Sakkal Majalla" pitchFamily="2" charset="-78"/>
              </a:rPr>
              <a:t>اولى</a:t>
            </a:r>
            <a:r>
              <a:rPr lang="ar-SA" sz="2800" b="1" dirty="0" smtClean="0">
                <a:solidFill>
                  <a:schemeClr val="bg1"/>
                </a:solidFill>
                <a:latin typeface="Sakkal Majalla" pitchFamily="2" charset="-78"/>
                <a:cs typeface="Sakkal Majalla" pitchFamily="2" charset="-78"/>
              </a:rPr>
              <a:t> ماستر  تسويق</a:t>
            </a:r>
            <a:endParaRPr lang="fr-FR" sz="2800" b="1" dirty="0">
              <a:solidFill>
                <a:schemeClr val="bg1"/>
              </a:solidFill>
              <a:latin typeface="Sakkal Majalla" pitchFamily="2" charset="-78"/>
              <a:cs typeface="Sakkal Majalla" pitchFamily="2" charset="-78"/>
            </a:endParaRPr>
          </a:p>
        </p:txBody>
      </p:sp>
      <p:sp>
        <p:nvSpPr>
          <p:cNvPr id="9" name="Rectangle à coins arrondis 11">
            <a:extLst>
              <a:ext uri="{FF2B5EF4-FFF2-40B4-BE49-F238E27FC236}">
                <a16:creationId xmlns="" xmlns:a16="http://schemas.microsoft.com/office/drawing/2014/main" id="{62BED077-29A2-46B5-9952-0236BE9FAAB7}"/>
              </a:ext>
            </a:extLst>
          </p:cNvPr>
          <p:cNvSpPr/>
          <p:nvPr/>
        </p:nvSpPr>
        <p:spPr>
          <a:xfrm>
            <a:off x="4167998" y="5124127"/>
            <a:ext cx="3071834" cy="1097990"/>
          </a:xfrm>
          <a:prstGeom prst="roundRect">
            <a:avLst/>
          </a:prstGeom>
          <a:noFill/>
        </p:spPr>
        <p:txBody>
          <a:bodyPr wrap="square" lIns="68415" tIns="34208" rIns="68415" bIns="34208">
            <a:spAutoFit/>
          </a:bodyPr>
          <a:lstStyle/>
          <a:p>
            <a:pPr algn="ctr" defTabSz="684154" rtl="1" fontAlgn="base">
              <a:spcBef>
                <a:spcPct val="0"/>
              </a:spcBef>
              <a:spcAft>
                <a:spcPct val="0"/>
              </a:spcAft>
              <a:buClr>
                <a:srgbClr val="000000"/>
              </a:buClr>
              <a:buFont typeface="Arial"/>
              <a:buNone/>
            </a:pPr>
            <a:r>
              <a:rPr lang="ar-SA" sz="2800" b="1" kern="0" dirty="0">
                <a:solidFill>
                  <a:srgbClr val="FFFFFF"/>
                </a:solidFill>
                <a:latin typeface="Sakkal Majalla" pitchFamily="2" charset="-78"/>
                <a:cs typeface="Sakkal Majalla" pitchFamily="2" charset="-78"/>
                <a:sym typeface="Arial"/>
              </a:rPr>
              <a:t>الموســــــ</a:t>
            </a:r>
            <a:r>
              <a:rPr lang="ar-DZ" sz="2800" b="1" kern="0" dirty="0">
                <a:solidFill>
                  <a:srgbClr val="FFFFFF"/>
                </a:solidFill>
                <a:latin typeface="Sakkal Majalla" pitchFamily="2" charset="-78"/>
                <a:cs typeface="Sakkal Majalla" pitchFamily="2" charset="-78"/>
                <a:sym typeface="Arial"/>
              </a:rPr>
              <a:t>ـــــــــــــــــــــــــــ</a:t>
            </a:r>
            <a:r>
              <a:rPr lang="ar-SA" sz="2800" b="1" kern="0" dirty="0" err="1" smtClean="0">
                <a:solidFill>
                  <a:srgbClr val="FFFFFF"/>
                </a:solidFill>
                <a:latin typeface="Sakkal Majalla" pitchFamily="2" charset="-78"/>
                <a:cs typeface="Sakkal Majalla" pitchFamily="2" charset="-78"/>
                <a:sym typeface="Arial"/>
              </a:rPr>
              <a:t>ــــــم</a:t>
            </a:r>
            <a:r>
              <a:rPr lang="ar-SA" sz="2800" b="1" kern="0" dirty="0">
                <a:solidFill>
                  <a:srgbClr val="FFFFFF"/>
                </a:solidFill>
                <a:latin typeface="Sakkal Majalla" pitchFamily="2" charset="-78"/>
                <a:cs typeface="Sakkal Majalla" pitchFamily="2" charset="-78"/>
                <a:sym typeface="Arial"/>
              </a:rPr>
              <a:t> الجامعــــــــ</a:t>
            </a:r>
            <a:r>
              <a:rPr lang="ar-DZ" sz="2800" b="1" kern="0" dirty="0" smtClean="0">
                <a:solidFill>
                  <a:srgbClr val="FFFFFF"/>
                </a:solidFill>
                <a:latin typeface="Sakkal Majalla" pitchFamily="2" charset="-78"/>
                <a:cs typeface="Sakkal Majalla" pitchFamily="2" charset="-78"/>
                <a:sym typeface="Arial"/>
              </a:rPr>
              <a:t>ـــــــــــــــــــــــ</a:t>
            </a:r>
            <a:r>
              <a:rPr lang="ar-SA" sz="2800" b="1" kern="0" dirty="0" err="1">
                <a:solidFill>
                  <a:srgbClr val="FFFFFF"/>
                </a:solidFill>
                <a:latin typeface="Sakkal Majalla" pitchFamily="2" charset="-78"/>
                <a:cs typeface="Sakkal Majalla" pitchFamily="2" charset="-78"/>
                <a:sym typeface="Arial"/>
              </a:rPr>
              <a:t>ـــــي</a:t>
            </a:r>
            <a:r>
              <a:rPr lang="ar-SA" sz="3200" b="1" kern="0" dirty="0">
                <a:solidFill>
                  <a:srgbClr val="000000"/>
                </a:solidFill>
                <a:latin typeface="Sakkal Majalla" pitchFamily="2" charset="-78"/>
                <a:ea typeface="Arial" pitchFamily="34" charset="0"/>
                <a:cs typeface="Sakkal Majalla" pitchFamily="2" charset="-78"/>
                <a:sym typeface="Arial"/>
              </a:rPr>
              <a:t> </a:t>
            </a:r>
          </a:p>
          <a:p>
            <a:pPr algn="ctr" defTabSz="684154" rtl="1" fontAlgn="base">
              <a:spcBef>
                <a:spcPct val="0"/>
              </a:spcBef>
              <a:spcAft>
                <a:spcPct val="0"/>
              </a:spcAft>
              <a:buClr>
                <a:srgbClr val="000000"/>
              </a:buClr>
              <a:buFont typeface="Arial"/>
              <a:buNone/>
            </a:pPr>
            <a:r>
              <a:rPr lang="ar-DZ" sz="2800" b="1" kern="0" smtClean="0">
                <a:solidFill>
                  <a:srgbClr val="FFFFFF"/>
                </a:solidFill>
                <a:latin typeface="Sakkal Majalla" pitchFamily="2" charset="-78"/>
                <a:cs typeface="Sakkal Majalla" pitchFamily="2" charset="-78"/>
                <a:sym typeface="Arial"/>
              </a:rPr>
              <a:t>2023-2024</a:t>
            </a:r>
            <a:endParaRPr lang="fr-FR" sz="2800" b="1" kern="0" dirty="0">
              <a:solidFill>
                <a:srgbClr val="FFFFFF"/>
              </a:solidFill>
              <a:latin typeface="Sakkal Majalla" pitchFamily="2" charset="-78"/>
              <a:cs typeface="Sakkal Majalla" pitchFamily="2" charset="-78"/>
              <a:sym typeface="Arial"/>
            </a:endParaRPr>
          </a:p>
        </p:txBody>
      </p:sp>
      <p:sp>
        <p:nvSpPr>
          <p:cNvPr id="10" name="Rectangle 9">
            <a:extLst>
              <a:ext uri="{FF2B5EF4-FFF2-40B4-BE49-F238E27FC236}">
                <a16:creationId xmlns="" xmlns:a16="http://schemas.microsoft.com/office/drawing/2014/main" id="{040CB807-AA31-43B6-AD30-9F0B07D5B260}"/>
              </a:ext>
            </a:extLst>
          </p:cNvPr>
          <p:cNvSpPr/>
          <p:nvPr/>
        </p:nvSpPr>
        <p:spPr>
          <a:xfrm>
            <a:off x="3523119" y="3489238"/>
            <a:ext cx="4572032" cy="1546412"/>
          </a:xfrm>
          <a:prstGeom prst="rect">
            <a:avLst/>
          </a:prstGeom>
          <a:solidFill>
            <a:srgbClr val="FFFF00"/>
          </a:solidFill>
          <a:ln>
            <a:noFill/>
          </a:ln>
        </p:spPr>
        <p:txBody>
          <a:bodyPr wrap="square" lIns="68415" tIns="34208" rIns="68415" bIns="34208">
            <a:spAutoFit/>
          </a:bodyPr>
          <a:lstStyle/>
          <a:p>
            <a:pPr algn="ctr" rtl="1"/>
            <a:r>
              <a:rPr lang="ar-DZ" sz="4800" b="1" smtClean="0">
                <a:latin typeface="Sakkal Majalla" pitchFamily="2" charset="-78"/>
                <a:cs typeface="Sakkal Majalla" pitchFamily="2" charset="-78"/>
              </a:rPr>
              <a:t>رواد إدارة الجودة الشاملة</a:t>
            </a:r>
            <a:endParaRPr lang="fr-FR" sz="4800" b="1" dirty="0">
              <a:latin typeface="Sakkal Majalla" pitchFamily="2" charset="-78"/>
              <a:cs typeface="Sakkal Majalla" pitchFamily="2" charset="-78"/>
            </a:endParaRPr>
          </a:p>
        </p:txBody>
      </p:sp>
    </p:spTree>
    <p:extLst>
      <p:ext uri="{BB962C8B-B14F-4D97-AF65-F5344CB8AC3E}">
        <p14:creationId xmlns:p14="http://schemas.microsoft.com/office/powerpoint/2010/main" val="181265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 xmlns:a16="http://schemas.microsoft.com/office/drawing/2014/main" id="{82B1CED7-52C3-47C2-81DF-F8F77A4F6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988" y="133350"/>
            <a:ext cx="7652012" cy="6591299"/>
          </a:xfrm>
          <a:prstGeom prst="rect">
            <a:avLst/>
          </a:prstGeom>
        </p:spPr>
      </p:pic>
      <p:sp>
        <p:nvSpPr>
          <p:cNvPr id="10" name="ZoneTexte 9">
            <a:extLst>
              <a:ext uri="{FF2B5EF4-FFF2-40B4-BE49-F238E27FC236}">
                <a16:creationId xmlns="" xmlns:a16="http://schemas.microsoft.com/office/drawing/2014/main" id="{9E20D11D-3BA8-48B1-9A74-AFC3216BF839}"/>
              </a:ext>
            </a:extLst>
          </p:cNvPr>
          <p:cNvSpPr txBox="1"/>
          <p:nvPr/>
        </p:nvSpPr>
        <p:spPr>
          <a:xfrm>
            <a:off x="3552127" y="7648908"/>
            <a:ext cx="4813867" cy="1446550"/>
          </a:xfrm>
          <a:prstGeom prst="rect">
            <a:avLst/>
          </a:prstGeom>
          <a:noFill/>
        </p:spPr>
        <p:txBody>
          <a:bodyPr wrap="square" rtlCol="0">
            <a:spAutoFit/>
          </a:bodyPr>
          <a:lstStyle/>
          <a:p>
            <a:pPr algn="ctr"/>
            <a:r>
              <a:rPr lang="fr-FR" sz="44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JOSEPH</a:t>
            </a:r>
          </a:p>
          <a:p>
            <a:pPr algn="ctr"/>
            <a:r>
              <a:rPr lang="fr-FR" sz="44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 JURAN</a:t>
            </a:r>
          </a:p>
        </p:txBody>
      </p:sp>
      <p:pic>
        <p:nvPicPr>
          <p:cNvPr id="7" name="Image 6">
            <a:extLst>
              <a:ext uri="{FF2B5EF4-FFF2-40B4-BE49-F238E27FC236}">
                <a16:creationId xmlns="" xmlns:a16="http://schemas.microsoft.com/office/drawing/2014/main" id="{33344C14-7A52-4154-8636-4BAB9A63995B}"/>
              </a:ext>
            </a:extLst>
          </p:cNvPr>
          <p:cNvPicPr>
            <a:picLocks noChangeAspect="1"/>
          </p:cNvPicPr>
          <p:nvPr/>
        </p:nvPicPr>
        <p:blipFill>
          <a:blip r:embed="rId3"/>
          <a:stretch>
            <a:fillRect/>
          </a:stretch>
        </p:blipFill>
        <p:spPr>
          <a:xfrm>
            <a:off x="114696" y="2559947"/>
            <a:ext cx="4737003" cy="4298053"/>
          </a:xfrm>
          <a:prstGeom prst="rect">
            <a:avLst/>
          </a:prstGeom>
        </p:spPr>
      </p:pic>
      <p:sp>
        <p:nvSpPr>
          <p:cNvPr id="12" name="ZoneTexte 11">
            <a:extLst>
              <a:ext uri="{FF2B5EF4-FFF2-40B4-BE49-F238E27FC236}">
                <a16:creationId xmlns="" xmlns:a16="http://schemas.microsoft.com/office/drawing/2014/main" id="{33E57DD1-887A-4FAF-8E20-675867715A25}"/>
              </a:ext>
            </a:extLst>
          </p:cNvPr>
          <p:cNvSpPr txBox="1"/>
          <p:nvPr/>
        </p:nvSpPr>
        <p:spPr>
          <a:xfrm>
            <a:off x="1102699" y="2952750"/>
            <a:ext cx="2707301" cy="857250"/>
          </a:xfrm>
          <a:prstGeom prst="rect">
            <a:avLst/>
          </a:prstGeom>
          <a:noFill/>
        </p:spPr>
        <p:txBody>
          <a:bodyPr wrap="square" rtlCol="0">
            <a:spAutoFit/>
          </a:bodyPr>
          <a:lstStyle/>
          <a:p>
            <a:endParaRPr lang="fr-FR" dirty="0"/>
          </a:p>
        </p:txBody>
      </p:sp>
      <p:sp>
        <p:nvSpPr>
          <p:cNvPr id="15" name="ZoneTexte 14">
            <a:extLst>
              <a:ext uri="{FF2B5EF4-FFF2-40B4-BE49-F238E27FC236}">
                <a16:creationId xmlns="" xmlns:a16="http://schemas.microsoft.com/office/drawing/2014/main" id="{96B98019-6551-4780-B1B5-823D383B5A35}"/>
              </a:ext>
            </a:extLst>
          </p:cNvPr>
          <p:cNvSpPr txBox="1"/>
          <p:nvPr/>
        </p:nvSpPr>
        <p:spPr>
          <a:xfrm>
            <a:off x="375128" y="3723745"/>
            <a:ext cx="4216138" cy="3416320"/>
          </a:xfrm>
          <a:prstGeom prst="rect">
            <a:avLst/>
          </a:prstGeom>
          <a:noFill/>
        </p:spPr>
        <p:txBody>
          <a:bodyPr wrap="square" rtlCol="0">
            <a:spAutoFit/>
          </a:bodyPr>
          <a:lstStyle/>
          <a:p>
            <a:pPr algn="r" rtl="1"/>
            <a:r>
              <a:rPr lang="ar-DZ" sz="3600" b="1" dirty="0">
                <a:latin typeface="Arabic Typesetting" panose="03020402040406030203" pitchFamily="66" charset="-78"/>
                <a:cs typeface="Arabic Typesetting" panose="03020402040406030203" pitchFamily="66" charset="-78"/>
              </a:rPr>
              <a:t>معلم الجودة الاول في العالم وهو احد المهندسين الاوائل الذين ساهموا في بناء ثورة الجودة باليابان.</a:t>
            </a:r>
          </a:p>
          <a:p>
            <a:pPr algn="r" rtl="1"/>
            <a:r>
              <a:rPr lang="ar-DZ" sz="3600" b="1" dirty="0">
                <a:latin typeface="Arabic Typesetting" panose="03020402040406030203" pitchFamily="66" charset="-78"/>
                <a:cs typeface="Arabic Typesetting" panose="03020402040406030203" pitchFamily="66" charset="-78"/>
              </a:rPr>
              <a:t>مكان الازدياد: رومانيا</a:t>
            </a:r>
          </a:p>
          <a:p>
            <a:pPr algn="r" rtl="1"/>
            <a:r>
              <a:rPr lang="ar-DZ" sz="3600" b="1" dirty="0">
                <a:latin typeface="Arabic Typesetting" panose="03020402040406030203" pitchFamily="66" charset="-78"/>
                <a:cs typeface="Arabic Typesetting" panose="03020402040406030203" pitchFamily="66" charset="-78"/>
              </a:rPr>
              <a:t>تاريخ الازدياد :24-12-1904</a:t>
            </a:r>
          </a:p>
          <a:p>
            <a:pPr algn="r" rtl="1"/>
            <a:endParaRPr lang="fr-FR" sz="3600" b="1" dirty="0">
              <a:latin typeface="Arabic Typesetting" panose="03020402040406030203" pitchFamily="66" charset="-78"/>
              <a:cs typeface="Arabic Typesetting" panose="03020402040406030203" pitchFamily="66" charset="-78"/>
            </a:endParaRPr>
          </a:p>
        </p:txBody>
      </p:sp>
      <p:sp>
        <p:nvSpPr>
          <p:cNvPr id="16" name="ZoneTexte 15">
            <a:extLst>
              <a:ext uri="{FF2B5EF4-FFF2-40B4-BE49-F238E27FC236}">
                <a16:creationId xmlns="" xmlns:a16="http://schemas.microsoft.com/office/drawing/2014/main" id="{A69842D2-F504-45F1-86E8-FCFC4CD0682C}"/>
              </a:ext>
            </a:extLst>
          </p:cNvPr>
          <p:cNvSpPr txBox="1"/>
          <p:nvPr/>
        </p:nvSpPr>
        <p:spPr>
          <a:xfrm>
            <a:off x="1129546" y="2598047"/>
            <a:ext cx="2707301" cy="1200329"/>
          </a:xfrm>
          <a:prstGeom prst="rect">
            <a:avLst/>
          </a:prstGeom>
          <a:noFill/>
        </p:spPr>
        <p:txBody>
          <a:bodyPr wrap="square" rtlCol="0">
            <a:spAutoFit/>
          </a:bodyPr>
          <a:lstStyle/>
          <a:p>
            <a:pPr algn="ctr"/>
            <a:r>
              <a:rPr lang="fr-FR" sz="28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Joseph</a:t>
            </a:r>
          </a:p>
          <a:p>
            <a:pPr algn="ctr"/>
            <a:r>
              <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JURAN</a:t>
            </a:r>
          </a:p>
        </p:txBody>
      </p:sp>
    </p:spTree>
    <p:extLst>
      <p:ext uri="{BB962C8B-B14F-4D97-AF65-F5344CB8AC3E}">
        <p14:creationId xmlns:p14="http://schemas.microsoft.com/office/powerpoint/2010/main" val="154364349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 xmlns:a16="http://schemas.microsoft.com/office/drawing/2014/main" id="{863440C6-17E8-4E52-877D-C30598FA9AA5}"/>
              </a:ext>
            </a:extLst>
          </p:cNvPr>
          <p:cNvSpPr txBox="1"/>
          <p:nvPr/>
        </p:nvSpPr>
        <p:spPr>
          <a:xfrm>
            <a:off x="1181100" y="628650"/>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جوزيف جوران</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 xmlns:a16="http://schemas.microsoft.com/office/drawing/2014/main" id="{8D437629-A72B-449F-BED5-C408DC1A4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493" y="-162520"/>
            <a:ext cx="2785613" cy="3429000"/>
          </a:xfrm>
          <a:prstGeom prst="rect">
            <a:avLst/>
          </a:prstGeom>
        </p:spPr>
      </p:pic>
      <p:sp>
        <p:nvSpPr>
          <p:cNvPr id="7" name="ZoneTexte 6">
            <a:extLst>
              <a:ext uri="{FF2B5EF4-FFF2-40B4-BE49-F238E27FC236}">
                <a16:creationId xmlns="" xmlns:a16="http://schemas.microsoft.com/office/drawing/2014/main" id="{BD13B273-9E45-479F-81AE-FE192492EE91}"/>
              </a:ext>
            </a:extLst>
          </p:cNvPr>
          <p:cNvSpPr txBox="1"/>
          <p:nvPr/>
        </p:nvSpPr>
        <p:spPr>
          <a:xfrm>
            <a:off x="8610600" y="323850"/>
            <a:ext cx="3581400" cy="255454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"Without a Standard, there is no logical basis for decision making or taking action"</a:t>
            </a:r>
            <a:endParaRPr lang="fr-FR" sz="3200" b="1"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 xmlns:a16="http://schemas.microsoft.com/office/drawing/2014/main" id="{81868491-D3F6-4FB3-9DE7-DF7682F5455A}"/>
              </a:ext>
            </a:extLst>
          </p:cNvPr>
          <p:cNvSpPr txBox="1"/>
          <p:nvPr/>
        </p:nvSpPr>
        <p:spPr>
          <a:xfrm>
            <a:off x="7142672" y="3241864"/>
            <a:ext cx="4895850" cy="3785652"/>
          </a:xfrm>
          <a:prstGeom prst="rect">
            <a:avLst/>
          </a:prstGeom>
          <a:noFill/>
        </p:spPr>
        <p:txBody>
          <a:bodyPr wrap="square" rtlCol="0">
            <a:spAutoFit/>
          </a:bodyPr>
          <a:lstStyle/>
          <a:p>
            <a:pPr algn="ctr" rtl="1"/>
            <a:r>
              <a:rPr lang="ar-DZ" sz="4000" dirty="0">
                <a:solidFill>
                  <a:schemeClr val="bg1"/>
                </a:solidFill>
                <a:latin typeface="Arabic Typesetting" panose="03020402040406030203" pitchFamily="66" charset="-78"/>
                <a:cs typeface="Arabic Typesetting" panose="03020402040406030203" pitchFamily="66" charset="-78"/>
              </a:rPr>
              <a:t>دخل جامعة </a:t>
            </a:r>
            <a:r>
              <a:rPr lang="fr-FR" sz="4000" dirty="0">
                <a:solidFill>
                  <a:schemeClr val="bg1"/>
                </a:solidFill>
                <a:latin typeface="Arabic Typesetting" panose="03020402040406030203" pitchFamily="66" charset="-78"/>
                <a:cs typeface="Arabic Typesetting" panose="03020402040406030203" pitchFamily="66" charset="-78"/>
              </a:rPr>
              <a:t>Minnesota </a:t>
            </a:r>
            <a:r>
              <a:rPr lang="ar-DZ" sz="4000" dirty="0">
                <a:solidFill>
                  <a:schemeClr val="bg1"/>
                </a:solidFill>
                <a:latin typeface="Arabic Typesetting" panose="03020402040406030203" pitchFamily="66" charset="-78"/>
                <a:cs typeface="Arabic Typesetting" panose="03020402040406030203" pitchFamily="66" charset="-78"/>
              </a:rPr>
              <a:t>بتخصص الهندسة الالكترونية .. حيث التحق بعد التخرج بالعمل في شركة </a:t>
            </a:r>
            <a:r>
              <a:rPr lang="fr-FR" sz="4000" dirty="0">
                <a:solidFill>
                  <a:schemeClr val="bg1"/>
                </a:solidFill>
                <a:latin typeface="Arabic Typesetting" panose="03020402040406030203" pitchFamily="66" charset="-78"/>
                <a:cs typeface="Arabic Typesetting" panose="03020402040406030203" pitchFamily="66" charset="-78"/>
              </a:rPr>
              <a:t>Western</a:t>
            </a:r>
          </a:p>
          <a:p>
            <a:pPr algn="ctr" rtl="1"/>
            <a:r>
              <a:rPr lang="fr-FR" sz="4000" dirty="0">
                <a:solidFill>
                  <a:schemeClr val="bg1"/>
                </a:solidFill>
                <a:latin typeface="Arabic Typesetting" panose="03020402040406030203" pitchFamily="66" charset="-78"/>
                <a:cs typeface="Arabic Typesetting" panose="03020402040406030203" pitchFamily="66" charset="-78"/>
              </a:rPr>
              <a:t> Electric </a:t>
            </a:r>
            <a:r>
              <a:rPr lang="fr-FR" sz="4000" dirty="0" err="1">
                <a:solidFill>
                  <a:schemeClr val="bg1"/>
                </a:solidFill>
                <a:latin typeface="Arabic Typesetting" panose="03020402040406030203" pitchFamily="66" charset="-78"/>
                <a:cs typeface="Arabic Typesetting" panose="03020402040406030203" pitchFamily="66" charset="-78"/>
              </a:rPr>
              <a:t>Hawthrone</a:t>
            </a:r>
            <a:r>
              <a:rPr lang="fr-FR" sz="4000" dirty="0">
                <a:solidFill>
                  <a:schemeClr val="bg1"/>
                </a:solidFill>
                <a:latin typeface="Arabic Typesetting" panose="03020402040406030203" pitchFamily="66" charset="-78"/>
                <a:cs typeface="Arabic Typesetting" panose="03020402040406030203" pitchFamily="66" charset="-78"/>
              </a:rPr>
              <a:t> </a:t>
            </a:r>
            <a:r>
              <a:rPr lang="ar-DZ" sz="4000" dirty="0">
                <a:solidFill>
                  <a:schemeClr val="bg1"/>
                </a:solidFill>
                <a:latin typeface="Arabic Typesetting" panose="03020402040406030203" pitchFamily="66" charset="-78"/>
                <a:cs typeface="Arabic Typesetting" panose="03020402040406030203" pitchFamily="66" charset="-78"/>
              </a:rPr>
              <a:t>في إدارة التفتيش والمعاينة حتى نهاية الحرب العالمية الثانية.</a:t>
            </a:r>
          </a:p>
        </p:txBody>
      </p:sp>
      <p:sp>
        <p:nvSpPr>
          <p:cNvPr id="9" name="ZoneTexte 8">
            <a:extLst>
              <a:ext uri="{FF2B5EF4-FFF2-40B4-BE49-F238E27FC236}">
                <a16:creationId xmlns="" xmlns:a16="http://schemas.microsoft.com/office/drawing/2014/main" id="{0B797F24-792F-462B-8F50-858FBE54651E}"/>
              </a:ext>
            </a:extLst>
          </p:cNvPr>
          <p:cNvSpPr txBox="1"/>
          <p:nvPr/>
        </p:nvSpPr>
        <p:spPr>
          <a:xfrm>
            <a:off x="153478" y="3406200"/>
            <a:ext cx="6493894" cy="3416320"/>
          </a:xfrm>
          <a:prstGeom prst="rect">
            <a:avLst/>
          </a:prstGeom>
          <a:noFill/>
        </p:spPr>
        <p:txBody>
          <a:bodyPr wrap="square" rtlCol="0">
            <a:spAutoFit/>
          </a:bodyPr>
          <a:lstStyle/>
          <a:p>
            <a:pPr algn="ctr" rtl="1"/>
            <a:r>
              <a:rPr lang="ar-DZ" sz="3600" dirty="0">
                <a:solidFill>
                  <a:schemeClr val="bg1"/>
                </a:solidFill>
                <a:latin typeface="Arabic Typesetting" panose="03020402040406030203" pitchFamily="66" charset="-78"/>
                <a:cs typeface="Arabic Typesetting" panose="03020402040406030203" pitchFamily="66" charset="-78"/>
              </a:rPr>
              <a:t>قام بزيارة اليابان بعد الحرب العالمية الثانية وقد وصل إليها بعد أربع سنوات من وصول </a:t>
            </a:r>
            <a:r>
              <a:rPr lang="fr-FR" sz="3600" dirty="0">
                <a:solidFill>
                  <a:schemeClr val="bg1"/>
                </a:solidFill>
                <a:latin typeface="Arabic Typesetting" panose="03020402040406030203" pitchFamily="66" charset="-78"/>
                <a:cs typeface="Arabic Typesetting" panose="03020402040406030203" pitchFamily="66" charset="-78"/>
              </a:rPr>
              <a:t> </a:t>
            </a:r>
            <a:r>
              <a:rPr lang="fr-FR" sz="3600" dirty="0" err="1">
                <a:solidFill>
                  <a:schemeClr val="bg1"/>
                </a:solidFill>
                <a:latin typeface="Arabic Typesetting" panose="03020402040406030203" pitchFamily="66" charset="-78"/>
                <a:cs typeface="Arabic Typesetting" panose="03020402040406030203" pitchFamily="66" charset="-78"/>
              </a:rPr>
              <a:t>deming</a:t>
            </a:r>
            <a:r>
              <a:rPr lang="fr-FR" sz="3600" dirty="0">
                <a:solidFill>
                  <a:schemeClr val="bg1"/>
                </a:solidFill>
                <a:latin typeface="Arabic Typesetting" panose="03020402040406030203" pitchFamily="66" charset="-78"/>
                <a:cs typeface="Arabic Typesetting" panose="03020402040406030203" pitchFamily="66" charset="-78"/>
              </a:rPr>
              <a:t> </a:t>
            </a:r>
            <a:r>
              <a:rPr lang="ar-DZ" sz="3600" dirty="0">
                <a:solidFill>
                  <a:schemeClr val="bg1"/>
                </a:solidFill>
                <a:latin typeface="Arabic Typesetting" panose="03020402040406030203" pitchFamily="66" charset="-78"/>
                <a:cs typeface="Arabic Typesetting" panose="03020402040406030203" pitchFamily="66" charset="-78"/>
              </a:rPr>
              <a:t>إليها .. حيث عمل الاثنان مع القادة اليابانيون في اعادة تنظيم هيكلية الصناعات اليابانية </a:t>
            </a:r>
          </a:p>
          <a:p>
            <a:pPr algn="ctr" rtl="1"/>
            <a:r>
              <a:rPr lang="ar-DZ" sz="3600" dirty="0">
                <a:solidFill>
                  <a:schemeClr val="bg1"/>
                </a:solidFill>
                <a:latin typeface="Arabic Typesetting" panose="03020402040406030203" pitchFamily="66" charset="-78"/>
                <a:cs typeface="Arabic Typesetting" panose="03020402040406030203" pitchFamily="66" charset="-78"/>
              </a:rPr>
              <a:t>وكان له دور ملحوظ في نجاح برامج الجودة في العديد من المنظمات اليابانية خلال تلك الفترة وقد استخدم جوران الإحصاء للسيطرة على الجودة والتحسين المستمر لجودة المنتج</a:t>
            </a:r>
          </a:p>
        </p:txBody>
      </p:sp>
    </p:spTree>
    <p:extLst>
      <p:ext uri="{BB962C8B-B14F-4D97-AF65-F5344CB8AC3E}">
        <p14:creationId xmlns:p14="http://schemas.microsoft.com/office/powerpoint/2010/main" val="3672851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 xmlns:a16="http://schemas.microsoft.com/office/drawing/2014/main"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 xmlns:a16="http://schemas.microsoft.com/office/drawing/2014/main" id="{8D37E157-AC2F-4616-9E16-5DC4C64EFD65}"/>
              </a:ext>
            </a:extLst>
          </p:cNvPr>
          <p:cNvSpPr txBox="1"/>
          <p:nvPr/>
        </p:nvSpPr>
        <p:spPr>
          <a:xfrm>
            <a:off x="5086350" y="225504"/>
            <a:ext cx="71056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ادارة الجودة الشاملة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sp>
        <p:nvSpPr>
          <p:cNvPr id="2" name="ZoneTexte 1">
            <a:extLst>
              <a:ext uri="{FF2B5EF4-FFF2-40B4-BE49-F238E27FC236}">
                <a16:creationId xmlns="" xmlns:a16="http://schemas.microsoft.com/office/drawing/2014/main" id="{07032168-1515-4CF3-B7C6-60CF6896F8CB}"/>
              </a:ext>
            </a:extLst>
          </p:cNvPr>
          <p:cNvSpPr txBox="1"/>
          <p:nvPr/>
        </p:nvSpPr>
        <p:spPr>
          <a:xfrm>
            <a:off x="7677150" y="2174798"/>
            <a:ext cx="4286250" cy="2308324"/>
          </a:xfrm>
          <a:prstGeom prst="rect">
            <a:avLst/>
          </a:prstGeom>
          <a:noFill/>
        </p:spPr>
        <p:txBody>
          <a:bodyPr wrap="square" rtlCol="0">
            <a:spAutoFit/>
          </a:bodyPr>
          <a:lstStyle/>
          <a:p>
            <a:pPr algn="ctr" rtl="1"/>
            <a:r>
              <a:rPr lang="ar-DZ" sz="3600" b="1" dirty="0">
                <a:latin typeface="Arabic Typesetting" panose="03020402040406030203" pitchFamily="66" charset="-78"/>
                <a:cs typeface="Arabic Typesetting" panose="03020402040406030203" pitchFamily="66" charset="-78"/>
              </a:rPr>
              <a:t>ادارة الجودة الشاملة هي نظام من الأنشطة موجه نحو تحقيق إمتاع العملاء، يمنح سلطات للعاملين ويحقق إيرادات أعلى وتكلفة أقل</a:t>
            </a:r>
            <a:endParaRPr lang="fr-FR" sz="3600" b="1" dirty="0">
              <a:latin typeface="Arabic Typesetting" panose="03020402040406030203" pitchFamily="66" charset="-78"/>
              <a:cs typeface="Arabic Typesetting" panose="03020402040406030203" pitchFamily="66" charset="-78"/>
            </a:endParaRPr>
          </a:p>
        </p:txBody>
      </p:sp>
      <p:sp>
        <p:nvSpPr>
          <p:cNvPr id="4" name="ZoneTexte 3">
            <a:extLst>
              <a:ext uri="{FF2B5EF4-FFF2-40B4-BE49-F238E27FC236}">
                <a16:creationId xmlns="" xmlns:a16="http://schemas.microsoft.com/office/drawing/2014/main" id="{3AFC840D-0B0A-4BA2-8E46-6B8C2723BA4F}"/>
              </a:ext>
            </a:extLst>
          </p:cNvPr>
          <p:cNvSpPr txBox="1"/>
          <p:nvPr/>
        </p:nvSpPr>
        <p:spPr>
          <a:xfrm>
            <a:off x="1990725" y="3654501"/>
            <a:ext cx="4591050" cy="1754326"/>
          </a:xfrm>
          <a:prstGeom prst="rect">
            <a:avLst/>
          </a:prstGeom>
          <a:noFill/>
        </p:spPr>
        <p:txBody>
          <a:bodyPr wrap="square" rtlCol="0">
            <a:spAutoFit/>
          </a:bodyPr>
          <a:lstStyle/>
          <a:p>
            <a:pPr algn="ctr" rtl="1"/>
            <a:r>
              <a:rPr lang="ar-DZ" sz="3600" b="1" dirty="0">
                <a:latin typeface="Arabic Typesetting" panose="03020402040406030203" pitchFamily="66" charset="-78"/>
                <a:cs typeface="Arabic Typesetting" panose="03020402040406030203" pitchFamily="66" charset="-78"/>
              </a:rPr>
              <a:t>وقد ذكر جوران أن إدارة الجودة الشاملة عبارة عن مجموعة من الأنشطة يجب القيام بها جميعا لكي تنجح جهود تحسين الجودة</a:t>
            </a:r>
            <a:endParaRPr lang="fr-FR" sz="3600" b="1" dirty="0">
              <a:latin typeface="Arabic Typesetting" panose="03020402040406030203" pitchFamily="66" charset="-78"/>
              <a:cs typeface="Arabic Typesetting" panose="03020402040406030203" pitchFamily="66" charset="-78"/>
            </a:endParaRPr>
          </a:p>
        </p:txBody>
      </p:sp>
      <p:pic>
        <p:nvPicPr>
          <p:cNvPr id="11" name="Image 10">
            <a:extLst>
              <a:ext uri="{FF2B5EF4-FFF2-40B4-BE49-F238E27FC236}">
                <a16:creationId xmlns="" xmlns:a16="http://schemas.microsoft.com/office/drawing/2014/main" id="{30878FA7-6D02-44E7-BB77-E424A32968AE}"/>
              </a:ext>
            </a:extLst>
          </p:cNvPr>
          <p:cNvPicPr>
            <a:picLocks noChangeAspect="1"/>
          </p:cNvPicPr>
          <p:nvPr/>
        </p:nvPicPr>
        <p:blipFill rotWithShape="1">
          <a:blip r:embed="rId2">
            <a:extLst>
              <a:ext uri="{28A0092B-C50C-407E-A947-70E740481C1C}">
                <a14:useLocalDpi xmlns:a14="http://schemas.microsoft.com/office/drawing/2010/main" val="0"/>
              </a:ext>
            </a:extLst>
          </a:blip>
          <a:srcRect l="2595" r="5017" b="20705"/>
          <a:stretch/>
        </p:blipFill>
        <p:spPr>
          <a:xfrm>
            <a:off x="1" y="0"/>
            <a:ext cx="5086350" cy="3428997"/>
          </a:xfrm>
          <a:prstGeom prst="rect">
            <a:avLst/>
          </a:prstGeom>
        </p:spPr>
      </p:pic>
    </p:spTree>
    <p:extLst>
      <p:ext uri="{BB962C8B-B14F-4D97-AF65-F5344CB8AC3E}">
        <p14:creationId xmlns:p14="http://schemas.microsoft.com/office/powerpoint/2010/main" val="429413163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1698031C-D788-4367-9B3A-339DA6623B72}"/>
              </a:ext>
            </a:extLst>
          </p:cNvPr>
          <p:cNvSpPr txBox="1"/>
          <p:nvPr/>
        </p:nvSpPr>
        <p:spPr>
          <a:xfrm>
            <a:off x="2209800" y="171450"/>
            <a:ext cx="69913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جهود تحسين الجودة بالنسبة لجوران:</a:t>
            </a:r>
            <a:endParaRPr lang="fr-FR" sz="6600" dirty="0">
              <a:highlight>
                <a:srgbClr val="FFFF00"/>
              </a:highlight>
              <a:latin typeface="Arabic Typesetting" panose="03020402040406030203" pitchFamily="66" charset="-78"/>
              <a:cs typeface="Arabic Typesetting" panose="03020402040406030203" pitchFamily="66" charset="-78"/>
            </a:endParaRPr>
          </a:p>
        </p:txBody>
      </p:sp>
      <p:cxnSp>
        <p:nvCxnSpPr>
          <p:cNvPr id="4" name="Connecteur droit 3">
            <a:extLst>
              <a:ext uri="{FF2B5EF4-FFF2-40B4-BE49-F238E27FC236}">
                <a16:creationId xmlns="" xmlns:a16="http://schemas.microsoft.com/office/drawing/2014/main" id="{F0C60A18-0E81-42C7-ABD2-2C4C2165EE6F}"/>
              </a:ext>
            </a:extLst>
          </p:cNvPr>
          <p:cNvCxnSpPr/>
          <p:nvPr/>
        </p:nvCxnSpPr>
        <p:spPr>
          <a:xfrm>
            <a:off x="6096000" y="1279446"/>
            <a:ext cx="0" cy="5578554"/>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 xmlns:a16="http://schemas.microsoft.com/office/drawing/2014/main" id="{B7339E08-B3E2-4CCF-A60F-57352486D96B}"/>
              </a:ext>
            </a:extLst>
          </p:cNvPr>
          <p:cNvSpPr txBox="1"/>
          <p:nvPr/>
        </p:nvSpPr>
        <p:spPr>
          <a:xfrm>
            <a:off x="6286500" y="1279446"/>
            <a:ext cx="4800600" cy="5016758"/>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1- اعتبار أن الجودة جزء من جدول أعمال كل إدارة عليا.</a:t>
            </a:r>
          </a:p>
          <a:p>
            <a:pPr algn="r" rtl="1"/>
            <a:r>
              <a:rPr lang="ar-DZ" sz="4000" b="1" dirty="0">
                <a:latin typeface="Arabic Typesetting" panose="03020402040406030203" pitchFamily="66" charset="-78"/>
                <a:cs typeface="Arabic Typesetting" panose="03020402040406030203" pitchFamily="66" charset="-78"/>
              </a:rPr>
              <a:t>2- دمج أهداف الجودة مع خطة العمل.</a:t>
            </a:r>
          </a:p>
          <a:p>
            <a:pPr algn="r" rtl="1"/>
            <a:r>
              <a:rPr lang="ar-DZ" sz="4000" b="1" dirty="0">
                <a:latin typeface="Arabic Typesetting" panose="03020402040406030203" pitchFamily="66" charset="-78"/>
                <a:cs typeface="Arabic Typesetting" panose="03020402040406030203" pitchFamily="66" charset="-78"/>
              </a:rPr>
              <a:t>-3 نشر الأهداف على المستويات التي تقوم فعلا بالعمل.</a:t>
            </a:r>
          </a:p>
          <a:p>
            <a:pPr algn="r" rtl="1"/>
            <a:r>
              <a:rPr lang="ar-DZ" sz="4000" b="1" dirty="0">
                <a:latin typeface="Arabic Typesetting" panose="03020402040406030203" pitchFamily="66" charset="-78"/>
                <a:cs typeface="Arabic Typesetting" panose="03020402040406030203" pitchFamily="66" charset="-78"/>
              </a:rPr>
              <a:t>4-التدريب لجميع المستويات</a:t>
            </a:r>
            <a:endParaRPr lang="fr-FR" sz="4000" b="1" dirty="0">
              <a:latin typeface="Arabic Typesetting" panose="03020402040406030203" pitchFamily="66" charset="-78"/>
              <a:cs typeface="Arabic Typesetting" panose="03020402040406030203" pitchFamily="66" charset="-78"/>
            </a:endParaRPr>
          </a:p>
          <a:p>
            <a:pPr algn="r" rtl="1"/>
            <a:r>
              <a:rPr lang="ar-DZ" sz="4000" b="1" dirty="0">
                <a:latin typeface="Arabic Typesetting" panose="03020402040406030203" pitchFamily="66" charset="-78"/>
                <a:cs typeface="Arabic Typesetting" panose="03020402040406030203" pitchFamily="66" charset="-78"/>
              </a:rPr>
              <a:t>5</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إيجاد نظام القياس في كل جزء من أجزاء المنظمة.</a:t>
            </a:r>
            <a:endParaRPr lang="fr-FR" sz="4000" b="1" dirty="0">
              <a:latin typeface="Arabic Typesetting" panose="03020402040406030203" pitchFamily="66" charset="-78"/>
              <a:cs typeface="Arabic Typesetting" panose="03020402040406030203" pitchFamily="66" charset="-78"/>
            </a:endParaRPr>
          </a:p>
        </p:txBody>
      </p:sp>
      <p:sp>
        <p:nvSpPr>
          <p:cNvPr id="6" name="ZoneTexte 5">
            <a:extLst>
              <a:ext uri="{FF2B5EF4-FFF2-40B4-BE49-F238E27FC236}">
                <a16:creationId xmlns="" xmlns:a16="http://schemas.microsoft.com/office/drawing/2014/main" id="{3326DC5A-96F8-45DA-8096-2A83BC6B75F0}"/>
              </a:ext>
            </a:extLst>
          </p:cNvPr>
          <p:cNvSpPr txBox="1"/>
          <p:nvPr/>
        </p:nvSpPr>
        <p:spPr>
          <a:xfrm>
            <a:off x="266702" y="1279446"/>
            <a:ext cx="5714998" cy="5016758"/>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6</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تقديم التقدير والاعتراف فيما يتعلق بالأداء المتميز.</a:t>
            </a:r>
          </a:p>
          <a:p>
            <a:pPr algn="r" rtl="1"/>
            <a:r>
              <a:rPr lang="ar-DZ" sz="4000" b="1" dirty="0">
                <a:latin typeface="Arabic Typesetting" panose="03020402040406030203" pitchFamily="66" charset="-78"/>
                <a:cs typeface="Arabic Typesetting" panose="03020402040406030203" pitchFamily="66" charset="-78"/>
              </a:rPr>
              <a:t>7</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قيام الإدارة العليا بمراجعة التقدم في ضوء الأهداف المحددة بصفة منتظمة.</a:t>
            </a:r>
          </a:p>
          <a:p>
            <a:pPr algn="r" rtl="1"/>
            <a:r>
              <a:rPr lang="ar-DZ" sz="4000" b="1" dirty="0">
                <a:latin typeface="Arabic Typesetting" panose="03020402040406030203" pitchFamily="66" charset="-78"/>
                <a:cs typeface="Arabic Typesetting" panose="03020402040406030203" pitchFamily="66" charset="-78"/>
              </a:rPr>
              <a:t>8</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تعديل وتنقيح نظام المكافآت بشكل دائم ومستمر.</a:t>
            </a:r>
          </a:p>
          <a:p>
            <a:pPr algn="r" rtl="1"/>
            <a:r>
              <a:rPr lang="ar-DZ" sz="4000" b="1" dirty="0">
                <a:latin typeface="Arabic Typesetting" panose="03020402040406030203" pitchFamily="66" charset="-78"/>
                <a:cs typeface="Arabic Typesetting" panose="03020402040406030203" pitchFamily="66" charset="-78"/>
              </a:rPr>
              <a:t>9</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استخلاص الأهداف الواسعة من دلائل محددة حيث يكون التركيز على العميل، ومواجهة التنافس، مع مراعاة أن هناك أهداف لتحسين الجودة على أساس سنوي.</a:t>
            </a:r>
            <a:endParaRPr lang="fr-FR" sz="4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51408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7DBD6508-CA26-4B14-B88D-26AB8D75C7C3}"/>
              </a:ext>
            </a:extLst>
          </p:cNvPr>
          <p:cNvSpPr txBox="1"/>
          <p:nvPr/>
        </p:nvSpPr>
        <p:spPr>
          <a:xfrm>
            <a:off x="3238500" y="38100"/>
            <a:ext cx="53149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الخطوات العشر لتحسين الجودة:</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cxnSp>
        <p:nvCxnSpPr>
          <p:cNvPr id="4" name="Connecteur droit 3">
            <a:extLst>
              <a:ext uri="{FF2B5EF4-FFF2-40B4-BE49-F238E27FC236}">
                <a16:creationId xmlns="" xmlns:a16="http://schemas.microsoft.com/office/drawing/2014/main" id="{325E310F-9A5A-483B-8771-3D1A34F55AA4}"/>
              </a:ext>
            </a:extLst>
          </p:cNvPr>
          <p:cNvCxnSpPr>
            <a:stCxn id="2" idx="2"/>
          </p:cNvCxnSpPr>
          <p:nvPr/>
        </p:nvCxnSpPr>
        <p:spPr>
          <a:xfrm>
            <a:off x="5895975" y="961430"/>
            <a:ext cx="0" cy="5896570"/>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 xmlns:a16="http://schemas.microsoft.com/office/drawing/2014/main" id="{F3292453-36FC-43EA-A5B9-D060BDAC7BDC}"/>
              </a:ext>
            </a:extLst>
          </p:cNvPr>
          <p:cNvSpPr txBox="1"/>
          <p:nvPr/>
        </p:nvSpPr>
        <p:spPr>
          <a:xfrm>
            <a:off x="6610350" y="1565076"/>
            <a:ext cx="5391150" cy="4401205"/>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أ- خلق وعي منظم يدعو إلى التحسين في الجودة.</a:t>
            </a:r>
          </a:p>
          <a:p>
            <a:pPr algn="r" rtl="1"/>
            <a:r>
              <a:rPr lang="ar-DZ" sz="4000" b="1" dirty="0">
                <a:latin typeface="Arabic Typesetting" panose="03020402040406030203" pitchFamily="66" charset="-78"/>
                <a:cs typeface="Arabic Typesetting" panose="03020402040406030203" pitchFamily="66" charset="-78"/>
              </a:rPr>
              <a:t>ب- وضع مجموعة اهداف للتحسين .</a:t>
            </a:r>
          </a:p>
          <a:p>
            <a:pPr algn="r" rtl="1"/>
            <a:r>
              <a:rPr lang="ar-DZ" sz="4000" b="1" dirty="0">
                <a:latin typeface="Arabic Typesetting" panose="03020402040406030203" pitchFamily="66" charset="-78"/>
                <a:cs typeface="Arabic Typesetting" panose="03020402040406030203" pitchFamily="66" charset="-78"/>
              </a:rPr>
              <a:t>ت- بناء نظام يساهم في الوصول إلى الاهداف الموضوعة.</a:t>
            </a:r>
          </a:p>
          <a:p>
            <a:pPr algn="r" rtl="1"/>
            <a:r>
              <a:rPr lang="ar-DZ" sz="4000" b="1" dirty="0">
                <a:latin typeface="Arabic Typesetting" panose="03020402040406030203" pitchFamily="66" charset="-78"/>
                <a:cs typeface="Arabic Typesetting" panose="03020402040406030203" pitchFamily="66" charset="-78"/>
              </a:rPr>
              <a:t>ث- تطبيق برامج تدريبية.</a:t>
            </a:r>
          </a:p>
          <a:p>
            <a:pPr algn="r" rtl="1"/>
            <a:r>
              <a:rPr lang="ar-DZ" sz="4000" b="1" dirty="0">
                <a:latin typeface="Arabic Typesetting" panose="03020402040406030203" pitchFamily="66" charset="-78"/>
                <a:cs typeface="Arabic Typesetting" panose="03020402040406030203" pitchFamily="66" charset="-78"/>
              </a:rPr>
              <a:t>ج- تنفيذ مشاريع غايتها إيجاد الحلول للمشاكل القائمة.</a:t>
            </a:r>
          </a:p>
        </p:txBody>
      </p:sp>
      <p:sp>
        <p:nvSpPr>
          <p:cNvPr id="6" name="ZoneTexte 5">
            <a:extLst>
              <a:ext uri="{FF2B5EF4-FFF2-40B4-BE49-F238E27FC236}">
                <a16:creationId xmlns="" xmlns:a16="http://schemas.microsoft.com/office/drawing/2014/main" id="{961B6A01-C814-44B1-8A2D-E46241D63887}"/>
              </a:ext>
            </a:extLst>
          </p:cNvPr>
          <p:cNvSpPr txBox="1"/>
          <p:nvPr/>
        </p:nvSpPr>
        <p:spPr>
          <a:xfrm>
            <a:off x="190500" y="1565076"/>
            <a:ext cx="531495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ح-  تهيئة تقارير عن التقدم بتلك المشاريع.</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خ- تثمين الجهود المميزة.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د- عرض النتائج على العاملين لمناقشتها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ذ- المحافظة على المستويات التي تم تحقيقها.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ر- تعزيز تلك التحسينات وجعلها ممارسة ثابتة في المنظمة</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
        <p:nvSpPr>
          <p:cNvPr id="7" name="Flèche : gauche 6">
            <a:extLst>
              <a:ext uri="{FF2B5EF4-FFF2-40B4-BE49-F238E27FC236}">
                <a16:creationId xmlns="" xmlns:a16="http://schemas.microsoft.com/office/drawing/2014/main" id="{50F2214A-7BE1-4E6A-AA3A-5FA34B63BD98}"/>
              </a:ext>
            </a:extLst>
          </p:cNvPr>
          <p:cNvSpPr/>
          <p:nvPr/>
        </p:nvSpPr>
        <p:spPr>
          <a:xfrm>
            <a:off x="5505450" y="3457902"/>
            <a:ext cx="2253755" cy="92333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626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9C6CD9A6-8ECE-4E67-8857-3A533015EA50}"/>
              </a:ext>
            </a:extLst>
          </p:cNvPr>
          <p:cNvSpPr txBox="1"/>
          <p:nvPr/>
        </p:nvSpPr>
        <p:spPr>
          <a:xfrm>
            <a:off x="3364831" y="0"/>
            <a:ext cx="5462337"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الجودة من وجهة النظر التصنيعية:</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 xmlns:a16="http://schemas.microsoft.com/office/drawing/2014/main" id="{45A9B6B5-ED6A-4D0D-A82D-B80A31D31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95" y="745959"/>
            <a:ext cx="13138484" cy="6472988"/>
          </a:xfrm>
          <a:prstGeom prst="rect">
            <a:avLst/>
          </a:prstGeom>
        </p:spPr>
      </p:pic>
      <p:sp>
        <p:nvSpPr>
          <p:cNvPr id="5" name="ZoneTexte 4">
            <a:extLst>
              <a:ext uri="{FF2B5EF4-FFF2-40B4-BE49-F238E27FC236}">
                <a16:creationId xmlns="" xmlns:a16="http://schemas.microsoft.com/office/drawing/2014/main" id="{C1953EAC-FDB6-452F-9E2A-7FF4D81B6D29}"/>
              </a:ext>
            </a:extLst>
          </p:cNvPr>
          <p:cNvSpPr txBox="1"/>
          <p:nvPr/>
        </p:nvSpPr>
        <p:spPr>
          <a:xfrm>
            <a:off x="0" y="2046784"/>
            <a:ext cx="11566358" cy="4247317"/>
          </a:xfrm>
          <a:prstGeom prst="rect">
            <a:avLst/>
          </a:prstGeom>
          <a:noFill/>
        </p:spPr>
        <p:txBody>
          <a:bodyPr wrap="square" rtlCol="0">
            <a:spAutoFit/>
          </a:bodyPr>
          <a:lstStyle/>
          <a:p>
            <a:pPr algn="r" rtl="1"/>
            <a:r>
              <a:rPr lang="ar-DZ" sz="5400" dirty="0">
                <a:latin typeface="Arabic Typesetting" panose="03020402040406030203" pitchFamily="66" charset="-78"/>
                <a:cs typeface="Arabic Typesetting" panose="03020402040406030203" pitchFamily="66" charset="-78"/>
              </a:rPr>
              <a:t>حاول  </a:t>
            </a:r>
            <a:r>
              <a:rPr lang="fr-FR" sz="5400" dirty="0" err="1">
                <a:highlight>
                  <a:srgbClr val="FFFF00"/>
                </a:highlight>
                <a:latin typeface="Arabic Typesetting" panose="03020402040406030203" pitchFamily="66" charset="-78"/>
                <a:cs typeface="Arabic Typesetting" panose="03020402040406030203" pitchFamily="66" charset="-78"/>
              </a:rPr>
              <a:t>Juran</a:t>
            </a:r>
            <a:r>
              <a:rPr lang="ar-DZ" sz="5400" dirty="0">
                <a:latin typeface="Arabic Typesetting" panose="03020402040406030203" pitchFamily="66" charset="-78"/>
                <a:cs typeface="Arabic Typesetting" panose="03020402040406030203" pitchFamily="66" charset="-78"/>
              </a:rPr>
              <a:t> </a:t>
            </a:r>
            <a:r>
              <a:rPr lang="fr-FR" sz="5400" dirty="0">
                <a:latin typeface="Arabic Typesetting" panose="03020402040406030203" pitchFamily="66" charset="-78"/>
                <a:cs typeface="Arabic Typesetting" panose="03020402040406030203" pitchFamily="66" charset="-78"/>
              </a:rPr>
              <a:t> </a:t>
            </a:r>
            <a:r>
              <a:rPr lang="ar-DZ" sz="5400" dirty="0">
                <a:latin typeface="Arabic Typesetting" panose="03020402040406030203" pitchFamily="66" charset="-78"/>
                <a:cs typeface="Arabic Typesetting" panose="03020402040406030203" pitchFamily="66" charset="-78"/>
              </a:rPr>
              <a:t>ان يحرك المنظمة وينقلها من اعتماد وجهة النظر المعتمدة على التصنيع التقليدي فيما يتعلق بالجودة </a:t>
            </a:r>
            <a:r>
              <a:rPr lang="ar-DZ" sz="5400" dirty="0">
                <a:highlight>
                  <a:srgbClr val="FFFF00"/>
                </a:highlight>
                <a:latin typeface="Arabic Typesetting" panose="03020402040406030203" pitchFamily="66" charset="-78"/>
                <a:cs typeface="Arabic Typesetting" panose="03020402040406030203" pitchFamily="66" charset="-78"/>
              </a:rPr>
              <a:t>(المطابقة للمواصفات)</a:t>
            </a:r>
            <a:r>
              <a:rPr lang="fr-FR" sz="5400" dirty="0">
                <a:highlight>
                  <a:srgbClr val="FFFF00"/>
                </a:highlight>
                <a:latin typeface="Arabic Typesetting" panose="03020402040406030203" pitchFamily="66" charset="-78"/>
                <a:cs typeface="Arabic Typesetting" panose="03020402040406030203" pitchFamily="66" charset="-78"/>
              </a:rPr>
              <a:t> </a:t>
            </a:r>
            <a:r>
              <a:rPr lang="ar-DZ" sz="5400" dirty="0">
                <a:latin typeface="Arabic Typesetting" panose="03020402040406030203" pitchFamily="66" charset="-78"/>
                <a:cs typeface="Arabic Typesetting" panose="03020402040406030203" pitchFamily="66" charset="-78"/>
              </a:rPr>
              <a:t>إلى مدخل يستند إلى خدمة المستخدم بشكل اكبر بحيث يمكن الوصول إلى مرحلة </a:t>
            </a:r>
            <a:r>
              <a:rPr lang="ar-DZ" sz="5400" dirty="0">
                <a:highlight>
                  <a:srgbClr val="FFFF00"/>
                </a:highlight>
                <a:latin typeface="Arabic Typesetting" panose="03020402040406030203" pitchFamily="66" charset="-78"/>
                <a:cs typeface="Arabic Typesetting" panose="03020402040406030203" pitchFamily="66" charset="-78"/>
              </a:rPr>
              <a:t>(الملائمة للاستخدام )</a:t>
            </a:r>
            <a:r>
              <a:rPr lang="ar-DZ" sz="5400" dirty="0">
                <a:latin typeface="Arabic Typesetting" panose="03020402040406030203" pitchFamily="66" charset="-78"/>
                <a:cs typeface="Arabic Typesetting" panose="03020402040406030203" pitchFamily="66" charset="-78"/>
              </a:rPr>
              <a:t>ويقصد بذلك ان يكون المستخدم للسلعة او الخدمة قادراً على الاعتماد عليها في انجاز ما ينبغي منها .</a:t>
            </a:r>
            <a:endParaRPr lang="fr-FR" sz="54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4752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AEB570A2-F45B-4D19-83A5-A9EDAF10DD18}"/>
              </a:ext>
            </a:extLst>
          </p:cNvPr>
          <p:cNvSpPr txBox="1"/>
          <p:nvPr/>
        </p:nvSpPr>
        <p:spPr>
          <a:xfrm>
            <a:off x="-1323474" y="237531"/>
            <a:ext cx="6809874"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الخطوات الاربعة للارتقاء بالجودة : </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sp>
        <p:nvSpPr>
          <p:cNvPr id="3" name="Rectangle 2">
            <a:extLst>
              <a:ext uri="{FF2B5EF4-FFF2-40B4-BE49-F238E27FC236}">
                <a16:creationId xmlns="" xmlns:a16="http://schemas.microsoft.com/office/drawing/2014/main" id="{75F49C10-4BF7-4088-9368-04F7144353F3}"/>
              </a:ext>
            </a:extLst>
          </p:cNvPr>
          <p:cNvSpPr/>
          <p:nvPr/>
        </p:nvSpPr>
        <p:spPr>
          <a:xfrm>
            <a:off x="8674767" y="371242"/>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 xmlns:a16="http://schemas.microsoft.com/office/drawing/2014/main" id="{FC3B7687-CD4B-4666-A4F2-703D3269E562}"/>
              </a:ext>
            </a:extLst>
          </p:cNvPr>
          <p:cNvSpPr/>
          <p:nvPr/>
        </p:nvSpPr>
        <p:spPr>
          <a:xfrm>
            <a:off x="4692315" y="1505311"/>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 xmlns:a16="http://schemas.microsoft.com/office/drawing/2014/main" id="{C759A9B8-1AE5-4E88-B526-5B295A8D8C45}"/>
              </a:ext>
            </a:extLst>
          </p:cNvPr>
          <p:cNvSpPr/>
          <p:nvPr/>
        </p:nvSpPr>
        <p:spPr>
          <a:xfrm>
            <a:off x="709863" y="3084549"/>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 xmlns:a16="http://schemas.microsoft.com/office/drawing/2014/main" id="{5E1AAE47-CE2A-4029-B79F-C9488E851057}"/>
              </a:ext>
            </a:extLst>
          </p:cNvPr>
          <p:cNvSpPr/>
          <p:nvPr/>
        </p:nvSpPr>
        <p:spPr>
          <a:xfrm>
            <a:off x="6809873" y="5135747"/>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 xmlns:a16="http://schemas.microsoft.com/office/drawing/2014/main" id="{B8B20819-511A-4148-AA39-31C23F56B475}"/>
              </a:ext>
            </a:extLst>
          </p:cNvPr>
          <p:cNvCxnSpPr>
            <a:stCxn id="3" idx="1"/>
          </p:cNvCxnSpPr>
          <p:nvPr/>
        </p:nvCxnSpPr>
        <p:spPr>
          <a:xfrm flipH="1">
            <a:off x="7916779" y="1160861"/>
            <a:ext cx="757988" cy="3444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 xmlns:a16="http://schemas.microsoft.com/office/drawing/2014/main" id="{87A9811D-9FB7-4160-923B-9E774BCB9EC8}"/>
              </a:ext>
            </a:extLst>
          </p:cNvPr>
          <p:cNvCxnSpPr/>
          <p:nvPr/>
        </p:nvCxnSpPr>
        <p:spPr>
          <a:xfrm flipH="1">
            <a:off x="3934327" y="3084549"/>
            <a:ext cx="757988" cy="3444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11">
            <a:extLst>
              <a:ext uri="{FF2B5EF4-FFF2-40B4-BE49-F238E27FC236}">
                <a16:creationId xmlns="" xmlns:a16="http://schemas.microsoft.com/office/drawing/2014/main" id="{A663CBE7-2EB0-4C85-9426-2D8BD7CE4B0A}"/>
              </a:ext>
            </a:extLst>
          </p:cNvPr>
          <p:cNvCxnSpPr>
            <a:stCxn id="5" idx="2"/>
          </p:cNvCxnSpPr>
          <p:nvPr/>
        </p:nvCxnSpPr>
        <p:spPr>
          <a:xfrm>
            <a:off x="2322095" y="4663787"/>
            <a:ext cx="0" cy="1956682"/>
          </a:xfrm>
          <a:prstGeom prst="line">
            <a:avLst/>
          </a:prstGeom>
        </p:spPr>
        <p:style>
          <a:lnRef idx="3">
            <a:schemeClr val="dk1"/>
          </a:lnRef>
          <a:fillRef idx="0">
            <a:schemeClr val="dk1"/>
          </a:fillRef>
          <a:effectRef idx="2">
            <a:schemeClr val="dk1"/>
          </a:effectRef>
          <a:fontRef idx="minor">
            <a:schemeClr val="tx1"/>
          </a:fontRef>
        </p:style>
      </p:cxnSp>
      <p:cxnSp>
        <p:nvCxnSpPr>
          <p:cNvPr id="14" name="Connecteur droit avec flèche 13">
            <a:extLst>
              <a:ext uri="{FF2B5EF4-FFF2-40B4-BE49-F238E27FC236}">
                <a16:creationId xmlns="" xmlns:a16="http://schemas.microsoft.com/office/drawing/2014/main" id="{7723DFF6-C8BF-4FC4-A475-5155182D6882}"/>
              </a:ext>
            </a:extLst>
          </p:cNvPr>
          <p:cNvCxnSpPr/>
          <p:nvPr/>
        </p:nvCxnSpPr>
        <p:spPr>
          <a:xfrm>
            <a:off x="2322095" y="6620469"/>
            <a:ext cx="448777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ZoneTexte 14">
            <a:extLst>
              <a:ext uri="{FF2B5EF4-FFF2-40B4-BE49-F238E27FC236}">
                <a16:creationId xmlns="" xmlns:a16="http://schemas.microsoft.com/office/drawing/2014/main" id="{C6653A4D-71EE-4667-9586-758E9D96F103}"/>
              </a:ext>
            </a:extLst>
          </p:cNvPr>
          <p:cNvSpPr txBox="1"/>
          <p:nvPr/>
        </p:nvSpPr>
        <p:spPr>
          <a:xfrm>
            <a:off x="8313824" y="618350"/>
            <a:ext cx="2959768" cy="1015663"/>
          </a:xfrm>
          <a:prstGeom prst="rect">
            <a:avLst/>
          </a:prstGeom>
          <a:noFill/>
        </p:spPr>
        <p:txBody>
          <a:bodyPr wrap="square" rtlCol="0">
            <a:spAutoFit/>
          </a:bodyPr>
          <a:lstStyle/>
          <a:p>
            <a:pPr algn="r" rtl="1"/>
            <a:r>
              <a:rPr lang="ar-DZ" sz="6000" b="1" dirty="0">
                <a:latin typeface="Arabic Typesetting" panose="03020402040406030203" pitchFamily="66" charset="-78"/>
                <a:cs typeface="Arabic Typesetting" panose="03020402040406030203" pitchFamily="66" charset="-78"/>
              </a:rPr>
              <a:t>الاهداف</a:t>
            </a:r>
            <a:endParaRPr lang="fr-FR" sz="6000" b="1" dirty="0">
              <a:latin typeface="Arabic Typesetting" panose="03020402040406030203" pitchFamily="66" charset="-78"/>
              <a:cs typeface="Arabic Typesetting" panose="03020402040406030203" pitchFamily="66" charset="-78"/>
            </a:endParaRPr>
          </a:p>
        </p:txBody>
      </p:sp>
      <p:sp>
        <p:nvSpPr>
          <p:cNvPr id="16" name="ZoneTexte 15">
            <a:extLst>
              <a:ext uri="{FF2B5EF4-FFF2-40B4-BE49-F238E27FC236}">
                <a16:creationId xmlns="" xmlns:a16="http://schemas.microsoft.com/office/drawing/2014/main" id="{99529113-5899-4486-9823-2AE6C96D6A5D}"/>
              </a:ext>
            </a:extLst>
          </p:cNvPr>
          <p:cNvSpPr txBox="1"/>
          <p:nvPr/>
        </p:nvSpPr>
        <p:spPr>
          <a:xfrm>
            <a:off x="4361447" y="1666595"/>
            <a:ext cx="2833435" cy="1323439"/>
          </a:xfrm>
          <a:prstGeom prst="rect">
            <a:avLst/>
          </a:prstGeom>
          <a:noFill/>
        </p:spPr>
        <p:txBody>
          <a:bodyPr wrap="square" rtlCol="0">
            <a:spAutoFit/>
          </a:bodyPr>
          <a:lstStyle/>
          <a:p>
            <a:pPr algn="r" rtl="1"/>
            <a:r>
              <a:rPr lang="ar-DZ" sz="8000" b="1" dirty="0">
                <a:latin typeface="Arabic Typesetting" panose="03020402040406030203" pitchFamily="66" charset="-78"/>
                <a:cs typeface="Arabic Typesetting" panose="03020402040406030203" pitchFamily="66" charset="-78"/>
              </a:rPr>
              <a:t>الخطط</a:t>
            </a:r>
            <a:endParaRPr lang="fr-FR" sz="8000" b="1" dirty="0">
              <a:latin typeface="Arabic Typesetting" panose="03020402040406030203" pitchFamily="66" charset="-78"/>
              <a:cs typeface="Arabic Typesetting" panose="03020402040406030203" pitchFamily="66" charset="-78"/>
            </a:endParaRPr>
          </a:p>
        </p:txBody>
      </p:sp>
      <p:sp>
        <p:nvSpPr>
          <p:cNvPr id="17" name="ZoneTexte 16">
            <a:extLst>
              <a:ext uri="{FF2B5EF4-FFF2-40B4-BE49-F238E27FC236}">
                <a16:creationId xmlns="" xmlns:a16="http://schemas.microsoft.com/office/drawing/2014/main" id="{9DC3D435-9535-40FA-BB91-8503CAEE6A9E}"/>
              </a:ext>
            </a:extLst>
          </p:cNvPr>
          <p:cNvSpPr txBox="1"/>
          <p:nvPr/>
        </p:nvSpPr>
        <p:spPr>
          <a:xfrm>
            <a:off x="709863" y="3308138"/>
            <a:ext cx="2827422" cy="1107996"/>
          </a:xfrm>
          <a:prstGeom prst="rect">
            <a:avLst/>
          </a:prstGeom>
          <a:noFill/>
        </p:spPr>
        <p:txBody>
          <a:bodyPr wrap="square" rtlCol="0">
            <a:spAutoFit/>
          </a:bodyPr>
          <a:lstStyle/>
          <a:p>
            <a:pPr algn="r" rtl="1"/>
            <a:r>
              <a:rPr lang="ar-DZ" sz="6600" b="1" dirty="0">
                <a:latin typeface="Arabic Typesetting" panose="03020402040406030203" pitchFamily="66" charset="-78"/>
                <a:cs typeface="Arabic Typesetting" panose="03020402040406030203" pitchFamily="66" charset="-78"/>
              </a:rPr>
              <a:t>المسؤوليات</a:t>
            </a:r>
            <a:endParaRPr lang="fr-FR" sz="6600" b="1" dirty="0">
              <a:latin typeface="Arabic Typesetting" panose="03020402040406030203" pitchFamily="66" charset="-78"/>
              <a:cs typeface="Arabic Typesetting" panose="03020402040406030203" pitchFamily="66" charset="-78"/>
            </a:endParaRPr>
          </a:p>
        </p:txBody>
      </p:sp>
      <p:sp>
        <p:nvSpPr>
          <p:cNvPr id="18" name="ZoneTexte 17">
            <a:extLst>
              <a:ext uri="{FF2B5EF4-FFF2-40B4-BE49-F238E27FC236}">
                <a16:creationId xmlns="" xmlns:a16="http://schemas.microsoft.com/office/drawing/2014/main" id="{EDA44567-0DD7-4769-A18A-916AD11C12D5}"/>
              </a:ext>
            </a:extLst>
          </p:cNvPr>
          <p:cNvSpPr txBox="1"/>
          <p:nvPr/>
        </p:nvSpPr>
        <p:spPr>
          <a:xfrm>
            <a:off x="6617366" y="5452214"/>
            <a:ext cx="2598826" cy="1015663"/>
          </a:xfrm>
          <a:prstGeom prst="rect">
            <a:avLst/>
          </a:prstGeom>
          <a:noFill/>
        </p:spPr>
        <p:txBody>
          <a:bodyPr wrap="square" rtlCol="0">
            <a:spAutoFit/>
          </a:bodyPr>
          <a:lstStyle/>
          <a:p>
            <a:pPr algn="r" rtl="1"/>
            <a:r>
              <a:rPr lang="ar-DZ" sz="6000" b="1" dirty="0">
                <a:latin typeface="Arabic Typesetting" panose="03020402040406030203" pitchFamily="66" charset="-78"/>
                <a:cs typeface="Arabic Typesetting" panose="03020402040406030203" pitchFamily="66" charset="-78"/>
              </a:rPr>
              <a:t>المكافآت</a:t>
            </a:r>
            <a:endParaRPr lang="fr-FR"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570400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29BCB8F8-769C-4A94-AAF1-B06BD4E768CA}"/>
              </a:ext>
            </a:extLst>
          </p:cNvPr>
          <p:cNvSpPr txBox="1"/>
          <p:nvPr/>
        </p:nvSpPr>
        <p:spPr>
          <a:xfrm>
            <a:off x="2574758" y="0"/>
            <a:ext cx="5197642" cy="1200329"/>
          </a:xfrm>
          <a:prstGeom prst="rect">
            <a:avLst/>
          </a:prstGeom>
          <a:noFill/>
        </p:spPr>
        <p:txBody>
          <a:bodyPr wrap="square" rtlCol="0">
            <a:spAutoFit/>
          </a:bodyPr>
          <a:lstStyle/>
          <a:p>
            <a:pPr algn="r" rtl="1"/>
            <a:r>
              <a:rPr lang="ar-DZ" sz="7200" b="1" dirty="0">
                <a:highlight>
                  <a:srgbClr val="FFFF00"/>
                </a:highlight>
                <a:latin typeface="Arabic Typesetting" panose="03020402040406030203" pitchFamily="66" charset="-78"/>
                <a:cs typeface="Arabic Typesetting" panose="03020402040406030203" pitchFamily="66" charset="-78"/>
              </a:rPr>
              <a:t>ثلاثية جوران:</a:t>
            </a:r>
            <a:endParaRPr lang="fr-FR" sz="72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 xmlns:a16="http://schemas.microsoft.com/office/drawing/2014/main" id="{BED7E45E-1C73-4C25-AB5C-AB4EDF2CF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26" y="935634"/>
            <a:ext cx="13355052" cy="5922366"/>
          </a:xfrm>
          <a:prstGeom prst="rect">
            <a:avLst/>
          </a:prstGeom>
        </p:spPr>
      </p:pic>
      <p:sp>
        <p:nvSpPr>
          <p:cNvPr id="5" name="ZoneTexte 4">
            <a:extLst>
              <a:ext uri="{FF2B5EF4-FFF2-40B4-BE49-F238E27FC236}">
                <a16:creationId xmlns="" xmlns:a16="http://schemas.microsoft.com/office/drawing/2014/main" id="{6F420FA8-C8EC-4328-AE02-98CFCF254D11}"/>
              </a:ext>
            </a:extLst>
          </p:cNvPr>
          <p:cNvSpPr txBox="1"/>
          <p:nvPr/>
        </p:nvSpPr>
        <p:spPr>
          <a:xfrm>
            <a:off x="1082842" y="2334126"/>
            <a:ext cx="9601200" cy="3416320"/>
          </a:xfrm>
          <a:prstGeom prst="rect">
            <a:avLst/>
          </a:prstGeom>
          <a:noFill/>
        </p:spPr>
        <p:txBody>
          <a:bodyPr wrap="square" rtlCol="0">
            <a:spAutoFit/>
          </a:bodyPr>
          <a:lstStyle/>
          <a:p>
            <a:pPr algn="r" rtl="1"/>
            <a:r>
              <a:rPr lang="ar-DZ" sz="5400" b="1" dirty="0">
                <a:latin typeface="Arabic Typesetting" panose="03020402040406030203" pitchFamily="66" charset="-78"/>
                <a:cs typeface="Arabic Typesetting" panose="03020402040406030203" pitchFamily="66" charset="-78"/>
              </a:rPr>
              <a:t>وقد قام جوران في عام 1986م بوضع أفكاره الخاصة وتطوير نموذج للجودة في شكل أطلق عليه ثلاثية جوران  </a:t>
            </a:r>
            <a:r>
              <a:rPr lang="fr-FR" sz="5400" b="1" dirty="0" err="1">
                <a:latin typeface="Arabic Typesetting" panose="03020402040406030203" pitchFamily="66" charset="-78"/>
                <a:cs typeface="Arabic Typesetting" panose="03020402040406030203" pitchFamily="66" charset="-78"/>
              </a:rPr>
              <a:t>Juran’s</a:t>
            </a:r>
            <a:r>
              <a:rPr lang="fr-FR" sz="5400" b="1" dirty="0">
                <a:latin typeface="Arabic Typesetting" panose="03020402040406030203" pitchFamily="66" charset="-78"/>
                <a:cs typeface="Arabic Typesetting" panose="03020402040406030203" pitchFamily="66" charset="-78"/>
              </a:rPr>
              <a:t> </a:t>
            </a:r>
            <a:r>
              <a:rPr lang="fr-FR" sz="5400" b="1" dirty="0" err="1">
                <a:latin typeface="Arabic Typesetting" panose="03020402040406030203" pitchFamily="66" charset="-78"/>
                <a:cs typeface="Arabic Typesetting" panose="03020402040406030203" pitchFamily="66" charset="-78"/>
              </a:rPr>
              <a:t>quality</a:t>
            </a:r>
            <a:r>
              <a:rPr lang="fr-FR" sz="5400" b="1" dirty="0">
                <a:latin typeface="Arabic Typesetting" panose="03020402040406030203" pitchFamily="66" charset="-78"/>
                <a:cs typeface="Arabic Typesetting" panose="03020402040406030203" pitchFamily="66" charset="-78"/>
              </a:rPr>
              <a:t> </a:t>
            </a:r>
            <a:r>
              <a:rPr lang="fr-FR" sz="5400" b="1" dirty="0" err="1">
                <a:latin typeface="Arabic Typesetting" panose="03020402040406030203" pitchFamily="66" charset="-78"/>
                <a:cs typeface="Arabic Typesetting" panose="03020402040406030203" pitchFamily="66" charset="-78"/>
              </a:rPr>
              <a:t>trilogy</a:t>
            </a:r>
            <a:r>
              <a:rPr lang="ar-DZ" sz="5400" b="1" dirty="0">
                <a:latin typeface="Arabic Typesetting" panose="03020402040406030203" pitchFamily="66" charset="-78"/>
                <a:cs typeface="Arabic Typesetting" panose="03020402040406030203" pitchFamily="66" charset="-78"/>
              </a:rPr>
              <a:t> </a:t>
            </a:r>
            <a:r>
              <a:rPr lang="fr-FR" sz="5400" b="1" dirty="0">
                <a:latin typeface="Arabic Typesetting" panose="03020402040406030203" pitchFamily="66" charset="-78"/>
                <a:cs typeface="Arabic Typesetting" panose="03020402040406030203" pitchFamily="66" charset="-78"/>
              </a:rPr>
              <a:t> </a:t>
            </a:r>
            <a:r>
              <a:rPr lang="ar-DZ" sz="5400" b="1" dirty="0">
                <a:latin typeface="Arabic Typesetting" panose="03020402040406030203" pitchFamily="66" charset="-78"/>
                <a:cs typeface="Arabic Typesetting" panose="03020402040406030203" pitchFamily="66" charset="-78"/>
              </a:rPr>
              <a:t>وتتكون من ثلاثة عناصر أساسية ترتبط بإدارة الجودة هي:</a:t>
            </a:r>
            <a:endParaRPr lang="fr-FR" sz="5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4529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 xmlns:a16="http://schemas.microsoft.com/office/drawing/2014/main" id="{12DA60E3-4967-48C7-94CF-B1516AFADE40}"/>
              </a:ext>
            </a:extLst>
          </p:cNvPr>
          <p:cNvSpPr/>
          <p:nvPr/>
        </p:nvSpPr>
        <p:spPr>
          <a:xfrm>
            <a:off x="112417" y="24323"/>
            <a:ext cx="4110543" cy="38140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 xmlns:a16="http://schemas.microsoft.com/office/drawing/2014/main" id="{57DA71C1-5B50-4E6F-A446-6E051BA313DC}"/>
              </a:ext>
            </a:extLst>
          </p:cNvPr>
          <p:cNvCxnSpPr>
            <a:cxnSpLocks/>
            <a:stCxn id="2" idx="1"/>
            <a:endCxn id="2" idx="5"/>
          </p:cNvCxnSpPr>
          <p:nvPr/>
        </p:nvCxnSpPr>
        <p:spPr>
          <a:xfrm>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cxnSp>
        <p:nvCxnSpPr>
          <p:cNvPr id="6" name="Connecteur droit 5">
            <a:extLst>
              <a:ext uri="{FF2B5EF4-FFF2-40B4-BE49-F238E27FC236}">
                <a16:creationId xmlns="" xmlns:a16="http://schemas.microsoft.com/office/drawing/2014/main" id="{16736F1F-C12B-4892-97E2-E78EE9EF9A15}"/>
              </a:ext>
            </a:extLst>
          </p:cNvPr>
          <p:cNvCxnSpPr>
            <a:cxnSpLocks/>
            <a:stCxn id="2" idx="7"/>
            <a:endCxn id="2" idx="3"/>
          </p:cNvCxnSpPr>
          <p:nvPr/>
        </p:nvCxnSpPr>
        <p:spPr>
          <a:xfrm flipH="1">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 xmlns:a16="http://schemas.microsoft.com/office/drawing/2014/main" id="{FBB4ABBC-D80B-4545-AC80-F275E173993C}"/>
              </a:ext>
            </a:extLst>
          </p:cNvPr>
          <p:cNvSpPr txBox="1"/>
          <p:nvPr/>
        </p:nvSpPr>
        <p:spPr>
          <a:xfrm>
            <a:off x="926307" y="282447"/>
            <a:ext cx="3296653" cy="646331"/>
          </a:xfrm>
          <a:prstGeom prst="rect">
            <a:avLst/>
          </a:prstGeom>
          <a:noFill/>
        </p:spPr>
        <p:txBody>
          <a:bodyPr wrap="square" rtlCol="0">
            <a:spAutoFit/>
          </a:bodyPr>
          <a:lstStyle/>
          <a:p>
            <a:r>
              <a:rPr lang="ar-DZ" sz="3600" dirty="0"/>
              <a:t>ثلاثية جوران:</a:t>
            </a:r>
            <a:endParaRPr lang="fr-FR" sz="3600" dirty="0"/>
          </a:p>
        </p:txBody>
      </p:sp>
      <p:sp>
        <p:nvSpPr>
          <p:cNvPr id="8" name="ZoneTexte 7">
            <a:extLst>
              <a:ext uri="{FF2B5EF4-FFF2-40B4-BE49-F238E27FC236}">
                <a16:creationId xmlns="" xmlns:a16="http://schemas.microsoft.com/office/drawing/2014/main" id="{799BA018-216D-4BAC-9EA6-3265CE5AFC3E}"/>
              </a:ext>
            </a:extLst>
          </p:cNvPr>
          <p:cNvSpPr txBox="1"/>
          <p:nvPr/>
        </p:nvSpPr>
        <p:spPr>
          <a:xfrm>
            <a:off x="2578769" y="1229203"/>
            <a:ext cx="2141621" cy="1446550"/>
          </a:xfrm>
          <a:prstGeom prst="rect">
            <a:avLst/>
          </a:prstGeom>
          <a:noFill/>
        </p:spPr>
        <p:txBody>
          <a:bodyPr wrap="square" rtlCol="0">
            <a:spAutoFit/>
          </a:bodyPr>
          <a:lstStyle/>
          <a:p>
            <a:r>
              <a:rPr lang="ar-DZ" sz="4400" b="1" dirty="0"/>
              <a:t>التخطيط للجودة</a:t>
            </a:r>
            <a:endParaRPr lang="fr-FR" sz="4400" b="1" dirty="0"/>
          </a:p>
        </p:txBody>
      </p:sp>
      <p:sp>
        <p:nvSpPr>
          <p:cNvPr id="9" name="ZoneTexte 8">
            <a:extLst>
              <a:ext uri="{FF2B5EF4-FFF2-40B4-BE49-F238E27FC236}">
                <a16:creationId xmlns="" xmlns:a16="http://schemas.microsoft.com/office/drawing/2014/main" id="{CC1531A3-01B9-44C6-B5A9-771A0C165441}"/>
              </a:ext>
            </a:extLst>
          </p:cNvPr>
          <p:cNvSpPr txBox="1"/>
          <p:nvPr/>
        </p:nvSpPr>
        <p:spPr>
          <a:xfrm>
            <a:off x="491090" y="2536044"/>
            <a:ext cx="2530765" cy="1323439"/>
          </a:xfrm>
          <a:prstGeom prst="rect">
            <a:avLst/>
          </a:prstGeom>
          <a:noFill/>
        </p:spPr>
        <p:txBody>
          <a:bodyPr wrap="square" rtlCol="0">
            <a:spAutoFit/>
          </a:bodyPr>
          <a:lstStyle/>
          <a:p>
            <a:pPr algn="r" rtl="1"/>
            <a:r>
              <a:rPr lang="ar-DZ" sz="4000" b="1" dirty="0"/>
              <a:t>الرقابة على الجودة</a:t>
            </a:r>
            <a:endParaRPr lang="fr-FR" sz="4000" b="1" dirty="0"/>
          </a:p>
        </p:txBody>
      </p:sp>
      <p:sp>
        <p:nvSpPr>
          <p:cNvPr id="10" name="ZoneTexte 9">
            <a:extLst>
              <a:ext uri="{FF2B5EF4-FFF2-40B4-BE49-F238E27FC236}">
                <a16:creationId xmlns="" xmlns:a16="http://schemas.microsoft.com/office/drawing/2014/main" id="{FAFCC319-C574-41FF-ACF4-F8890350DE0A}"/>
              </a:ext>
            </a:extLst>
          </p:cNvPr>
          <p:cNvSpPr txBox="1"/>
          <p:nvPr/>
        </p:nvSpPr>
        <p:spPr>
          <a:xfrm>
            <a:off x="-736131" y="1208053"/>
            <a:ext cx="2454442" cy="1446550"/>
          </a:xfrm>
          <a:prstGeom prst="rect">
            <a:avLst/>
          </a:prstGeom>
          <a:noFill/>
        </p:spPr>
        <p:txBody>
          <a:bodyPr wrap="square" rtlCol="0">
            <a:spAutoFit/>
          </a:bodyPr>
          <a:lstStyle/>
          <a:p>
            <a:pPr algn="r" rtl="1"/>
            <a:r>
              <a:rPr lang="ar-DZ" sz="4400" b="1" dirty="0"/>
              <a:t>تحسين الجودة</a:t>
            </a:r>
            <a:endParaRPr lang="fr-FR" sz="4400" b="1" dirty="0"/>
          </a:p>
        </p:txBody>
      </p:sp>
      <p:sp>
        <p:nvSpPr>
          <p:cNvPr id="11" name="Flèche : courbe vers la gauche 10">
            <a:extLst>
              <a:ext uri="{FF2B5EF4-FFF2-40B4-BE49-F238E27FC236}">
                <a16:creationId xmlns="" xmlns:a16="http://schemas.microsoft.com/office/drawing/2014/main" id="{00B77367-DB50-4560-9A62-A38006298D74}"/>
              </a:ext>
            </a:extLst>
          </p:cNvPr>
          <p:cNvSpPr/>
          <p:nvPr/>
        </p:nvSpPr>
        <p:spPr>
          <a:xfrm>
            <a:off x="3731215" y="282447"/>
            <a:ext cx="1092297" cy="3404677"/>
          </a:xfrm>
          <a:prstGeom prst="curved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 xmlns:a16="http://schemas.microsoft.com/office/drawing/2014/main" id="{CBBFC27C-F8E6-4561-A455-B7BD01E1E910}"/>
              </a:ext>
            </a:extLst>
          </p:cNvPr>
          <p:cNvSpPr txBox="1"/>
          <p:nvPr/>
        </p:nvSpPr>
        <p:spPr>
          <a:xfrm>
            <a:off x="4823512" y="372389"/>
            <a:ext cx="7003132" cy="5078313"/>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تخطيط الجودة:</a:t>
            </a:r>
          </a:p>
          <a:p>
            <a:pPr algn="r" rtl="1"/>
            <a:r>
              <a:rPr lang="ar-DZ" sz="4800" dirty="0">
                <a:latin typeface="Arabic Typesetting" panose="03020402040406030203" pitchFamily="66" charset="-78"/>
                <a:cs typeface="Arabic Typesetting" panose="03020402040406030203" pitchFamily="66" charset="-78"/>
              </a:rPr>
              <a:t>يؤكد جوران على أن الجودة لا تحدث بالصدفة، بل يجب أن يخطط لها، ولذلك فانه يرى أن تخطيط الجودة يعد بمثابة نقطة البداية للوصول إلى المستوى المنشود للجودة ونجد أن تخطيط الجودة مرتبط بـ:</a:t>
            </a:r>
          </a:p>
          <a:p>
            <a:pPr algn="r" rtl="1"/>
            <a:endParaRPr lang="ar-DZ" sz="66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48092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9C62603-8947-48DF-AB19-014339AA991F}"/>
              </a:ext>
            </a:extLst>
          </p:cNvPr>
          <p:cNvSpPr/>
          <p:nvPr/>
        </p:nvSpPr>
        <p:spPr>
          <a:xfrm>
            <a:off x="601579" y="577516"/>
            <a:ext cx="11141242" cy="5702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3" name="ZoneTexte 2">
            <a:extLst>
              <a:ext uri="{FF2B5EF4-FFF2-40B4-BE49-F238E27FC236}">
                <a16:creationId xmlns="" xmlns:a16="http://schemas.microsoft.com/office/drawing/2014/main" id="{8EFBDE53-BE73-4604-BB25-003760EF3473}"/>
              </a:ext>
            </a:extLst>
          </p:cNvPr>
          <p:cNvSpPr txBox="1"/>
          <p:nvPr/>
        </p:nvSpPr>
        <p:spPr>
          <a:xfrm>
            <a:off x="1515980" y="1536174"/>
            <a:ext cx="8831179"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الموارد المادية والبشرية اللازمة لإنتاج المنتج أو الخدمة.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العملاء والمستهلكين وتحديد احتياجاتهم.</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المنتجات وتطويرها لتلبية احتياجات العملاء.</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التنفيذ الفعلي للخطط وتقديم المنتجات أو الخدمات إلى العملاء والمستهلكين.</a:t>
            </a:r>
            <a:endParaRPr kumimoji="0" lang="fr-FR"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cxnSp>
        <p:nvCxnSpPr>
          <p:cNvPr id="5" name="Connecteur droit avec flèche 4">
            <a:extLst>
              <a:ext uri="{FF2B5EF4-FFF2-40B4-BE49-F238E27FC236}">
                <a16:creationId xmlns="" xmlns:a16="http://schemas.microsoft.com/office/drawing/2014/main" id="{45964E8B-2624-4C52-ABD0-88F10AB7CBB2}"/>
              </a:ext>
            </a:extLst>
          </p:cNvPr>
          <p:cNvCxnSpPr>
            <a:cxnSpLocks/>
            <a:stCxn id="2" idx="3"/>
          </p:cNvCxnSpPr>
          <p:nvPr/>
        </p:nvCxnSpPr>
        <p:spPr>
          <a:xfrm flipH="1" flipV="1">
            <a:off x="10274969" y="1997242"/>
            <a:ext cx="1467852" cy="14317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Connecteur droit avec flèche 6">
            <a:extLst>
              <a:ext uri="{FF2B5EF4-FFF2-40B4-BE49-F238E27FC236}">
                <a16:creationId xmlns="" xmlns:a16="http://schemas.microsoft.com/office/drawing/2014/main" id="{82BEDCCE-A5E0-44EC-B3BC-918D3D66F49C}"/>
              </a:ext>
            </a:extLst>
          </p:cNvPr>
          <p:cNvCxnSpPr>
            <a:cxnSpLocks/>
            <a:stCxn id="2" idx="3"/>
          </p:cNvCxnSpPr>
          <p:nvPr/>
        </p:nvCxnSpPr>
        <p:spPr>
          <a:xfrm flipH="1" flipV="1">
            <a:off x="10274969" y="2713122"/>
            <a:ext cx="1467852" cy="7158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 xmlns:a16="http://schemas.microsoft.com/office/drawing/2014/main" id="{334E0624-1D15-4C33-9693-0E93C7C11D2D}"/>
              </a:ext>
            </a:extLst>
          </p:cNvPr>
          <p:cNvCxnSpPr>
            <a:cxnSpLocks/>
            <a:stCxn id="2" idx="3"/>
          </p:cNvCxnSpPr>
          <p:nvPr/>
        </p:nvCxnSpPr>
        <p:spPr>
          <a:xfrm flipH="1">
            <a:off x="10274969" y="3429000"/>
            <a:ext cx="1467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 xmlns:a16="http://schemas.microsoft.com/office/drawing/2014/main" id="{278DF7A0-FAB4-4A03-84AB-CDB8C0F99EB2}"/>
              </a:ext>
            </a:extLst>
          </p:cNvPr>
          <p:cNvCxnSpPr>
            <a:cxnSpLocks/>
            <a:stCxn id="2" idx="3"/>
          </p:cNvCxnSpPr>
          <p:nvPr/>
        </p:nvCxnSpPr>
        <p:spPr>
          <a:xfrm flipH="1">
            <a:off x="10347161" y="3429000"/>
            <a:ext cx="1395660" cy="6617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21447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Image 16">
            <a:extLst>
              <a:ext uri="{FF2B5EF4-FFF2-40B4-BE49-F238E27FC236}">
                <a16:creationId xmlns="" xmlns:a16="http://schemas.microsoft.com/office/drawing/2014/main" id="{57FCF69E-A4C9-494F-BFD2-C83F0BE79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397" y="3719076"/>
            <a:ext cx="5867825" cy="3062021"/>
          </a:xfrm>
          <a:prstGeom prst="rect">
            <a:avLst/>
          </a:prstGeom>
        </p:spPr>
      </p:pic>
      <p:pic>
        <p:nvPicPr>
          <p:cNvPr id="15" name="Image 14">
            <a:extLst>
              <a:ext uri="{FF2B5EF4-FFF2-40B4-BE49-F238E27FC236}">
                <a16:creationId xmlns="" xmlns:a16="http://schemas.microsoft.com/office/drawing/2014/main" id="{609DDC4C-86C8-4557-8FB2-C17B242BD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370" y="1514737"/>
            <a:ext cx="3633216" cy="2932176"/>
          </a:xfrm>
          <a:prstGeom prst="ellipse">
            <a:avLst/>
          </a:prstGeom>
          <a:gradFill>
            <a:gsLst>
              <a:gs pos="0">
                <a:schemeClr val="accent1">
                  <a:lumMod val="5000"/>
                  <a:lumOff val="95000"/>
                </a:schemeClr>
              </a:gs>
              <a:gs pos="7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 xmlns:a16="http://schemas.microsoft.com/office/drawing/2014/main" id="{EFE0515F-1E74-43E6-A7DF-BD54E0D37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8028" y="76903"/>
            <a:ext cx="2717116" cy="2619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 8">
            <a:extLst>
              <a:ext uri="{FF2B5EF4-FFF2-40B4-BE49-F238E27FC236}">
                <a16:creationId xmlns="" xmlns:a16="http://schemas.microsoft.com/office/drawing/2014/main" id="{F779825F-1466-4DFA-B3FC-21FB72435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544" y="3295946"/>
            <a:ext cx="3252161" cy="3379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 10">
            <a:extLst>
              <a:ext uri="{FF2B5EF4-FFF2-40B4-BE49-F238E27FC236}">
                <a16:creationId xmlns="" xmlns:a16="http://schemas.microsoft.com/office/drawing/2014/main" id="{8B92F4CF-E4E7-40E3-814B-91E91306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192" y="46079"/>
            <a:ext cx="2613817" cy="2619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 12">
            <a:extLst>
              <a:ext uri="{FF2B5EF4-FFF2-40B4-BE49-F238E27FC236}">
                <a16:creationId xmlns="" xmlns:a16="http://schemas.microsoft.com/office/drawing/2014/main" id="{6D59A60F-05C6-46CE-B517-B31FB194A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000" y="4048136"/>
            <a:ext cx="2540000" cy="2732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ZoneTexte 17">
            <a:extLst>
              <a:ext uri="{FF2B5EF4-FFF2-40B4-BE49-F238E27FC236}">
                <a16:creationId xmlns="" xmlns:a16="http://schemas.microsoft.com/office/drawing/2014/main" id="{6FDC9A42-4460-4AD2-B567-AF6F158A4F09}"/>
              </a:ext>
            </a:extLst>
          </p:cNvPr>
          <p:cNvSpPr txBox="1"/>
          <p:nvPr/>
        </p:nvSpPr>
        <p:spPr>
          <a:xfrm>
            <a:off x="220635" y="4696088"/>
            <a:ext cx="4704055"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رواد إدارة الجودة الشاملة</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7487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anim calcmode="lin" valueType="num">
                                      <p:cBhvr>
                                        <p:cTn id="47" dur="2000" fill="hold"/>
                                        <p:tgtEl>
                                          <p:spTgt spid="13"/>
                                        </p:tgtEl>
                                        <p:attrNameLst>
                                          <p:attrName>ppt_w</p:attrName>
                                        </p:attrNameLst>
                                      </p:cBhvr>
                                      <p:tavLst>
                                        <p:tav tm="0" fmla="#ppt_w*sin(2.5*pi*$)">
                                          <p:val>
                                            <p:fltVal val="0"/>
                                          </p:val>
                                        </p:tav>
                                        <p:tav tm="100000">
                                          <p:val>
                                            <p:fltVal val="1"/>
                                          </p:val>
                                        </p:tav>
                                      </p:tavLst>
                                    </p:anim>
                                    <p:anim calcmode="lin" valueType="num">
                                      <p:cBhvr>
                                        <p:cTn id="4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 xmlns:a16="http://schemas.microsoft.com/office/drawing/2014/main" id="{12DA60E3-4967-48C7-94CF-B1516AFADE40}"/>
              </a:ext>
            </a:extLst>
          </p:cNvPr>
          <p:cNvSpPr/>
          <p:nvPr/>
        </p:nvSpPr>
        <p:spPr>
          <a:xfrm>
            <a:off x="112417" y="24323"/>
            <a:ext cx="4110543" cy="38140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 xmlns:a16="http://schemas.microsoft.com/office/drawing/2014/main" id="{57DA71C1-5B50-4E6F-A446-6E051BA313DC}"/>
              </a:ext>
            </a:extLst>
          </p:cNvPr>
          <p:cNvCxnSpPr>
            <a:cxnSpLocks/>
            <a:stCxn id="2" idx="1"/>
            <a:endCxn id="2" idx="5"/>
          </p:cNvCxnSpPr>
          <p:nvPr/>
        </p:nvCxnSpPr>
        <p:spPr>
          <a:xfrm>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cxnSp>
        <p:nvCxnSpPr>
          <p:cNvPr id="6" name="Connecteur droit 5">
            <a:extLst>
              <a:ext uri="{FF2B5EF4-FFF2-40B4-BE49-F238E27FC236}">
                <a16:creationId xmlns="" xmlns:a16="http://schemas.microsoft.com/office/drawing/2014/main" id="{16736F1F-C12B-4892-97E2-E78EE9EF9A15}"/>
              </a:ext>
            </a:extLst>
          </p:cNvPr>
          <p:cNvCxnSpPr>
            <a:cxnSpLocks/>
            <a:stCxn id="2" idx="7"/>
            <a:endCxn id="2" idx="3"/>
          </p:cNvCxnSpPr>
          <p:nvPr/>
        </p:nvCxnSpPr>
        <p:spPr>
          <a:xfrm flipH="1">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 xmlns:a16="http://schemas.microsoft.com/office/drawing/2014/main" id="{FBB4ABBC-D80B-4545-AC80-F275E173993C}"/>
              </a:ext>
            </a:extLst>
          </p:cNvPr>
          <p:cNvSpPr txBox="1"/>
          <p:nvPr/>
        </p:nvSpPr>
        <p:spPr>
          <a:xfrm>
            <a:off x="926307" y="282447"/>
            <a:ext cx="3296653" cy="646331"/>
          </a:xfrm>
          <a:prstGeom prst="rect">
            <a:avLst/>
          </a:prstGeom>
          <a:noFill/>
        </p:spPr>
        <p:txBody>
          <a:bodyPr wrap="square" rtlCol="0">
            <a:spAutoFit/>
          </a:bodyPr>
          <a:lstStyle/>
          <a:p>
            <a:r>
              <a:rPr lang="ar-DZ" sz="3600" dirty="0"/>
              <a:t>ثلاثية جوران:</a:t>
            </a:r>
            <a:endParaRPr lang="fr-FR" sz="3600" dirty="0"/>
          </a:p>
        </p:txBody>
      </p:sp>
      <p:sp>
        <p:nvSpPr>
          <p:cNvPr id="8" name="ZoneTexte 7">
            <a:extLst>
              <a:ext uri="{FF2B5EF4-FFF2-40B4-BE49-F238E27FC236}">
                <a16:creationId xmlns="" xmlns:a16="http://schemas.microsoft.com/office/drawing/2014/main" id="{799BA018-216D-4BAC-9EA6-3265CE5AFC3E}"/>
              </a:ext>
            </a:extLst>
          </p:cNvPr>
          <p:cNvSpPr txBox="1"/>
          <p:nvPr/>
        </p:nvSpPr>
        <p:spPr>
          <a:xfrm>
            <a:off x="2578769" y="1229203"/>
            <a:ext cx="2141621" cy="1446550"/>
          </a:xfrm>
          <a:prstGeom prst="rect">
            <a:avLst/>
          </a:prstGeom>
          <a:noFill/>
        </p:spPr>
        <p:txBody>
          <a:bodyPr wrap="square" rtlCol="0">
            <a:spAutoFit/>
          </a:bodyPr>
          <a:lstStyle/>
          <a:p>
            <a:r>
              <a:rPr lang="ar-DZ" sz="4400" b="1" dirty="0"/>
              <a:t>التخطيط للجودة</a:t>
            </a:r>
            <a:endParaRPr lang="fr-FR" sz="4400" b="1" dirty="0"/>
          </a:p>
        </p:txBody>
      </p:sp>
      <p:sp>
        <p:nvSpPr>
          <p:cNvPr id="9" name="ZoneTexte 8">
            <a:extLst>
              <a:ext uri="{FF2B5EF4-FFF2-40B4-BE49-F238E27FC236}">
                <a16:creationId xmlns="" xmlns:a16="http://schemas.microsoft.com/office/drawing/2014/main" id="{CC1531A3-01B9-44C6-B5A9-771A0C165441}"/>
              </a:ext>
            </a:extLst>
          </p:cNvPr>
          <p:cNvSpPr txBox="1"/>
          <p:nvPr/>
        </p:nvSpPr>
        <p:spPr>
          <a:xfrm>
            <a:off x="491090" y="2536044"/>
            <a:ext cx="2530765" cy="1323439"/>
          </a:xfrm>
          <a:prstGeom prst="rect">
            <a:avLst/>
          </a:prstGeom>
          <a:noFill/>
        </p:spPr>
        <p:txBody>
          <a:bodyPr wrap="square" rtlCol="0">
            <a:spAutoFit/>
          </a:bodyPr>
          <a:lstStyle/>
          <a:p>
            <a:pPr algn="r" rtl="1"/>
            <a:r>
              <a:rPr lang="ar-DZ" sz="4000" b="1" dirty="0"/>
              <a:t>الرقابة على الجودة</a:t>
            </a:r>
            <a:endParaRPr lang="fr-FR" sz="4000" b="1" dirty="0"/>
          </a:p>
        </p:txBody>
      </p:sp>
      <p:sp>
        <p:nvSpPr>
          <p:cNvPr id="10" name="ZoneTexte 9">
            <a:extLst>
              <a:ext uri="{FF2B5EF4-FFF2-40B4-BE49-F238E27FC236}">
                <a16:creationId xmlns="" xmlns:a16="http://schemas.microsoft.com/office/drawing/2014/main" id="{FAFCC319-C574-41FF-ACF4-F8890350DE0A}"/>
              </a:ext>
            </a:extLst>
          </p:cNvPr>
          <p:cNvSpPr txBox="1"/>
          <p:nvPr/>
        </p:nvSpPr>
        <p:spPr>
          <a:xfrm>
            <a:off x="-736131" y="1208053"/>
            <a:ext cx="2454442" cy="1446550"/>
          </a:xfrm>
          <a:prstGeom prst="rect">
            <a:avLst/>
          </a:prstGeom>
          <a:noFill/>
        </p:spPr>
        <p:txBody>
          <a:bodyPr wrap="square" rtlCol="0">
            <a:spAutoFit/>
          </a:bodyPr>
          <a:lstStyle/>
          <a:p>
            <a:pPr algn="r" rtl="1"/>
            <a:r>
              <a:rPr lang="ar-DZ" sz="4400" b="1" dirty="0"/>
              <a:t>تحسين الجودة</a:t>
            </a:r>
            <a:endParaRPr lang="fr-FR" sz="4400" b="1" dirty="0"/>
          </a:p>
        </p:txBody>
      </p:sp>
      <p:sp>
        <p:nvSpPr>
          <p:cNvPr id="11" name="Flèche : courbe vers la gauche 10">
            <a:extLst>
              <a:ext uri="{FF2B5EF4-FFF2-40B4-BE49-F238E27FC236}">
                <a16:creationId xmlns="" xmlns:a16="http://schemas.microsoft.com/office/drawing/2014/main" id="{00B77367-DB50-4560-9A62-A38006298D74}"/>
              </a:ext>
            </a:extLst>
          </p:cNvPr>
          <p:cNvSpPr/>
          <p:nvPr/>
        </p:nvSpPr>
        <p:spPr>
          <a:xfrm>
            <a:off x="3731215" y="282447"/>
            <a:ext cx="1092297" cy="3404677"/>
          </a:xfrm>
          <a:prstGeom prst="curved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 xmlns:a16="http://schemas.microsoft.com/office/drawing/2014/main" id="{CBBFC27C-F8E6-4561-A455-B7BD01E1E910}"/>
              </a:ext>
            </a:extLst>
          </p:cNvPr>
          <p:cNvSpPr txBox="1"/>
          <p:nvPr/>
        </p:nvSpPr>
        <p:spPr>
          <a:xfrm>
            <a:off x="4823512" y="372389"/>
            <a:ext cx="7003132" cy="4431983"/>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مراقبة الجودة:</a:t>
            </a:r>
          </a:p>
          <a:p>
            <a:pPr algn="r" rtl="1"/>
            <a:r>
              <a:rPr lang="ar-DZ" sz="5400" dirty="0">
                <a:latin typeface="Arabic Typesetting" panose="03020402040406030203" pitchFamily="66" charset="-78"/>
                <a:cs typeface="Arabic Typesetting" panose="03020402040406030203" pitchFamily="66" charset="-78"/>
              </a:rPr>
              <a:t>يرى جوران أن الرقابة على الجودة تعتبر عملية ضرورية لضمان قيام قوى التشغيل بإنجاز وتحقيق أهداف المنتج والعمليات، ونجد أن مراقبة الجودة مرتبطة بـ:</a:t>
            </a:r>
          </a:p>
        </p:txBody>
      </p:sp>
    </p:spTree>
    <p:extLst>
      <p:ext uri="{BB962C8B-B14F-4D97-AF65-F5344CB8AC3E}">
        <p14:creationId xmlns:p14="http://schemas.microsoft.com/office/powerpoint/2010/main" val="3492911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9C62603-8947-48DF-AB19-014339AA991F}"/>
              </a:ext>
            </a:extLst>
          </p:cNvPr>
          <p:cNvSpPr/>
          <p:nvPr/>
        </p:nvSpPr>
        <p:spPr>
          <a:xfrm>
            <a:off x="601579" y="577516"/>
            <a:ext cx="11141242" cy="5702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3" name="ZoneTexte 2">
            <a:extLst>
              <a:ext uri="{FF2B5EF4-FFF2-40B4-BE49-F238E27FC236}">
                <a16:creationId xmlns="" xmlns:a16="http://schemas.microsoft.com/office/drawing/2014/main" id="{8EFBDE53-BE73-4604-BB25-003760EF3473}"/>
              </a:ext>
            </a:extLst>
          </p:cNvPr>
          <p:cNvSpPr txBox="1"/>
          <p:nvPr/>
        </p:nvSpPr>
        <p:spPr>
          <a:xfrm>
            <a:off x="1058781" y="1166842"/>
            <a:ext cx="8831179" cy="452431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المعايير والمواصفات الفنية الخاصة بالمنتج وتحديد متطلبات العميل.</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التقويم الفعلي للمنتجات ومقارنتها بالمواصفات التي رغب فيها العميل أو قياس الأداء ومقارنة ما تحقق بالمعايير الموضوعة سلفا.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دراسة أسباب الانحراف واتخاذ الإجراءات التصحيحية اللازمة لإشباع متطلبات العملاء.</a:t>
            </a:r>
            <a:endParaRPr kumimoji="0" lang="fr-FR"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cxnSp>
        <p:nvCxnSpPr>
          <p:cNvPr id="5" name="Connecteur droit avec flèche 4">
            <a:extLst>
              <a:ext uri="{FF2B5EF4-FFF2-40B4-BE49-F238E27FC236}">
                <a16:creationId xmlns="" xmlns:a16="http://schemas.microsoft.com/office/drawing/2014/main" id="{45964E8B-2624-4C52-ABD0-88F10AB7CBB2}"/>
              </a:ext>
            </a:extLst>
          </p:cNvPr>
          <p:cNvCxnSpPr>
            <a:cxnSpLocks/>
            <a:stCxn id="2" idx="3"/>
          </p:cNvCxnSpPr>
          <p:nvPr/>
        </p:nvCxnSpPr>
        <p:spPr>
          <a:xfrm flipH="1" flipV="1">
            <a:off x="9889960" y="1660358"/>
            <a:ext cx="1852861" cy="17686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 xmlns:a16="http://schemas.microsoft.com/office/drawing/2014/main" id="{334E0624-1D15-4C33-9693-0E93C7C11D2D}"/>
              </a:ext>
            </a:extLst>
          </p:cNvPr>
          <p:cNvCxnSpPr>
            <a:cxnSpLocks/>
            <a:stCxn id="2" idx="3"/>
          </p:cNvCxnSpPr>
          <p:nvPr/>
        </p:nvCxnSpPr>
        <p:spPr>
          <a:xfrm flipH="1" flipV="1">
            <a:off x="9889960" y="3056021"/>
            <a:ext cx="1852861" cy="3729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 xmlns:a16="http://schemas.microsoft.com/office/drawing/2014/main" id="{278DF7A0-FAB4-4A03-84AB-CDB8C0F99EB2}"/>
              </a:ext>
            </a:extLst>
          </p:cNvPr>
          <p:cNvCxnSpPr>
            <a:cxnSpLocks/>
            <a:stCxn id="2" idx="3"/>
          </p:cNvCxnSpPr>
          <p:nvPr/>
        </p:nvCxnSpPr>
        <p:spPr>
          <a:xfrm flipH="1">
            <a:off x="9889960" y="3429000"/>
            <a:ext cx="1852861" cy="10828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09818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9C62603-8947-48DF-AB19-014339AA991F}"/>
              </a:ext>
            </a:extLst>
          </p:cNvPr>
          <p:cNvSpPr/>
          <p:nvPr/>
        </p:nvSpPr>
        <p:spPr>
          <a:xfrm>
            <a:off x="601579" y="577516"/>
            <a:ext cx="11141242" cy="5702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3" name="ZoneTexte 2">
            <a:extLst>
              <a:ext uri="{FF2B5EF4-FFF2-40B4-BE49-F238E27FC236}">
                <a16:creationId xmlns="" xmlns:a16="http://schemas.microsoft.com/office/drawing/2014/main" id="{8EFBDE53-BE73-4604-BB25-003760EF3473}"/>
              </a:ext>
            </a:extLst>
          </p:cNvPr>
          <p:cNvSpPr txBox="1"/>
          <p:nvPr/>
        </p:nvSpPr>
        <p:spPr>
          <a:xfrm>
            <a:off x="830180" y="1017505"/>
            <a:ext cx="8831179" cy="526297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تشكيل البنية التنظيمية المسئولة عن متابعة الجودة.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وضع الآليات المساندة لاستمرار الجودة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تكوين فرق العمل وتكليف كل فريق بالمهام والمسئوليات.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توفير التدريب اللازم لفرق العمل لزيادة قدرتهم على تحديد المشكلات وحلها.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الرقابة والمتابعة المستمرة لتقييم أداء فرق التحسين والحفاظ على المكتسبات المحققة</a:t>
            </a:r>
            <a:endParaRPr kumimoji="0" lang="fr-FR"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cxnSp>
        <p:nvCxnSpPr>
          <p:cNvPr id="5" name="Connecteur droit avec flèche 4">
            <a:extLst>
              <a:ext uri="{FF2B5EF4-FFF2-40B4-BE49-F238E27FC236}">
                <a16:creationId xmlns="" xmlns:a16="http://schemas.microsoft.com/office/drawing/2014/main" id="{45964E8B-2624-4C52-ABD0-88F10AB7CBB2}"/>
              </a:ext>
            </a:extLst>
          </p:cNvPr>
          <p:cNvCxnSpPr>
            <a:cxnSpLocks/>
            <a:stCxn id="2" idx="3"/>
          </p:cNvCxnSpPr>
          <p:nvPr/>
        </p:nvCxnSpPr>
        <p:spPr>
          <a:xfrm flipH="1" flipV="1">
            <a:off x="9661359" y="1443789"/>
            <a:ext cx="2081462" cy="19852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 xmlns:a16="http://schemas.microsoft.com/office/drawing/2014/main" id="{334E0624-1D15-4C33-9693-0E93C7C11D2D}"/>
              </a:ext>
            </a:extLst>
          </p:cNvPr>
          <p:cNvCxnSpPr>
            <a:cxnSpLocks/>
            <a:stCxn id="2" idx="3"/>
          </p:cNvCxnSpPr>
          <p:nvPr/>
        </p:nvCxnSpPr>
        <p:spPr>
          <a:xfrm flipH="1" flipV="1">
            <a:off x="9661359" y="2213811"/>
            <a:ext cx="2081462" cy="12151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 xmlns:a16="http://schemas.microsoft.com/office/drawing/2014/main" id="{278DF7A0-FAB4-4A03-84AB-CDB8C0F99EB2}"/>
              </a:ext>
            </a:extLst>
          </p:cNvPr>
          <p:cNvCxnSpPr>
            <a:cxnSpLocks/>
          </p:cNvCxnSpPr>
          <p:nvPr/>
        </p:nvCxnSpPr>
        <p:spPr>
          <a:xfrm flipH="1" flipV="1">
            <a:off x="9661359" y="3007895"/>
            <a:ext cx="1929063" cy="4211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a:extLst>
              <a:ext uri="{FF2B5EF4-FFF2-40B4-BE49-F238E27FC236}">
                <a16:creationId xmlns="" xmlns:a16="http://schemas.microsoft.com/office/drawing/2014/main" id="{D84BA9A3-9D49-46CC-BE52-6EB6348349E0}"/>
              </a:ext>
            </a:extLst>
          </p:cNvPr>
          <p:cNvCxnSpPr>
            <a:endCxn id="3" idx="3"/>
          </p:cNvCxnSpPr>
          <p:nvPr/>
        </p:nvCxnSpPr>
        <p:spPr>
          <a:xfrm flipH="1">
            <a:off x="9661359" y="3429000"/>
            <a:ext cx="1929063" cy="2199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a:extLst>
              <a:ext uri="{FF2B5EF4-FFF2-40B4-BE49-F238E27FC236}">
                <a16:creationId xmlns="" xmlns:a16="http://schemas.microsoft.com/office/drawing/2014/main" id="{9B57DEAA-A5A9-4B90-8B71-A189C23C5A21}"/>
              </a:ext>
            </a:extLst>
          </p:cNvPr>
          <p:cNvCxnSpPr>
            <a:cxnSpLocks/>
            <a:stCxn id="2" idx="3"/>
          </p:cNvCxnSpPr>
          <p:nvPr/>
        </p:nvCxnSpPr>
        <p:spPr>
          <a:xfrm flipH="1">
            <a:off x="9661361" y="3429000"/>
            <a:ext cx="2081460" cy="16242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53121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 xmlns:a16="http://schemas.microsoft.com/office/drawing/2014/main" id="{D8BCCF33-A071-45B2-97F2-7A341CE9D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511" y="481264"/>
            <a:ext cx="4372978" cy="5874207"/>
          </a:xfrm>
          <a:prstGeom prst="rect">
            <a:avLst/>
          </a:prstGeom>
        </p:spPr>
      </p:pic>
      <p:sp>
        <p:nvSpPr>
          <p:cNvPr id="12" name="ZoneTexte 11">
            <a:extLst>
              <a:ext uri="{FF2B5EF4-FFF2-40B4-BE49-F238E27FC236}">
                <a16:creationId xmlns="" xmlns:a16="http://schemas.microsoft.com/office/drawing/2014/main" id="{578112BA-CEAF-46FE-8371-14C79CFC9C5A}"/>
              </a:ext>
            </a:extLst>
          </p:cNvPr>
          <p:cNvSpPr txBox="1"/>
          <p:nvPr/>
        </p:nvSpPr>
        <p:spPr>
          <a:xfrm>
            <a:off x="3909511" y="5521779"/>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sp>
        <p:nvSpPr>
          <p:cNvPr id="14" name="ZoneTexte 13">
            <a:extLst>
              <a:ext uri="{FF2B5EF4-FFF2-40B4-BE49-F238E27FC236}">
                <a16:creationId xmlns="" xmlns:a16="http://schemas.microsoft.com/office/drawing/2014/main" id="{8235C8AD-DD49-47C2-9E58-70FBA033142A}"/>
              </a:ext>
            </a:extLst>
          </p:cNvPr>
          <p:cNvSpPr txBox="1"/>
          <p:nvPr/>
        </p:nvSpPr>
        <p:spPr>
          <a:xfrm>
            <a:off x="-4770522" y="1608329"/>
            <a:ext cx="610001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pic>
        <p:nvPicPr>
          <p:cNvPr id="15" name="Image 14">
            <a:extLst>
              <a:ext uri="{FF2B5EF4-FFF2-40B4-BE49-F238E27FC236}">
                <a16:creationId xmlns="" xmlns:a16="http://schemas.microsoft.com/office/drawing/2014/main" id="{617F0A34-1D70-4F59-8D56-BCCE6F896C99}"/>
              </a:ext>
            </a:extLst>
          </p:cNvPr>
          <p:cNvPicPr>
            <a:picLocks noChangeAspect="1"/>
          </p:cNvPicPr>
          <p:nvPr/>
        </p:nvPicPr>
        <p:blipFill>
          <a:blip r:embed="rId3"/>
          <a:stretch>
            <a:fillRect/>
          </a:stretch>
        </p:blipFill>
        <p:spPr>
          <a:xfrm>
            <a:off x="-5594685" y="2747102"/>
            <a:ext cx="5245768" cy="4812632"/>
          </a:xfrm>
          <a:prstGeom prst="rect">
            <a:avLst/>
          </a:prstGeom>
        </p:spPr>
      </p:pic>
      <p:sp>
        <p:nvSpPr>
          <p:cNvPr id="16" name="ZoneTexte 15">
            <a:extLst>
              <a:ext uri="{FF2B5EF4-FFF2-40B4-BE49-F238E27FC236}">
                <a16:creationId xmlns="" xmlns:a16="http://schemas.microsoft.com/office/drawing/2014/main" id="{1C613CD7-AF98-40BA-8BCA-FAD01FA4AF74}"/>
              </a:ext>
            </a:extLst>
          </p:cNvPr>
          <p:cNvSpPr txBox="1"/>
          <p:nvPr/>
        </p:nvSpPr>
        <p:spPr>
          <a:xfrm>
            <a:off x="-5245768" y="3007895"/>
            <a:ext cx="457200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هو باحث امريكي و رجل اعمال و خبير في الجودة. ارماند هو اول من استخدم كلمة الشاملة ويرى ان الجودة مسؤولية كل فرد في المنظمة ويؤكد على ضرورة الاتصال بين الاقسام وبالاخص الرقابة على جودة عملية الإنتاج</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 و م ا</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الازدياد:6-4-1920</a:t>
            </a:r>
            <a:endPar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165250708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1"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 xmlns:a16="http://schemas.microsoft.com/office/drawing/2014/main" id="{D8BCCF33-A071-45B2-97F2-7A341CE9D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377" y="127336"/>
            <a:ext cx="8445359" cy="6490032"/>
          </a:xfrm>
          <a:prstGeom prst="rect">
            <a:avLst/>
          </a:prstGeom>
        </p:spPr>
      </p:pic>
      <p:sp>
        <p:nvSpPr>
          <p:cNvPr id="12" name="ZoneTexte 11">
            <a:extLst>
              <a:ext uri="{FF2B5EF4-FFF2-40B4-BE49-F238E27FC236}">
                <a16:creationId xmlns="" xmlns:a16="http://schemas.microsoft.com/office/drawing/2014/main" id="{578112BA-CEAF-46FE-8371-14C79CFC9C5A}"/>
              </a:ext>
            </a:extLst>
          </p:cNvPr>
          <p:cNvSpPr txBox="1"/>
          <p:nvPr/>
        </p:nvSpPr>
        <p:spPr>
          <a:xfrm>
            <a:off x="3646377" y="8021348"/>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pic>
        <p:nvPicPr>
          <p:cNvPr id="7" name="Image 6">
            <a:extLst>
              <a:ext uri="{FF2B5EF4-FFF2-40B4-BE49-F238E27FC236}">
                <a16:creationId xmlns="" xmlns:a16="http://schemas.microsoft.com/office/drawing/2014/main" id="{33344C14-7A52-4154-8636-4BAB9A63995B}"/>
              </a:ext>
            </a:extLst>
          </p:cNvPr>
          <p:cNvPicPr>
            <a:picLocks noChangeAspect="1"/>
          </p:cNvPicPr>
          <p:nvPr/>
        </p:nvPicPr>
        <p:blipFill>
          <a:blip r:embed="rId3"/>
          <a:stretch>
            <a:fillRect/>
          </a:stretch>
        </p:blipFill>
        <p:spPr>
          <a:xfrm>
            <a:off x="0" y="2045369"/>
            <a:ext cx="5245768" cy="4812632"/>
          </a:xfrm>
          <a:prstGeom prst="rect">
            <a:avLst/>
          </a:prstGeom>
        </p:spPr>
      </p:pic>
      <p:sp>
        <p:nvSpPr>
          <p:cNvPr id="4" name="ZoneTexte 3">
            <a:extLst>
              <a:ext uri="{FF2B5EF4-FFF2-40B4-BE49-F238E27FC236}">
                <a16:creationId xmlns="" xmlns:a16="http://schemas.microsoft.com/office/drawing/2014/main" id="{9DA93FF1-162F-4B2B-83E3-8B350F64A793}"/>
              </a:ext>
            </a:extLst>
          </p:cNvPr>
          <p:cNvSpPr txBox="1"/>
          <p:nvPr/>
        </p:nvSpPr>
        <p:spPr>
          <a:xfrm>
            <a:off x="625641" y="2112038"/>
            <a:ext cx="399448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prstClr val="black"/>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sp>
        <p:nvSpPr>
          <p:cNvPr id="8" name="ZoneTexte 7">
            <a:extLst>
              <a:ext uri="{FF2B5EF4-FFF2-40B4-BE49-F238E27FC236}">
                <a16:creationId xmlns="" xmlns:a16="http://schemas.microsoft.com/office/drawing/2014/main" id="{4D2E5C3D-A1B0-45B8-AF8D-DA7BAF844346}"/>
              </a:ext>
            </a:extLst>
          </p:cNvPr>
          <p:cNvSpPr txBox="1"/>
          <p:nvPr/>
        </p:nvSpPr>
        <p:spPr>
          <a:xfrm>
            <a:off x="227455" y="3167169"/>
            <a:ext cx="4790857" cy="4278094"/>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هو باحث امريكي و رجل اعمال و خبير في الجودة. </a:t>
            </a:r>
            <a:r>
              <a:rPr lang="ar-DZ" sz="3200" b="1" dirty="0" err="1">
                <a:latin typeface="Arabic Typesetting" panose="03020402040406030203" pitchFamily="66" charset="-78"/>
                <a:cs typeface="Arabic Typesetting" panose="03020402040406030203" pitchFamily="66" charset="-78"/>
              </a:rPr>
              <a:t>ارماند</a:t>
            </a:r>
            <a:r>
              <a:rPr lang="ar-DZ" sz="3200" b="1" dirty="0">
                <a:latin typeface="Arabic Typesetting" panose="03020402040406030203" pitchFamily="66" charset="-78"/>
                <a:cs typeface="Arabic Typesetting" panose="03020402040406030203" pitchFamily="66" charset="-78"/>
              </a:rPr>
              <a:t> هو اول من استخدم كلمة الشاملة ويرى ان الجودة مسؤولية كل فرد في المنظمة ويؤكد على ضرورة الاتصال بين الاقسام </a:t>
            </a:r>
            <a:r>
              <a:rPr lang="ar-DZ" sz="3200" b="1" dirty="0" err="1">
                <a:latin typeface="Arabic Typesetting" panose="03020402040406030203" pitchFamily="66" charset="-78"/>
                <a:cs typeface="Arabic Typesetting" panose="03020402040406030203" pitchFamily="66" charset="-78"/>
              </a:rPr>
              <a:t>وبالاخص</a:t>
            </a:r>
            <a:r>
              <a:rPr lang="ar-DZ" sz="3200" b="1" dirty="0">
                <a:latin typeface="Arabic Typesetting" panose="03020402040406030203" pitchFamily="66" charset="-78"/>
                <a:cs typeface="Arabic Typesetting" panose="03020402040406030203" pitchFamily="66" charset="-78"/>
              </a:rPr>
              <a:t> الرقابة على جودة عملية الإنتاج</a:t>
            </a:r>
          </a:p>
          <a:p>
            <a:pPr marL="571500" indent="-571500" algn="r" rtl="1">
              <a:buFont typeface="Arial" panose="020B0604020202020204" pitchFamily="34" charset="0"/>
              <a:buChar char="•"/>
            </a:pPr>
            <a:r>
              <a:rPr lang="ar-DZ" sz="4000" b="1" dirty="0">
                <a:latin typeface="Arabic Typesetting" panose="03020402040406030203" pitchFamily="66" charset="-78"/>
                <a:cs typeface="Arabic Typesetting" panose="03020402040406030203" pitchFamily="66" charset="-78"/>
              </a:rPr>
              <a:t>مكان الازدياد : و م ا</a:t>
            </a:r>
          </a:p>
          <a:p>
            <a:pPr marL="571500" indent="-571500" algn="r" rtl="1">
              <a:buFont typeface="Arial" panose="020B0604020202020204" pitchFamily="34" charset="0"/>
              <a:buChar char="•"/>
            </a:pPr>
            <a:r>
              <a:rPr lang="ar-DZ" sz="4000" b="1" dirty="0">
                <a:latin typeface="Arabic Typesetting" panose="03020402040406030203" pitchFamily="66" charset="-78"/>
                <a:cs typeface="Arabic Typesetting" panose="03020402040406030203" pitchFamily="66" charset="-78"/>
              </a:rPr>
              <a:t>تاريخ الازدياد:6-4-1920</a:t>
            </a:r>
          </a:p>
          <a:p>
            <a:pPr algn="r" rtl="1"/>
            <a:endParaRPr lang="fr-FR"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70641400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 xmlns:a16="http://schemas.microsoft.com/office/drawing/2014/main" id="{863440C6-17E8-4E52-877D-C30598FA9AA5}"/>
              </a:ext>
            </a:extLst>
          </p:cNvPr>
          <p:cNvSpPr txBox="1"/>
          <p:nvPr/>
        </p:nvSpPr>
        <p:spPr>
          <a:xfrm>
            <a:off x="504825" y="616237"/>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a:t>
            </a:r>
            <a:r>
              <a:rPr lang="ar-DZ" sz="5400" b="1" dirty="0" err="1">
                <a:highlight>
                  <a:srgbClr val="FFFF00"/>
                </a:highlight>
                <a:latin typeface="Arabic Typesetting" panose="03020402040406030203" pitchFamily="66" charset="-78"/>
                <a:cs typeface="Arabic Typesetting" panose="03020402040406030203" pitchFamily="66" charset="-78"/>
              </a:rPr>
              <a:t>ارماند</a:t>
            </a:r>
            <a:r>
              <a:rPr lang="ar-DZ" sz="5400" b="1" dirty="0">
                <a:highlight>
                  <a:srgbClr val="FFFF00"/>
                </a:highlight>
                <a:latin typeface="Arabic Typesetting" panose="03020402040406030203" pitchFamily="66" charset="-78"/>
                <a:cs typeface="Arabic Typesetting" panose="03020402040406030203" pitchFamily="66" charset="-78"/>
              </a:rPr>
              <a:t> </a:t>
            </a:r>
            <a:r>
              <a:rPr lang="ar-DZ" sz="5400" b="1" dirty="0" err="1">
                <a:highlight>
                  <a:srgbClr val="FFFF00"/>
                </a:highlight>
                <a:latin typeface="Arabic Typesetting" panose="03020402040406030203" pitchFamily="66" charset="-78"/>
                <a:cs typeface="Arabic Typesetting" panose="03020402040406030203" pitchFamily="66" charset="-78"/>
              </a:rPr>
              <a:t>فيجينباوم</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sp>
        <p:nvSpPr>
          <p:cNvPr id="9" name="ZoneTexte 8">
            <a:extLst>
              <a:ext uri="{FF2B5EF4-FFF2-40B4-BE49-F238E27FC236}">
                <a16:creationId xmlns="" xmlns:a16="http://schemas.microsoft.com/office/drawing/2014/main" id="{0B797F24-792F-462B-8F50-858FBE54651E}"/>
              </a:ext>
            </a:extLst>
          </p:cNvPr>
          <p:cNvSpPr txBox="1"/>
          <p:nvPr/>
        </p:nvSpPr>
        <p:spPr>
          <a:xfrm>
            <a:off x="935181" y="3277959"/>
            <a:ext cx="6493894" cy="3477875"/>
          </a:xfrm>
          <a:prstGeom prst="rect">
            <a:avLst/>
          </a:prstGeom>
          <a:noFill/>
        </p:spPr>
        <p:txBody>
          <a:bodyPr wrap="square" rtlCol="0">
            <a:spAutoFit/>
          </a:bodyPr>
          <a:lstStyle/>
          <a:p>
            <a:pPr marL="571500" indent="-571500" algn="ctr" rtl="1">
              <a:buClr>
                <a:srgbClr val="FFFF00"/>
              </a:buClr>
              <a:buFont typeface="Wingdings" panose="05000000000000000000" pitchFamily="2" charset="2"/>
              <a:buChar char="q"/>
            </a:pPr>
            <a:r>
              <a:rPr lang="ar-DZ" sz="4400" dirty="0">
                <a:solidFill>
                  <a:schemeClr val="bg1"/>
                </a:solidFill>
                <a:latin typeface="Arabic Typesetting" panose="03020402040406030203" pitchFamily="66" charset="-78"/>
                <a:cs typeface="Arabic Typesetting" panose="03020402040406030203" pitchFamily="66" charset="-78"/>
              </a:rPr>
              <a:t>كل إنجازاته كانت في الولايات المتحدة الامريكية </a:t>
            </a:r>
          </a:p>
          <a:p>
            <a:pPr marL="571500" indent="-571500" algn="ctr" rtl="1">
              <a:buClr>
                <a:srgbClr val="FFFF00"/>
              </a:buClr>
              <a:buFont typeface="Wingdings" panose="05000000000000000000" pitchFamily="2" charset="2"/>
              <a:buChar char="q"/>
            </a:pPr>
            <a:r>
              <a:rPr lang="ar-DZ" sz="4400" dirty="0">
                <a:solidFill>
                  <a:schemeClr val="bg1"/>
                </a:solidFill>
                <a:latin typeface="Arabic Typesetting" panose="03020402040406030203" pitchFamily="66" charset="-78"/>
                <a:cs typeface="Arabic Typesetting" panose="03020402040406030203" pitchFamily="66" charset="-78"/>
              </a:rPr>
              <a:t>طور مفاهيمه حول الجودة خلال فترة عمله في شركة جنرال الكتريك ثم أسس شركته الخاصة مطبقا فيها مبادئ الجودة الشاملة مركزا على اهم نقطة الا و هي مراقبة الجودة</a:t>
            </a:r>
          </a:p>
        </p:txBody>
      </p:sp>
      <p:pic>
        <p:nvPicPr>
          <p:cNvPr id="5" name="Image 4">
            <a:extLst>
              <a:ext uri="{FF2B5EF4-FFF2-40B4-BE49-F238E27FC236}">
                <a16:creationId xmlns="" xmlns:a16="http://schemas.microsoft.com/office/drawing/2014/main" id="{4F4AFC2E-290D-4D26-8C6B-3CB698DC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87257"/>
            <a:ext cx="2609850" cy="3241864"/>
          </a:xfrm>
          <a:prstGeom prst="rect">
            <a:avLst/>
          </a:prstGeom>
        </p:spPr>
      </p:pic>
      <p:sp>
        <p:nvSpPr>
          <p:cNvPr id="10" name="ZoneTexte 9">
            <a:extLst>
              <a:ext uri="{FF2B5EF4-FFF2-40B4-BE49-F238E27FC236}">
                <a16:creationId xmlns="" xmlns:a16="http://schemas.microsoft.com/office/drawing/2014/main" id="{7424E521-0F03-449A-8C0F-2184A5CBAA0A}"/>
              </a:ext>
            </a:extLst>
          </p:cNvPr>
          <p:cNvSpPr txBox="1"/>
          <p:nvPr/>
        </p:nvSpPr>
        <p:spPr>
          <a:xfrm>
            <a:off x="7772400" y="410290"/>
            <a:ext cx="4419600" cy="2246769"/>
          </a:xfrm>
          <a:prstGeom prst="rect">
            <a:avLst/>
          </a:prstGeom>
          <a:noFill/>
        </p:spPr>
        <p:txBody>
          <a:bodyPr wrap="square" rtlCol="0">
            <a:spAutoFit/>
          </a:bodyPr>
          <a:lstStyle/>
          <a:p>
            <a:r>
              <a:rPr lang="en-US" sz="2000" b="1" i="0" dirty="0">
                <a:solidFill>
                  <a:srgbClr val="202124"/>
                </a:solidFill>
                <a:effectLst/>
                <a:latin typeface="Times New Roman" panose="02020603050405020304" pitchFamily="18" charset="0"/>
                <a:cs typeface="Times New Roman" panose="02020603050405020304" pitchFamily="18" charset="0"/>
              </a:rPr>
              <a:t>"Quality is neither a department, nor a technique nor a philosophy. It is a fundamental way of managing. Central to this is the recognition that, without quality, your customers, whether industrial or consumer, are simply not going to buy from you."</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12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 xmlns:a16="http://schemas.microsoft.com/office/drawing/2014/main"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 xmlns:a16="http://schemas.microsoft.com/office/drawing/2014/main" id="{8D37E157-AC2F-4616-9E16-5DC4C64EFD65}"/>
              </a:ext>
            </a:extLst>
          </p:cNvPr>
          <p:cNvSpPr txBox="1"/>
          <p:nvPr/>
        </p:nvSpPr>
        <p:spPr>
          <a:xfrm>
            <a:off x="5086350" y="225504"/>
            <a:ext cx="71056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ادارة الجودة الشاملة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 xmlns:a16="http://schemas.microsoft.com/office/drawing/2014/main" id="{D6E3C3B8-DC6D-417B-A9D2-BA559F37DEEA}"/>
              </a:ext>
            </a:extLst>
          </p:cNvPr>
          <p:cNvPicPr>
            <a:picLocks noChangeAspect="1"/>
          </p:cNvPicPr>
          <p:nvPr/>
        </p:nvPicPr>
        <p:blipFill rotWithShape="1">
          <a:blip r:embed="rId2">
            <a:extLst>
              <a:ext uri="{28A0092B-C50C-407E-A947-70E740481C1C}">
                <a14:useLocalDpi xmlns:a14="http://schemas.microsoft.com/office/drawing/2010/main" val="0"/>
              </a:ext>
            </a:extLst>
          </a:blip>
          <a:srcRect l="16582" b="9109"/>
          <a:stretch/>
        </p:blipFill>
        <p:spPr>
          <a:xfrm>
            <a:off x="0" y="0"/>
            <a:ext cx="5086350" cy="3600538"/>
          </a:xfrm>
          <a:prstGeom prst="rect">
            <a:avLst/>
          </a:prstGeom>
        </p:spPr>
      </p:pic>
      <p:sp>
        <p:nvSpPr>
          <p:cNvPr id="8" name="ZoneTexte 7">
            <a:extLst>
              <a:ext uri="{FF2B5EF4-FFF2-40B4-BE49-F238E27FC236}">
                <a16:creationId xmlns="" xmlns:a16="http://schemas.microsoft.com/office/drawing/2014/main" id="{1367BDAB-48CD-4A00-A10D-CDA826572280}"/>
              </a:ext>
            </a:extLst>
          </p:cNvPr>
          <p:cNvSpPr txBox="1"/>
          <p:nvPr/>
        </p:nvSpPr>
        <p:spPr>
          <a:xfrm>
            <a:off x="5295900" y="2201979"/>
            <a:ext cx="6686550" cy="1938992"/>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(الجودة من المنبع) ويعني ان كل عامل أو موظف او سكرتير او مهندس او بائع يجب ان يكون مسؤولاً عن أداء عملة بجودة كاملة.</a:t>
            </a:r>
          </a:p>
        </p:txBody>
      </p:sp>
      <p:sp>
        <p:nvSpPr>
          <p:cNvPr id="9" name="ZoneTexte 8">
            <a:extLst>
              <a:ext uri="{FF2B5EF4-FFF2-40B4-BE49-F238E27FC236}">
                <a16:creationId xmlns="" xmlns:a16="http://schemas.microsoft.com/office/drawing/2014/main" id="{C8DFA1FB-DCE5-4A79-92EB-1321EF4D5B23}"/>
              </a:ext>
            </a:extLst>
          </p:cNvPr>
          <p:cNvSpPr txBox="1"/>
          <p:nvPr/>
        </p:nvSpPr>
        <p:spPr>
          <a:xfrm>
            <a:off x="529390" y="4250292"/>
            <a:ext cx="6686550" cy="1938992"/>
          </a:xfrm>
          <a:prstGeom prst="rect">
            <a:avLst/>
          </a:prstGeom>
          <a:noFill/>
        </p:spPr>
        <p:txBody>
          <a:bodyPr wrap="square" rtlCol="0">
            <a:spAutoFit/>
          </a:bodyPr>
          <a:lstStyle/>
          <a:p>
            <a:pPr marL="571500" marR="0" lvl="0" indent="-571500" algn="r" defTabSz="914400" rtl="1" eaLnBrk="1" fontAlgn="auto" latinLnBrk="0" hangingPunct="1">
              <a:lnSpc>
                <a:spcPct val="100000"/>
              </a:lnSpc>
              <a:spcBef>
                <a:spcPts val="0"/>
              </a:spcBef>
              <a:spcAft>
                <a:spcPts val="0"/>
              </a:spcAft>
              <a:buClr>
                <a:srgbClr val="FFFF00"/>
              </a:buClr>
              <a:buSzTx/>
              <a:buFont typeface="Wingdings" panose="05000000000000000000" pitchFamily="2" charset="2"/>
              <a:buChar char="q"/>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وفي الرقابة على الجودة تكون جودة المنتوج أعلى أهمية من معدلات الإنتاج ويكون للعاملين حق إيقاف الانتاج عند حصول مشكلة في الجودة.</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200407893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8BBDF6C7-564B-45F5-8C29-C0ECD67DAE26}"/>
              </a:ext>
            </a:extLst>
          </p:cNvPr>
          <p:cNvSpPr txBox="1"/>
          <p:nvPr/>
        </p:nvSpPr>
        <p:spPr>
          <a:xfrm>
            <a:off x="3705726" y="0"/>
            <a:ext cx="5125452"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كلف الجودة الأربعة </a:t>
            </a:r>
            <a:r>
              <a:rPr lang="ar-DZ" sz="6600" b="1" dirty="0" err="1">
                <a:highlight>
                  <a:srgbClr val="FFFF00"/>
                </a:highlight>
                <a:latin typeface="Arabic Typesetting" panose="03020402040406030203" pitchFamily="66" charset="-78"/>
                <a:cs typeface="Arabic Typesetting" panose="03020402040406030203" pitchFamily="66" charset="-78"/>
              </a:rPr>
              <a:t>لارماند</a:t>
            </a:r>
            <a:r>
              <a:rPr lang="ar-DZ" sz="6600" b="1" dirty="0">
                <a:highlight>
                  <a:srgbClr val="FFFF00"/>
                </a:highlight>
                <a:latin typeface="Arabic Typesetting" panose="03020402040406030203" pitchFamily="66" charset="-78"/>
                <a:cs typeface="Arabic Typesetting" panose="03020402040406030203" pitchFamily="66" charset="-78"/>
              </a:rPr>
              <a:t>: </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graphicFrame>
        <p:nvGraphicFramePr>
          <p:cNvPr id="3" name="Diagramme 2">
            <a:extLst>
              <a:ext uri="{FF2B5EF4-FFF2-40B4-BE49-F238E27FC236}">
                <a16:creationId xmlns="" xmlns:a16="http://schemas.microsoft.com/office/drawing/2014/main" id="{51D02C1D-314F-4B08-93E6-20371C2264B7}"/>
              </a:ext>
            </a:extLst>
          </p:cNvPr>
          <p:cNvGraphicFramePr/>
          <p:nvPr>
            <p:extLst>
              <p:ext uri="{D42A27DB-BD31-4B8C-83A1-F6EECF244321}">
                <p14:modId xmlns:p14="http://schemas.microsoft.com/office/powerpoint/2010/main" val="1314139002"/>
              </p:ext>
            </p:extLst>
          </p:nvPr>
        </p:nvGraphicFramePr>
        <p:xfrm>
          <a:off x="1685758" y="1109087"/>
          <a:ext cx="88204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179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 xmlns:a16="http://schemas.microsoft.com/office/drawing/2014/main" id="{578112BA-CEAF-46FE-8371-14C79CFC9C5A}"/>
              </a:ext>
            </a:extLst>
          </p:cNvPr>
          <p:cNvSpPr txBox="1"/>
          <p:nvPr/>
        </p:nvSpPr>
        <p:spPr>
          <a:xfrm>
            <a:off x="3562349" y="8890620"/>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sp>
        <p:nvSpPr>
          <p:cNvPr id="14" name="ZoneTexte 13">
            <a:extLst>
              <a:ext uri="{FF2B5EF4-FFF2-40B4-BE49-F238E27FC236}">
                <a16:creationId xmlns="" xmlns:a16="http://schemas.microsoft.com/office/drawing/2014/main" id="{8235C8AD-DD49-47C2-9E58-70FBA033142A}"/>
              </a:ext>
            </a:extLst>
          </p:cNvPr>
          <p:cNvSpPr txBox="1"/>
          <p:nvPr/>
        </p:nvSpPr>
        <p:spPr>
          <a:xfrm>
            <a:off x="-4770522" y="1608329"/>
            <a:ext cx="610001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pic>
        <p:nvPicPr>
          <p:cNvPr id="15" name="Image 14">
            <a:extLst>
              <a:ext uri="{FF2B5EF4-FFF2-40B4-BE49-F238E27FC236}">
                <a16:creationId xmlns="" xmlns:a16="http://schemas.microsoft.com/office/drawing/2014/main" id="{617F0A34-1D70-4F59-8D56-BCCE6F896C99}"/>
              </a:ext>
            </a:extLst>
          </p:cNvPr>
          <p:cNvPicPr>
            <a:picLocks noChangeAspect="1"/>
          </p:cNvPicPr>
          <p:nvPr/>
        </p:nvPicPr>
        <p:blipFill>
          <a:blip r:embed="rId2"/>
          <a:stretch>
            <a:fillRect/>
          </a:stretch>
        </p:blipFill>
        <p:spPr>
          <a:xfrm>
            <a:off x="-5594685" y="2747102"/>
            <a:ext cx="5245768" cy="4812632"/>
          </a:xfrm>
          <a:prstGeom prst="rect">
            <a:avLst/>
          </a:prstGeom>
        </p:spPr>
      </p:pic>
      <p:sp>
        <p:nvSpPr>
          <p:cNvPr id="16" name="ZoneTexte 15">
            <a:extLst>
              <a:ext uri="{FF2B5EF4-FFF2-40B4-BE49-F238E27FC236}">
                <a16:creationId xmlns="" xmlns:a16="http://schemas.microsoft.com/office/drawing/2014/main" id="{1C613CD7-AF98-40BA-8BCA-FAD01FA4AF74}"/>
              </a:ext>
            </a:extLst>
          </p:cNvPr>
          <p:cNvSpPr txBox="1"/>
          <p:nvPr/>
        </p:nvSpPr>
        <p:spPr>
          <a:xfrm>
            <a:off x="-5245768" y="3007895"/>
            <a:ext cx="457200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هو باحث امريكي و رجل اعمال و خبير في الجودة. ارماند هو اول من استخدم كلمة الشاملة ويرى ان الجودة مسؤولية كل فرد في المنظمة ويؤكد على ضرورة الاتصال بين الاقسام وبالاخص الرقابة على جودة عملية الإنتاج</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 و م ا</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الازدياد:6-4-1920</a:t>
            </a:r>
            <a:endPar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pic>
        <p:nvPicPr>
          <p:cNvPr id="4" name="Image 3">
            <a:extLst>
              <a:ext uri="{FF2B5EF4-FFF2-40B4-BE49-F238E27FC236}">
                <a16:creationId xmlns="" xmlns:a16="http://schemas.microsoft.com/office/drawing/2014/main" id="{E3142231-2D02-4F13-AA5D-19CAA6110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296" y="577516"/>
            <a:ext cx="4345406" cy="5702968"/>
          </a:xfrm>
          <a:prstGeom prst="rect">
            <a:avLst/>
          </a:prstGeom>
        </p:spPr>
      </p:pic>
      <p:sp>
        <p:nvSpPr>
          <p:cNvPr id="5" name="ZoneTexte 4">
            <a:extLst>
              <a:ext uri="{FF2B5EF4-FFF2-40B4-BE49-F238E27FC236}">
                <a16:creationId xmlns="" xmlns:a16="http://schemas.microsoft.com/office/drawing/2014/main" id="{3ADA4CED-657D-4DDA-A16A-9B55D9F192CC}"/>
              </a:ext>
            </a:extLst>
          </p:cNvPr>
          <p:cNvSpPr txBox="1"/>
          <p:nvPr/>
        </p:nvSpPr>
        <p:spPr>
          <a:xfrm>
            <a:off x="4103770" y="5153418"/>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20401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 xmlns:a16="http://schemas.microsoft.com/office/drawing/2014/main" id="{578112BA-CEAF-46FE-8371-14C79CFC9C5A}"/>
              </a:ext>
            </a:extLst>
          </p:cNvPr>
          <p:cNvSpPr txBox="1"/>
          <p:nvPr/>
        </p:nvSpPr>
        <p:spPr>
          <a:xfrm>
            <a:off x="2527633" y="9022251"/>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pic>
        <p:nvPicPr>
          <p:cNvPr id="4" name="Image 3">
            <a:extLst>
              <a:ext uri="{FF2B5EF4-FFF2-40B4-BE49-F238E27FC236}">
                <a16:creationId xmlns="" xmlns:a16="http://schemas.microsoft.com/office/drawing/2014/main" id="{E3142231-2D02-4F13-AA5D-19CAA6110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605" y="433137"/>
            <a:ext cx="7770395" cy="5991726"/>
          </a:xfrm>
          <a:prstGeom prst="rect">
            <a:avLst/>
          </a:prstGeom>
        </p:spPr>
      </p:pic>
      <p:sp>
        <p:nvSpPr>
          <p:cNvPr id="5" name="ZoneTexte 4">
            <a:extLst>
              <a:ext uri="{FF2B5EF4-FFF2-40B4-BE49-F238E27FC236}">
                <a16:creationId xmlns="" xmlns:a16="http://schemas.microsoft.com/office/drawing/2014/main" id="{3ADA4CED-657D-4DDA-A16A-9B55D9F192CC}"/>
              </a:ext>
            </a:extLst>
          </p:cNvPr>
          <p:cNvSpPr txBox="1"/>
          <p:nvPr/>
        </p:nvSpPr>
        <p:spPr>
          <a:xfrm>
            <a:off x="7846594" y="8782898"/>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15" name="Image 14">
            <a:extLst>
              <a:ext uri="{FF2B5EF4-FFF2-40B4-BE49-F238E27FC236}">
                <a16:creationId xmlns="" xmlns:a16="http://schemas.microsoft.com/office/drawing/2014/main" id="{617F0A34-1D70-4F59-8D56-BCCE6F896C99}"/>
              </a:ext>
            </a:extLst>
          </p:cNvPr>
          <p:cNvPicPr>
            <a:picLocks noChangeAspect="1"/>
          </p:cNvPicPr>
          <p:nvPr/>
        </p:nvPicPr>
        <p:blipFill>
          <a:blip r:embed="rId3"/>
          <a:stretch>
            <a:fillRect/>
          </a:stretch>
        </p:blipFill>
        <p:spPr>
          <a:xfrm>
            <a:off x="0" y="2045368"/>
            <a:ext cx="5245768" cy="4812632"/>
          </a:xfrm>
          <a:prstGeom prst="rect">
            <a:avLst/>
          </a:prstGeom>
        </p:spPr>
      </p:pic>
      <p:sp>
        <p:nvSpPr>
          <p:cNvPr id="3" name="ZoneTexte 2">
            <a:extLst>
              <a:ext uri="{FF2B5EF4-FFF2-40B4-BE49-F238E27FC236}">
                <a16:creationId xmlns="" xmlns:a16="http://schemas.microsoft.com/office/drawing/2014/main" id="{C3B890EC-D6EC-4681-BDEF-B6F811CC788A}"/>
              </a:ext>
            </a:extLst>
          </p:cNvPr>
          <p:cNvSpPr txBox="1"/>
          <p:nvPr/>
        </p:nvSpPr>
        <p:spPr>
          <a:xfrm>
            <a:off x="1034716" y="1982450"/>
            <a:ext cx="317633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Philip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Crosby</a:t>
            </a:r>
          </a:p>
        </p:txBody>
      </p:sp>
      <p:sp>
        <p:nvSpPr>
          <p:cNvPr id="6" name="ZoneTexte 5">
            <a:extLst>
              <a:ext uri="{FF2B5EF4-FFF2-40B4-BE49-F238E27FC236}">
                <a16:creationId xmlns="" xmlns:a16="http://schemas.microsoft.com/office/drawing/2014/main" id="{59EBEB49-1B4A-4464-9FDB-AFEDD6D6F8BA}"/>
              </a:ext>
            </a:extLst>
          </p:cNvPr>
          <p:cNvSpPr txBox="1"/>
          <p:nvPr/>
        </p:nvSpPr>
        <p:spPr>
          <a:xfrm>
            <a:off x="513345" y="3429000"/>
            <a:ext cx="4547937" cy="3046988"/>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هو مؤسس أول كلية للجودة واعتمدت منهجيته بالتركيز على المخرجات والحد من العيوب في الأداء لذلك يعتبر أول من نادى بمفهوم العيوب الصفرية </a:t>
            </a:r>
            <a:r>
              <a:rPr lang="fr-FR" sz="3200" b="1" dirty="0" err="1">
                <a:latin typeface="Arabic Typesetting" panose="03020402040406030203" pitchFamily="66" charset="-78"/>
                <a:cs typeface="Arabic Typesetting" panose="03020402040406030203" pitchFamily="66" charset="-78"/>
              </a:rPr>
              <a:t>Zero</a:t>
            </a:r>
            <a:r>
              <a:rPr lang="fr-FR" sz="3200" b="1" dirty="0">
                <a:latin typeface="Arabic Typesetting" panose="03020402040406030203" pitchFamily="66" charset="-78"/>
                <a:cs typeface="Arabic Typesetting" panose="03020402040406030203" pitchFamily="66" charset="-78"/>
              </a:rPr>
              <a:t> </a:t>
            </a:r>
            <a:r>
              <a:rPr lang="fr-FR" sz="3200" b="1" dirty="0" err="1">
                <a:latin typeface="Arabic Typesetting" panose="03020402040406030203" pitchFamily="66" charset="-78"/>
                <a:cs typeface="Arabic Typesetting" panose="03020402040406030203" pitchFamily="66" charset="-78"/>
              </a:rPr>
              <a:t>Defect</a:t>
            </a:r>
            <a:r>
              <a:rPr lang="fr-FR" sz="3200" b="1" dirty="0">
                <a:latin typeface="Arabic Typesetting" panose="03020402040406030203" pitchFamily="66" charset="-78"/>
                <a:cs typeface="Arabic Typesetting" panose="03020402040406030203" pitchFamily="66" charset="-78"/>
              </a:rPr>
              <a:t>.</a:t>
            </a:r>
            <a:r>
              <a:rPr lang="ar-DZ" sz="3200" b="1" dirty="0">
                <a:latin typeface="Arabic Typesetting" panose="03020402040406030203" pitchFamily="66" charset="-78"/>
                <a:cs typeface="Arabic Typesetting" panose="03020402040406030203" pitchFamily="66" charset="-78"/>
              </a:rPr>
              <a:t>.</a:t>
            </a:r>
            <a:r>
              <a:rPr lang="fr-FR" sz="3200" b="1" dirty="0">
                <a:latin typeface="Arabic Typesetting" panose="03020402040406030203" pitchFamily="66" charset="-78"/>
                <a:cs typeface="Arabic Typesetting" panose="03020402040406030203" pitchFamily="66" charset="-78"/>
              </a:rPr>
              <a:t> </a:t>
            </a:r>
            <a:endParaRPr lang="ar-DZ" sz="3200" b="1" dirty="0">
              <a:latin typeface="Arabic Typesetting" panose="03020402040406030203" pitchFamily="66" charset="-78"/>
              <a:cs typeface="Arabic Typesetting" panose="03020402040406030203" pitchFamily="66" charset="-78"/>
            </a:endParaRPr>
          </a:p>
          <a:p>
            <a:pPr algn="r" rtl="1"/>
            <a:r>
              <a:rPr lang="ar-DZ" sz="3200" b="1" dirty="0">
                <a:latin typeface="Arabic Typesetting" panose="03020402040406030203" pitchFamily="66" charset="-78"/>
                <a:cs typeface="Arabic Typesetting" panose="03020402040406030203" pitchFamily="66" charset="-78"/>
              </a:rPr>
              <a:t>مكان الازدياد : و م ا</a:t>
            </a:r>
          </a:p>
          <a:p>
            <a:pPr algn="r" rtl="1"/>
            <a:r>
              <a:rPr lang="ar-DZ" sz="3200" b="1" dirty="0">
                <a:latin typeface="Arabic Typesetting" panose="03020402040406030203" pitchFamily="66" charset="-78"/>
                <a:cs typeface="Arabic Typesetting" panose="03020402040406030203" pitchFamily="66" charset="-78"/>
              </a:rPr>
              <a:t>تاريخ الازدياد :18-6-1926</a:t>
            </a:r>
            <a:endParaRPr lang="fr-FR"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96865488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 xmlns:a16="http://schemas.microsoft.com/office/drawing/2014/main" id="{9643F6D4-8976-47A4-9D70-313878A8A4F8}"/>
              </a:ext>
            </a:extLst>
          </p:cNvPr>
          <p:cNvPicPr>
            <a:picLocks noChangeAspect="1"/>
          </p:cNvPicPr>
          <p:nvPr/>
        </p:nvPicPr>
        <p:blipFill rotWithShape="1">
          <a:blip r:embed="rId2">
            <a:extLst>
              <a:ext uri="{28A0092B-C50C-407E-A947-70E740481C1C}">
                <a14:useLocalDpi xmlns:a14="http://schemas.microsoft.com/office/drawing/2010/main" val="0"/>
              </a:ext>
            </a:extLst>
          </a:blip>
          <a:srcRect l="9077" t="-4180" r="9077" b="-11498"/>
          <a:stretch/>
        </p:blipFill>
        <p:spPr>
          <a:xfrm>
            <a:off x="3924300" y="419100"/>
            <a:ext cx="4343400" cy="6324600"/>
          </a:xfrm>
          <a:prstGeom prst="rect">
            <a:avLst/>
          </a:prstGeom>
        </p:spPr>
      </p:pic>
      <p:sp>
        <p:nvSpPr>
          <p:cNvPr id="5" name="ZoneTexte 4">
            <a:extLst>
              <a:ext uri="{FF2B5EF4-FFF2-40B4-BE49-F238E27FC236}">
                <a16:creationId xmlns="" xmlns:a16="http://schemas.microsoft.com/office/drawing/2014/main" id="{492ACA48-B2B9-4208-9F27-C2157030B6EA}"/>
              </a:ext>
            </a:extLst>
          </p:cNvPr>
          <p:cNvSpPr txBox="1"/>
          <p:nvPr/>
        </p:nvSpPr>
        <p:spPr>
          <a:xfrm>
            <a:off x="3924300" y="5018039"/>
            <a:ext cx="5067300" cy="769441"/>
          </a:xfrm>
          <a:prstGeom prst="rect">
            <a:avLst/>
          </a:prstGeom>
          <a:noFill/>
        </p:spPr>
        <p:txBody>
          <a:bodyPr wrap="square" rtlCol="0">
            <a:spAutoFit/>
          </a:bodyPr>
          <a:lstStyle/>
          <a:p>
            <a:r>
              <a:rPr lang="fr-FR" sz="4400" b="1" dirty="0">
                <a:solidFill>
                  <a:schemeClr val="bg1"/>
                </a:solidFill>
                <a:latin typeface="Times New Roman" panose="02020603050405020304" pitchFamily="18" charset="0"/>
                <a:cs typeface="Times New Roman" panose="02020603050405020304" pitchFamily="18" charset="0"/>
              </a:rPr>
              <a:t>Edwards </a:t>
            </a:r>
            <a:r>
              <a:rPr lang="fr-FR" sz="4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Deming</a:t>
            </a:r>
          </a:p>
        </p:txBody>
      </p:sp>
      <p:pic>
        <p:nvPicPr>
          <p:cNvPr id="7" name="Image 6">
            <a:extLst>
              <a:ext uri="{FF2B5EF4-FFF2-40B4-BE49-F238E27FC236}">
                <a16:creationId xmlns="" xmlns:a16="http://schemas.microsoft.com/office/drawing/2014/main" id="{33344C14-7A52-4154-8636-4BAB9A63995B}"/>
              </a:ext>
            </a:extLst>
          </p:cNvPr>
          <p:cNvPicPr>
            <a:picLocks noChangeAspect="1"/>
          </p:cNvPicPr>
          <p:nvPr/>
        </p:nvPicPr>
        <p:blipFill>
          <a:blip r:embed="rId3"/>
          <a:stretch>
            <a:fillRect/>
          </a:stretch>
        </p:blipFill>
        <p:spPr>
          <a:xfrm>
            <a:off x="-6793793" y="1642961"/>
            <a:ext cx="4737003" cy="4298053"/>
          </a:xfrm>
          <a:prstGeom prst="rect">
            <a:avLst/>
          </a:prstGeom>
        </p:spPr>
      </p:pic>
      <p:sp>
        <p:nvSpPr>
          <p:cNvPr id="8" name="ZoneTexte 7">
            <a:extLst>
              <a:ext uri="{FF2B5EF4-FFF2-40B4-BE49-F238E27FC236}">
                <a16:creationId xmlns="" xmlns:a16="http://schemas.microsoft.com/office/drawing/2014/main" id="{9D467D08-131E-4AAB-985C-81704177AA5A}"/>
              </a:ext>
            </a:extLst>
          </p:cNvPr>
          <p:cNvSpPr txBox="1"/>
          <p:nvPr/>
        </p:nvSpPr>
        <p:spPr>
          <a:xfrm>
            <a:off x="-1864214" y="1642961"/>
            <a:ext cx="2449286" cy="369332"/>
          </a:xfrm>
          <a:prstGeom prst="rect">
            <a:avLst/>
          </a:prstGeom>
          <a:noFill/>
        </p:spPr>
        <p:txBody>
          <a:bodyPr wrap="square" rtlCol="0">
            <a:spAutoFit/>
          </a:bodyPr>
          <a:lstStyle/>
          <a:p>
            <a:r>
              <a:rPr lang="fr-FR" dirty="0"/>
              <a:t>Edwards</a:t>
            </a:r>
          </a:p>
        </p:txBody>
      </p:sp>
      <p:sp>
        <p:nvSpPr>
          <p:cNvPr id="9" name="ZoneTexte 8">
            <a:extLst>
              <a:ext uri="{FF2B5EF4-FFF2-40B4-BE49-F238E27FC236}">
                <a16:creationId xmlns="" xmlns:a16="http://schemas.microsoft.com/office/drawing/2014/main" id="{2BDD5BB0-DF3D-4F31-9E3F-3D95E67F10EA}"/>
              </a:ext>
            </a:extLst>
          </p:cNvPr>
          <p:cNvSpPr txBox="1"/>
          <p:nvPr/>
        </p:nvSpPr>
        <p:spPr>
          <a:xfrm>
            <a:off x="-2576978" y="1730829"/>
            <a:ext cx="3497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a:ln>
                  <a:noFill/>
                </a:ln>
                <a:solidFill>
                  <a:prstClr val="black"/>
                </a:solidFill>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rPr>
              <a:t>Deming</a:t>
            </a:r>
            <a:endParaRPr kumimoji="0" lang="fr-FR" sz="5400" b="1" i="0" u="none" strike="noStrike" kern="1200" cap="none" spc="0" normalizeH="0" baseline="0" noProof="0" dirty="0">
              <a:ln>
                <a:noFill/>
              </a:ln>
              <a:solidFill>
                <a:prstClr val="black"/>
              </a:solidFill>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endParaRPr>
          </a:p>
        </p:txBody>
      </p:sp>
      <p:sp>
        <p:nvSpPr>
          <p:cNvPr id="11" name="ZoneTexte 10">
            <a:extLst>
              <a:ext uri="{FF2B5EF4-FFF2-40B4-BE49-F238E27FC236}">
                <a16:creationId xmlns="" xmlns:a16="http://schemas.microsoft.com/office/drawing/2014/main" id="{65C55FE2-F132-4F42-BE5F-257F9B43BE17}"/>
              </a:ext>
            </a:extLst>
          </p:cNvPr>
          <p:cNvSpPr txBox="1"/>
          <p:nvPr/>
        </p:nvSpPr>
        <p:spPr>
          <a:xfrm>
            <a:off x="-6894057" y="2742027"/>
            <a:ext cx="4837267" cy="286232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مُستشار وأستاذ رائد في الإحصاء وعلوم الإدارة، عمل على إعادة هيكلة وتعزيز هندسة العمليات الإنتاجية للعديد من الشركات والمؤسسات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الولايات المتحدة الامريكية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الازدياد:14 -10-1900</a:t>
            </a:r>
          </a:p>
        </p:txBody>
      </p:sp>
    </p:spTree>
    <p:extLst>
      <p:ext uri="{BB962C8B-B14F-4D97-AF65-F5344CB8AC3E}">
        <p14:creationId xmlns:p14="http://schemas.microsoft.com/office/powerpoint/2010/main" val="91749909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 xmlns:a16="http://schemas.microsoft.com/office/drawing/2014/main" id="{863440C6-17E8-4E52-877D-C30598FA9AA5}"/>
              </a:ext>
            </a:extLst>
          </p:cNvPr>
          <p:cNvSpPr txBox="1"/>
          <p:nvPr/>
        </p:nvSpPr>
        <p:spPr>
          <a:xfrm>
            <a:off x="504825" y="616237"/>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فيليب كروسبي:</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 xmlns:a16="http://schemas.microsoft.com/office/drawing/2014/main" id="{11F06255-1239-43C3-AC9B-A7EEBF725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126177"/>
            <a:ext cx="3024076" cy="3555177"/>
          </a:xfrm>
          <a:prstGeom prst="rect">
            <a:avLst/>
          </a:prstGeom>
        </p:spPr>
      </p:pic>
      <p:sp>
        <p:nvSpPr>
          <p:cNvPr id="7" name="ZoneTexte 6">
            <a:extLst>
              <a:ext uri="{FF2B5EF4-FFF2-40B4-BE49-F238E27FC236}">
                <a16:creationId xmlns="" xmlns:a16="http://schemas.microsoft.com/office/drawing/2014/main" id="{868D13E9-C72F-4D24-8305-09C8D0B0285B}"/>
              </a:ext>
            </a:extLst>
          </p:cNvPr>
          <p:cNvSpPr txBox="1"/>
          <p:nvPr/>
        </p:nvSpPr>
        <p:spPr>
          <a:xfrm>
            <a:off x="4943475" y="3859887"/>
            <a:ext cx="6606841" cy="2554545"/>
          </a:xfrm>
          <a:prstGeom prst="rect">
            <a:avLst/>
          </a:prstGeom>
          <a:noFill/>
        </p:spPr>
        <p:txBody>
          <a:bodyPr wrap="square" rtlCol="0">
            <a:spAutoFit/>
          </a:bodyPr>
          <a:lstStyle/>
          <a:p>
            <a:pPr marL="285750" indent="-285750" algn="r" rtl="1">
              <a:buClr>
                <a:srgbClr val="FFFF00"/>
              </a:buClr>
              <a:buFont typeface="Wingdings" panose="05000000000000000000" pitchFamily="2" charset="2"/>
              <a:buChar char="q"/>
            </a:pPr>
            <a:r>
              <a:rPr lang="ar-DZ" b="0" i="0" dirty="0">
                <a:solidFill>
                  <a:schemeClr val="bg1"/>
                </a:solidFill>
                <a:effectLst/>
                <a:latin typeface="Segoe UI Historic" panose="020B0502040204020203" pitchFamily="34" charset="0"/>
              </a:rPr>
              <a:t> </a:t>
            </a:r>
            <a:r>
              <a:rPr lang="ar-DZ" sz="4000" b="1" i="0" dirty="0">
                <a:solidFill>
                  <a:schemeClr val="bg1"/>
                </a:solidFill>
                <a:effectLst/>
                <a:latin typeface="Arabic Typesetting" panose="03020402040406030203" pitchFamily="66" charset="-78"/>
                <a:cs typeface="Arabic Typesetting" panose="03020402040406030203" pitchFamily="66" charset="-78"/>
              </a:rPr>
              <a:t>هو الذي خلق مصطلح </a:t>
            </a:r>
            <a:r>
              <a:rPr lang="ar-DZ" sz="4000" b="1" i="0" dirty="0" err="1">
                <a:solidFill>
                  <a:schemeClr val="bg1"/>
                </a:solidFill>
                <a:effectLst/>
                <a:latin typeface="Arabic Typesetting" panose="03020402040406030203" pitchFamily="66" charset="-78"/>
                <a:cs typeface="Arabic Typesetting" panose="03020402040406030203" pitchFamily="66" charset="-78"/>
              </a:rPr>
              <a:t>اللاعيوب</a:t>
            </a:r>
            <a:r>
              <a:rPr lang="ar-DZ" sz="4000" b="1" i="0" dirty="0">
                <a:solidFill>
                  <a:schemeClr val="bg1"/>
                </a:solidFill>
                <a:effectLst/>
                <a:latin typeface="Arabic Typesetting" panose="03020402040406030203" pitchFamily="66" charset="-78"/>
                <a:cs typeface="Arabic Typesetting" panose="03020402040406030203" pitchFamily="66" charset="-78"/>
              </a:rPr>
              <a:t> إلى أن هدف الشركة هو أداء الأعمال بشكل صحيح من المرة الأولى ولن يمنع هذا المفهوم ظهور بعض الأخطاء والعيوب، ولكنه سيشجع كل شخص على التحسين المستمر</a:t>
            </a:r>
            <a:endParaRPr lang="fr-FR" sz="4000" b="1" dirty="0">
              <a:solidFill>
                <a:schemeClr val="bg1"/>
              </a:solidFill>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 xmlns:a16="http://schemas.microsoft.com/office/drawing/2014/main" id="{CE6B1A11-0E43-4B05-9BB3-34AF2FF81845}"/>
              </a:ext>
            </a:extLst>
          </p:cNvPr>
          <p:cNvSpPr txBox="1"/>
          <p:nvPr/>
        </p:nvSpPr>
        <p:spPr>
          <a:xfrm>
            <a:off x="8349916" y="289030"/>
            <a:ext cx="3842084" cy="2308324"/>
          </a:xfrm>
          <a:prstGeom prst="rect">
            <a:avLst/>
          </a:prstGeom>
          <a:noFill/>
        </p:spPr>
        <p:txBody>
          <a:bodyPr wrap="square" rtlCol="0">
            <a:spAutoFit/>
          </a:bodyPr>
          <a:lstStyle/>
          <a:p>
            <a:pPr algn="l"/>
            <a:r>
              <a:rPr lang="en-US" sz="3600" b="1" i="0" dirty="0">
                <a:solidFill>
                  <a:srgbClr val="202124"/>
                </a:solidFill>
                <a:effectLst/>
                <a:latin typeface="Times New Roman" panose="02020603050405020304" pitchFamily="18" charset="0"/>
                <a:cs typeface="Times New Roman" panose="02020603050405020304" pitchFamily="18" charset="0"/>
              </a:rPr>
              <a:t>“It is always cheaper to do the job right the first time.”</a:t>
            </a:r>
            <a:endParaRPr lang="fr-FR" sz="3600" b="1" dirty="0">
              <a:latin typeface="Times New Roman" panose="02020603050405020304" pitchFamily="18" charset="0"/>
              <a:cs typeface="Times New Roman" panose="02020603050405020304" pitchFamily="18" charset="0"/>
            </a:endParaRPr>
          </a:p>
        </p:txBody>
      </p:sp>
      <p:sp>
        <p:nvSpPr>
          <p:cNvPr id="11" name="ZoneTexte 10">
            <a:extLst>
              <a:ext uri="{FF2B5EF4-FFF2-40B4-BE49-F238E27FC236}">
                <a16:creationId xmlns="" xmlns:a16="http://schemas.microsoft.com/office/drawing/2014/main" id="{7531C817-6BB4-435D-9F10-3AB675C05CC7}"/>
              </a:ext>
            </a:extLst>
          </p:cNvPr>
          <p:cNvSpPr txBox="1"/>
          <p:nvPr/>
        </p:nvSpPr>
        <p:spPr>
          <a:xfrm>
            <a:off x="216568" y="3859887"/>
            <a:ext cx="4042611" cy="2123658"/>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400" b="1" dirty="0">
                <a:solidFill>
                  <a:schemeClr val="bg1"/>
                </a:solidFill>
                <a:latin typeface="Arabic Typesetting" panose="03020402040406030203" pitchFamily="66" charset="-78"/>
                <a:cs typeface="Arabic Typesetting" panose="03020402040406030203" pitchFamily="66" charset="-78"/>
              </a:rPr>
              <a:t>جميع إنجازاته و مساهماته كانت في الولايات المتحدة الامريكية.</a:t>
            </a:r>
            <a:endParaRPr lang="fr-FR" sz="4400" b="1"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01031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 xmlns:a16="http://schemas.microsoft.com/office/drawing/2014/main"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 xmlns:a16="http://schemas.microsoft.com/office/drawing/2014/main" id="{8D37E157-AC2F-4616-9E16-5DC4C64EFD65}"/>
              </a:ext>
            </a:extLst>
          </p:cNvPr>
          <p:cNvSpPr txBox="1"/>
          <p:nvPr/>
        </p:nvSpPr>
        <p:spPr>
          <a:xfrm>
            <a:off x="5086350" y="225504"/>
            <a:ext cx="71056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الجودة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 xmlns:a16="http://schemas.microsoft.com/office/drawing/2014/main" id="{1367BDAB-48CD-4A00-A10D-CDA826572280}"/>
              </a:ext>
            </a:extLst>
          </p:cNvPr>
          <p:cNvSpPr txBox="1"/>
          <p:nvPr/>
        </p:nvSpPr>
        <p:spPr>
          <a:xfrm>
            <a:off x="5471361" y="2207973"/>
            <a:ext cx="6686550" cy="2554545"/>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عرف الجودة بأنها (المطابقة للمواصفات الموضوعة التي يرغب بها  الزبون) ، ركز </a:t>
            </a:r>
            <a:r>
              <a:rPr lang="fr-FR" sz="4000" b="1" dirty="0" err="1">
                <a:latin typeface="Arabic Typesetting" panose="03020402040406030203" pitchFamily="66" charset="-78"/>
                <a:cs typeface="Arabic Typesetting" panose="03020402040406030203" pitchFamily="66" charset="-78"/>
              </a:rPr>
              <a:t>Grosby</a:t>
            </a:r>
            <a:r>
              <a:rPr lang="fr-FR" sz="4000" b="1" dirty="0">
                <a:latin typeface="Arabic Typesetting" panose="03020402040406030203" pitchFamily="66" charset="-78"/>
                <a:cs typeface="Arabic Typesetting" panose="03020402040406030203" pitchFamily="66" charset="-78"/>
              </a:rPr>
              <a:t> </a:t>
            </a:r>
            <a:r>
              <a:rPr lang="ar-DZ" sz="4000" b="1" dirty="0">
                <a:latin typeface="Arabic Typesetting" panose="03020402040406030203" pitchFamily="66" charset="-78"/>
                <a:cs typeface="Arabic Typesetting" panose="03020402040406030203" pitchFamily="66" charset="-78"/>
              </a:rPr>
              <a:t>على مبدأ (</a:t>
            </a:r>
            <a:r>
              <a:rPr lang="ar-DZ" sz="4000" b="1" dirty="0" err="1">
                <a:latin typeface="Arabic Typesetting" panose="03020402040406030203" pitchFamily="66" charset="-78"/>
                <a:cs typeface="Arabic Typesetting" panose="03020402040406030203" pitchFamily="66" charset="-78"/>
              </a:rPr>
              <a:t>إعمل</a:t>
            </a:r>
            <a:r>
              <a:rPr lang="ar-DZ" sz="4000" b="1" dirty="0">
                <a:latin typeface="Arabic Typesetting" panose="03020402040406030203" pitchFamily="66" charset="-78"/>
                <a:cs typeface="Arabic Typesetting" panose="03020402040406030203" pitchFamily="66" charset="-78"/>
              </a:rPr>
              <a:t> الشي الصحيح من المرة الاولى ) وعد المعيارين التاليين هما :</a:t>
            </a:r>
          </a:p>
        </p:txBody>
      </p:sp>
      <p:sp>
        <p:nvSpPr>
          <p:cNvPr id="9" name="ZoneTexte 8">
            <a:extLst>
              <a:ext uri="{FF2B5EF4-FFF2-40B4-BE49-F238E27FC236}">
                <a16:creationId xmlns="" xmlns:a16="http://schemas.microsoft.com/office/drawing/2014/main" id="{C8DFA1FB-DCE5-4A79-92EB-1321EF4D5B23}"/>
              </a:ext>
            </a:extLst>
          </p:cNvPr>
          <p:cNvSpPr txBox="1"/>
          <p:nvPr/>
        </p:nvSpPr>
        <p:spPr>
          <a:xfrm>
            <a:off x="3007895" y="4542634"/>
            <a:ext cx="6686550" cy="1323439"/>
          </a:xfrm>
          <a:prstGeom prst="rect">
            <a:avLst/>
          </a:prstGeom>
          <a:noFill/>
        </p:spPr>
        <p:txBody>
          <a:bodyPr wrap="square" rtlCol="0">
            <a:spAutoFit/>
          </a:bodyPr>
          <a:lstStyle/>
          <a:p>
            <a:pPr marL="571500" marR="0" lvl="0" indent="-571500" algn="r" defTabSz="914400" rtl="1" eaLnBrk="1" fontAlgn="auto" latinLnBrk="0" hangingPunct="1">
              <a:lnSpc>
                <a:spcPct val="100000"/>
              </a:lnSpc>
              <a:spcBef>
                <a:spcPts val="0"/>
              </a:spcBef>
              <a:spcAft>
                <a:spcPts val="0"/>
              </a:spcAft>
              <a:buClr>
                <a:srgbClr val="FFFF00"/>
              </a:buClr>
              <a:buSzTx/>
              <a:buFont typeface="Wingdings" panose="05000000000000000000" pitchFamily="2" charset="2"/>
              <a:buChar char="q"/>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المعيب الصفري</a:t>
            </a:r>
          </a:p>
          <a:p>
            <a:pPr marL="571500" marR="0" lvl="0" indent="-571500" algn="r" defTabSz="914400" rtl="1" eaLnBrk="1" fontAlgn="auto" latinLnBrk="0" hangingPunct="1">
              <a:lnSpc>
                <a:spcPct val="100000"/>
              </a:lnSpc>
              <a:spcBef>
                <a:spcPts val="0"/>
              </a:spcBef>
              <a:spcAft>
                <a:spcPts val="0"/>
              </a:spcAft>
              <a:buClr>
                <a:srgbClr val="FFFF00"/>
              </a:buClr>
              <a:buSzTx/>
              <a:buFont typeface="Wingdings" panose="05000000000000000000" pitchFamily="2" charset="2"/>
              <a:buChar char="q"/>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 كلف الجودة</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pic>
        <p:nvPicPr>
          <p:cNvPr id="4" name="Image 3">
            <a:extLst>
              <a:ext uri="{FF2B5EF4-FFF2-40B4-BE49-F238E27FC236}">
                <a16:creationId xmlns="" xmlns:a16="http://schemas.microsoft.com/office/drawing/2014/main" id="{D3BCE6DE-7E43-4118-B095-6F9A68DB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7" y="-20693"/>
            <a:ext cx="5725027" cy="3449689"/>
          </a:xfrm>
          <a:prstGeom prst="rect">
            <a:avLst/>
          </a:prstGeom>
        </p:spPr>
      </p:pic>
      <p:sp>
        <p:nvSpPr>
          <p:cNvPr id="5" name="Flèche : courbe vers la droite 4">
            <a:extLst>
              <a:ext uri="{FF2B5EF4-FFF2-40B4-BE49-F238E27FC236}">
                <a16:creationId xmlns="" xmlns:a16="http://schemas.microsoft.com/office/drawing/2014/main" id="{1CF9DBB7-1D16-49E2-86DC-0E5B75413894}"/>
              </a:ext>
            </a:extLst>
          </p:cNvPr>
          <p:cNvSpPr/>
          <p:nvPr/>
        </p:nvSpPr>
        <p:spPr>
          <a:xfrm>
            <a:off x="2141621" y="3898232"/>
            <a:ext cx="3609473" cy="1738759"/>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196202488"/>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ECC3430E-E4A6-4FD7-A0FC-41C1984AE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336884"/>
            <a:ext cx="13186609" cy="7194884"/>
          </a:xfrm>
          <a:prstGeom prst="rect">
            <a:avLst/>
          </a:prstGeom>
        </p:spPr>
      </p:pic>
      <p:sp>
        <p:nvSpPr>
          <p:cNvPr id="4" name="ZoneTexte 3">
            <a:extLst>
              <a:ext uri="{FF2B5EF4-FFF2-40B4-BE49-F238E27FC236}">
                <a16:creationId xmlns="" xmlns:a16="http://schemas.microsoft.com/office/drawing/2014/main" id="{A7E18AC9-6636-4960-946D-76F658ED3E7C}"/>
              </a:ext>
            </a:extLst>
          </p:cNvPr>
          <p:cNvSpPr txBox="1"/>
          <p:nvPr/>
        </p:nvSpPr>
        <p:spPr>
          <a:xfrm>
            <a:off x="794084" y="1684421"/>
            <a:ext cx="10395284" cy="3539430"/>
          </a:xfrm>
          <a:prstGeom prst="rect">
            <a:avLst/>
          </a:prstGeom>
          <a:noFill/>
        </p:spPr>
        <p:txBody>
          <a:bodyPr wrap="square" rtlCol="0">
            <a:spAutoFit/>
          </a:bodyPr>
          <a:lstStyle/>
          <a:p>
            <a:pPr marL="457200" indent="-457200" algn="r" rtl="1">
              <a:buFont typeface="Wingdings" panose="05000000000000000000" pitchFamily="2" charset="2"/>
              <a:buChar char="Ø"/>
            </a:pPr>
            <a:r>
              <a:rPr lang="ar-DZ" sz="2800" b="1" dirty="0"/>
              <a:t>يرى </a:t>
            </a:r>
            <a:r>
              <a:rPr lang="fr-FR" sz="2800" b="1" dirty="0" err="1"/>
              <a:t>Grosby</a:t>
            </a:r>
            <a:r>
              <a:rPr lang="ar-DZ" sz="2800" b="1" dirty="0"/>
              <a:t> </a:t>
            </a:r>
            <a:r>
              <a:rPr lang="fr-FR" sz="2800" b="1" dirty="0"/>
              <a:t> </a:t>
            </a:r>
            <a:r>
              <a:rPr lang="ar-DZ" sz="2800" b="1" dirty="0"/>
              <a:t>ضرورة منع حدوث الوحدات المعيبة لتفادي الهدر في الموارد المتاحة بسبب إرجاع الوحدات المعيبة للخط الانتاجي واعادة العمل عليها ... مشيراً إلى ان معظم كلف الجودة في المنظمات غير مهتمة بالجودة هي كلف عدم المطابقة التي تتراوح نسبتها في تلك المنظمات بين (15-25%) من ايرادات المبيعات ، في حين تصل نسبتها لدى المنظمات المهتمة بالجودة إلى أقل من (2%) من ايرادات المبيعات... وأشار </a:t>
            </a:r>
            <a:r>
              <a:rPr lang="fr-FR" sz="2800" b="1" dirty="0" err="1"/>
              <a:t>Grosby</a:t>
            </a:r>
            <a:r>
              <a:rPr lang="fr-FR" sz="2800" b="1" dirty="0"/>
              <a:t> </a:t>
            </a:r>
            <a:r>
              <a:rPr lang="ar-DZ" sz="2800" b="1" dirty="0"/>
              <a:t>أيضاً إلى الكلف غير الظاهرة (المخفية) </a:t>
            </a:r>
            <a:r>
              <a:rPr lang="fr-FR" sz="2800" b="1" dirty="0" err="1"/>
              <a:t>Hidden</a:t>
            </a:r>
            <a:r>
              <a:rPr lang="fr-FR" sz="2800" b="1" dirty="0"/>
              <a:t> </a:t>
            </a:r>
            <a:r>
              <a:rPr lang="fr-FR" sz="2800" b="1" dirty="0" err="1"/>
              <a:t>Costs</a:t>
            </a:r>
            <a:r>
              <a:rPr lang="fr-FR" sz="2800" b="1" dirty="0"/>
              <a:t> </a:t>
            </a:r>
            <a:r>
              <a:rPr lang="ar-DZ" sz="2800" b="1" dirty="0"/>
              <a:t>للجودة المتدنية من خلال ارتفاع ساعات اشتغال العمال والمكائن ، زيادة عدد العطلات ، تأخير تسليم الطلبيات والذي سيؤدي بالنتيجة إلى فقدان المبيعات المستقبلية </a:t>
            </a:r>
            <a:endParaRPr lang="fr-FR" sz="2800" b="1" dirty="0"/>
          </a:p>
        </p:txBody>
      </p:sp>
    </p:spTree>
    <p:extLst>
      <p:ext uri="{BB962C8B-B14F-4D97-AF65-F5344CB8AC3E}">
        <p14:creationId xmlns:p14="http://schemas.microsoft.com/office/powerpoint/2010/main" val="3524755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AF706ED0-13AE-4AEA-A5F1-96303D68A941}"/>
              </a:ext>
            </a:extLst>
          </p:cNvPr>
          <p:cNvSpPr txBox="1"/>
          <p:nvPr/>
        </p:nvSpPr>
        <p:spPr>
          <a:xfrm>
            <a:off x="3449053" y="24063"/>
            <a:ext cx="5293894"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النقاط الأربعة عشر في الجودة :</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cxnSp>
        <p:nvCxnSpPr>
          <p:cNvPr id="4" name="Connecteur droit 3">
            <a:extLst>
              <a:ext uri="{FF2B5EF4-FFF2-40B4-BE49-F238E27FC236}">
                <a16:creationId xmlns="" xmlns:a16="http://schemas.microsoft.com/office/drawing/2014/main" id="{C2469666-EC22-43CE-A0A7-AA1790075B5F}"/>
              </a:ext>
            </a:extLst>
          </p:cNvPr>
          <p:cNvCxnSpPr/>
          <p:nvPr/>
        </p:nvCxnSpPr>
        <p:spPr>
          <a:xfrm>
            <a:off x="6096000" y="1227221"/>
            <a:ext cx="0" cy="5630779"/>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 xmlns:a16="http://schemas.microsoft.com/office/drawing/2014/main" id="{AA3ACD53-2008-4B0D-944E-EC1D4DF6D57A}"/>
              </a:ext>
            </a:extLst>
          </p:cNvPr>
          <p:cNvSpPr txBox="1"/>
          <p:nvPr/>
        </p:nvSpPr>
        <p:spPr>
          <a:xfrm>
            <a:off x="6096000" y="1227221"/>
            <a:ext cx="5654840" cy="5509200"/>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وضع </a:t>
            </a:r>
            <a:r>
              <a:rPr lang="fr-FR" sz="3200" b="1" dirty="0" err="1">
                <a:latin typeface="Arabic Typesetting" panose="03020402040406030203" pitchFamily="66" charset="-78"/>
                <a:cs typeface="Arabic Typesetting" panose="03020402040406030203" pitchFamily="66" charset="-78"/>
              </a:rPr>
              <a:t>Grosby</a:t>
            </a:r>
            <a:r>
              <a:rPr lang="fr-FR" sz="3200" b="1" dirty="0">
                <a:latin typeface="Arabic Typesetting" panose="03020402040406030203" pitchFamily="66" charset="-78"/>
                <a:cs typeface="Arabic Typesetting" panose="03020402040406030203" pitchFamily="66" charset="-78"/>
              </a:rPr>
              <a:t> </a:t>
            </a:r>
            <a:r>
              <a:rPr lang="ar-DZ" sz="3200" b="1" dirty="0">
                <a:latin typeface="Arabic Typesetting" panose="03020402040406030203" pitchFamily="66" charset="-78"/>
                <a:cs typeface="Arabic Typesetting" panose="03020402040406030203" pitchFamily="66" charset="-78"/>
              </a:rPr>
              <a:t>برنامجاً لتحسين الجودة يتكون من أربعة عشر نقطة وهي:</a:t>
            </a:r>
          </a:p>
          <a:p>
            <a:pPr algn="r" rtl="1"/>
            <a:r>
              <a:rPr lang="ar-DZ" sz="3200" b="1" dirty="0">
                <a:latin typeface="Arabic Typesetting" panose="03020402040406030203" pitchFamily="66" charset="-78"/>
                <a:cs typeface="Arabic Typesetting" panose="03020402040406030203" pitchFamily="66" charset="-78"/>
              </a:rPr>
              <a:t>أ- </a:t>
            </a:r>
            <a:r>
              <a:rPr lang="ar-DZ" sz="3200" b="1" dirty="0" err="1">
                <a:latin typeface="Arabic Typesetting" panose="03020402040406030203" pitchFamily="66" charset="-78"/>
                <a:cs typeface="Arabic Typesetting" panose="03020402040406030203" pitchFamily="66" charset="-78"/>
              </a:rPr>
              <a:t>إلتزام</a:t>
            </a:r>
            <a:r>
              <a:rPr lang="ar-DZ" sz="3200" b="1" dirty="0">
                <a:latin typeface="Arabic Typesetting" panose="03020402040406030203" pitchFamily="66" charset="-78"/>
                <a:cs typeface="Arabic Typesetting" panose="03020402040406030203" pitchFamily="66" charset="-78"/>
              </a:rPr>
              <a:t> الإدارة بجمع المعلومات الخاصة بمتطلبات الجودة.</a:t>
            </a:r>
          </a:p>
          <a:p>
            <a:pPr algn="r" rtl="1"/>
            <a:r>
              <a:rPr lang="ar-DZ" sz="3200" b="1" dirty="0">
                <a:latin typeface="Arabic Typesetting" panose="03020402040406030203" pitchFamily="66" charset="-78"/>
                <a:cs typeface="Arabic Typesetting" panose="03020402040406030203" pitchFamily="66" charset="-78"/>
              </a:rPr>
              <a:t>ب- تشكيل فرق الجودة تضم افراداً يعملون في أقسام المنظمة كلها.</a:t>
            </a:r>
          </a:p>
          <a:p>
            <a:pPr algn="r" rtl="1"/>
            <a:r>
              <a:rPr lang="ar-DZ" sz="3200" b="1" dirty="0">
                <a:latin typeface="Arabic Typesetting" panose="03020402040406030203" pitchFamily="66" charset="-78"/>
                <a:cs typeface="Arabic Typesetting" panose="03020402040406030203" pitchFamily="66" charset="-78"/>
              </a:rPr>
              <a:t>ت- صياغة مقياس للجودة </a:t>
            </a:r>
            <a:r>
              <a:rPr lang="ar-DZ" sz="3200" b="1" dirty="0" err="1">
                <a:latin typeface="Arabic Typesetting" panose="03020402040406030203" pitchFamily="66" charset="-78"/>
                <a:cs typeface="Arabic Typesetting" panose="03020402040406030203" pitchFamily="66" charset="-78"/>
              </a:rPr>
              <a:t>يتلائم</a:t>
            </a:r>
            <a:r>
              <a:rPr lang="ar-DZ" sz="3200" b="1" dirty="0">
                <a:latin typeface="Arabic Typesetting" panose="03020402040406030203" pitchFamily="66" charset="-78"/>
                <a:cs typeface="Arabic Typesetting" panose="03020402040406030203" pitchFamily="66" charset="-78"/>
              </a:rPr>
              <a:t> مع نشاطات المنظمة.</a:t>
            </a:r>
          </a:p>
          <a:p>
            <a:pPr algn="r" rtl="1"/>
            <a:r>
              <a:rPr lang="ar-DZ" sz="3200" b="1" dirty="0">
                <a:latin typeface="Arabic Typesetting" panose="03020402040406030203" pitchFamily="66" charset="-78"/>
                <a:cs typeface="Arabic Typesetting" panose="03020402040406030203" pitchFamily="66" charset="-78"/>
              </a:rPr>
              <a:t>ث- تحديد كلف الجودة.</a:t>
            </a:r>
          </a:p>
          <a:p>
            <a:pPr algn="r" rtl="1"/>
            <a:r>
              <a:rPr lang="ar-DZ" sz="3200" b="1" dirty="0">
                <a:latin typeface="Arabic Typesetting" panose="03020402040406030203" pitchFamily="66" charset="-78"/>
                <a:cs typeface="Arabic Typesetting" panose="03020402040406030203" pitchFamily="66" charset="-78"/>
              </a:rPr>
              <a:t>ج- زيادة وعي العاملين في المنظمة حول اهمية الجودة والنتائج المترتبة على رداءتها.</a:t>
            </a:r>
          </a:p>
          <a:p>
            <a:pPr algn="r" rtl="1"/>
            <a:r>
              <a:rPr lang="ar-DZ" sz="3200" b="1" dirty="0">
                <a:latin typeface="Arabic Typesetting" panose="03020402040406030203" pitchFamily="66" charset="-78"/>
                <a:cs typeface="Arabic Typesetting" panose="03020402040406030203" pitchFamily="66" charset="-78"/>
              </a:rPr>
              <a:t>ح- اعتماد اجراءات التصحيح آنياً وتحديثها باستمرار.</a:t>
            </a:r>
          </a:p>
          <a:p>
            <a:pPr algn="r" rtl="1"/>
            <a:r>
              <a:rPr lang="ar-DZ" sz="3200" b="1" dirty="0">
                <a:latin typeface="Arabic Typesetting" panose="03020402040406030203" pitchFamily="66" charset="-78"/>
                <a:cs typeface="Arabic Typesetting" panose="03020402040406030203" pitchFamily="66" charset="-78"/>
              </a:rPr>
              <a:t>خ- انشاء برنامج المعيب الصفري.</a:t>
            </a:r>
            <a:endParaRPr lang="fr-FR" sz="3200" b="1" dirty="0">
              <a:latin typeface="Arabic Typesetting" panose="03020402040406030203" pitchFamily="66" charset="-78"/>
              <a:cs typeface="Arabic Typesetting" panose="03020402040406030203" pitchFamily="66" charset="-78"/>
            </a:endParaRPr>
          </a:p>
        </p:txBody>
      </p:sp>
      <p:sp>
        <p:nvSpPr>
          <p:cNvPr id="7" name="ZoneTexte 6">
            <a:extLst>
              <a:ext uri="{FF2B5EF4-FFF2-40B4-BE49-F238E27FC236}">
                <a16:creationId xmlns="" xmlns:a16="http://schemas.microsoft.com/office/drawing/2014/main" id="{F301C8C7-3A77-4521-8D12-B6872433BFCF}"/>
              </a:ext>
            </a:extLst>
          </p:cNvPr>
          <p:cNvSpPr txBox="1"/>
          <p:nvPr/>
        </p:nvSpPr>
        <p:spPr>
          <a:xfrm>
            <a:off x="-136356" y="1473442"/>
            <a:ext cx="6232358" cy="5016758"/>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د- تدريب المشرفين على كيفية تنفيذ واجباتهم في برنامج تحسين الجودة.</a:t>
            </a:r>
          </a:p>
          <a:p>
            <a:pPr algn="r" rtl="1"/>
            <a:r>
              <a:rPr lang="ar-DZ" sz="3200" b="1" dirty="0">
                <a:latin typeface="Arabic Typesetting" panose="03020402040406030203" pitchFamily="66" charset="-78"/>
                <a:cs typeface="Arabic Typesetting" panose="03020402040406030203" pitchFamily="66" charset="-78"/>
              </a:rPr>
              <a:t>ذ- تحديد يوم العيوب الصفرية للاحتفال به في المنظمة ومكافأة العالمين المبدعين .</a:t>
            </a:r>
          </a:p>
          <a:p>
            <a:pPr algn="r" rtl="1"/>
            <a:r>
              <a:rPr lang="ar-DZ" sz="3200" b="1" dirty="0">
                <a:latin typeface="Arabic Typesetting" panose="03020402040406030203" pitchFamily="66" charset="-78"/>
                <a:cs typeface="Arabic Typesetting" panose="03020402040406030203" pitchFamily="66" charset="-78"/>
              </a:rPr>
              <a:t>ر- يجب مشاركة جميع العاملين بوضع اهداف التحسين لضمان تنفيذها بنجاح.</a:t>
            </a:r>
          </a:p>
          <a:p>
            <a:pPr algn="r" rtl="1"/>
            <a:r>
              <a:rPr lang="ar-DZ" sz="3200" b="1" dirty="0">
                <a:latin typeface="Arabic Typesetting" panose="03020402040406030203" pitchFamily="66" charset="-78"/>
                <a:cs typeface="Arabic Typesetting" panose="03020402040406030203" pitchFamily="66" charset="-78"/>
              </a:rPr>
              <a:t>ز- تشجيع العاملين على إيصال المعلومات إلى الإدارة عن المشاكل التي تحدث اثناء العمل لضمان تحقيق اهداف الجودة.</a:t>
            </a:r>
          </a:p>
          <a:p>
            <a:pPr algn="r" rtl="1"/>
            <a:r>
              <a:rPr lang="ar-DZ" sz="3200" b="1" dirty="0">
                <a:latin typeface="Arabic Typesetting" panose="03020402040406030203" pitchFamily="66" charset="-78"/>
                <a:cs typeface="Arabic Typesetting" panose="03020402040406030203" pitchFamily="66" charset="-78"/>
              </a:rPr>
              <a:t>س- دعم العاملين المتميزين.</a:t>
            </a:r>
          </a:p>
          <a:p>
            <a:pPr algn="r" rtl="1"/>
            <a:r>
              <a:rPr lang="ar-DZ" sz="3200" b="1" dirty="0">
                <a:latin typeface="Arabic Typesetting" panose="03020402040406030203" pitchFamily="66" charset="-78"/>
                <a:cs typeface="Arabic Typesetting" panose="03020402040406030203" pitchFamily="66" charset="-78"/>
              </a:rPr>
              <a:t>ش- تأسيس مجلس للجودة من رؤساء الفرق وخبراء الجودة.</a:t>
            </a:r>
          </a:p>
          <a:p>
            <a:pPr algn="r" rtl="1"/>
            <a:r>
              <a:rPr lang="ar-DZ" sz="3200" b="1" dirty="0">
                <a:latin typeface="Arabic Typesetting" panose="03020402040406030203" pitchFamily="66" charset="-78"/>
                <a:cs typeface="Arabic Typesetting" panose="03020402040406030203" pitchFamily="66" charset="-78"/>
              </a:rPr>
              <a:t>ص- التأكيد على ان عملية تحسين الجودة هي عملية مستمرة وغير منتهية.</a:t>
            </a:r>
            <a:endParaRPr lang="fr-FR"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32106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F74B9614-8110-499E-AAFC-57C0FAECA3B0}"/>
              </a:ext>
            </a:extLst>
          </p:cNvPr>
          <p:cNvSpPr txBox="1"/>
          <p:nvPr/>
        </p:nvSpPr>
        <p:spPr>
          <a:xfrm>
            <a:off x="3729789" y="72189"/>
            <a:ext cx="3898231"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لقاح الجودة:</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sp>
        <p:nvSpPr>
          <p:cNvPr id="3" name="ZoneTexte 2">
            <a:extLst>
              <a:ext uri="{FF2B5EF4-FFF2-40B4-BE49-F238E27FC236}">
                <a16:creationId xmlns="" xmlns:a16="http://schemas.microsoft.com/office/drawing/2014/main" id="{11D7588D-D2C0-4EC8-ABBF-4BD9662C33A2}"/>
              </a:ext>
            </a:extLst>
          </p:cNvPr>
          <p:cNvSpPr txBox="1"/>
          <p:nvPr/>
        </p:nvSpPr>
        <p:spPr>
          <a:xfrm>
            <a:off x="2189748" y="1180185"/>
            <a:ext cx="9769641" cy="923330"/>
          </a:xfrm>
          <a:prstGeom prst="rect">
            <a:avLst/>
          </a:prstGeom>
          <a:noFill/>
        </p:spPr>
        <p:txBody>
          <a:bodyPr wrap="square" rtlCol="0">
            <a:spAutoFit/>
          </a:bodyPr>
          <a:lstStyle/>
          <a:p>
            <a:pPr algn="r" rtl="1"/>
            <a:r>
              <a:rPr lang="ar-DZ" sz="5400" b="1" dirty="0">
                <a:latin typeface="Arabic Typesetting" panose="03020402040406030203" pitchFamily="66" charset="-78"/>
                <a:cs typeface="Arabic Typesetting" panose="03020402040406030203" pitchFamily="66" charset="-78"/>
              </a:rPr>
              <a:t>وضع </a:t>
            </a:r>
            <a:r>
              <a:rPr lang="fr-FR" sz="5400" b="1" dirty="0" err="1">
                <a:latin typeface="Arabic Typesetting" panose="03020402040406030203" pitchFamily="66" charset="-78"/>
                <a:cs typeface="Arabic Typesetting" panose="03020402040406030203" pitchFamily="66" charset="-78"/>
              </a:rPr>
              <a:t>Grosby</a:t>
            </a:r>
            <a:r>
              <a:rPr lang="fr-FR" sz="5400" b="1" dirty="0">
                <a:latin typeface="Arabic Typesetting" panose="03020402040406030203" pitchFamily="66" charset="-78"/>
                <a:cs typeface="Arabic Typesetting" panose="03020402040406030203" pitchFamily="66" charset="-78"/>
              </a:rPr>
              <a:t> </a:t>
            </a:r>
            <a:r>
              <a:rPr lang="ar-DZ" sz="5400" b="1" dirty="0">
                <a:latin typeface="Arabic Typesetting" panose="03020402040406030203" pitchFamily="66" charset="-78"/>
                <a:cs typeface="Arabic Typesetting" panose="03020402040406030203" pitchFamily="66" charset="-78"/>
              </a:rPr>
              <a:t>ثلاثة اجزاء مفتاحية سماها (لقاح الجودة) وتشمل :</a:t>
            </a:r>
            <a:endParaRPr lang="fr-FR" sz="5400" b="1" dirty="0">
              <a:latin typeface="Arabic Typesetting" panose="03020402040406030203" pitchFamily="66" charset="-78"/>
              <a:cs typeface="Arabic Typesetting" panose="03020402040406030203" pitchFamily="66" charset="-78"/>
            </a:endParaRPr>
          </a:p>
        </p:txBody>
      </p:sp>
      <p:graphicFrame>
        <p:nvGraphicFramePr>
          <p:cNvPr id="4" name="Diagramme 3">
            <a:extLst>
              <a:ext uri="{FF2B5EF4-FFF2-40B4-BE49-F238E27FC236}">
                <a16:creationId xmlns="" xmlns:a16="http://schemas.microsoft.com/office/drawing/2014/main" id="{889264B4-11D8-4AD3-82EF-7C8B5129E94F}"/>
              </a:ext>
            </a:extLst>
          </p:cNvPr>
          <p:cNvGraphicFramePr/>
          <p:nvPr>
            <p:extLst>
              <p:ext uri="{D42A27DB-BD31-4B8C-83A1-F6EECF244321}">
                <p14:modId xmlns:p14="http://schemas.microsoft.com/office/powerpoint/2010/main" val="1142911424"/>
              </p:ext>
            </p:extLst>
          </p:nvPr>
        </p:nvGraphicFramePr>
        <p:xfrm>
          <a:off x="1649663" y="626187"/>
          <a:ext cx="889267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908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 xmlns:a16="http://schemas.microsoft.com/office/drawing/2014/main" id="{8235C8AD-DD49-47C2-9E58-70FBA033142A}"/>
              </a:ext>
            </a:extLst>
          </p:cNvPr>
          <p:cNvSpPr txBox="1"/>
          <p:nvPr/>
        </p:nvSpPr>
        <p:spPr>
          <a:xfrm>
            <a:off x="-4770522" y="1608329"/>
            <a:ext cx="610001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pic>
        <p:nvPicPr>
          <p:cNvPr id="15" name="Image 14">
            <a:extLst>
              <a:ext uri="{FF2B5EF4-FFF2-40B4-BE49-F238E27FC236}">
                <a16:creationId xmlns="" xmlns:a16="http://schemas.microsoft.com/office/drawing/2014/main" id="{617F0A34-1D70-4F59-8D56-BCCE6F896C99}"/>
              </a:ext>
            </a:extLst>
          </p:cNvPr>
          <p:cNvPicPr>
            <a:picLocks noChangeAspect="1"/>
          </p:cNvPicPr>
          <p:nvPr/>
        </p:nvPicPr>
        <p:blipFill>
          <a:blip r:embed="rId2"/>
          <a:stretch>
            <a:fillRect/>
          </a:stretch>
        </p:blipFill>
        <p:spPr>
          <a:xfrm>
            <a:off x="-5594685" y="2747102"/>
            <a:ext cx="5245768" cy="4812632"/>
          </a:xfrm>
          <a:prstGeom prst="rect">
            <a:avLst/>
          </a:prstGeom>
        </p:spPr>
      </p:pic>
      <p:sp>
        <p:nvSpPr>
          <p:cNvPr id="16" name="ZoneTexte 15">
            <a:extLst>
              <a:ext uri="{FF2B5EF4-FFF2-40B4-BE49-F238E27FC236}">
                <a16:creationId xmlns="" xmlns:a16="http://schemas.microsoft.com/office/drawing/2014/main" id="{1C613CD7-AF98-40BA-8BCA-FAD01FA4AF74}"/>
              </a:ext>
            </a:extLst>
          </p:cNvPr>
          <p:cNvSpPr txBox="1"/>
          <p:nvPr/>
        </p:nvSpPr>
        <p:spPr>
          <a:xfrm>
            <a:off x="-5245768" y="3007895"/>
            <a:ext cx="457200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هو باحث امريكي و رجل اعمال و خبير في الجودة. ارماند هو اول من استخدم كلمة الشاملة ويرى ان الجودة مسؤولية كل فرد في المنظمة ويؤكد على ضرورة الاتصال بين الاقسام وبالاخص الرقابة على جودة عملية الإنتاج</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 و م ا</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الازدياد:6-4-1920</a:t>
            </a:r>
            <a:endPar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
        <p:nvSpPr>
          <p:cNvPr id="5" name="ZoneTexte 4">
            <a:extLst>
              <a:ext uri="{FF2B5EF4-FFF2-40B4-BE49-F238E27FC236}">
                <a16:creationId xmlns="" xmlns:a16="http://schemas.microsoft.com/office/drawing/2014/main" id="{3ADA4CED-657D-4DDA-A16A-9B55D9F192CC}"/>
              </a:ext>
            </a:extLst>
          </p:cNvPr>
          <p:cNvSpPr txBox="1"/>
          <p:nvPr/>
        </p:nvSpPr>
        <p:spPr>
          <a:xfrm>
            <a:off x="7111665" y="8675176"/>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 xmlns:a16="http://schemas.microsoft.com/office/drawing/2014/main" id="{96DFDE78-AD9B-4528-9386-3128FA4AB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269" y="498585"/>
            <a:ext cx="4609458" cy="5860829"/>
          </a:xfrm>
          <a:prstGeom prst="rect">
            <a:avLst/>
          </a:prstGeom>
        </p:spPr>
      </p:pic>
      <p:sp>
        <p:nvSpPr>
          <p:cNvPr id="7" name="ZoneTexte 6">
            <a:extLst>
              <a:ext uri="{FF2B5EF4-FFF2-40B4-BE49-F238E27FC236}">
                <a16:creationId xmlns="" xmlns:a16="http://schemas.microsoft.com/office/drawing/2014/main" id="{CDEAC711-9321-4E7A-9840-4069DAF86353}"/>
              </a:ext>
            </a:extLst>
          </p:cNvPr>
          <p:cNvSpPr txBox="1"/>
          <p:nvPr/>
        </p:nvSpPr>
        <p:spPr>
          <a:xfrm>
            <a:off x="3308361" y="5459694"/>
            <a:ext cx="6220649" cy="1015663"/>
          </a:xfrm>
          <a:prstGeom prst="rect">
            <a:avLst/>
          </a:prstGeom>
          <a:noFill/>
        </p:spPr>
        <p:txBody>
          <a:bodyPr wrap="square" rtlCol="0">
            <a:spAutoFit/>
          </a:bodyPr>
          <a:lstStyle/>
          <a:p>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Kaoru</a:t>
            </a:r>
            <a:r>
              <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 </a:t>
            </a:r>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ishikawa</a:t>
            </a:r>
            <a:endPar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36430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1" y="0"/>
            <a:ext cx="12873788"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 xmlns:a16="http://schemas.microsoft.com/office/drawing/2014/main" id="{3ADA4CED-657D-4DDA-A16A-9B55D9F192CC}"/>
              </a:ext>
            </a:extLst>
          </p:cNvPr>
          <p:cNvSpPr txBox="1"/>
          <p:nvPr/>
        </p:nvSpPr>
        <p:spPr>
          <a:xfrm>
            <a:off x="7111665" y="8675176"/>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 xmlns:a16="http://schemas.microsoft.com/office/drawing/2014/main" id="{96DFDE78-AD9B-4528-9386-3128FA4AB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756" y="175903"/>
            <a:ext cx="8420096" cy="6248960"/>
          </a:xfrm>
          <a:prstGeom prst="rect">
            <a:avLst/>
          </a:prstGeom>
        </p:spPr>
      </p:pic>
      <p:sp>
        <p:nvSpPr>
          <p:cNvPr id="7" name="ZoneTexte 6">
            <a:extLst>
              <a:ext uri="{FF2B5EF4-FFF2-40B4-BE49-F238E27FC236}">
                <a16:creationId xmlns="" xmlns:a16="http://schemas.microsoft.com/office/drawing/2014/main" id="{CDEAC711-9321-4E7A-9840-4069DAF86353}"/>
              </a:ext>
            </a:extLst>
          </p:cNvPr>
          <p:cNvSpPr txBox="1"/>
          <p:nvPr/>
        </p:nvSpPr>
        <p:spPr>
          <a:xfrm>
            <a:off x="0" y="7786496"/>
            <a:ext cx="6220649" cy="1015663"/>
          </a:xfrm>
          <a:prstGeom prst="rect">
            <a:avLst/>
          </a:prstGeom>
          <a:noFill/>
        </p:spPr>
        <p:txBody>
          <a:bodyPr wrap="square" rtlCol="0">
            <a:spAutoFit/>
          </a:bodyPr>
          <a:lstStyle/>
          <a:p>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Kaoru</a:t>
            </a:r>
            <a:r>
              <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 </a:t>
            </a:r>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ishikawa</a:t>
            </a:r>
            <a:endPar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15" name="Image 14">
            <a:extLst>
              <a:ext uri="{FF2B5EF4-FFF2-40B4-BE49-F238E27FC236}">
                <a16:creationId xmlns="" xmlns:a16="http://schemas.microsoft.com/office/drawing/2014/main" id="{617F0A34-1D70-4F59-8D56-BCCE6F896C99}"/>
              </a:ext>
            </a:extLst>
          </p:cNvPr>
          <p:cNvPicPr>
            <a:picLocks noChangeAspect="1"/>
          </p:cNvPicPr>
          <p:nvPr/>
        </p:nvPicPr>
        <p:blipFill>
          <a:blip r:embed="rId3"/>
          <a:stretch>
            <a:fillRect/>
          </a:stretch>
        </p:blipFill>
        <p:spPr>
          <a:xfrm>
            <a:off x="-14034" y="2045368"/>
            <a:ext cx="5245768" cy="4812632"/>
          </a:xfrm>
          <a:prstGeom prst="rect">
            <a:avLst/>
          </a:prstGeom>
        </p:spPr>
      </p:pic>
      <p:sp>
        <p:nvSpPr>
          <p:cNvPr id="3" name="ZoneTexte 2">
            <a:extLst>
              <a:ext uri="{FF2B5EF4-FFF2-40B4-BE49-F238E27FC236}">
                <a16:creationId xmlns="" xmlns:a16="http://schemas.microsoft.com/office/drawing/2014/main" id="{22C21031-B599-4102-8AEA-4C3EC523E393}"/>
              </a:ext>
            </a:extLst>
          </p:cNvPr>
          <p:cNvSpPr txBox="1"/>
          <p:nvPr/>
        </p:nvSpPr>
        <p:spPr>
          <a:xfrm>
            <a:off x="974560" y="1660988"/>
            <a:ext cx="3344779" cy="1446550"/>
          </a:xfrm>
          <a:prstGeom prst="rect">
            <a:avLst/>
          </a:prstGeom>
          <a:noFill/>
        </p:spPr>
        <p:txBody>
          <a:bodyPr wrap="square" rtlCol="0">
            <a:spAutoFit/>
          </a:bodyPr>
          <a:lstStyle/>
          <a:p>
            <a:pPr algn="ctr"/>
            <a:r>
              <a:rPr lang="fr-FR" sz="44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Kaoru</a:t>
            </a:r>
            <a:endPar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fr-FR" sz="44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ishikawa</a:t>
            </a:r>
            <a:endPar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 xmlns:a16="http://schemas.microsoft.com/office/drawing/2014/main" id="{D77580A1-DA12-420C-82EA-79FAF3A77F7B}"/>
              </a:ext>
            </a:extLst>
          </p:cNvPr>
          <p:cNvSpPr txBox="1"/>
          <p:nvPr/>
        </p:nvSpPr>
        <p:spPr>
          <a:xfrm>
            <a:off x="201532" y="3156375"/>
            <a:ext cx="4668252" cy="3477875"/>
          </a:xfrm>
          <a:prstGeom prst="rect">
            <a:avLst/>
          </a:prstGeom>
          <a:noFill/>
        </p:spPr>
        <p:txBody>
          <a:bodyPr wrap="square" rtlCol="0">
            <a:spAutoFit/>
          </a:bodyPr>
          <a:lstStyle/>
          <a:p>
            <a:pPr algn="r" rtl="1"/>
            <a:r>
              <a:rPr lang="ar-DZ" sz="4400" b="1" dirty="0">
                <a:latin typeface="Arabic Typesetting" panose="03020402040406030203" pitchFamily="66" charset="-78"/>
                <a:cs typeface="Arabic Typesetting" panose="03020402040406030203" pitchFamily="66" charset="-78"/>
              </a:rPr>
              <a:t>يعد </a:t>
            </a:r>
            <a:r>
              <a:rPr lang="fr-FR" sz="4400" b="1" dirty="0">
                <a:latin typeface="Arabic Typesetting" panose="03020402040406030203" pitchFamily="66" charset="-78"/>
                <a:cs typeface="Arabic Typesetting" panose="03020402040406030203" pitchFamily="66" charset="-78"/>
              </a:rPr>
              <a:t> Ishikawa </a:t>
            </a:r>
            <a:r>
              <a:rPr lang="ar-DZ" sz="4400" b="1" dirty="0">
                <a:latin typeface="Arabic Typesetting" panose="03020402040406030203" pitchFamily="66" charset="-78"/>
                <a:cs typeface="Arabic Typesetting" panose="03020402040406030203" pitchFamily="66" charset="-78"/>
              </a:rPr>
              <a:t>من رواد الجودة اليابانيين إذ يتمتع بشعبية كبيرة إقليمياً وعالمياً ,, متخصص بالكيمياء التطبيقية</a:t>
            </a:r>
          </a:p>
          <a:p>
            <a:pPr algn="r" rtl="1"/>
            <a:r>
              <a:rPr lang="ar-DZ" sz="4400" b="1" dirty="0">
                <a:latin typeface="Arabic Typesetting" panose="03020402040406030203" pitchFamily="66" charset="-78"/>
                <a:cs typeface="Arabic Typesetting" panose="03020402040406030203" pitchFamily="66" charset="-78"/>
              </a:rPr>
              <a:t>مكان الازدياد : اليابان-طوكيو</a:t>
            </a:r>
          </a:p>
          <a:p>
            <a:pPr algn="r" rtl="1"/>
            <a:r>
              <a:rPr lang="ar-DZ" sz="4400" b="1" dirty="0">
                <a:latin typeface="Arabic Typesetting" panose="03020402040406030203" pitchFamily="66" charset="-78"/>
                <a:cs typeface="Arabic Typesetting" panose="03020402040406030203" pitchFamily="66" charset="-78"/>
              </a:rPr>
              <a:t>تاريخ الازدياد:13-7-1915</a:t>
            </a:r>
            <a:endParaRPr lang="fr-FR" sz="4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0854759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 xmlns:a16="http://schemas.microsoft.com/office/drawing/2014/main" id="{863440C6-17E8-4E52-877D-C30598FA9AA5}"/>
              </a:ext>
            </a:extLst>
          </p:cNvPr>
          <p:cNvSpPr txBox="1"/>
          <p:nvPr/>
        </p:nvSpPr>
        <p:spPr>
          <a:xfrm>
            <a:off x="504825" y="616237"/>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a:t>
            </a:r>
            <a:r>
              <a:rPr lang="ar-DZ" sz="5400" b="1" dirty="0" err="1">
                <a:highlight>
                  <a:srgbClr val="FFFF00"/>
                </a:highlight>
                <a:latin typeface="Arabic Typesetting" panose="03020402040406030203" pitchFamily="66" charset="-78"/>
                <a:cs typeface="Arabic Typesetting" panose="03020402040406030203" pitchFamily="66" charset="-78"/>
              </a:rPr>
              <a:t>كاورو</a:t>
            </a:r>
            <a:r>
              <a:rPr lang="ar-DZ" sz="5400" b="1" dirty="0">
                <a:highlight>
                  <a:srgbClr val="FFFF00"/>
                </a:highlight>
                <a:latin typeface="Arabic Typesetting" panose="03020402040406030203" pitchFamily="66" charset="-78"/>
                <a:cs typeface="Arabic Typesetting" panose="03020402040406030203" pitchFamily="66" charset="-78"/>
              </a:rPr>
              <a:t> </a:t>
            </a:r>
            <a:r>
              <a:rPr lang="ar-DZ" sz="5400" b="1" dirty="0" err="1">
                <a:highlight>
                  <a:srgbClr val="FFFF00"/>
                </a:highlight>
                <a:latin typeface="Arabic Typesetting" panose="03020402040406030203" pitchFamily="66" charset="-78"/>
                <a:cs typeface="Arabic Typesetting" panose="03020402040406030203" pitchFamily="66" charset="-78"/>
              </a:rPr>
              <a:t>ايشيكاوا</a:t>
            </a:r>
            <a:r>
              <a:rPr lang="ar-DZ" sz="5400" b="1" dirty="0">
                <a:highlight>
                  <a:srgbClr val="FFFF00"/>
                </a:highlight>
                <a:latin typeface="Arabic Typesetting" panose="03020402040406030203" pitchFamily="66" charset="-78"/>
                <a:cs typeface="Arabic Typesetting" panose="03020402040406030203" pitchFamily="66" charset="-78"/>
              </a:rPr>
              <a:t>:</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13" name="Image 12">
            <a:extLst>
              <a:ext uri="{FF2B5EF4-FFF2-40B4-BE49-F238E27FC236}">
                <a16:creationId xmlns="" xmlns:a16="http://schemas.microsoft.com/office/drawing/2014/main" id="{7972CA1D-AB00-4626-ABB3-55D63A6C2E67}"/>
              </a:ext>
            </a:extLst>
          </p:cNvPr>
          <p:cNvPicPr>
            <a:picLocks noChangeAspect="1"/>
          </p:cNvPicPr>
          <p:nvPr/>
        </p:nvPicPr>
        <p:blipFill rotWithShape="1">
          <a:blip r:embed="rId3">
            <a:extLst>
              <a:ext uri="{28A0092B-C50C-407E-A947-70E740481C1C}">
                <a14:useLocalDpi xmlns:a14="http://schemas.microsoft.com/office/drawing/2010/main" val="0"/>
              </a:ext>
            </a:extLst>
          </a:blip>
          <a:srcRect l="17262" r="14582"/>
          <a:stretch/>
        </p:blipFill>
        <p:spPr>
          <a:xfrm>
            <a:off x="4943475" y="-6100"/>
            <a:ext cx="3598945" cy="3859887"/>
          </a:xfrm>
          <a:prstGeom prst="rect">
            <a:avLst/>
          </a:prstGeom>
        </p:spPr>
      </p:pic>
      <p:sp>
        <p:nvSpPr>
          <p:cNvPr id="14" name="ZoneTexte 13">
            <a:extLst>
              <a:ext uri="{FF2B5EF4-FFF2-40B4-BE49-F238E27FC236}">
                <a16:creationId xmlns="" xmlns:a16="http://schemas.microsoft.com/office/drawing/2014/main" id="{6E71293D-97E2-434E-BBE9-007663672B28}"/>
              </a:ext>
            </a:extLst>
          </p:cNvPr>
          <p:cNvSpPr txBox="1"/>
          <p:nvPr/>
        </p:nvSpPr>
        <p:spPr>
          <a:xfrm>
            <a:off x="8831178" y="662404"/>
            <a:ext cx="3360821" cy="1754326"/>
          </a:xfrm>
          <a:prstGeom prst="rect">
            <a:avLst/>
          </a:prstGeom>
          <a:noFill/>
        </p:spPr>
        <p:txBody>
          <a:bodyPr wrap="square" rtlCol="0">
            <a:spAutoFit/>
          </a:bodyPr>
          <a:lstStyle/>
          <a:p>
            <a:pPr algn="l"/>
            <a:r>
              <a:rPr lang="en-US" sz="3600" b="1" i="0" dirty="0">
                <a:solidFill>
                  <a:srgbClr val="040C28"/>
                </a:solidFill>
                <a:effectLst/>
                <a:latin typeface="Google Sans"/>
              </a:rPr>
              <a:t>“Quality control starts and ends with training</a:t>
            </a:r>
            <a:r>
              <a:rPr lang="en-US" sz="3600" b="1" i="0" dirty="0">
                <a:solidFill>
                  <a:srgbClr val="202124"/>
                </a:solidFill>
                <a:effectLst/>
                <a:latin typeface="Google Sans"/>
              </a:rPr>
              <a:t>.”</a:t>
            </a:r>
            <a:endParaRPr lang="fr-FR" sz="3600" b="1" dirty="0"/>
          </a:p>
        </p:txBody>
      </p:sp>
      <p:sp>
        <p:nvSpPr>
          <p:cNvPr id="15" name="ZoneTexte 14">
            <a:extLst>
              <a:ext uri="{FF2B5EF4-FFF2-40B4-BE49-F238E27FC236}">
                <a16:creationId xmlns="" xmlns:a16="http://schemas.microsoft.com/office/drawing/2014/main" id="{C6FE5F8E-A9AB-4878-AE95-410AF2B66137}"/>
              </a:ext>
            </a:extLst>
          </p:cNvPr>
          <p:cNvSpPr txBox="1"/>
          <p:nvPr/>
        </p:nvSpPr>
        <p:spPr>
          <a:xfrm>
            <a:off x="6462462" y="3429000"/>
            <a:ext cx="5390148" cy="3170099"/>
          </a:xfrm>
          <a:prstGeom prst="rect">
            <a:avLst/>
          </a:prstGeom>
          <a:noFill/>
        </p:spPr>
        <p:txBody>
          <a:bodyPr wrap="square" rtlCol="0">
            <a:spAutoFit/>
          </a:bodyPr>
          <a:lstStyle/>
          <a:p>
            <a:pPr marL="285750" indent="-285750" algn="r" rtl="1">
              <a:buClr>
                <a:srgbClr val="FFFF00"/>
              </a:buClr>
              <a:buFont typeface="Wingdings" panose="05000000000000000000" pitchFamily="2" charset="2"/>
              <a:buChar char="q"/>
            </a:pPr>
            <a:r>
              <a:rPr lang="ar-DZ" sz="2400" dirty="0">
                <a:solidFill>
                  <a:schemeClr val="bg1"/>
                </a:solidFill>
              </a:rPr>
              <a:t>عام </a:t>
            </a:r>
            <a:r>
              <a:rPr lang="ar-DZ" sz="4000" b="1" dirty="0">
                <a:solidFill>
                  <a:schemeClr val="bg1"/>
                </a:solidFill>
                <a:latin typeface="Arabic Typesetting" panose="03020402040406030203" pitchFamily="66" charset="-78"/>
                <a:cs typeface="Arabic Typesetting" panose="03020402040406030203" pitchFamily="66" charset="-78"/>
              </a:rPr>
              <a:t>1939 تخرج من جامعة طوكيو باليابان وهو متخصص بالكيمياء التطبيقية.</a:t>
            </a:r>
          </a:p>
          <a:p>
            <a:pPr marL="457200" indent="-457200" algn="r" rtl="1">
              <a:buClr>
                <a:srgbClr val="FFFF00"/>
              </a:buClr>
              <a:buFont typeface="Wingdings" panose="05000000000000000000" pitchFamily="2" charset="2"/>
              <a:buChar char="q"/>
            </a:pPr>
            <a:r>
              <a:rPr lang="ar-DZ" sz="4000" b="1" dirty="0">
                <a:solidFill>
                  <a:schemeClr val="bg1"/>
                </a:solidFill>
                <a:latin typeface="Arabic Typesetting" panose="03020402040406030203" pitchFamily="66" charset="-78"/>
                <a:cs typeface="Arabic Typesetting" panose="03020402040406030203" pitchFamily="66" charset="-78"/>
              </a:rPr>
              <a:t>في عام 1952 حصل على جائزة </a:t>
            </a:r>
            <a:r>
              <a:rPr lang="fr-FR" sz="4000" b="1" dirty="0">
                <a:solidFill>
                  <a:schemeClr val="bg1"/>
                </a:solidFill>
                <a:latin typeface="Arabic Typesetting" panose="03020402040406030203" pitchFamily="66" charset="-78"/>
                <a:cs typeface="Arabic Typesetting" panose="03020402040406030203" pitchFamily="66" charset="-78"/>
              </a:rPr>
              <a:t> </a:t>
            </a:r>
            <a:r>
              <a:rPr lang="fr-FR" sz="4000" b="1" dirty="0" err="1">
                <a:solidFill>
                  <a:schemeClr val="bg1"/>
                </a:solidFill>
                <a:latin typeface="Arabic Typesetting" panose="03020402040406030203" pitchFamily="66" charset="-78"/>
                <a:cs typeface="Arabic Typesetting" panose="03020402040406030203" pitchFamily="66" charset="-78"/>
              </a:rPr>
              <a:t>deming</a:t>
            </a:r>
            <a:r>
              <a:rPr lang="fr-FR" sz="4000" b="1" dirty="0">
                <a:solidFill>
                  <a:schemeClr val="bg1"/>
                </a:solidFill>
                <a:latin typeface="Arabic Typesetting" panose="03020402040406030203" pitchFamily="66" charset="-78"/>
                <a:cs typeface="Arabic Typesetting" panose="03020402040406030203" pitchFamily="66" charset="-78"/>
              </a:rPr>
              <a:t> </a:t>
            </a:r>
            <a:r>
              <a:rPr lang="ar-DZ" sz="4000" b="1" dirty="0">
                <a:solidFill>
                  <a:schemeClr val="bg1"/>
                </a:solidFill>
                <a:latin typeface="Arabic Typesetting" panose="03020402040406030203" pitchFamily="66" charset="-78"/>
                <a:cs typeface="Arabic Typesetting" panose="03020402040406030203" pitchFamily="66" charset="-78"/>
              </a:rPr>
              <a:t>تكريماً له لإسهامه العلمي والعملي في تطوير مفهوم الجودة والطرائق الاحصائية لتطبيقها </a:t>
            </a:r>
            <a:r>
              <a:rPr lang="ar-DZ" sz="3200" b="1" dirty="0">
                <a:solidFill>
                  <a:schemeClr val="bg1"/>
                </a:solidFill>
                <a:latin typeface="Arabic Typesetting" panose="03020402040406030203" pitchFamily="66" charset="-78"/>
                <a:cs typeface="Arabic Typesetting" panose="03020402040406030203" pitchFamily="66" charset="-78"/>
              </a:rPr>
              <a:t>،</a:t>
            </a:r>
            <a:endParaRPr lang="fr-FR" sz="3200" b="1" dirty="0">
              <a:solidFill>
                <a:schemeClr val="bg1"/>
              </a:solidFill>
              <a:latin typeface="Arabic Typesetting" panose="03020402040406030203" pitchFamily="66" charset="-78"/>
              <a:cs typeface="Arabic Typesetting" panose="03020402040406030203" pitchFamily="66" charset="-78"/>
            </a:endParaRPr>
          </a:p>
        </p:txBody>
      </p:sp>
      <p:sp>
        <p:nvSpPr>
          <p:cNvPr id="16" name="ZoneTexte 15">
            <a:extLst>
              <a:ext uri="{FF2B5EF4-FFF2-40B4-BE49-F238E27FC236}">
                <a16:creationId xmlns="" xmlns:a16="http://schemas.microsoft.com/office/drawing/2014/main" id="{E0382B06-326E-4B90-B49E-EDBAFC56450F}"/>
              </a:ext>
            </a:extLst>
          </p:cNvPr>
          <p:cNvSpPr txBox="1"/>
          <p:nvPr/>
        </p:nvSpPr>
        <p:spPr>
          <a:xfrm>
            <a:off x="504826" y="3933439"/>
            <a:ext cx="3537786" cy="2308324"/>
          </a:xfrm>
          <a:prstGeom prst="rect">
            <a:avLst/>
          </a:prstGeom>
          <a:noFill/>
        </p:spPr>
        <p:txBody>
          <a:bodyPr wrap="square" rtlCol="0">
            <a:spAutoFit/>
          </a:bodyPr>
          <a:lstStyle/>
          <a:p>
            <a:pPr marL="685800" indent="-685800" algn="r" rtl="1">
              <a:buClr>
                <a:srgbClr val="FFFF00"/>
              </a:buClr>
              <a:buFont typeface="Wingdings" panose="05000000000000000000" pitchFamily="2" charset="2"/>
              <a:buChar char="q"/>
            </a:pPr>
            <a:r>
              <a:rPr lang="ar-DZ" sz="4800" b="1" dirty="0">
                <a:solidFill>
                  <a:schemeClr val="bg1"/>
                </a:solidFill>
                <a:latin typeface="Arabic Typesetting" panose="03020402040406030203" pitchFamily="66" charset="-78"/>
                <a:cs typeface="Arabic Typesetting" panose="03020402040406030203" pitchFamily="66" charset="-78"/>
              </a:rPr>
              <a:t>هو من قام بخلق فكرة حلقات الجودة و مبادئها الأساسية </a:t>
            </a:r>
            <a:endParaRPr lang="fr-FR" sz="4800" b="1"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96721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 xmlns:a16="http://schemas.microsoft.com/office/drawing/2014/main"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 xmlns:a16="http://schemas.microsoft.com/office/drawing/2014/main" id="{8D37E157-AC2F-4616-9E16-5DC4C64EFD65}"/>
              </a:ext>
            </a:extLst>
          </p:cNvPr>
          <p:cNvSpPr txBox="1"/>
          <p:nvPr/>
        </p:nvSpPr>
        <p:spPr>
          <a:xfrm>
            <a:off x="4800600" y="225504"/>
            <a:ext cx="739140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إدارة  الجودة الشاملة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 xmlns:a16="http://schemas.microsoft.com/office/drawing/2014/main" id="{45234FD3-66E1-4162-AEDF-D0192EC1CE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931"/>
          <a:stretch/>
        </p:blipFill>
        <p:spPr>
          <a:xfrm>
            <a:off x="0" y="1"/>
            <a:ext cx="5029200" cy="3429000"/>
          </a:xfrm>
          <a:prstGeom prst="rect">
            <a:avLst/>
          </a:prstGeom>
        </p:spPr>
      </p:pic>
      <p:sp>
        <p:nvSpPr>
          <p:cNvPr id="10" name="ZoneTexte 9">
            <a:extLst>
              <a:ext uri="{FF2B5EF4-FFF2-40B4-BE49-F238E27FC236}">
                <a16:creationId xmlns="" xmlns:a16="http://schemas.microsoft.com/office/drawing/2014/main" id="{DD8BFCCD-1FE8-4EE5-8124-CA3FC1D5DA70}"/>
              </a:ext>
            </a:extLst>
          </p:cNvPr>
          <p:cNvSpPr txBox="1"/>
          <p:nvPr/>
        </p:nvSpPr>
        <p:spPr>
          <a:xfrm>
            <a:off x="5029200" y="2124208"/>
            <a:ext cx="6809874" cy="4401205"/>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أوضح </a:t>
            </a:r>
            <a:r>
              <a:rPr lang="ar-DZ" sz="4000" b="1" dirty="0" err="1">
                <a:latin typeface="Arabic Typesetting" panose="03020402040406030203" pitchFamily="66" charset="-78"/>
                <a:cs typeface="Arabic Typesetting" panose="03020402040406030203" pitchFamily="66" charset="-78"/>
              </a:rPr>
              <a:t>ايشيكاوا</a:t>
            </a:r>
            <a:r>
              <a:rPr lang="ar-DZ" sz="4000" b="1" dirty="0">
                <a:latin typeface="Arabic Typesetting" panose="03020402040406030203" pitchFamily="66" charset="-78"/>
                <a:cs typeface="Arabic Typesetting" panose="03020402040406030203" pitchFamily="66" charset="-78"/>
              </a:rPr>
              <a:t> أن مفهوم إدارة الجودة الشاملة لا يهتم بالمنتج فقط، ولكن يمتد ليصل إلى جودة الإدارة والموظفين أنفسهم، وأساس النجاح يأتي من الاعتماد على أن عملية تطوير الجودة مستمرة ولا تقف عند نقطة معينة والالتزام بالتحسين هو أساس النجاح وأبرز أهمية التدريب كأداة لرفع مستوى أداء العاملين وتحسين مهارتهم وزيادة درجة وعيهم وإحساسهم بأهمية الجودة </a:t>
            </a:r>
            <a:r>
              <a:rPr lang="ar-DZ" dirty="0"/>
              <a:t>. </a:t>
            </a:r>
            <a:endParaRPr lang="fr-FR" dirty="0"/>
          </a:p>
        </p:txBody>
      </p:sp>
    </p:spTree>
    <p:extLst>
      <p:ext uri="{BB962C8B-B14F-4D97-AF65-F5344CB8AC3E}">
        <p14:creationId xmlns:p14="http://schemas.microsoft.com/office/powerpoint/2010/main" val="173361440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6D1135D3-A126-4BE5-8476-B2D209F6BCCA}"/>
              </a:ext>
            </a:extLst>
          </p:cNvPr>
          <p:cNvSpPr txBox="1"/>
          <p:nvPr/>
        </p:nvSpPr>
        <p:spPr>
          <a:xfrm>
            <a:off x="2911642" y="0"/>
            <a:ext cx="4932947"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حلقات الجودة :</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pic>
        <p:nvPicPr>
          <p:cNvPr id="5" name="Image 4">
            <a:extLst>
              <a:ext uri="{FF2B5EF4-FFF2-40B4-BE49-F238E27FC236}">
                <a16:creationId xmlns="" xmlns:a16="http://schemas.microsoft.com/office/drawing/2014/main" id="{9B61266A-44C3-4BE7-BA18-11A3F3779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58" y="698922"/>
            <a:ext cx="13379116" cy="6327520"/>
          </a:xfrm>
          <a:prstGeom prst="rect">
            <a:avLst/>
          </a:prstGeom>
        </p:spPr>
      </p:pic>
      <p:sp>
        <p:nvSpPr>
          <p:cNvPr id="6" name="ZoneTexte 5">
            <a:extLst>
              <a:ext uri="{FF2B5EF4-FFF2-40B4-BE49-F238E27FC236}">
                <a16:creationId xmlns="" xmlns:a16="http://schemas.microsoft.com/office/drawing/2014/main" id="{CCC7B366-5993-4F49-90F2-80A17581C529}"/>
              </a:ext>
            </a:extLst>
          </p:cNvPr>
          <p:cNvSpPr txBox="1"/>
          <p:nvPr/>
        </p:nvSpPr>
        <p:spPr>
          <a:xfrm>
            <a:off x="745958" y="2478505"/>
            <a:ext cx="10804358" cy="3477875"/>
          </a:xfrm>
          <a:prstGeom prst="rect">
            <a:avLst/>
          </a:prstGeom>
          <a:noFill/>
        </p:spPr>
        <p:txBody>
          <a:bodyPr wrap="square" rtlCol="0">
            <a:spAutoFit/>
          </a:bodyPr>
          <a:lstStyle/>
          <a:p>
            <a:pPr algn="r" rtl="1"/>
            <a:r>
              <a:rPr lang="ar-DZ" sz="4400" b="1" dirty="0">
                <a:latin typeface="Arabic Typesetting" panose="03020402040406030203" pitchFamily="66" charset="-78"/>
                <a:cs typeface="Arabic Typesetting" panose="03020402040406030203" pitchFamily="66" charset="-78"/>
              </a:rPr>
              <a:t>نسب إلى </a:t>
            </a:r>
            <a:r>
              <a:rPr lang="ar-DZ" sz="4400" b="1" dirty="0" err="1">
                <a:latin typeface="Arabic Typesetting" panose="03020402040406030203" pitchFamily="66" charset="-78"/>
                <a:cs typeface="Arabic Typesetting" panose="03020402040406030203" pitchFamily="66" charset="-78"/>
              </a:rPr>
              <a:t>ايشيكاوا</a:t>
            </a:r>
            <a:r>
              <a:rPr lang="ar-DZ" sz="4400" b="1" dirty="0">
                <a:latin typeface="Arabic Typesetting" panose="03020402040406030203" pitchFamily="66" charset="-78"/>
                <a:cs typeface="Arabic Typesetting" panose="03020402040406030203" pitchFamily="66" charset="-78"/>
              </a:rPr>
              <a:t> :تشكيل حلقات الجودة </a:t>
            </a:r>
            <a:r>
              <a:rPr lang="fr-FR" sz="4400" b="1" dirty="0" err="1">
                <a:latin typeface="Arabic Typesetting" panose="03020402040406030203" pitchFamily="66" charset="-78"/>
                <a:cs typeface="Arabic Typesetting" panose="03020402040406030203" pitchFamily="66" charset="-78"/>
              </a:rPr>
              <a:t>Quality</a:t>
            </a:r>
            <a:r>
              <a:rPr lang="fr-FR" sz="4400" b="1" dirty="0">
                <a:latin typeface="Arabic Typesetting" panose="03020402040406030203" pitchFamily="66" charset="-78"/>
                <a:cs typeface="Arabic Typesetting" panose="03020402040406030203" pitchFamily="66" charset="-78"/>
              </a:rPr>
              <a:t> </a:t>
            </a:r>
            <a:r>
              <a:rPr lang="fr-FR" sz="4400" b="1" dirty="0" err="1">
                <a:latin typeface="Arabic Typesetting" panose="03020402040406030203" pitchFamily="66" charset="-78"/>
                <a:cs typeface="Arabic Typesetting" panose="03020402040406030203" pitchFamily="66" charset="-78"/>
              </a:rPr>
              <a:t>Circles</a:t>
            </a:r>
            <a:r>
              <a:rPr lang="fr-FR" sz="4400" b="1" dirty="0">
                <a:latin typeface="Arabic Typesetting" panose="03020402040406030203" pitchFamily="66" charset="-78"/>
                <a:cs typeface="Arabic Typesetting" panose="03020402040406030203" pitchFamily="66" charset="-78"/>
              </a:rPr>
              <a:t> </a:t>
            </a:r>
            <a:r>
              <a:rPr lang="ar-DZ" sz="4400" b="1" dirty="0">
                <a:latin typeface="Arabic Typesetting" panose="03020402040406030203" pitchFamily="66" charset="-78"/>
                <a:cs typeface="Arabic Typesetting" panose="03020402040406030203" pitchFamily="66" charset="-78"/>
              </a:rPr>
              <a:t>وهي مجموعة صغيرة من الأفراد يتراوح عددهم من (12-3) فرداً يقومون بالعمل نفسه او بعمل مشابه وفي الظروف نفسها يجتمعون بشكل منتظم كل اسبوع وتحت قيادة مشرف خاص بهم ويكونوا مدربين على تحليل وحل المشاكل الخاصة بالعمل الذي يقومون به وتقديم الحل المناسب للإدارة وتقوم الإدارة بمتابعة تنفيذ الحلول.</a:t>
            </a:r>
          </a:p>
        </p:txBody>
      </p:sp>
    </p:spTree>
    <p:extLst>
      <p:ext uri="{BB962C8B-B14F-4D97-AF65-F5344CB8AC3E}">
        <p14:creationId xmlns:p14="http://schemas.microsoft.com/office/powerpoint/2010/main" val="427678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 xmlns:a16="http://schemas.microsoft.com/office/drawing/2014/main" id="{9643F6D4-8976-47A4-9D70-313878A8A4F8}"/>
              </a:ext>
            </a:extLst>
          </p:cNvPr>
          <p:cNvPicPr>
            <a:picLocks noChangeAspect="1"/>
          </p:cNvPicPr>
          <p:nvPr/>
        </p:nvPicPr>
        <p:blipFill rotWithShape="1">
          <a:blip r:embed="rId2">
            <a:extLst>
              <a:ext uri="{28A0092B-C50C-407E-A947-70E740481C1C}">
                <a14:useLocalDpi xmlns:a14="http://schemas.microsoft.com/office/drawing/2010/main" val="0"/>
              </a:ext>
            </a:extLst>
          </a:blip>
          <a:srcRect l="9077" t="-4180" r="9077" b="-11498"/>
          <a:stretch/>
        </p:blipFill>
        <p:spPr>
          <a:xfrm>
            <a:off x="3048000" y="0"/>
            <a:ext cx="8991600" cy="7410450"/>
          </a:xfrm>
          <a:prstGeom prst="rect">
            <a:avLst/>
          </a:prstGeom>
        </p:spPr>
      </p:pic>
      <p:sp>
        <p:nvSpPr>
          <p:cNvPr id="5" name="ZoneTexte 4">
            <a:extLst>
              <a:ext uri="{FF2B5EF4-FFF2-40B4-BE49-F238E27FC236}">
                <a16:creationId xmlns="" xmlns:a16="http://schemas.microsoft.com/office/drawing/2014/main" id="{492ACA48-B2B9-4208-9F27-C2157030B6EA}"/>
              </a:ext>
            </a:extLst>
          </p:cNvPr>
          <p:cNvSpPr txBox="1"/>
          <p:nvPr/>
        </p:nvSpPr>
        <p:spPr>
          <a:xfrm>
            <a:off x="3810000" y="8405761"/>
            <a:ext cx="5067300" cy="769441"/>
          </a:xfrm>
          <a:prstGeom prst="rect">
            <a:avLst/>
          </a:prstGeom>
          <a:noFill/>
        </p:spPr>
        <p:txBody>
          <a:bodyPr wrap="square" rtlCol="0">
            <a:spAutoFit/>
          </a:bodyPr>
          <a:lstStyle/>
          <a:p>
            <a:r>
              <a:rPr lang="fr-FR" sz="4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Edwards</a:t>
            </a:r>
            <a:r>
              <a:rPr lang="fr-FR" sz="4400" b="1" dirty="0">
                <a:solidFill>
                  <a:schemeClr val="bg1"/>
                </a:solidFill>
                <a:latin typeface="Times New Roman" panose="02020603050405020304" pitchFamily="18" charset="0"/>
                <a:cs typeface="Times New Roman" panose="02020603050405020304" pitchFamily="18" charset="0"/>
              </a:rPr>
              <a:t> </a:t>
            </a:r>
            <a:r>
              <a:rPr lang="fr-FR" sz="4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Deming</a:t>
            </a:r>
          </a:p>
        </p:txBody>
      </p:sp>
      <p:sp>
        <p:nvSpPr>
          <p:cNvPr id="3" name="Rectangle 2">
            <a:extLst>
              <a:ext uri="{FF2B5EF4-FFF2-40B4-BE49-F238E27FC236}">
                <a16:creationId xmlns="" xmlns:a16="http://schemas.microsoft.com/office/drawing/2014/main" id="{EB5ABF73-E0D0-4BDB-AD12-AEAE368BBEF3}"/>
              </a:ext>
            </a:extLst>
          </p:cNvPr>
          <p:cNvSpPr/>
          <p:nvPr/>
        </p:nvSpPr>
        <p:spPr>
          <a:xfrm>
            <a:off x="342900" y="2354759"/>
            <a:ext cx="4724400" cy="4286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 xmlns:a16="http://schemas.microsoft.com/office/drawing/2014/main" id="{A818E838-680B-42F0-8381-6F26C7745C06}"/>
              </a:ext>
            </a:extLst>
          </p:cNvPr>
          <p:cNvSpPr txBox="1"/>
          <p:nvPr/>
        </p:nvSpPr>
        <p:spPr>
          <a:xfrm>
            <a:off x="1419225" y="2634660"/>
            <a:ext cx="40576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rPr>
              <a:t>Deming</a:t>
            </a:r>
          </a:p>
        </p:txBody>
      </p:sp>
      <p:sp>
        <p:nvSpPr>
          <p:cNvPr id="8" name="ZoneTexte 7">
            <a:extLst>
              <a:ext uri="{FF2B5EF4-FFF2-40B4-BE49-F238E27FC236}">
                <a16:creationId xmlns="" xmlns:a16="http://schemas.microsoft.com/office/drawing/2014/main" id="{FA0F55B8-A64C-4EA8-BF24-D19C5CEDF1AB}"/>
              </a:ext>
            </a:extLst>
          </p:cNvPr>
          <p:cNvSpPr txBox="1"/>
          <p:nvPr/>
        </p:nvSpPr>
        <p:spPr>
          <a:xfrm>
            <a:off x="1733550" y="2341513"/>
            <a:ext cx="3067050" cy="707886"/>
          </a:xfrm>
          <a:prstGeom prst="rect">
            <a:avLst/>
          </a:prstGeom>
          <a:noFill/>
        </p:spPr>
        <p:txBody>
          <a:bodyPr wrap="square" rtlCol="0">
            <a:spAutoFit/>
          </a:bodyPr>
          <a:lstStyle/>
          <a:p>
            <a:r>
              <a:rPr kumimoji="0" lang="fr-FR" sz="4000" i="0" u="none" strike="noStrike" kern="1200" cap="none" spc="0" normalizeH="0" baseline="0" noProof="0" dirty="0">
                <a:ln>
                  <a:noFill/>
                </a:ln>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rPr>
              <a:t>Edwards</a:t>
            </a:r>
            <a:endParaRPr lang="fr-FR" sz="4000" dirty="0"/>
          </a:p>
        </p:txBody>
      </p:sp>
      <p:sp>
        <p:nvSpPr>
          <p:cNvPr id="10" name="ZoneTexte 9">
            <a:extLst>
              <a:ext uri="{FF2B5EF4-FFF2-40B4-BE49-F238E27FC236}">
                <a16:creationId xmlns="" xmlns:a16="http://schemas.microsoft.com/office/drawing/2014/main" id="{EDB36D7D-1482-418D-8CD8-22F0FFA6EE1E}"/>
              </a:ext>
            </a:extLst>
          </p:cNvPr>
          <p:cNvSpPr txBox="1"/>
          <p:nvPr/>
        </p:nvSpPr>
        <p:spPr>
          <a:xfrm>
            <a:off x="0" y="3620132"/>
            <a:ext cx="5086350" cy="3139321"/>
          </a:xfrm>
          <a:prstGeom prst="rect">
            <a:avLst/>
          </a:prstGeom>
          <a:noFill/>
        </p:spPr>
        <p:txBody>
          <a:bodyPr wrap="square" rtlCol="0">
            <a:spAutoFit/>
          </a:bodyPr>
          <a:lstStyle/>
          <a:p>
            <a:pPr algn="r" rtl="1"/>
            <a:r>
              <a:rPr lang="ar-DZ" sz="3600" b="1" dirty="0">
                <a:latin typeface="Arabic Typesetting" panose="03020402040406030203" pitchFamily="66" charset="-78"/>
                <a:cs typeface="Arabic Typesetting" panose="03020402040406030203" pitchFamily="66" charset="-78"/>
              </a:rPr>
              <a:t>مُستشار وأستاذ رائد في الإحصاء وعلوم الإدارة، عمل على إعادة هيكلة وتعزيز هندسة العمليات الإنتاجية للعديد من الشركات والمؤسسات </a:t>
            </a:r>
          </a:p>
          <a:p>
            <a:pPr algn="r" rtl="1"/>
            <a:r>
              <a:rPr lang="ar-DZ" sz="3600" b="1" dirty="0">
                <a:latin typeface="Arabic Typesetting" panose="03020402040406030203" pitchFamily="66" charset="-78"/>
                <a:cs typeface="Arabic Typesetting" panose="03020402040406030203" pitchFamily="66" charset="-78"/>
              </a:rPr>
              <a:t>مكان الازدياد: الولايات المتحدة الامريكية</a:t>
            </a:r>
          </a:p>
          <a:p>
            <a:pPr algn="r" rtl="1"/>
            <a:r>
              <a:rPr lang="ar-DZ" sz="3600" b="1" dirty="0">
                <a:latin typeface="Arabic Typesetting" panose="03020402040406030203" pitchFamily="66" charset="-78"/>
                <a:cs typeface="Arabic Typesetting" panose="03020402040406030203" pitchFamily="66" charset="-78"/>
              </a:rPr>
              <a:t>تاريخ الازدياد:14 -10-1900</a:t>
            </a:r>
          </a:p>
          <a:p>
            <a:pPr algn="r" rtl="1"/>
            <a:endParaRPr lang="fr-FR" dirty="0"/>
          </a:p>
        </p:txBody>
      </p:sp>
    </p:spTree>
    <p:extLst>
      <p:ext uri="{BB962C8B-B14F-4D97-AF65-F5344CB8AC3E}">
        <p14:creationId xmlns:p14="http://schemas.microsoft.com/office/powerpoint/2010/main" val="85506438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9C90664A-96D6-41B5-A537-0801EB7DAF02}"/>
              </a:ext>
            </a:extLst>
          </p:cNvPr>
          <p:cNvSpPr txBox="1"/>
          <p:nvPr/>
        </p:nvSpPr>
        <p:spPr>
          <a:xfrm>
            <a:off x="2719137" y="192505"/>
            <a:ext cx="6063915"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مبادئ الجودة الشاملة </a:t>
            </a:r>
            <a:r>
              <a:rPr lang="ar-DZ" sz="6000" b="1" dirty="0" err="1">
                <a:highlight>
                  <a:srgbClr val="FFFF00"/>
                </a:highlight>
                <a:latin typeface="Arabic Typesetting" panose="03020402040406030203" pitchFamily="66" charset="-78"/>
                <a:cs typeface="Arabic Typesetting" panose="03020402040406030203" pitchFamily="66" charset="-78"/>
              </a:rPr>
              <a:t>لايشيكاوا</a:t>
            </a:r>
            <a:r>
              <a:rPr lang="ar-DZ" sz="6000" b="1" dirty="0">
                <a:highlight>
                  <a:srgbClr val="FFFF00"/>
                </a:highlight>
                <a:latin typeface="Arabic Typesetting" panose="03020402040406030203" pitchFamily="66" charset="-78"/>
                <a:cs typeface="Arabic Typesetting" panose="03020402040406030203" pitchFamily="66" charset="-78"/>
              </a:rPr>
              <a:t>:</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sp>
        <p:nvSpPr>
          <p:cNvPr id="3" name="ZoneTexte 2">
            <a:extLst>
              <a:ext uri="{FF2B5EF4-FFF2-40B4-BE49-F238E27FC236}">
                <a16:creationId xmlns="" xmlns:a16="http://schemas.microsoft.com/office/drawing/2014/main" id="{B1D421BC-5625-4CA7-B1AB-8988619468E1}"/>
              </a:ext>
            </a:extLst>
          </p:cNvPr>
          <p:cNvSpPr txBox="1"/>
          <p:nvPr/>
        </p:nvSpPr>
        <p:spPr>
          <a:xfrm>
            <a:off x="5486399" y="1237206"/>
            <a:ext cx="6593305" cy="1323439"/>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ويلخص </a:t>
            </a:r>
            <a:r>
              <a:rPr lang="fr-FR" sz="4000" b="1" dirty="0">
                <a:latin typeface="Arabic Typesetting" panose="03020402040406030203" pitchFamily="66" charset="-78"/>
                <a:cs typeface="Arabic Typesetting" panose="03020402040406030203" pitchFamily="66" charset="-78"/>
              </a:rPr>
              <a:t>Ishikawa </a:t>
            </a:r>
            <a:r>
              <a:rPr lang="ar-DZ" sz="4000" b="1" dirty="0">
                <a:latin typeface="Arabic Typesetting" panose="03020402040406030203" pitchFamily="66" charset="-78"/>
                <a:cs typeface="Arabic Typesetting" panose="03020402040406030203" pitchFamily="66" charset="-78"/>
              </a:rPr>
              <a:t> المبادئ الاساسية لمراقبة الجودة الشاملة بالآتي:</a:t>
            </a:r>
            <a:endParaRPr lang="fr-FR" sz="4000" b="1" dirty="0">
              <a:latin typeface="Arabic Typesetting" panose="03020402040406030203" pitchFamily="66" charset="-78"/>
              <a:cs typeface="Arabic Typesetting" panose="03020402040406030203" pitchFamily="66" charset="-78"/>
            </a:endParaRPr>
          </a:p>
        </p:txBody>
      </p:sp>
      <p:cxnSp>
        <p:nvCxnSpPr>
          <p:cNvPr id="5" name="Connecteur droit 4">
            <a:extLst>
              <a:ext uri="{FF2B5EF4-FFF2-40B4-BE49-F238E27FC236}">
                <a16:creationId xmlns="" xmlns:a16="http://schemas.microsoft.com/office/drawing/2014/main" id="{550EDDD2-B387-4110-B52C-423B7A1FB0FF}"/>
              </a:ext>
            </a:extLst>
          </p:cNvPr>
          <p:cNvCxnSpPr>
            <a:stCxn id="2" idx="2"/>
          </p:cNvCxnSpPr>
          <p:nvPr/>
        </p:nvCxnSpPr>
        <p:spPr>
          <a:xfrm flipH="1">
            <a:off x="5751094" y="1208168"/>
            <a:ext cx="1" cy="5649832"/>
          </a:xfrm>
          <a:prstGeom prst="line">
            <a:avLst/>
          </a:prstGeom>
        </p:spPr>
        <p:style>
          <a:lnRef idx="3">
            <a:schemeClr val="dk1"/>
          </a:lnRef>
          <a:fillRef idx="0">
            <a:schemeClr val="dk1"/>
          </a:fillRef>
          <a:effectRef idx="2">
            <a:schemeClr val="dk1"/>
          </a:effectRef>
          <a:fontRef idx="minor">
            <a:schemeClr val="tx1"/>
          </a:fontRef>
        </p:style>
      </p:cxnSp>
      <p:sp>
        <p:nvSpPr>
          <p:cNvPr id="6" name="ZoneTexte 5">
            <a:extLst>
              <a:ext uri="{FF2B5EF4-FFF2-40B4-BE49-F238E27FC236}">
                <a16:creationId xmlns="" xmlns:a16="http://schemas.microsoft.com/office/drawing/2014/main" id="{C3A8C6E8-5A81-49C8-89EF-DBE252BBBECC}"/>
              </a:ext>
            </a:extLst>
          </p:cNvPr>
          <p:cNvSpPr txBox="1"/>
          <p:nvPr/>
        </p:nvSpPr>
        <p:spPr>
          <a:xfrm>
            <a:off x="6015790" y="2589683"/>
            <a:ext cx="6063914" cy="2554545"/>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1- ان الجودة تعكس وجهة نظر الزبون ومتطلباته.</a:t>
            </a:r>
          </a:p>
          <a:p>
            <a:pPr algn="r" rtl="1"/>
            <a:r>
              <a:rPr lang="ar-DZ" sz="4000" b="1" dirty="0">
                <a:latin typeface="Arabic Typesetting" panose="03020402040406030203" pitchFamily="66" charset="-78"/>
                <a:cs typeface="Arabic Typesetting" panose="03020402040406030203" pitchFamily="66" charset="-78"/>
              </a:rPr>
              <a:t>2- ان الجودة هي جوهر العملية الإدارية ويفضل ان ينظر لها على انها استثمار طويل الاجل بدلاً من التركيز على الأرباح في المدى القصير</a:t>
            </a:r>
            <a:r>
              <a:rPr lang="ar-DZ" sz="3200" b="1" dirty="0">
                <a:latin typeface="Arabic Typesetting" panose="03020402040406030203" pitchFamily="66" charset="-78"/>
                <a:cs typeface="Arabic Typesetting" panose="03020402040406030203" pitchFamily="66" charset="-78"/>
              </a:rPr>
              <a:t>. </a:t>
            </a:r>
          </a:p>
        </p:txBody>
      </p:sp>
      <p:sp>
        <p:nvSpPr>
          <p:cNvPr id="7" name="ZoneTexte 6">
            <a:extLst>
              <a:ext uri="{FF2B5EF4-FFF2-40B4-BE49-F238E27FC236}">
                <a16:creationId xmlns="" xmlns:a16="http://schemas.microsoft.com/office/drawing/2014/main" id="{8BB0B2BB-7488-44B9-A915-A224C81B6802}"/>
              </a:ext>
            </a:extLst>
          </p:cNvPr>
          <p:cNvSpPr txBox="1"/>
          <p:nvPr/>
        </p:nvSpPr>
        <p:spPr>
          <a:xfrm>
            <a:off x="244643" y="1761899"/>
            <a:ext cx="5374103" cy="440120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3- ان الجودة تعتمد اعتماداً كلياً على المشاركة الفاعلة من قبل العاملين والموظفين ، ويتطلب تطبيق أسلوب ادارة الجودة ازالة الحواجز بين الاقسام المختلفة.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4- استخدام البيانات والمعلومات بواسطة الوسائل الاحصائية للمساعدة في عملية اتخاذ القرارات.</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993331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FE4A0E01-D6DC-4DFB-81B0-6BCEE882C3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246638"/>
            <a:ext cx="12592050" cy="4057650"/>
          </a:xfrm>
          <a:prstGeom prst="rect">
            <a:avLst/>
          </a:prstGeom>
        </p:spPr>
      </p:pic>
      <p:sp>
        <p:nvSpPr>
          <p:cNvPr id="4" name="ZoneTexte 3">
            <a:extLst>
              <a:ext uri="{FF2B5EF4-FFF2-40B4-BE49-F238E27FC236}">
                <a16:creationId xmlns="" xmlns:a16="http://schemas.microsoft.com/office/drawing/2014/main" id="{3CF7325E-6898-49D6-BEA7-BB324313D027}"/>
              </a:ext>
            </a:extLst>
          </p:cNvPr>
          <p:cNvSpPr txBox="1"/>
          <p:nvPr/>
        </p:nvSpPr>
        <p:spPr>
          <a:xfrm>
            <a:off x="6400799" y="3620512"/>
            <a:ext cx="5143501" cy="3046988"/>
          </a:xfrm>
          <a:prstGeom prst="rect">
            <a:avLst/>
          </a:prstGeom>
          <a:noFill/>
        </p:spPr>
        <p:txBody>
          <a:bodyPr wrap="square" rtlCol="0">
            <a:spAutoFit/>
          </a:bodyPr>
          <a:lstStyle/>
          <a:p>
            <a:pPr algn="r" rtl="1"/>
            <a:r>
              <a:rPr lang="ar-DZ" sz="2400" b="1" i="0" dirty="0">
                <a:solidFill>
                  <a:schemeClr val="bg1"/>
                </a:solidFill>
                <a:effectLst/>
                <a:latin typeface="Segoe UI Historic" panose="020B0502040204020203" pitchFamily="34" charset="0"/>
              </a:rPr>
              <a:t>يعد </a:t>
            </a:r>
            <a:r>
              <a:rPr lang="ar-DZ" sz="2400" b="1" i="0" dirty="0" err="1">
                <a:solidFill>
                  <a:schemeClr val="bg1"/>
                </a:solidFill>
                <a:effectLst/>
                <a:latin typeface="Segoe UI Historic" panose="020B0502040204020203" pitchFamily="34" charset="0"/>
              </a:rPr>
              <a:t>ديمنج</a:t>
            </a:r>
            <a:r>
              <a:rPr lang="ar-DZ" sz="2400" b="1" i="0" dirty="0">
                <a:solidFill>
                  <a:schemeClr val="bg1"/>
                </a:solidFill>
                <a:effectLst/>
                <a:latin typeface="Segoe UI Historic" panose="020B0502040204020203" pitchFamily="34" charset="0"/>
              </a:rPr>
              <a:t> بمثابة الأب الروحي لجودة الإنتاج ورقابة الجودة ويلقبه البعض بأبي الجودة الشاملة، إذ قاد ثورة الرقابة الإحصائية عام 1947م، وأدرك أن الموظفين هم الذين يتحكمون فعليا في عملية الإنتاج ، بدأ حياته العملية في الولايات المتحدة الامريكية كمتخصص في علم الاحصاء ، ولقد كان له فضل تعليم اليابانيين استخدام الاساليب الاحصائية في الرقابة على الجودة.</a:t>
            </a:r>
            <a:endParaRPr lang="fr-FR" sz="2400" b="1" dirty="0">
              <a:solidFill>
                <a:schemeClr val="bg1"/>
              </a:solidFill>
            </a:endParaRPr>
          </a:p>
        </p:txBody>
      </p:sp>
      <p:pic>
        <p:nvPicPr>
          <p:cNvPr id="6" name="Image 5">
            <a:extLst>
              <a:ext uri="{FF2B5EF4-FFF2-40B4-BE49-F238E27FC236}">
                <a16:creationId xmlns="" xmlns:a16="http://schemas.microsoft.com/office/drawing/2014/main" id="{BA8CAD47-9E1F-43C2-AEAC-AD36EE64F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799" y="0"/>
            <a:ext cx="2060963" cy="2987215"/>
          </a:xfrm>
          <a:prstGeom prst="rect">
            <a:avLst/>
          </a:prstGeom>
        </p:spPr>
      </p:pic>
      <p:sp>
        <p:nvSpPr>
          <p:cNvPr id="7" name="ZoneTexte 6">
            <a:extLst>
              <a:ext uri="{FF2B5EF4-FFF2-40B4-BE49-F238E27FC236}">
                <a16:creationId xmlns="" xmlns:a16="http://schemas.microsoft.com/office/drawing/2014/main" id="{613CBA24-B49B-4D71-93DC-9D6A5C600BE6}"/>
              </a:ext>
            </a:extLst>
          </p:cNvPr>
          <p:cNvSpPr txBox="1"/>
          <p:nvPr/>
        </p:nvSpPr>
        <p:spPr>
          <a:xfrm>
            <a:off x="590550" y="766524"/>
            <a:ext cx="4800600"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نبذة حول ادوارد </a:t>
            </a:r>
            <a:r>
              <a:rPr lang="ar-DZ" sz="6000" b="1" dirty="0" err="1">
                <a:highlight>
                  <a:srgbClr val="FFFF00"/>
                </a:highlight>
                <a:latin typeface="Arabic Typesetting" panose="03020402040406030203" pitchFamily="66" charset="-78"/>
                <a:cs typeface="Arabic Typesetting" panose="03020402040406030203" pitchFamily="66" charset="-78"/>
              </a:rPr>
              <a:t>ديمينغ</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 xmlns:a16="http://schemas.microsoft.com/office/drawing/2014/main" id="{F586D54B-2ABC-4B14-8BBD-E9CF0B67E14D}"/>
              </a:ext>
            </a:extLst>
          </p:cNvPr>
          <p:cNvSpPr txBox="1"/>
          <p:nvPr/>
        </p:nvSpPr>
        <p:spPr>
          <a:xfrm>
            <a:off x="8677276" y="1061679"/>
            <a:ext cx="3133724" cy="1569660"/>
          </a:xfrm>
          <a:prstGeom prst="rect">
            <a:avLst/>
          </a:prstGeom>
          <a:noFill/>
        </p:spPr>
        <p:txBody>
          <a:bodyPr wrap="square" rtlCol="0">
            <a:spAutoFit/>
          </a:bodyPr>
          <a:lstStyle/>
          <a:p>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Quality</a:t>
            </a:r>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is</a:t>
            </a:r>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everyone's</a:t>
            </a:r>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responsibility</a:t>
            </a:r>
            <a:r>
              <a:rPr lang="fr-FR" sz="3200" b="1" i="0" dirty="0">
                <a:solidFill>
                  <a:srgbClr val="202124"/>
                </a:solidFill>
                <a:effectLst/>
                <a:latin typeface="Times New Roman" panose="02020603050405020304" pitchFamily="18" charset="0"/>
                <a:cs typeface="Times New Roman" panose="02020603050405020304" pitchFamily="18" charset="0"/>
              </a:rPr>
              <a:t>. »</a:t>
            </a:r>
            <a:endParaRPr lang="fr-FR" sz="3200" b="1" dirty="0">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 xmlns:a16="http://schemas.microsoft.com/office/drawing/2014/main" id="{FCC07AB3-DF72-43AF-A129-984E2F667AD3}"/>
              </a:ext>
            </a:extLst>
          </p:cNvPr>
          <p:cNvSpPr txBox="1"/>
          <p:nvPr/>
        </p:nvSpPr>
        <p:spPr>
          <a:xfrm>
            <a:off x="381000" y="3811012"/>
            <a:ext cx="4724400" cy="2308324"/>
          </a:xfrm>
          <a:prstGeom prst="rect">
            <a:avLst/>
          </a:prstGeom>
          <a:noFill/>
        </p:spPr>
        <p:txBody>
          <a:bodyPr wrap="square" rtlCol="0">
            <a:spAutoFit/>
          </a:bodyPr>
          <a:lstStyle/>
          <a:p>
            <a:pPr algn="r" rtl="1"/>
            <a:r>
              <a:rPr lang="ar-DZ" sz="2400" b="1" i="0" dirty="0">
                <a:solidFill>
                  <a:schemeClr val="bg1"/>
                </a:solidFill>
                <a:effectLst/>
                <a:latin typeface="Segoe UI Historic" panose="020B0502040204020203" pitchFamily="34" charset="0"/>
              </a:rPr>
              <a:t>عد انتهاء الحرب العالمية الثانية تلقى دعوة من اليابان لغرض مساعدتها في جهودها المبذولة لتحسين الجودة ، وفي عام 1950 بدأ بتعليم مفاهيم السيطرة الاحصائية للشركات اليابانية كمستشار ومعلم للصناعة اليابانية ، كما يعد الرائد الاول لحركة الجودة في اليابان.</a:t>
            </a:r>
            <a:endParaRPr lang="fr-FR" sz="2400" b="1" dirty="0">
              <a:solidFill>
                <a:schemeClr val="bg1"/>
              </a:solidFill>
            </a:endParaRPr>
          </a:p>
        </p:txBody>
      </p:sp>
    </p:spTree>
    <p:extLst>
      <p:ext uri="{BB962C8B-B14F-4D97-AF65-F5344CB8AC3E}">
        <p14:creationId xmlns:p14="http://schemas.microsoft.com/office/powerpoint/2010/main" val="13044731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 xmlns:a16="http://schemas.microsoft.com/office/drawing/2014/main"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pic>
        <p:nvPicPr>
          <p:cNvPr id="6" name="Image 5">
            <a:extLst>
              <a:ext uri="{FF2B5EF4-FFF2-40B4-BE49-F238E27FC236}">
                <a16:creationId xmlns="" xmlns:a16="http://schemas.microsoft.com/office/drawing/2014/main" id="{43981917-8BD3-4FA4-BDC5-B1F567AB1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34000" cy="2667000"/>
          </a:xfrm>
          <a:prstGeom prst="rect">
            <a:avLst/>
          </a:prstGeom>
        </p:spPr>
      </p:pic>
      <p:sp>
        <p:nvSpPr>
          <p:cNvPr id="7" name="ZoneTexte 6">
            <a:extLst>
              <a:ext uri="{FF2B5EF4-FFF2-40B4-BE49-F238E27FC236}">
                <a16:creationId xmlns="" xmlns:a16="http://schemas.microsoft.com/office/drawing/2014/main" id="{8D37E157-AC2F-4616-9E16-5DC4C64EFD65}"/>
              </a:ext>
            </a:extLst>
          </p:cNvPr>
          <p:cNvSpPr txBox="1"/>
          <p:nvPr/>
        </p:nvSpPr>
        <p:spPr>
          <a:xfrm>
            <a:off x="5334000" y="225504"/>
            <a:ext cx="586740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الجودة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 xmlns:a16="http://schemas.microsoft.com/office/drawing/2014/main" id="{685002C4-7069-481A-B285-72ECC689FC02}"/>
              </a:ext>
            </a:extLst>
          </p:cNvPr>
          <p:cNvSpPr txBox="1"/>
          <p:nvPr/>
        </p:nvSpPr>
        <p:spPr>
          <a:xfrm>
            <a:off x="8420100" y="2174797"/>
            <a:ext cx="3771900" cy="3539430"/>
          </a:xfrm>
          <a:prstGeom prst="rect">
            <a:avLst/>
          </a:prstGeom>
          <a:noFill/>
        </p:spPr>
        <p:txBody>
          <a:bodyPr wrap="square" rtlCol="0">
            <a:spAutoFit/>
          </a:bodyPr>
          <a:lstStyle/>
          <a:p>
            <a:pPr algn="ctr" rtl="1"/>
            <a:r>
              <a:rPr lang="ar-DZ" sz="3200" b="1" i="0" dirty="0">
                <a:solidFill>
                  <a:srgbClr val="050505"/>
                </a:solidFill>
                <a:effectLst/>
                <a:latin typeface="Arabic Typesetting" panose="03020402040406030203" pitchFamily="66" charset="-78"/>
                <a:cs typeface="Arabic Typesetting" panose="03020402040406030203" pitchFamily="66" charset="-78"/>
              </a:rPr>
              <a:t>عرف </a:t>
            </a:r>
            <a:r>
              <a:rPr lang="fr-FR" sz="3200" b="1" i="0" dirty="0">
                <a:solidFill>
                  <a:srgbClr val="050505"/>
                </a:solidFill>
                <a:effectLst/>
                <a:latin typeface="Arabic Typesetting" panose="03020402040406030203" pitchFamily="66" charset="-78"/>
                <a:cs typeface="Arabic Typesetting" panose="03020402040406030203" pitchFamily="66" charset="-78"/>
              </a:rPr>
              <a:t>Deming </a:t>
            </a:r>
            <a:r>
              <a:rPr lang="ar-DZ" sz="3200" b="1" i="0" dirty="0">
                <a:solidFill>
                  <a:srgbClr val="050505"/>
                </a:solidFill>
                <a:effectLst/>
                <a:latin typeface="Arabic Typesetting" panose="03020402040406030203" pitchFamily="66" charset="-78"/>
                <a:cs typeface="Arabic Typesetting" panose="03020402040406030203" pitchFamily="66" charset="-78"/>
              </a:rPr>
              <a:t> الجودة بأنها مطابقة المنتوج او الخدمة للمواصفات الموضوعة عن طريق تخفيض درجة عدم التأكد في كل من التصميم والعملية الانتاجية ، ويرى ان الجودة العالية تقود إلى الانتاجية العالية والتي تقود إلى القوة التنافسية طويلة الامد.</a:t>
            </a:r>
            <a:endParaRPr lang="fr-FR" sz="3200" b="1" dirty="0">
              <a:latin typeface="Arabic Typesetting" panose="03020402040406030203" pitchFamily="66" charset="-78"/>
              <a:cs typeface="Arabic Typesetting" panose="03020402040406030203" pitchFamily="66" charset="-78"/>
            </a:endParaRPr>
          </a:p>
        </p:txBody>
      </p:sp>
      <p:sp>
        <p:nvSpPr>
          <p:cNvPr id="9" name="ZoneTexte 8">
            <a:extLst>
              <a:ext uri="{FF2B5EF4-FFF2-40B4-BE49-F238E27FC236}">
                <a16:creationId xmlns="" xmlns:a16="http://schemas.microsoft.com/office/drawing/2014/main" id="{AE5A5C4B-C2D7-44C9-BDFF-AAC3B9B109D7}"/>
              </a:ext>
            </a:extLst>
          </p:cNvPr>
          <p:cNvSpPr txBox="1"/>
          <p:nvPr/>
        </p:nvSpPr>
        <p:spPr>
          <a:xfrm>
            <a:off x="4495800" y="2870358"/>
            <a:ext cx="3771900" cy="3539430"/>
          </a:xfrm>
          <a:prstGeom prst="rect">
            <a:avLst/>
          </a:prstGeom>
          <a:noFill/>
        </p:spPr>
        <p:txBody>
          <a:bodyPr wrap="square" rtlCol="0">
            <a:spAutoFit/>
          </a:bodyPr>
          <a:lstStyle/>
          <a:p>
            <a:pPr algn="ctr" rtl="1"/>
            <a:r>
              <a:rPr lang="ar-DZ" sz="2800" b="1" i="0" dirty="0">
                <a:solidFill>
                  <a:srgbClr val="050505"/>
                </a:solidFill>
                <a:effectLst/>
                <a:latin typeface="Arabic Typesetting" panose="03020402040406030203" pitchFamily="66" charset="-78"/>
                <a:cs typeface="Arabic Typesetting" panose="03020402040406030203" pitchFamily="66" charset="-78"/>
              </a:rPr>
              <a:t>ان فلسفة </a:t>
            </a:r>
            <a:r>
              <a:rPr lang="fr-FR" sz="2800" b="1" i="0" dirty="0">
                <a:solidFill>
                  <a:srgbClr val="050505"/>
                </a:solidFill>
                <a:effectLst/>
                <a:latin typeface="Arabic Typesetting" panose="03020402040406030203" pitchFamily="66" charset="-78"/>
                <a:cs typeface="Arabic Typesetting" panose="03020402040406030203" pitchFamily="66" charset="-78"/>
              </a:rPr>
              <a:t>Deming </a:t>
            </a:r>
            <a:r>
              <a:rPr lang="ar-DZ" sz="2800" b="1" i="0" dirty="0">
                <a:solidFill>
                  <a:srgbClr val="050505"/>
                </a:solidFill>
                <a:effectLst/>
                <a:latin typeface="Arabic Typesetting" panose="03020402040406030203" pitchFamily="66" charset="-78"/>
                <a:cs typeface="Arabic Typesetting" panose="03020402040406030203" pitchFamily="66" charset="-78"/>
              </a:rPr>
              <a:t> لم تكن مكثفة على الجودة بحد ذاتها إلى حد كبير بقدر ما عالجت وتناولت الممارسات الإدارية التي تقود إلى الجودة المتميزة ، كما يرى ان الجودة تبدأ عند مستوى الادارة العليا والذي يتمثل فيه النشاط الاستراتيجي. وان الجودة مسؤولية الإدارة العليا وليس العامل وعلى الإدارة ان تدعم العاملين لاكتشاف مشكلات الجودة وحلها</a:t>
            </a:r>
            <a:endParaRPr lang="fr-FR" sz="2800" b="1" dirty="0">
              <a:latin typeface="Arabic Typesetting" panose="03020402040406030203" pitchFamily="66" charset="-78"/>
              <a:cs typeface="Arabic Typesetting" panose="03020402040406030203" pitchFamily="66" charset="-78"/>
            </a:endParaRPr>
          </a:p>
        </p:txBody>
      </p:sp>
      <p:sp>
        <p:nvSpPr>
          <p:cNvPr id="10" name="ZoneTexte 9">
            <a:extLst>
              <a:ext uri="{FF2B5EF4-FFF2-40B4-BE49-F238E27FC236}">
                <a16:creationId xmlns="" xmlns:a16="http://schemas.microsoft.com/office/drawing/2014/main" id="{89B7AF06-D9BB-4638-B362-B9A72AD6420D}"/>
              </a:ext>
            </a:extLst>
          </p:cNvPr>
          <p:cNvSpPr txBox="1"/>
          <p:nvPr/>
        </p:nvSpPr>
        <p:spPr>
          <a:xfrm>
            <a:off x="247650" y="3295650"/>
            <a:ext cx="3581400" cy="1815882"/>
          </a:xfrm>
          <a:prstGeom prst="rect">
            <a:avLst/>
          </a:prstGeom>
          <a:noFill/>
        </p:spPr>
        <p:txBody>
          <a:bodyPr wrap="square" rtlCol="0">
            <a:spAutoFit/>
          </a:bodyPr>
          <a:lstStyle/>
          <a:p>
            <a:pPr algn="r" rtl="1"/>
            <a:r>
              <a:rPr lang="ar-DZ" sz="2800" b="1" i="0" dirty="0">
                <a:solidFill>
                  <a:srgbClr val="050505"/>
                </a:solidFill>
                <a:effectLst/>
                <a:latin typeface="Arabic Typesetting" panose="03020402040406030203" pitchFamily="66" charset="-78"/>
                <a:cs typeface="Arabic Typesetting" panose="03020402040406030203" pitchFamily="66" charset="-78"/>
              </a:rPr>
              <a:t>أكد </a:t>
            </a:r>
            <a:r>
              <a:rPr lang="fr-FR" sz="2800" b="1" i="0" dirty="0">
                <a:solidFill>
                  <a:srgbClr val="050505"/>
                </a:solidFill>
                <a:effectLst/>
                <a:latin typeface="Arabic Typesetting" panose="03020402040406030203" pitchFamily="66" charset="-78"/>
                <a:cs typeface="Arabic Typesetting" panose="03020402040406030203" pitchFamily="66" charset="-78"/>
              </a:rPr>
              <a:t>Deming </a:t>
            </a:r>
            <a:r>
              <a:rPr lang="ar-DZ" sz="2800" b="1" i="0" dirty="0">
                <a:solidFill>
                  <a:srgbClr val="050505"/>
                </a:solidFill>
                <a:effectLst/>
                <a:latin typeface="Arabic Typesetting" panose="03020402040406030203" pitchFamily="66" charset="-78"/>
                <a:cs typeface="Arabic Typesetting" panose="03020402040406030203" pitchFamily="66" charset="-78"/>
              </a:rPr>
              <a:t>على ضرورة قيام المنظمة بتقليص الانحرافات التي تحصل أثناء العمل ، وقد أشار إلى ذلك في كتاباته التي أصبحت ذات أثر فعال في تطوير الجودة الشاملة </a:t>
            </a:r>
            <a:endParaRPr lang="fr-FR"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85044514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9733AF51-47DC-42B2-AB61-CAE7A5C6E436}"/>
              </a:ext>
            </a:extLst>
          </p:cNvPr>
          <p:cNvSpPr txBox="1"/>
          <p:nvPr/>
        </p:nvSpPr>
        <p:spPr>
          <a:xfrm>
            <a:off x="971550" y="0"/>
            <a:ext cx="689610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مبادئ </a:t>
            </a:r>
            <a:r>
              <a:rPr lang="ar-DZ" sz="5400" b="1" dirty="0" err="1">
                <a:highlight>
                  <a:srgbClr val="FFFF00"/>
                </a:highlight>
                <a:latin typeface="Arabic Typesetting" panose="03020402040406030203" pitchFamily="66" charset="-78"/>
                <a:cs typeface="Arabic Typesetting" panose="03020402040406030203" pitchFamily="66" charset="-78"/>
              </a:rPr>
              <a:t>ديمينغ</a:t>
            </a:r>
            <a:r>
              <a:rPr lang="ar-DZ" sz="5400" b="1" dirty="0">
                <a:highlight>
                  <a:srgbClr val="FFFF00"/>
                </a:highlight>
                <a:latin typeface="Arabic Typesetting" panose="03020402040406030203" pitchFamily="66" charset="-78"/>
                <a:cs typeface="Arabic Typesetting" panose="03020402040406030203" pitchFamily="66" charset="-78"/>
              </a:rPr>
              <a:t> الأربعة عشر</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 xmlns:a16="http://schemas.microsoft.com/office/drawing/2014/main" id="{3FA0035C-9601-4AF2-97CF-34AB4760D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902260"/>
            <a:ext cx="12687300" cy="5053480"/>
          </a:xfrm>
          <a:prstGeom prst="rect">
            <a:avLst/>
          </a:prstGeom>
        </p:spPr>
      </p:pic>
      <p:sp>
        <p:nvSpPr>
          <p:cNvPr id="5" name="ZoneTexte 4">
            <a:extLst>
              <a:ext uri="{FF2B5EF4-FFF2-40B4-BE49-F238E27FC236}">
                <a16:creationId xmlns="" xmlns:a16="http://schemas.microsoft.com/office/drawing/2014/main" id="{C0261034-03E9-4795-A2D0-00806A72FF02}"/>
              </a:ext>
            </a:extLst>
          </p:cNvPr>
          <p:cNvSpPr txBox="1"/>
          <p:nvPr/>
        </p:nvSpPr>
        <p:spPr>
          <a:xfrm>
            <a:off x="1676400" y="2323473"/>
            <a:ext cx="8934450" cy="3046988"/>
          </a:xfrm>
          <a:prstGeom prst="rect">
            <a:avLst/>
          </a:prstGeom>
          <a:noFill/>
        </p:spPr>
        <p:txBody>
          <a:bodyPr wrap="square" rtlCol="0">
            <a:spAutoFit/>
          </a:bodyPr>
          <a:lstStyle/>
          <a:p>
            <a:pPr marL="685800" indent="-685800" algn="r" rtl="1">
              <a:buClr>
                <a:srgbClr val="FFFF00"/>
              </a:buClr>
              <a:buFont typeface="Wingdings" panose="05000000000000000000" pitchFamily="2" charset="2"/>
              <a:buChar char="q"/>
            </a:pPr>
            <a:r>
              <a:rPr lang="ar-DZ" sz="4800" b="1" i="0" dirty="0">
                <a:solidFill>
                  <a:srgbClr val="050505"/>
                </a:solidFill>
                <a:effectLst/>
                <a:latin typeface="Arabic Typesetting" panose="03020402040406030203" pitchFamily="66" charset="-78"/>
                <a:cs typeface="Arabic Typesetting" panose="03020402040406030203" pitchFamily="66" charset="-78"/>
              </a:rPr>
              <a:t>خلال فترة عمله في اليابان قام </a:t>
            </a:r>
            <a:r>
              <a:rPr lang="ar-DZ" sz="4800" b="1" i="0" dirty="0" err="1">
                <a:solidFill>
                  <a:srgbClr val="050505"/>
                </a:solidFill>
                <a:effectLst/>
                <a:latin typeface="Arabic Typesetting" panose="03020402040406030203" pitchFamily="66" charset="-78"/>
                <a:cs typeface="Arabic Typesetting" panose="03020402040406030203" pitchFamily="66" charset="-78"/>
              </a:rPr>
              <a:t>ديمنج</a:t>
            </a:r>
            <a:r>
              <a:rPr lang="ar-DZ" sz="4800" b="1" i="0" dirty="0">
                <a:solidFill>
                  <a:srgbClr val="050505"/>
                </a:solidFill>
                <a:effectLst/>
                <a:latin typeface="Arabic Typesetting" panose="03020402040406030203" pitchFamily="66" charset="-78"/>
                <a:cs typeface="Arabic Typesetting" panose="03020402040406030203" pitchFamily="66" charset="-78"/>
              </a:rPr>
              <a:t> بوضع أسس فلسفته حول الجودة والتي تبلورت في ١٤نقطة أصبحت فيما بعد المبادئ التي تم اعتناقها بواسطة الشركات في معظم دول العالم. وفيما يلي عرض لمبادئ </a:t>
            </a:r>
            <a:r>
              <a:rPr lang="ar-DZ" sz="4800" b="1" i="0" dirty="0" err="1">
                <a:solidFill>
                  <a:srgbClr val="050505"/>
                </a:solidFill>
                <a:effectLst/>
                <a:latin typeface="Arabic Typesetting" panose="03020402040406030203" pitchFamily="66" charset="-78"/>
                <a:cs typeface="Arabic Typesetting" panose="03020402040406030203" pitchFamily="66" charset="-78"/>
              </a:rPr>
              <a:t>ديمنج</a:t>
            </a:r>
            <a:r>
              <a:rPr lang="ar-DZ" sz="4800" b="1" i="0" dirty="0">
                <a:solidFill>
                  <a:srgbClr val="050505"/>
                </a:solidFill>
                <a:effectLst/>
                <a:latin typeface="Arabic Typesetting" panose="03020402040406030203" pitchFamily="66" charset="-78"/>
                <a:cs typeface="Arabic Typesetting" panose="03020402040406030203" pitchFamily="66" charset="-78"/>
              </a:rPr>
              <a:t> :</a:t>
            </a:r>
            <a:endParaRPr lang="fr-FR" sz="4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1448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4717FF-2476-4292-BDDC-B47E518BCB19}"/>
              </a:ext>
            </a:extLst>
          </p:cNvPr>
          <p:cNvSpPr/>
          <p:nvPr/>
        </p:nvSpPr>
        <p:spPr>
          <a:xfrm>
            <a:off x="266700" y="247650"/>
            <a:ext cx="11658600" cy="6362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 xmlns:a16="http://schemas.microsoft.com/office/drawing/2014/main" id="{B6FEEA10-04B1-4152-BCAF-FD2F109BC985}"/>
              </a:ext>
            </a:extLst>
          </p:cNvPr>
          <p:cNvCxnSpPr>
            <a:stCxn id="2" idx="0"/>
            <a:endCxn id="2" idx="2"/>
          </p:cNvCxnSpPr>
          <p:nvPr/>
        </p:nvCxnSpPr>
        <p:spPr>
          <a:xfrm>
            <a:off x="6096000" y="247650"/>
            <a:ext cx="0" cy="6362700"/>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 xmlns:a16="http://schemas.microsoft.com/office/drawing/2014/main" id="{74BFD608-66F3-4FFF-8BFB-008B3E89F94A}"/>
              </a:ext>
            </a:extLst>
          </p:cNvPr>
          <p:cNvSpPr txBox="1"/>
          <p:nvPr/>
        </p:nvSpPr>
        <p:spPr>
          <a:xfrm>
            <a:off x="6286506" y="514350"/>
            <a:ext cx="5410194" cy="5693866"/>
          </a:xfrm>
          <a:prstGeom prst="rect">
            <a:avLst/>
          </a:prstGeom>
          <a:noFill/>
        </p:spPr>
        <p:txBody>
          <a:bodyPr wrap="square" rtlCol="0">
            <a:spAutoFit/>
          </a:bodyPr>
          <a:lstStyle/>
          <a:p>
            <a:pPr algn="r" rtl="1"/>
            <a:r>
              <a:rPr lang="ar-DZ" sz="2800" b="1" dirty="0">
                <a:latin typeface="Arabic Typesetting" panose="03020402040406030203" pitchFamily="66" charset="-78"/>
                <a:cs typeface="Arabic Typesetting" panose="03020402040406030203" pitchFamily="66" charset="-78"/>
              </a:rPr>
              <a:t>أ- صياغة هدف أساسي والعمل على خلق التجانس بين الهدف الأساسي والاهداف الثانوية وبما يؤدي إلى تحسين منتجات وخدمات المنظمة.</a:t>
            </a:r>
          </a:p>
          <a:p>
            <a:pPr algn="r" rtl="1"/>
            <a:r>
              <a:rPr lang="ar-DZ" sz="2800" b="1" dirty="0">
                <a:latin typeface="Arabic Typesetting" panose="03020402040406030203" pitchFamily="66" charset="-78"/>
                <a:cs typeface="Arabic Typesetting" panose="03020402040406030203" pitchFamily="66" charset="-78"/>
              </a:rPr>
              <a:t>ب- تصميم برامج التحسين والتطوير من خلال حلقة </a:t>
            </a:r>
            <a:r>
              <a:rPr lang="fr-FR" sz="2800" b="1" dirty="0">
                <a:latin typeface="Arabic Typesetting" panose="03020402040406030203" pitchFamily="66" charset="-78"/>
                <a:cs typeface="Arabic Typesetting" panose="03020402040406030203" pitchFamily="66" charset="-78"/>
              </a:rPr>
              <a:t>PDCA</a:t>
            </a:r>
          </a:p>
          <a:p>
            <a:pPr algn="r" rtl="1"/>
            <a:r>
              <a:rPr lang="ar-DZ" sz="2800" b="1" dirty="0">
                <a:latin typeface="Arabic Typesetting" panose="03020402040406030203" pitchFamily="66" charset="-78"/>
                <a:cs typeface="Arabic Typesetting" panose="03020402040406030203" pitchFamily="66" charset="-78"/>
              </a:rPr>
              <a:t>ت – بناء الجودة </a:t>
            </a:r>
            <a:r>
              <a:rPr lang="ar-DZ" sz="2800" b="1" dirty="0" err="1">
                <a:latin typeface="Arabic Typesetting" panose="03020402040406030203" pitchFamily="66" charset="-78"/>
                <a:cs typeface="Arabic Typesetting" panose="03020402040406030203" pitchFamily="66" charset="-78"/>
              </a:rPr>
              <a:t>ابتداءاً</a:t>
            </a:r>
            <a:r>
              <a:rPr lang="ar-DZ" sz="2800" b="1" dirty="0">
                <a:latin typeface="Arabic Typesetting" panose="03020402040406030203" pitchFamily="66" charset="-78"/>
                <a:cs typeface="Arabic Typesetting" panose="03020402040406030203" pitchFamily="66" charset="-78"/>
              </a:rPr>
              <a:t> من مرحلة التصميم ، الامر الذي يؤدي إلى تقليل الاعتماد على التفتيش. </a:t>
            </a:r>
          </a:p>
          <a:p>
            <a:pPr algn="r" rtl="1"/>
            <a:r>
              <a:rPr lang="ar-DZ" sz="2800" b="1" dirty="0">
                <a:latin typeface="Arabic Typesetting" panose="03020402040406030203" pitchFamily="66" charset="-78"/>
                <a:cs typeface="Arabic Typesetting" panose="03020402040406030203" pitchFamily="66" charset="-78"/>
              </a:rPr>
              <a:t>ث- اختيار المجهزين </a:t>
            </a:r>
            <a:r>
              <a:rPr lang="ar-DZ" sz="2800" b="1" dirty="0" err="1">
                <a:latin typeface="Arabic Typesetting" panose="03020402040406030203" pitchFamily="66" charset="-78"/>
                <a:cs typeface="Arabic Typesetting" panose="03020402040406030203" pitchFamily="66" charset="-78"/>
              </a:rPr>
              <a:t>بناءاً</a:t>
            </a:r>
            <a:r>
              <a:rPr lang="ar-DZ" sz="2800" b="1" dirty="0">
                <a:latin typeface="Arabic Typesetting" panose="03020402040406030203" pitchFamily="66" charset="-78"/>
                <a:cs typeface="Arabic Typesetting" panose="03020402040406030203" pitchFamily="66" charset="-78"/>
              </a:rPr>
              <a:t> على اوطأ الاسعار .</a:t>
            </a:r>
          </a:p>
          <a:p>
            <a:pPr algn="r" rtl="1"/>
            <a:r>
              <a:rPr lang="ar-DZ" sz="2800" b="1" dirty="0">
                <a:latin typeface="Arabic Typesetting" panose="03020402040406030203" pitchFamily="66" charset="-78"/>
                <a:cs typeface="Arabic Typesetting" panose="03020402040406030203" pitchFamily="66" charset="-78"/>
              </a:rPr>
              <a:t>ج- اعتماد التدريب لرفع كفاءة العاملين كونه استثماراً وليس كلفة إضافية .</a:t>
            </a:r>
          </a:p>
          <a:p>
            <a:pPr algn="r" rtl="1"/>
            <a:r>
              <a:rPr lang="ar-DZ" sz="2800" b="1" dirty="0">
                <a:latin typeface="Arabic Typesetting" panose="03020402040406030203" pitchFamily="66" charset="-78"/>
                <a:cs typeface="Arabic Typesetting" panose="03020402040406030203" pitchFamily="66" charset="-78"/>
              </a:rPr>
              <a:t>ح- العمل على أبعاد الخوف عن العاملين وتشجيع الاتصالات الافقية.</a:t>
            </a:r>
          </a:p>
          <a:p>
            <a:pPr algn="r" rtl="1"/>
            <a:r>
              <a:rPr lang="ar-DZ" sz="2800" b="1" dirty="0">
                <a:latin typeface="Arabic Typesetting" panose="03020402040406030203" pitchFamily="66" charset="-78"/>
                <a:cs typeface="Arabic Typesetting" panose="03020402040406030203" pitchFamily="66" charset="-78"/>
              </a:rPr>
              <a:t>خ- العمل على خلق حالة من التنسيق بين القادة الإداريين والمشرفين والمباشرين على العمل.</a:t>
            </a:r>
          </a:p>
          <a:p>
            <a:pPr algn="r" rtl="1"/>
            <a:r>
              <a:rPr lang="ar-DZ" sz="2800" b="1" dirty="0">
                <a:latin typeface="Arabic Typesetting" panose="03020402040406030203" pitchFamily="66" charset="-78"/>
                <a:cs typeface="Arabic Typesetting" panose="03020402040406030203" pitchFamily="66" charset="-78"/>
              </a:rPr>
              <a:t>د- شجع على التعاون وتكوين فرق العمل </a:t>
            </a:r>
            <a:r>
              <a:rPr lang="ar-DZ" sz="2800" b="1" dirty="0" err="1">
                <a:latin typeface="Arabic Typesetting" panose="03020402040406030203" pitchFamily="66" charset="-78"/>
                <a:cs typeface="Arabic Typesetting" panose="03020402040406030203" pitchFamily="66" charset="-78"/>
              </a:rPr>
              <a:t>وإعمل</a:t>
            </a:r>
            <a:r>
              <a:rPr lang="ar-DZ" sz="2800" b="1" dirty="0">
                <a:latin typeface="Arabic Typesetting" panose="03020402040406030203" pitchFamily="66" charset="-78"/>
                <a:cs typeface="Arabic Typesetting" panose="03020402040406030203" pitchFamily="66" charset="-78"/>
              </a:rPr>
              <a:t> على حل المشاكل من خلال الحلول الجماعية التي تأتي من فرق العمل.</a:t>
            </a:r>
            <a:endParaRPr lang="fr-FR" sz="2800" b="1" dirty="0">
              <a:latin typeface="Arabic Typesetting" panose="03020402040406030203" pitchFamily="66" charset="-78"/>
              <a:cs typeface="Arabic Typesetting" panose="03020402040406030203" pitchFamily="66" charset="-78"/>
            </a:endParaRPr>
          </a:p>
        </p:txBody>
      </p:sp>
      <p:sp>
        <p:nvSpPr>
          <p:cNvPr id="6" name="ZoneTexte 5">
            <a:extLst>
              <a:ext uri="{FF2B5EF4-FFF2-40B4-BE49-F238E27FC236}">
                <a16:creationId xmlns="" xmlns:a16="http://schemas.microsoft.com/office/drawing/2014/main" id="{7547F906-1143-4F7B-A1CC-022DBB722279}"/>
              </a:ext>
            </a:extLst>
          </p:cNvPr>
          <p:cNvSpPr txBox="1"/>
          <p:nvPr/>
        </p:nvSpPr>
        <p:spPr>
          <a:xfrm>
            <a:off x="495300" y="666750"/>
            <a:ext cx="5448300" cy="4832092"/>
          </a:xfrm>
          <a:prstGeom prst="rect">
            <a:avLst/>
          </a:prstGeom>
          <a:noFill/>
        </p:spPr>
        <p:txBody>
          <a:bodyPr wrap="square" rtlCol="0">
            <a:spAutoFit/>
          </a:bodyPr>
          <a:lstStyle/>
          <a:p>
            <a:pPr algn="r" rtl="1"/>
            <a:r>
              <a:rPr lang="ar-DZ" sz="2800" b="1" dirty="0">
                <a:latin typeface="Arabic Typesetting" panose="03020402040406030203" pitchFamily="66" charset="-78"/>
                <a:cs typeface="Arabic Typesetting" panose="03020402040406030203" pitchFamily="66" charset="-78"/>
              </a:rPr>
              <a:t>ذ- اعتماد الطرق الاحصائية للتحسين المستمر وفي مختلف المراحل.</a:t>
            </a:r>
          </a:p>
          <a:p>
            <a:pPr algn="r" rtl="1"/>
            <a:r>
              <a:rPr lang="ar-DZ" sz="2800" b="1" dirty="0">
                <a:latin typeface="Arabic Typesetting" panose="03020402040406030203" pitchFamily="66" charset="-78"/>
                <a:cs typeface="Arabic Typesetting" panose="03020402040406030203" pitchFamily="66" charset="-78"/>
              </a:rPr>
              <a:t>ر- العمل على خلق حالة من التنسيق التام بين العاملين ومشرفيهم مما يؤدي إلى تحقيق الاداء الافضل.</a:t>
            </a:r>
          </a:p>
          <a:p>
            <a:pPr algn="r" rtl="1"/>
            <a:r>
              <a:rPr lang="ar-DZ" sz="2800" b="1" dirty="0">
                <a:latin typeface="Arabic Typesetting" panose="03020402040406030203" pitchFamily="66" charset="-78"/>
                <a:cs typeface="Arabic Typesetting" panose="03020402040406030203" pitchFamily="66" charset="-78"/>
              </a:rPr>
              <a:t>ز- عدم اعتماد ارقام محددة للإنتاج اليومي او الاسبوعي دون ربط ذلك بالجودة.</a:t>
            </a:r>
          </a:p>
          <a:p>
            <a:pPr algn="r" rtl="1"/>
            <a:r>
              <a:rPr lang="ar-DZ" sz="2800" b="1" dirty="0">
                <a:latin typeface="Arabic Typesetting" panose="03020402040406030203" pitchFamily="66" charset="-78"/>
                <a:cs typeface="Arabic Typesetting" panose="03020402040406030203" pitchFamily="66" charset="-78"/>
              </a:rPr>
              <a:t> س- العمل على ازالة المعوقات والممارسات التي تحرم العاملين من الزهو والتفاخر بإنجازاتهم.</a:t>
            </a:r>
          </a:p>
          <a:p>
            <a:pPr algn="r" rtl="1"/>
            <a:r>
              <a:rPr lang="ar-DZ" sz="2800" b="1" dirty="0">
                <a:latin typeface="Arabic Typesetting" panose="03020402040406030203" pitchFamily="66" charset="-78"/>
                <a:cs typeface="Arabic Typesetting" panose="03020402040406030203" pitchFamily="66" charset="-78"/>
              </a:rPr>
              <a:t>ش- تشجيع التعليم الذاتي واعادة التدريب لجعل العاملين مواكبين للتقدم التكنولوجي.</a:t>
            </a:r>
          </a:p>
          <a:p>
            <a:pPr algn="r" rtl="1"/>
            <a:r>
              <a:rPr lang="ar-DZ" sz="2800" b="1" dirty="0">
                <a:latin typeface="Arabic Typesetting" panose="03020402040406030203" pitchFamily="66" charset="-78"/>
                <a:cs typeface="Arabic Typesetting" panose="03020402040406030203" pitchFamily="66" charset="-78"/>
              </a:rPr>
              <a:t>ص- </a:t>
            </a:r>
            <a:r>
              <a:rPr lang="ar-DZ" sz="2800" b="1" dirty="0" err="1">
                <a:latin typeface="Arabic Typesetting" panose="03020402040406030203" pitchFamily="66" charset="-78"/>
                <a:cs typeface="Arabic Typesetting" panose="03020402040406030203" pitchFamily="66" charset="-78"/>
              </a:rPr>
              <a:t>إلتزام</a:t>
            </a:r>
            <a:r>
              <a:rPr lang="ar-DZ" sz="2800" b="1" dirty="0">
                <a:latin typeface="Arabic Typesetting" panose="03020402040406030203" pitchFamily="66" charset="-78"/>
                <a:cs typeface="Arabic Typesetting" panose="03020402040406030203" pitchFamily="66" charset="-78"/>
              </a:rPr>
              <a:t> الإدارة العليا الدائم بالجودة هو الطريق الصحيح لتطبيق مبدأ التحسين المستمر.</a:t>
            </a:r>
            <a:endParaRPr lang="fr-FR"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280298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 xmlns:a16="http://schemas.microsoft.com/office/drawing/2014/main" id="{33344C14-7A52-4154-8636-4BAB9A63995B}"/>
              </a:ext>
            </a:extLst>
          </p:cNvPr>
          <p:cNvPicPr>
            <a:picLocks noChangeAspect="1"/>
          </p:cNvPicPr>
          <p:nvPr/>
        </p:nvPicPr>
        <p:blipFill>
          <a:blip r:embed="rId2"/>
          <a:stretch>
            <a:fillRect/>
          </a:stretch>
        </p:blipFill>
        <p:spPr>
          <a:xfrm>
            <a:off x="-5664457" y="2057418"/>
            <a:ext cx="4737003" cy="4298053"/>
          </a:xfrm>
          <a:prstGeom prst="rect">
            <a:avLst/>
          </a:prstGeom>
        </p:spPr>
      </p:pic>
      <p:pic>
        <p:nvPicPr>
          <p:cNvPr id="6" name="Image 5">
            <a:extLst>
              <a:ext uri="{FF2B5EF4-FFF2-40B4-BE49-F238E27FC236}">
                <a16:creationId xmlns="" xmlns:a16="http://schemas.microsoft.com/office/drawing/2014/main" id="{82B1CED7-52C3-47C2-81DF-F8F77A4F6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83" y="457200"/>
            <a:ext cx="4560434" cy="5943600"/>
          </a:xfrm>
          <a:prstGeom prst="rect">
            <a:avLst/>
          </a:prstGeom>
        </p:spPr>
      </p:pic>
      <p:sp>
        <p:nvSpPr>
          <p:cNvPr id="10" name="ZoneTexte 9">
            <a:extLst>
              <a:ext uri="{FF2B5EF4-FFF2-40B4-BE49-F238E27FC236}">
                <a16:creationId xmlns="" xmlns:a16="http://schemas.microsoft.com/office/drawing/2014/main" id="{9E20D11D-3BA8-48B1-9A74-AFC3216BF839}"/>
              </a:ext>
            </a:extLst>
          </p:cNvPr>
          <p:cNvSpPr txBox="1"/>
          <p:nvPr/>
        </p:nvSpPr>
        <p:spPr>
          <a:xfrm>
            <a:off x="3815783" y="5726609"/>
            <a:ext cx="4813867" cy="769441"/>
          </a:xfrm>
          <a:prstGeom prst="rect">
            <a:avLst/>
          </a:prstGeom>
          <a:noFill/>
        </p:spPr>
        <p:txBody>
          <a:bodyPr wrap="square" rtlCol="0">
            <a:spAutoFit/>
          </a:bodyPr>
          <a:lstStyle/>
          <a:p>
            <a:r>
              <a:rPr lang="fr-FR" sz="44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JOSEPH JURAN</a:t>
            </a:r>
          </a:p>
        </p:txBody>
      </p:sp>
      <p:sp>
        <p:nvSpPr>
          <p:cNvPr id="3" name="ZoneTexte 2">
            <a:extLst>
              <a:ext uri="{FF2B5EF4-FFF2-40B4-BE49-F238E27FC236}">
                <a16:creationId xmlns="" xmlns:a16="http://schemas.microsoft.com/office/drawing/2014/main" id="{E77B52D2-F133-484F-8EAC-4879C86580EF}"/>
              </a:ext>
            </a:extLst>
          </p:cNvPr>
          <p:cNvSpPr txBox="1"/>
          <p:nvPr/>
        </p:nvSpPr>
        <p:spPr>
          <a:xfrm>
            <a:off x="-2799740" y="1384561"/>
            <a:ext cx="3581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Joseph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JURAN</a:t>
            </a:r>
          </a:p>
        </p:txBody>
      </p:sp>
      <p:sp>
        <p:nvSpPr>
          <p:cNvPr id="5" name="ZoneTexte 4">
            <a:extLst>
              <a:ext uri="{FF2B5EF4-FFF2-40B4-BE49-F238E27FC236}">
                <a16:creationId xmlns="" xmlns:a16="http://schemas.microsoft.com/office/drawing/2014/main" id="{C6693D1C-1990-4B91-8D83-B5C04416B54E}"/>
              </a:ext>
            </a:extLst>
          </p:cNvPr>
          <p:cNvSpPr txBox="1"/>
          <p:nvPr/>
        </p:nvSpPr>
        <p:spPr>
          <a:xfrm>
            <a:off x="-5486705" y="3013400"/>
            <a:ext cx="4381500" cy="286232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معلم الجودة الاول في العالم وهو احد المهندسين الاوائل الذين ساهموا في بناء ثورة الجودة باليابان.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رومانيا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 :24-12-1904</a:t>
            </a:r>
            <a:endPar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1991618977"/>
      </p:ext>
    </p:extLst>
  </p:cSld>
  <p:clrMapOvr>
    <a:masterClrMapping/>
  </p:clrMapOvr>
  <p:transition spd="slow">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TotalTime>
  <Words>2411</Words>
  <Application>Microsoft Office PowerPoint</Application>
  <PresentationFormat>Personnalisé</PresentationFormat>
  <Paragraphs>220</Paragraphs>
  <Slides>40</Slides>
  <Notes>1</Notes>
  <HiddenSlides>0</HiddenSlides>
  <MMClips>0</MMClips>
  <ScaleCrop>false</ScaleCrop>
  <HeadingPairs>
    <vt:vector size="4" baseType="variant">
      <vt:variant>
        <vt:lpstr>Thème</vt:lpstr>
      </vt:variant>
      <vt:variant>
        <vt:i4>1</vt:i4>
      </vt:variant>
      <vt:variant>
        <vt:lpstr>Titres des diapositives</vt:lpstr>
      </vt:variant>
      <vt:variant>
        <vt:i4>40</vt:i4>
      </vt:variant>
    </vt:vector>
  </HeadingPairs>
  <TitlesOfParts>
    <vt:vector size="4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user</cp:lastModifiedBy>
  <cp:revision>7</cp:revision>
  <dcterms:created xsi:type="dcterms:W3CDTF">2024-03-08T23:42:25Z</dcterms:created>
  <dcterms:modified xsi:type="dcterms:W3CDTF">2025-05-10T19:15:26Z</dcterms:modified>
</cp:coreProperties>
</file>