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1" r:id="rId1"/>
  </p:sldMasterIdLst>
  <p:notesMasterIdLst>
    <p:notesMasterId r:id="rId16"/>
  </p:notesMasterIdLst>
  <p:handoutMasterIdLst>
    <p:handoutMasterId r:id="rId17"/>
  </p:handoutMasterIdLst>
  <p:sldIdLst>
    <p:sldId id="324" r:id="rId2"/>
    <p:sldId id="259" r:id="rId3"/>
    <p:sldId id="282" r:id="rId4"/>
    <p:sldId id="365" r:id="rId5"/>
    <p:sldId id="316" r:id="rId6"/>
    <p:sldId id="378" r:id="rId7"/>
    <p:sldId id="393" r:id="rId8"/>
    <p:sldId id="394" r:id="rId9"/>
    <p:sldId id="395" r:id="rId10"/>
    <p:sldId id="396" r:id="rId11"/>
    <p:sldId id="397" r:id="rId12"/>
    <p:sldId id="398" r:id="rId13"/>
    <p:sldId id="399" r:id="rId14"/>
    <p:sldId id="313" r:id="rId1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6AFE6"/>
    <a:srgbClr val="7EC472"/>
    <a:srgbClr val="E08DF7"/>
    <a:srgbClr val="876CFA"/>
    <a:srgbClr val="A50DB1"/>
    <a:srgbClr val="CC66FF"/>
    <a:srgbClr val="DA70CB"/>
    <a:srgbClr val="211E54"/>
    <a:srgbClr val="509F43"/>
    <a:srgbClr val="C3D6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28" autoAdjust="0"/>
    <p:restoredTop sz="89580" autoAdjust="0"/>
  </p:normalViewPr>
  <p:slideViewPr>
    <p:cSldViewPr>
      <p:cViewPr varScale="1">
        <p:scale>
          <a:sx n="45" d="100"/>
          <a:sy n="45" d="100"/>
        </p:scale>
        <p:origin x="-124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C8B4DDB-AB9D-497A-B6B0-9897134E7211}" type="datetimeFigureOut">
              <a:rPr lang="fr-FR" smtClean="0"/>
              <a:pPr/>
              <a:t>27/09/2023</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24398BF-B79E-4FE7-81B0-58922178FB38}" type="slidenum">
              <a:rPr lang="fr-FR" smtClean="0"/>
              <a:pPr/>
              <a:t>‹N°›</a:t>
            </a:fld>
            <a:endParaRPr lang="fr-FR"/>
          </a:p>
        </p:txBody>
      </p:sp>
    </p:spTree>
    <p:extLst>
      <p:ext uri="{BB962C8B-B14F-4D97-AF65-F5344CB8AC3E}">
        <p14:creationId xmlns:p14="http://schemas.microsoft.com/office/powerpoint/2010/main" val="413477259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751D63-F3B4-4A31-B013-8E1A33140055}" type="datetimeFigureOut">
              <a:rPr lang="fr-FR" smtClean="0"/>
              <a:pPr/>
              <a:t>27/09/2023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9F8E7E-4CD1-4477-BCE7-EA6BC1CCBF15}" type="slidenum">
              <a:rPr lang="fr-FR" smtClean="0"/>
              <a:pPr/>
              <a:t>‹N°›</a:t>
            </a:fld>
            <a:endParaRPr lang="fr-FR"/>
          </a:p>
        </p:txBody>
      </p:sp>
    </p:spTree>
    <p:extLst>
      <p:ext uri="{BB962C8B-B14F-4D97-AF65-F5344CB8AC3E}">
        <p14:creationId xmlns:p14="http://schemas.microsoft.com/office/powerpoint/2010/main" val="153407481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100" kern="1200" dirty="0" smtClean="0">
                <a:solidFill>
                  <a:schemeClr val="tx1"/>
                </a:solidFill>
                <a:latin typeface="+mn-lt"/>
                <a:ea typeface="+mn-ea"/>
                <a:cs typeface="+mn-cs"/>
              </a:rPr>
              <a:t>Notre travail de recherche s’intitule : les différents mécanismes de contrôle et </a:t>
            </a:r>
            <a:r>
              <a:rPr lang="fr-FR" sz="1100" kern="1200" smtClean="0">
                <a:solidFill>
                  <a:schemeClr val="tx1"/>
                </a:solidFill>
                <a:latin typeface="+mn-lt"/>
                <a:ea typeface="+mn-ea"/>
                <a:cs typeface="+mn-cs"/>
              </a:rPr>
              <a:t>l’ impact </a:t>
            </a:r>
            <a:r>
              <a:rPr lang="fr-FR" sz="1100" kern="1200" dirty="0" smtClean="0">
                <a:solidFill>
                  <a:schemeClr val="tx1"/>
                </a:solidFill>
                <a:latin typeface="+mn-lt"/>
                <a:ea typeface="+mn-ea"/>
                <a:cs typeface="+mn-cs"/>
              </a:rPr>
              <a:t>du phénomène de l’enracinement des dirigeants sur la performance des firmes : cas Français</a:t>
            </a:r>
            <a:endParaRPr lang="fr-FR" sz="11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2</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11</a:t>
            </a:fld>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12</a:t>
            </a:fld>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13</a:t>
            </a:fld>
            <a:endParaRPr lang="fr-F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14</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dirty="0" smtClean="0">
                <a:solidFill>
                  <a:schemeClr val="tx1"/>
                </a:solidFill>
                <a:latin typeface="+mn-lt"/>
                <a:ea typeface="+mn-ea"/>
                <a:cs typeface="+mn-cs"/>
              </a:rPr>
              <a:t>(En outre, La propriété des investisseurs institutionnels a aussi constitué une caractéristique actionnariale affectant la possibilité d’avoir une stratégie d’enracinement). </a:t>
            </a:r>
            <a:endParaRPr lang="fr-FR"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3</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4</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5</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6</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7</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8</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9</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10</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4" name="Titre 13"/>
          <p:cNvSpPr>
            <a:spLocks noGrp="1"/>
          </p:cNvSpPr>
          <p:nvPr>
            <p:ph type="ctrTitle"/>
          </p:nvPr>
        </p:nvSpPr>
        <p:spPr>
          <a:xfrm>
            <a:off x="1432560" y="359898"/>
            <a:ext cx="7406640" cy="1472184"/>
          </a:xfrm>
        </p:spPr>
        <p:txBody>
          <a:bodyPr anchor="b"/>
          <a:lstStyle>
            <a:lvl1pPr algn="l">
              <a:defRPr/>
            </a:lvl1pPr>
            <a:extLst/>
          </a:lstStyle>
          <a:p>
            <a:r>
              <a:rPr kumimoji="0" lang="fr-FR" smtClean="0"/>
              <a:t>Cliquez pour modifier le style du titre</a:t>
            </a:r>
            <a:endParaRPr kumimoji="0" lang="en-US"/>
          </a:p>
        </p:txBody>
      </p:sp>
      <p:sp>
        <p:nvSpPr>
          <p:cNvPr id="22" name="Sous-titr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7" name="Espace réservé de la date 6"/>
          <p:cNvSpPr>
            <a:spLocks noGrp="1"/>
          </p:cNvSpPr>
          <p:nvPr>
            <p:ph type="dt" sz="half" idx="10"/>
          </p:nvPr>
        </p:nvSpPr>
        <p:spPr/>
        <p:txBody>
          <a:bodyPr/>
          <a:lstStyle>
            <a:extLst/>
          </a:lstStyle>
          <a:p>
            <a:endParaRPr lang="en-US"/>
          </a:p>
        </p:txBody>
      </p:sp>
      <p:sp>
        <p:nvSpPr>
          <p:cNvPr id="20" name="Espace réservé du pied de page 19"/>
          <p:cNvSpPr>
            <a:spLocks noGrp="1"/>
          </p:cNvSpPr>
          <p:nvPr>
            <p:ph type="ftr" sz="quarter" idx="11"/>
          </p:nvPr>
        </p:nvSpPr>
        <p:spPr/>
        <p:txBody>
          <a:bodyPr/>
          <a:lstStyle>
            <a:extLst/>
          </a:lstStyle>
          <a:p>
            <a:endParaRPr kumimoji="0" lang="en-US"/>
          </a:p>
        </p:txBody>
      </p:sp>
      <p:sp>
        <p:nvSpPr>
          <p:cNvPr id="10" name="Espace réservé du numéro de diapositive 9"/>
          <p:cNvSpPr>
            <a:spLocks noGrp="1"/>
          </p:cNvSpPr>
          <p:nvPr>
            <p:ph type="sldNum" sz="quarter" idx="12"/>
          </p:nvPr>
        </p:nvSpPr>
        <p:spPr/>
        <p:txBody>
          <a:bodyPr/>
          <a:lstStyle>
            <a:extLst/>
          </a:lstStyle>
          <a:p>
            <a:fld id="{1271BEBB-3801-4264-8EC0-6F3502F9F436}" type="slidenum">
              <a:rPr lang="en-US" smtClean="0"/>
              <a:pPr/>
              <a:t>‹N°›</a:t>
            </a:fld>
            <a:endParaRPr lang="en-US"/>
          </a:p>
        </p:txBody>
      </p:sp>
      <p:sp>
        <p:nvSpPr>
          <p:cNvPr id="8" name="Ellips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9015CC05-7DBF-4C36-8715-269E68FA0049}"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274639"/>
            <a:ext cx="1828800" cy="5851525"/>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1143000" y="274640"/>
            <a:ext cx="55626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32229A2C-2828-4644-97BC-FD0E9D5CE124}"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E9BFB4EE-2645-4E7A-AD5B-E440053AAE8B}"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FC94D36E-31C8-4F0E-88EF-4E324A780244}" type="slidenum">
              <a:rPr lang="en-US" smtClean="0"/>
              <a:pPr/>
              <a:t>‹N°›</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9BE010EA-B1D4-4EFB-8E5A-B60831539162}"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endParaRPr lang="en-US"/>
          </a:p>
        </p:txBody>
      </p:sp>
      <p:sp>
        <p:nvSpPr>
          <p:cNvPr id="8" name="Espace réservé du pied de page 7"/>
          <p:cNvSpPr>
            <a:spLocks noGrp="1"/>
          </p:cNvSpPr>
          <p:nvPr>
            <p:ph type="ftr" sz="quarter" idx="11"/>
          </p:nvPr>
        </p:nvSpPr>
        <p:spPr/>
        <p:txBody>
          <a:bodyPr/>
          <a:lstStyle>
            <a:extLst/>
          </a:lstStyle>
          <a:p>
            <a:endParaRPr lang="en-US"/>
          </a:p>
        </p:txBody>
      </p:sp>
      <p:sp>
        <p:nvSpPr>
          <p:cNvPr id="9" name="Espace réservé du numéro de diapositive 8"/>
          <p:cNvSpPr>
            <a:spLocks noGrp="1"/>
          </p:cNvSpPr>
          <p:nvPr>
            <p:ph type="sldNum" sz="quarter" idx="12"/>
          </p:nvPr>
        </p:nvSpPr>
        <p:spPr/>
        <p:txBody>
          <a:bodyPr/>
          <a:lstStyle>
            <a:extLst/>
          </a:lstStyle>
          <a:p>
            <a:fld id="{C7137427-33E8-44C9-976A-D5D69C4A2685}"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nchor="ct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endParaRPr lang="en-US"/>
          </a:p>
        </p:txBody>
      </p:sp>
      <p:sp>
        <p:nvSpPr>
          <p:cNvPr id="4" name="Espace réservé du pied de page 3"/>
          <p:cNvSpPr>
            <a:spLocks noGrp="1"/>
          </p:cNvSpPr>
          <p:nvPr>
            <p:ph type="ftr" sz="quarter" idx="11"/>
          </p:nvPr>
        </p:nvSpPr>
        <p:spPr/>
        <p:txBody>
          <a:bodyPr/>
          <a:lstStyle>
            <a:extLst/>
          </a:lstStyle>
          <a:p>
            <a:endParaRPr lang="en-US"/>
          </a:p>
        </p:txBody>
      </p:sp>
      <p:sp>
        <p:nvSpPr>
          <p:cNvPr id="5" name="Espace réservé du numéro de diapositive 4"/>
          <p:cNvSpPr>
            <a:spLocks noGrp="1"/>
          </p:cNvSpPr>
          <p:nvPr>
            <p:ph type="sldNum" sz="quarter" idx="12"/>
          </p:nvPr>
        </p:nvSpPr>
        <p:spPr/>
        <p:txBody>
          <a:bodyPr/>
          <a:lstStyle>
            <a:extLst/>
          </a:lstStyle>
          <a:p>
            <a:fld id="{A8C91651-58B6-44C5-9779-6B9C93167A97}"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Espace réservé de la date 1"/>
          <p:cNvSpPr>
            <a:spLocks noGrp="1"/>
          </p:cNvSpPr>
          <p:nvPr>
            <p:ph type="dt" sz="half" idx="10"/>
          </p:nvPr>
        </p:nvSpPr>
        <p:spPr/>
        <p:txBody>
          <a:bodyPr/>
          <a:lstStyle>
            <a:extLst/>
          </a:lstStyle>
          <a:p>
            <a:endParaRPr lang="en-US"/>
          </a:p>
        </p:txBody>
      </p:sp>
      <p:sp>
        <p:nvSpPr>
          <p:cNvPr id="3" name="Espace réservé du pied de page 2"/>
          <p:cNvSpPr>
            <a:spLocks noGrp="1"/>
          </p:cNvSpPr>
          <p:nvPr>
            <p:ph type="ftr" sz="quarter" idx="11"/>
          </p:nvPr>
        </p:nvSpPr>
        <p:spPr/>
        <p:txBody>
          <a:bodyPr/>
          <a:lstStyle>
            <a:extLst/>
          </a:lstStyle>
          <a:p>
            <a:endParaRPr lang="en-US"/>
          </a:p>
        </p:txBody>
      </p:sp>
      <p:sp>
        <p:nvSpPr>
          <p:cNvPr id="4" name="Espace réservé du numéro de diapositive 3"/>
          <p:cNvSpPr>
            <a:spLocks noGrp="1"/>
          </p:cNvSpPr>
          <p:nvPr>
            <p:ph type="sldNum" sz="quarter" idx="12"/>
          </p:nvPr>
        </p:nvSpPr>
        <p:spPr/>
        <p:txBody>
          <a:bodyPr/>
          <a:lstStyle>
            <a:extLst/>
          </a:lstStyle>
          <a:p>
            <a:fld id="{43C5DBB7-9220-4B82-9DFD-A01A0BA10BA0}" type="slidenum">
              <a:rPr lang="en-US" smtClean="0"/>
              <a:pPr/>
              <a:t>‹N°›</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5C0B3280-FED6-431D-9A48-D3B9CFA2AD9B}"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A4A071D0-BE55-473C-ACB8-668E64497427}" type="slidenum">
              <a:rPr lang="en-US" smtClean="0"/>
              <a:pPr/>
              <a:t>‹N°›</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Espace réservé pour une imag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fr-FR" smtClean="0"/>
              <a:t>Cliquez sur l'icône pour ajouter une image</a:t>
            </a:r>
            <a:endParaRPr kumimoji="0" lang="en-US" dirty="0"/>
          </a:p>
        </p:txBody>
      </p:sp>
      <p:sp>
        <p:nvSpPr>
          <p:cNvPr id="9" name="Organigramme : Processu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Organigramme : Processu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Espace réservé du texte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ecteurs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Bouée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Espace réservé du titre 4"/>
          <p:cNvSpPr>
            <a:spLocks noGrp="1"/>
          </p:cNvSpPr>
          <p:nvPr>
            <p:ph type="title"/>
          </p:nvPr>
        </p:nvSpPr>
        <p:spPr>
          <a:xfrm>
            <a:off x="1435608" y="274638"/>
            <a:ext cx="7498080" cy="1143000"/>
          </a:xfrm>
          <a:prstGeom prst="rect">
            <a:avLst/>
          </a:prstGeom>
        </p:spPr>
        <p:txBody>
          <a:bodyPr anchor="ctr">
            <a:normAutofit/>
          </a:bodyPr>
          <a:lstStyle>
            <a:extLst/>
          </a:lstStyle>
          <a:p>
            <a:r>
              <a:rPr kumimoji="0" lang="fr-FR" smtClean="0"/>
              <a:t>Cliquez pour modifier le style du titre</a:t>
            </a:r>
            <a:endParaRPr kumimoji="0" lang="en-US"/>
          </a:p>
        </p:txBody>
      </p:sp>
      <p:sp>
        <p:nvSpPr>
          <p:cNvPr id="9" name="Espace réservé du texte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4" name="Espace réservé de la date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endParaRPr lang="en-US"/>
          </a:p>
        </p:txBody>
      </p:sp>
      <p:sp>
        <p:nvSpPr>
          <p:cNvPr id="10" name="Espace réservé du pied de page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Espace réservé du numéro de diapositive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5980CBF5-DCDD-43B2-8005-9C24C7AE2E13}" type="slidenum">
              <a:rPr lang="en-US" smtClean="0"/>
              <a:pPr/>
              <a:t>‹N°›</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s://www.open.edu/openlearn/money-business/organisations-and-management-accounting/content-section--glossary#idm45728809750800"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ec.europa.eu/eurostat/statistics-explained/index.php?title=Glossary:Enterprise"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14348" y="2143116"/>
            <a:ext cx="7772400" cy="1362075"/>
          </a:xfrm>
        </p:spPr>
        <p:txBody>
          <a:bodyPr>
            <a:normAutofit fontScale="90000"/>
          </a:bodyPr>
          <a:lstStyle/>
          <a:p>
            <a:pPr algn="ctr" rtl="1"/>
            <a:r>
              <a:rPr lang="ar-DZ" dirty="0" smtClean="0">
                <a:latin typeface="Sakkal Majalla" pitchFamily="2" charset="-78"/>
                <a:cs typeface="Sakkal Majalla" pitchFamily="2" charset="-78"/>
              </a:rPr>
              <a:t>بسم الله الرحمان الرحيم</a:t>
            </a:r>
            <a:r>
              <a:rPr lang="fr-FR" dirty="0" smtClean="0">
                <a:latin typeface="Sakkal Majalla" pitchFamily="2" charset="-78"/>
                <a:cs typeface="Sakkal Majalla" pitchFamily="2" charset="-78"/>
              </a:rPr>
              <a:t/>
            </a:r>
            <a:br>
              <a:rPr lang="fr-FR" dirty="0" smtClean="0">
                <a:latin typeface="Sakkal Majalla" pitchFamily="2" charset="-78"/>
                <a:cs typeface="Sakkal Majalla" pitchFamily="2" charset="-78"/>
              </a:rPr>
            </a:br>
            <a:r>
              <a:rPr lang="ar-DZ" dirty="0" smtClean="0"/>
              <a:t> </a:t>
            </a:r>
            <a:r>
              <a:rPr lang="ar-DZ" b="0" dirty="0" smtClean="0"/>
              <a:t>( قَالَ رَبِّ اشْرَحْ لِي صَدْرِي </a:t>
            </a:r>
            <a:r>
              <a:rPr lang="ar-DZ" sz="2000" b="0" dirty="0" smtClean="0"/>
              <a:t>(25) </a:t>
            </a:r>
            <a:r>
              <a:rPr lang="ar-DZ" b="0" dirty="0" smtClean="0"/>
              <a:t>وَيَسِّرْ لِي أَمْرِي </a:t>
            </a:r>
            <a:r>
              <a:rPr lang="ar-DZ" sz="2000" b="0" dirty="0" smtClean="0"/>
              <a:t>(26) </a:t>
            </a:r>
            <a:r>
              <a:rPr lang="ar-DZ" b="0" dirty="0" smtClean="0"/>
              <a:t>وَاحْلُلْ عُقْدَةً مِنْ لِسَانِي </a:t>
            </a:r>
            <a:r>
              <a:rPr lang="ar-DZ" sz="2000" b="0" dirty="0" smtClean="0"/>
              <a:t>(27) </a:t>
            </a:r>
            <a:r>
              <a:rPr lang="ar-DZ" b="0" dirty="0" smtClean="0"/>
              <a:t>يَفْقَهُوا قَوْلِي </a:t>
            </a:r>
            <a:r>
              <a:rPr lang="ar-DZ" sz="2000" b="0" dirty="0" smtClean="0"/>
              <a:t>(28) </a:t>
            </a:r>
            <a:r>
              <a:rPr lang="ar-DZ" b="0" dirty="0" smtClean="0"/>
              <a:t>) صدق الله العظيم  </a:t>
            </a:r>
            <a:r>
              <a:rPr lang="fr-FR" dirty="0" smtClean="0">
                <a:latin typeface="Sakkal Majalla" pitchFamily="2" charset="-78"/>
                <a:cs typeface="Sakkal Majalla" pitchFamily="2" charset="-78"/>
              </a:rPr>
              <a:t/>
            </a:r>
            <a:br>
              <a:rPr lang="fr-FR" dirty="0" smtClean="0">
                <a:latin typeface="Sakkal Majalla" pitchFamily="2" charset="-78"/>
                <a:cs typeface="Sakkal Majalla" pitchFamily="2" charset="-78"/>
              </a:rPr>
            </a:br>
            <a:r>
              <a:rPr lang="ar-DZ" b="0" dirty="0" smtClean="0"/>
              <a:t>  </a:t>
            </a:r>
            <a:r>
              <a:rPr lang="ar-DZ" sz="2800" b="0" smtClean="0"/>
              <a:t>سورة طه</a:t>
            </a:r>
            <a:endParaRPr lang="fr-FR" sz="2800" dirty="0">
              <a:latin typeface="Sakkal Majalla" pitchFamily="2" charset="-78"/>
              <a:cs typeface="Sakkal Majalla" pitchFamily="2" charset="-78"/>
            </a:endParaRPr>
          </a:p>
        </p:txBody>
      </p:sp>
      <p:sp>
        <p:nvSpPr>
          <p:cNvPr id="4" name="Espace réservé du numéro de diapositive 3"/>
          <p:cNvSpPr>
            <a:spLocks noGrp="1"/>
          </p:cNvSpPr>
          <p:nvPr>
            <p:ph type="sldNum" sz="quarter" idx="12"/>
          </p:nvPr>
        </p:nvSpPr>
        <p:spPr/>
        <p:txBody>
          <a:bodyPr/>
          <a:lstStyle/>
          <a:p>
            <a:fld id="{FC94D36E-31C8-4F0E-88EF-4E324A780244}"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10</a:t>
            </a:fld>
            <a:endParaRPr lang="en-US" dirty="0">
              <a:solidFill>
                <a:schemeClr val="accent4">
                  <a:lumMod val="10000"/>
                </a:schemeClr>
              </a:solidFill>
            </a:endParaRPr>
          </a:p>
        </p:txBody>
      </p:sp>
      <p:sp>
        <p:nvSpPr>
          <p:cNvPr id="8" name="Arrondir un rectangle avec un coin diagonal 7"/>
          <p:cNvSpPr/>
          <p:nvPr/>
        </p:nvSpPr>
        <p:spPr>
          <a:xfrm>
            <a:off x="467544" y="1484784"/>
            <a:ext cx="8136904" cy="3528391"/>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000" dirty="0" smtClean="0">
                <a:solidFill>
                  <a:schemeClr val="tx1"/>
                </a:solidFill>
              </a:rPr>
              <a:t>	</a:t>
            </a:r>
            <a:r>
              <a:rPr lang="fr-FR" sz="2000" dirty="0">
                <a:solidFill>
                  <a:schemeClr val="tx1"/>
                </a:solidFill>
              </a:rPr>
              <a:t>The </a:t>
            </a:r>
            <a:r>
              <a:rPr lang="fr-FR" sz="2000" dirty="0" err="1">
                <a:solidFill>
                  <a:schemeClr val="tx1"/>
                </a:solidFill>
              </a:rPr>
              <a:t>Purchasing</a:t>
            </a:r>
            <a:r>
              <a:rPr lang="fr-FR" sz="2000" dirty="0">
                <a:solidFill>
                  <a:schemeClr val="tx1"/>
                </a:solidFill>
              </a:rPr>
              <a:t> </a:t>
            </a:r>
            <a:r>
              <a:rPr lang="fr-FR" sz="2000" dirty="0" err="1">
                <a:solidFill>
                  <a:schemeClr val="tx1"/>
                </a:solidFill>
              </a:rPr>
              <a:t>function</a:t>
            </a:r>
            <a:r>
              <a:rPr lang="fr-FR" sz="2000" dirty="0">
                <a:solidFill>
                  <a:schemeClr val="tx1"/>
                </a:solidFill>
              </a:rPr>
              <a:t> </a:t>
            </a:r>
            <a:r>
              <a:rPr lang="fr-FR" sz="2000" dirty="0" err="1">
                <a:solidFill>
                  <a:schemeClr val="tx1"/>
                </a:solidFill>
              </a:rPr>
              <a:t>is</a:t>
            </a:r>
            <a:r>
              <a:rPr lang="fr-FR" sz="2000" dirty="0">
                <a:solidFill>
                  <a:schemeClr val="tx1"/>
                </a:solidFill>
              </a:rPr>
              <a:t> </a:t>
            </a:r>
            <a:r>
              <a:rPr lang="fr-FR" sz="2000" dirty="0" err="1">
                <a:solidFill>
                  <a:schemeClr val="tx1"/>
                </a:solidFill>
              </a:rPr>
              <a:t>concerned</a:t>
            </a:r>
            <a:r>
              <a:rPr lang="fr-FR" sz="2000" dirty="0">
                <a:solidFill>
                  <a:schemeClr val="tx1"/>
                </a:solidFill>
              </a:rPr>
              <a:t> </a:t>
            </a:r>
            <a:r>
              <a:rPr lang="fr-FR" sz="2000" dirty="0" err="1">
                <a:solidFill>
                  <a:schemeClr val="tx1"/>
                </a:solidFill>
              </a:rPr>
              <a:t>with</a:t>
            </a:r>
            <a:r>
              <a:rPr lang="fr-FR" sz="2000" dirty="0">
                <a:solidFill>
                  <a:schemeClr val="tx1"/>
                </a:solidFill>
              </a:rPr>
              <a:t> </a:t>
            </a:r>
            <a:r>
              <a:rPr lang="fr-FR" sz="2000" dirty="0" err="1">
                <a:solidFill>
                  <a:schemeClr val="tx1"/>
                </a:solidFill>
              </a:rPr>
              <a:t>acquiring</a:t>
            </a:r>
            <a:r>
              <a:rPr lang="fr-FR" sz="2000" dirty="0">
                <a:solidFill>
                  <a:schemeClr val="tx1"/>
                </a:solidFill>
              </a:rPr>
              <a:t> </a:t>
            </a:r>
            <a:r>
              <a:rPr lang="fr-FR" sz="2000" dirty="0" err="1">
                <a:solidFill>
                  <a:schemeClr val="tx1"/>
                </a:solidFill>
              </a:rPr>
              <a:t>goods</a:t>
            </a:r>
            <a:r>
              <a:rPr lang="fr-FR" sz="2000" dirty="0">
                <a:solidFill>
                  <a:schemeClr val="tx1"/>
                </a:solidFill>
              </a:rPr>
              <a:t> and services for use by the organisation. </a:t>
            </a:r>
            <a:r>
              <a:rPr lang="fr-FR" sz="2000" dirty="0" err="1">
                <a:solidFill>
                  <a:schemeClr val="tx1"/>
                </a:solidFill>
              </a:rPr>
              <a:t>These</a:t>
            </a:r>
            <a:r>
              <a:rPr lang="fr-FR" sz="2000" dirty="0">
                <a:solidFill>
                  <a:schemeClr val="tx1"/>
                </a:solidFill>
              </a:rPr>
              <a:t> </a:t>
            </a:r>
            <a:r>
              <a:rPr lang="fr-FR" sz="2000" dirty="0" err="1">
                <a:solidFill>
                  <a:schemeClr val="tx1"/>
                </a:solidFill>
              </a:rPr>
              <a:t>will</a:t>
            </a:r>
            <a:r>
              <a:rPr lang="fr-FR" sz="2000" dirty="0">
                <a:solidFill>
                  <a:schemeClr val="tx1"/>
                </a:solidFill>
              </a:rPr>
              <a:t> </a:t>
            </a:r>
            <a:r>
              <a:rPr lang="fr-FR" sz="2000" dirty="0" err="1">
                <a:solidFill>
                  <a:schemeClr val="tx1"/>
                </a:solidFill>
              </a:rPr>
              <a:t>include</a:t>
            </a:r>
            <a:r>
              <a:rPr lang="fr-FR" sz="2000" dirty="0">
                <a:solidFill>
                  <a:schemeClr val="tx1"/>
                </a:solidFill>
              </a:rPr>
              <a:t>, for </a:t>
            </a:r>
            <a:r>
              <a:rPr lang="fr-FR" sz="2000" dirty="0" err="1">
                <a:solidFill>
                  <a:schemeClr val="tx1"/>
                </a:solidFill>
              </a:rPr>
              <a:t>example</a:t>
            </a:r>
            <a:r>
              <a:rPr lang="fr-FR" sz="2000" dirty="0">
                <a:solidFill>
                  <a:schemeClr val="tx1"/>
                </a:solidFill>
              </a:rPr>
              <a:t>, </a:t>
            </a:r>
            <a:r>
              <a:rPr lang="fr-FR" sz="2000" dirty="0" err="1">
                <a:solidFill>
                  <a:schemeClr val="tx1"/>
                </a:solidFill>
              </a:rPr>
              <a:t>raw</a:t>
            </a:r>
            <a:r>
              <a:rPr lang="fr-FR" sz="2000" dirty="0">
                <a:solidFill>
                  <a:schemeClr val="tx1"/>
                </a:solidFill>
              </a:rPr>
              <a:t> </a:t>
            </a:r>
            <a:r>
              <a:rPr lang="fr-FR" sz="2000" dirty="0" err="1">
                <a:solidFill>
                  <a:schemeClr val="tx1"/>
                </a:solidFill>
              </a:rPr>
              <a:t>materials</a:t>
            </a:r>
            <a:r>
              <a:rPr lang="fr-FR" sz="2000" dirty="0">
                <a:solidFill>
                  <a:schemeClr val="tx1"/>
                </a:solidFill>
              </a:rPr>
              <a:t> and components for </a:t>
            </a:r>
            <a:r>
              <a:rPr lang="fr-FR" sz="2000" dirty="0" err="1">
                <a:solidFill>
                  <a:schemeClr val="tx1"/>
                </a:solidFill>
              </a:rPr>
              <a:t>manufacturing</a:t>
            </a:r>
            <a:r>
              <a:rPr lang="fr-FR" sz="2000" dirty="0">
                <a:solidFill>
                  <a:schemeClr val="tx1"/>
                </a:solidFill>
              </a:rPr>
              <a:t> and </a:t>
            </a:r>
            <a:r>
              <a:rPr lang="fr-FR" sz="2000" dirty="0" err="1">
                <a:solidFill>
                  <a:schemeClr val="tx1"/>
                </a:solidFill>
              </a:rPr>
              <a:t>also</a:t>
            </a:r>
            <a:r>
              <a:rPr lang="fr-FR" sz="2000" dirty="0">
                <a:solidFill>
                  <a:schemeClr val="tx1"/>
                </a:solidFill>
              </a:rPr>
              <a:t> production </a:t>
            </a:r>
            <a:r>
              <a:rPr lang="fr-FR" sz="2000" dirty="0" err="1">
                <a:solidFill>
                  <a:schemeClr val="tx1"/>
                </a:solidFill>
              </a:rPr>
              <a:t>equipment</a:t>
            </a:r>
            <a:r>
              <a:rPr lang="fr-FR" sz="2000" dirty="0">
                <a:solidFill>
                  <a:schemeClr val="tx1"/>
                </a:solidFill>
              </a:rPr>
              <a:t>. The </a:t>
            </a:r>
            <a:r>
              <a:rPr lang="fr-FR" sz="2000" dirty="0" err="1">
                <a:solidFill>
                  <a:schemeClr val="tx1"/>
                </a:solidFill>
              </a:rPr>
              <a:t>responsibilities</a:t>
            </a:r>
            <a:r>
              <a:rPr lang="fr-FR" sz="2000" dirty="0">
                <a:solidFill>
                  <a:schemeClr val="tx1"/>
                </a:solidFill>
              </a:rPr>
              <a:t> of </a:t>
            </a:r>
            <a:r>
              <a:rPr lang="fr-FR" sz="2000" dirty="0" err="1">
                <a:solidFill>
                  <a:schemeClr val="tx1"/>
                </a:solidFill>
              </a:rPr>
              <a:t>this</a:t>
            </a:r>
            <a:r>
              <a:rPr lang="fr-FR" sz="2000" dirty="0">
                <a:solidFill>
                  <a:schemeClr val="tx1"/>
                </a:solidFill>
              </a:rPr>
              <a:t> </a:t>
            </a:r>
            <a:r>
              <a:rPr lang="fr-FR" sz="2000" dirty="0" err="1">
                <a:solidFill>
                  <a:schemeClr val="tx1"/>
                </a:solidFill>
              </a:rPr>
              <a:t>function</a:t>
            </a:r>
            <a:r>
              <a:rPr lang="fr-FR" sz="2000" dirty="0">
                <a:solidFill>
                  <a:schemeClr val="tx1"/>
                </a:solidFill>
              </a:rPr>
              <a:t> </a:t>
            </a:r>
            <a:r>
              <a:rPr lang="fr-FR" sz="2000" dirty="0" err="1">
                <a:solidFill>
                  <a:schemeClr val="tx1"/>
                </a:solidFill>
              </a:rPr>
              <a:t>usually</a:t>
            </a:r>
            <a:r>
              <a:rPr lang="fr-FR" sz="2000" dirty="0">
                <a:solidFill>
                  <a:schemeClr val="tx1"/>
                </a:solidFill>
              </a:rPr>
              <a:t> </a:t>
            </a:r>
            <a:r>
              <a:rPr lang="fr-FR" sz="2000" dirty="0" err="1">
                <a:solidFill>
                  <a:schemeClr val="tx1"/>
                </a:solidFill>
              </a:rPr>
              <a:t>extend</a:t>
            </a:r>
            <a:r>
              <a:rPr lang="fr-FR" sz="2000" dirty="0">
                <a:solidFill>
                  <a:schemeClr val="tx1"/>
                </a:solidFill>
              </a:rPr>
              <a:t> to </a:t>
            </a:r>
            <a:r>
              <a:rPr lang="fr-FR" sz="2000" dirty="0" err="1">
                <a:solidFill>
                  <a:schemeClr val="tx1"/>
                </a:solidFill>
              </a:rPr>
              <a:t>buying</a:t>
            </a:r>
            <a:r>
              <a:rPr lang="fr-FR" sz="2000" dirty="0">
                <a:solidFill>
                  <a:schemeClr val="tx1"/>
                </a:solidFill>
              </a:rPr>
              <a:t> </a:t>
            </a:r>
            <a:r>
              <a:rPr lang="fr-FR" sz="2000" dirty="0" err="1">
                <a:solidFill>
                  <a:schemeClr val="tx1"/>
                </a:solidFill>
              </a:rPr>
              <a:t>goods</a:t>
            </a:r>
            <a:r>
              <a:rPr lang="fr-FR" sz="2000" dirty="0">
                <a:solidFill>
                  <a:schemeClr val="tx1"/>
                </a:solidFill>
              </a:rPr>
              <a:t> and services for the </a:t>
            </a:r>
            <a:r>
              <a:rPr lang="fr-FR" sz="2000" dirty="0" err="1">
                <a:solidFill>
                  <a:schemeClr val="tx1"/>
                </a:solidFill>
              </a:rPr>
              <a:t>entire</a:t>
            </a:r>
            <a:r>
              <a:rPr lang="fr-FR" sz="2000" dirty="0">
                <a:solidFill>
                  <a:schemeClr val="tx1"/>
                </a:solidFill>
              </a:rPr>
              <a:t> organisation (not </a:t>
            </a:r>
            <a:r>
              <a:rPr lang="fr-FR" sz="2000" dirty="0" err="1">
                <a:solidFill>
                  <a:schemeClr val="tx1"/>
                </a:solidFill>
              </a:rPr>
              <a:t>just</a:t>
            </a:r>
            <a:r>
              <a:rPr lang="fr-FR" sz="2000" dirty="0">
                <a:solidFill>
                  <a:schemeClr val="tx1"/>
                </a:solidFill>
              </a:rPr>
              <a:t> the Production </a:t>
            </a:r>
            <a:r>
              <a:rPr lang="fr-FR" sz="2000" dirty="0" err="1">
                <a:solidFill>
                  <a:schemeClr val="tx1"/>
                </a:solidFill>
              </a:rPr>
              <a:t>function</a:t>
            </a:r>
            <a:r>
              <a:rPr lang="fr-FR" sz="2000" dirty="0">
                <a:solidFill>
                  <a:schemeClr val="tx1"/>
                </a:solidFill>
              </a:rPr>
              <a:t>), </a:t>
            </a:r>
            <a:r>
              <a:rPr lang="fr-FR" sz="2000" dirty="0" err="1">
                <a:solidFill>
                  <a:schemeClr val="tx1"/>
                </a:solidFill>
              </a:rPr>
              <a:t>including</a:t>
            </a:r>
            <a:r>
              <a:rPr lang="fr-FR" sz="2000" dirty="0">
                <a:solidFill>
                  <a:schemeClr val="tx1"/>
                </a:solidFill>
              </a:rPr>
              <a:t>, for </a:t>
            </a:r>
            <a:r>
              <a:rPr lang="fr-FR" sz="2000" dirty="0" err="1">
                <a:solidFill>
                  <a:schemeClr val="tx1"/>
                </a:solidFill>
              </a:rPr>
              <a:t>example</a:t>
            </a:r>
            <a:r>
              <a:rPr lang="fr-FR" sz="2000" dirty="0">
                <a:solidFill>
                  <a:schemeClr val="tx1"/>
                </a:solidFill>
              </a:rPr>
              <a:t>, office </a:t>
            </a:r>
            <a:r>
              <a:rPr lang="fr-FR" sz="2000" dirty="0" err="1">
                <a:solidFill>
                  <a:schemeClr val="tx1"/>
                </a:solidFill>
              </a:rPr>
              <a:t>equipment</a:t>
            </a:r>
            <a:r>
              <a:rPr lang="fr-FR" sz="2000" dirty="0">
                <a:solidFill>
                  <a:schemeClr val="tx1"/>
                </a:solidFill>
              </a:rPr>
              <a:t>, </a:t>
            </a:r>
            <a:r>
              <a:rPr lang="fr-FR" sz="2000" dirty="0" err="1">
                <a:solidFill>
                  <a:schemeClr val="tx1"/>
                </a:solidFill>
              </a:rPr>
              <a:t>furniture</a:t>
            </a:r>
            <a:r>
              <a:rPr lang="fr-FR" sz="2000" dirty="0">
                <a:solidFill>
                  <a:schemeClr val="tx1"/>
                </a:solidFill>
              </a:rPr>
              <a:t>, computer </a:t>
            </a:r>
            <a:r>
              <a:rPr lang="fr-FR" sz="2000" dirty="0" err="1">
                <a:solidFill>
                  <a:schemeClr val="tx1"/>
                </a:solidFill>
              </a:rPr>
              <a:t>equipment</a:t>
            </a:r>
            <a:r>
              <a:rPr lang="fr-FR" sz="2000" dirty="0">
                <a:solidFill>
                  <a:schemeClr val="tx1"/>
                </a:solidFill>
              </a:rPr>
              <a:t> and </a:t>
            </a:r>
            <a:r>
              <a:rPr lang="fr-FR" sz="2000" dirty="0" err="1">
                <a:solidFill>
                  <a:schemeClr val="tx1"/>
                </a:solidFill>
              </a:rPr>
              <a:t>stationery</a:t>
            </a:r>
            <a:r>
              <a:rPr lang="fr-FR" sz="2000" dirty="0">
                <a:solidFill>
                  <a:schemeClr val="tx1"/>
                </a:solidFill>
              </a:rPr>
              <a:t>. In </a:t>
            </a:r>
            <a:r>
              <a:rPr lang="fr-FR" sz="2000" dirty="0" err="1">
                <a:solidFill>
                  <a:schemeClr val="tx1"/>
                </a:solidFill>
              </a:rPr>
              <a:t>buying</a:t>
            </a:r>
            <a:r>
              <a:rPr lang="fr-FR" sz="2000" dirty="0">
                <a:solidFill>
                  <a:schemeClr val="tx1"/>
                </a:solidFill>
              </a:rPr>
              <a:t> </a:t>
            </a:r>
            <a:r>
              <a:rPr lang="fr-FR" sz="2000" dirty="0" err="1">
                <a:solidFill>
                  <a:schemeClr val="tx1"/>
                </a:solidFill>
              </a:rPr>
              <a:t>goods</a:t>
            </a:r>
            <a:r>
              <a:rPr lang="fr-FR" sz="2000" dirty="0">
                <a:solidFill>
                  <a:schemeClr val="tx1"/>
                </a:solidFill>
              </a:rPr>
              <a:t> and services, </a:t>
            </a:r>
            <a:r>
              <a:rPr lang="fr-FR" sz="2000" dirty="0" err="1">
                <a:solidFill>
                  <a:schemeClr val="tx1"/>
                </a:solidFill>
              </a:rPr>
              <a:t>purchasing</a:t>
            </a:r>
            <a:r>
              <a:rPr lang="fr-FR" sz="2000" dirty="0">
                <a:solidFill>
                  <a:schemeClr val="tx1"/>
                </a:solidFill>
              </a:rPr>
              <a:t> managers must </a:t>
            </a:r>
            <a:r>
              <a:rPr lang="fr-FR" sz="2000" dirty="0" err="1">
                <a:solidFill>
                  <a:schemeClr val="tx1"/>
                </a:solidFill>
              </a:rPr>
              <a:t>take</a:t>
            </a:r>
            <a:r>
              <a:rPr lang="fr-FR" sz="2000" dirty="0">
                <a:solidFill>
                  <a:schemeClr val="tx1"/>
                </a:solidFill>
              </a:rPr>
              <a:t> </a:t>
            </a:r>
            <a:r>
              <a:rPr lang="fr-FR" sz="2000" dirty="0" err="1">
                <a:solidFill>
                  <a:schemeClr val="tx1"/>
                </a:solidFill>
              </a:rPr>
              <a:t>into</a:t>
            </a:r>
            <a:r>
              <a:rPr lang="fr-FR" sz="2000" dirty="0">
                <a:solidFill>
                  <a:schemeClr val="tx1"/>
                </a:solidFill>
              </a:rPr>
              <a:t> </a:t>
            </a:r>
            <a:r>
              <a:rPr lang="fr-FR" sz="2000" dirty="0" err="1">
                <a:solidFill>
                  <a:schemeClr val="tx1"/>
                </a:solidFill>
              </a:rPr>
              <a:t>account</a:t>
            </a:r>
            <a:r>
              <a:rPr lang="fr-FR" sz="2000" dirty="0">
                <a:solidFill>
                  <a:schemeClr val="tx1"/>
                </a:solidFill>
              </a:rPr>
              <a:t> a </a:t>
            </a:r>
            <a:r>
              <a:rPr lang="fr-FR" sz="2000" dirty="0" err="1">
                <a:solidFill>
                  <a:schemeClr val="tx1"/>
                </a:solidFill>
              </a:rPr>
              <a:t>number</a:t>
            </a:r>
            <a:r>
              <a:rPr lang="fr-FR" sz="2000" dirty="0">
                <a:solidFill>
                  <a:schemeClr val="tx1"/>
                </a:solidFill>
              </a:rPr>
              <a:t> of </a:t>
            </a:r>
            <a:r>
              <a:rPr lang="fr-FR" sz="2000" dirty="0" err="1">
                <a:solidFill>
                  <a:schemeClr val="tx1"/>
                </a:solidFill>
              </a:rPr>
              <a:t>factors</a:t>
            </a:r>
            <a:r>
              <a:rPr lang="fr-FR" sz="2000" dirty="0">
                <a:solidFill>
                  <a:schemeClr val="tx1"/>
                </a:solidFill>
              </a:rPr>
              <a:t> – </a:t>
            </a:r>
            <a:r>
              <a:rPr lang="fr-FR" sz="2000" dirty="0" err="1">
                <a:solidFill>
                  <a:schemeClr val="tx1"/>
                </a:solidFill>
              </a:rPr>
              <a:t>collectively</a:t>
            </a:r>
            <a:r>
              <a:rPr lang="fr-FR" sz="2000" dirty="0">
                <a:solidFill>
                  <a:schemeClr val="tx1"/>
                </a:solidFill>
              </a:rPr>
              <a:t> </a:t>
            </a:r>
            <a:r>
              <a:rPr lang="fr-FR" sz="2000" dirty="0" err="1">
                <a:solidFill>
                  <a:schemeClr val="tx1"/>
                </a:solidFill>
              </a:rPr>
              <a:t>referred</a:t>
            </a:r>
            <a:r>
              <a:rPr lang="fr-FR" sz="2000" dirty="0">
                <a:solidFill>
                  <a:schemeClr val="tx1"/>
                </a:solidFill>
              </a:rPr>
              <a:t> to as ‘the </a:t>
            </a:r>
            <a:r>
              <a:rPr lang="fr-FR" sz="2000" b="1" dirty="0" err="1">
                <a:solidFill>
                  <a:schemeClr val="tx1"/>
                </a:solidFill>
                <a:hlinkClick r:id="rId3" tooltip="The combination of factors which purchasing managers take into account when procuring goods or servi..."/>
              </a:rPr>
              <a:t>Purchasing</a:t>
            </a:r>
            <a:r>
              <a:rPr lang="fr-FR" sz="2000" b="1" dirty="0">
                <a:solidFill>
                  <a:schemeClr val="tx1"/>
                </a:solidFill>
                <a:hlinkClick r:id="rId3" tooltip="The combination of factors which purchasing managers take into account when procuring goods or servi..."/>
              </a:rPr>
              <a:t> Mix</a:t>
            </a:r>
            <a:r>
              <a:rPr lang="fr-FR" sz="2000" dirty="0">
                <a:solidFill>
                  <a:schemeClr val="tx1"/>
                </a:solidFill>
              </a:rPr>
              <a:t>’, </a:t>
            </a:r>
            <a:r>
              <a:rPr lang="fr-FR" sz="2000" dirty="0" err="1">
                <a:solidFill>
                  <a:schemeClr val="tx1"/>
                </a:solidFill>
              </a:rPr>
              <a:t>namely</a:t>
            </a:r>
            <a:r>
              <a:rPr lang="fr-FR" sz="2000" dirty="0">
                <a:solidFill>
                  <a:schemeClr val="tx1"/>
                </a:solidFill>
              </a:rPr>
              <a:t>, </a:t>
            </a:r>
            <a:r>
              <a:rPr lang="fr-FR" sz="2000" dirty="0" err="1">
                <a:solidFill>
                  <a:schemeClr val="tx1"/>
                </a:solidFill>
              </a:rPr>
              <a:t>Quantity</a:t>
            </a:r>
            <a:r>
              <a:rPr lang="fr-FR" sz="2000" dirty="0">
                <a:solidFill>
                  <a:schemeClr val="tx1"/>
                </a:solidFill>
              </a:rPr>
              <a:t>, </a:t>
            </a:r>
            <a:r>
              <a:rPr lang="fr-FR" sz="2000" dirty="0" err="1">
                <a:solidFill>
                  <a:schemeClr val="tx1"/>
                </a:solidFill>
              </a:rPr>
              <a:t>Quality</a:t>
            </a:r>
            <a:r>
              <a:rPr lang="fr-FR" sz="2000" dirty="0">
                <a:solidFill>
                  <a:schemeClr val="tx1"/>
                </a:solidFill>
              </a:rPr>
              <a:t>, Price and Delivery.</a:t>
            </a:r>
          </a:p>
        </p:txBody>
      </p:sp>
      <p:sp>
        <p:nvSpPr>
          <p:cNvPr id="5" name="Rectangle 4"/>
          <p:cNvSpPr/>
          <p:nvPr/>
        </p:nvSpPr>
        <p:spPr>
          <a:xfrm>
            <a:off x="2185179" y="192328"/>
            <a:ext cx="5976664" cy="8836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b="1" dirty="0"/>
              <a:t>The Purchasing function</a:t>
            </a:r>
            <a:endParaRPr lang="fr-FR" b="1" dirty="0"/>
          </a:p>
          <a:p>
            <a:pPr algn="ctr"/>
            <a:endParaRPr lang="fr-FR" dirty="0"/>
          </a:p>
        </p:txBody>
      </p:sp>
    </p:spTree>
    <p:extLst>
      <p:ext uri="{BB962C8B-B14F-4D97-AF65-F5344CB8AC3E}">
        <p14:creationId xmlns:p14="http://schemas.microsoft.com/office/powerpoint/2010/main" val="4259429682"/>
      </p:ext>
    </p:extLst>
  </p:cSld>
  <p:clrMapOvr>
    <a:masterClrMapping/>
  </p:clrMapOvr>
  <p:transition spd="slow">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11</a:t>
            </a:fld>
            <a:endParaRPr lang="en-US" dirty="0">
              <a:solidFill>
                <a:schemeClr val="accent4">
                  <a:lumMod val="10000"/>
                </a:schemeClr>
              </a:solidFill>
            </a:endParaRPr>
          </a:p>
        </p:txBody>
      </p:sp>
      <p:sp>
        <p:nvSpPr>
          <p:cNvPr id="8" name="Arrondir un rectangle avec un coin diagonal 7"/>
          <p:cNvSpPr/>
          <p:nvPr/>
        </p:nvSpPr>
        <p:spPr>
          <a:xfrm>
            <a:off x="467544" y="1484784"/>
            <a:ext cx="8136904" cy="4536504"/>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000" dirty="0" smtClean="0">
                <a:solidFill>
                  <a:schemeClr val="tx1"/>
                </a:solidFill>
              </a:rPr>
              <a:t>	</a:t>
            </a:r>
            <a:r>
              <a:rPr lang="fr-FR" sz="2000" dirty="0">
                <a:solidFill>
                  <a:schemeClr val="tx1"/>
                </a:solidFill>
              </a:rPr>
              <a:t>Marketing </a:t>
            </a:r>
            <a:r>
              <a:rPr lang="fr-FR" sz="2000" dirty="0" err="1">
                <a:solidFill>
                  <a:schemeClr val="tx1"/>
                </a:solidFill>
              </a:rPr>
              <a:t>is</a:t>
            </a:r>
            <a:r>
              <a:rPr lang="fr-FR" sz="2000" dirty="0">
                <a:solidFill>
                  <a:schemeClr val="tx1"/>
                </a:solidFill>
              </a:rPr>
              <a:t> </a:t>
            </a:r>
            <a:r>
              <a:rPr lang="fr-FR" sz="2000" dirty="0" err="1">
                <a:solidFill>
                  <a:schemeClr val="tx1"/>
                </a:solidFill>
              </a:rPr>
              <a:t>concerned</a:t>
            </a:r>
            <a:r>
              <a:rPr lang="fr-FR" sz="2000" dirty="0">
                <a:solidFill>
                  <a:schemeClr val="tx1"/>
                </a:solidFill>
              </a:rPr>
              <a:t> </a:t>
            </a:r>
            <a:r>
              <a:rPr lang="fr-FR" sz="2000" dirty="0" err="1">
                <a:solidFill>
                  <a:schemeClr val="tx1"/>
                </a:solidFill>
              </a:rPr>
              <a:t>with</a:t>
            </a:r>
            <a:r>
              <a:rPr lang="fr-FR" sz="2000" dirty="0">
                <a:solidFill>
                  <a:schemeClr val="tx1"/>
                </a:solidFill>
              </a:rPr>
              <a:t> </a:t>
            </a:r>
            <a:r>
              <a:rPr lang="fr-FR" sz="2000" dirty="0" err="1">
                <a:solidFill>
                  <a:schemeClr val="tx1"/>
                </a:solidFill>
              </a:rPr>
              <a:t>identifying</a:t>
            </a:r>
            <a:r>
              <a:rPr lang="fr-FR" sz="2000" dirty="0">
                <a:solidFill>
                  <a:schemeClr val="tx1"/>
                </a:solidFill>
              </a:rPr>
              <a:t> and </a:t>
            </a:r>
            <a:r>
              <a:rPr lang="fr-FR" sz="2000" dirty="0" err="1">
                <a:solidFill>
                  <a:schemeClr val="tx1"/>
                </a:solidFill>
              </a:rPr>
              <a:t>satisfying</a:t>
            </a:r>
            <a:r>
              <a:rPr lang="fr-FR" sz="2000" dirty="0">
                <a:solidFill>
                  <a:schemeClr val="tx1"/>
                </a:solidFill>
              </a:rPr>
              <a:t> </a:t>
            </a:r>
            <a:r>
              <a:rPr lang="fr-FR" sz="2000" dirty="0" err="1">
                <a:solidFill>
                  <a:schemeClr val="tx1"/>
                </a:solidFill>
              </a:rPr>
              <a:t>customers</a:t>
            </a:r>
            <a:r>
              <a:rPr lang="fr-FR" sz="2000" dirty="0">
                <a:solidFill>
                  <a:schemeClr val="tx1"/>
                </a:solidFill>
              </a:rPr>
              <a:t> </a:t>
            </a:r>
            <a:r>
              <a:rPr lang="fr-FR" sz="2000" dirty="0" err="1">
                <a:solidFill>
                  <a:schemeClr val="tx1"/>
                </a:solidFill>
              </a:rPr>
              <a:t>needs</a:t>
            </a:r>
            <a:r>
              <a:rPr lang="fr-FR" sz="2000" dirty="0">
                <a:solidFill>
                  <a:schemeClr val="tx1"/>
                </a:solidFill>
              </a:rPr>
              <a:t> at the right </a:t>
            </a:r>
            <a:r>
              <a:rPr lang="fr-FR" sz="2000" dirty="0" err="1">
                <a:solidFill>
                  <a:schemeClr val="tx1"/>
                </a:solidFill>
              </a:rPr>
              <a:t>price</a:t>
            </a:r>
            <a:r>
              <a:rPr lang="fr-FR" sz="2000" dirty="0">
                <a:solidFill>
                  <a:schemeClr val="tx1"/>
                </a:solidFill>
              </a:rPr>
              <a:t>. Marketing </a:t>
            </a:r>
            <a:r>
              <a:rPr lang="fr-FR" sz="2000" dirty="0" err="1">
                <a:solidFill>
                  <a:schemeClr val="tx1"/>
                </a:solidFill>
              </a:rPr>
              <a:t>involves</a:t>
            </a:r>
            <a:r>
              <a:rPr lang="fr-FR" sz="2000" dirty="0">
                <a:solidFill>
                  <a:schemeClr val="tx1"/>
                </a:solidFill>
              </a:rPr>
              <a:t> </a:t>
            </a:r>
            <a:r>
              <a:rPr lang="fr-FR" sz="2000" dirty="0" err="1">
                <a:solidFill>
                  <a:schemeClr val="tx1"/>
                </a:solidFill>
              </a:rPr>
              <a:t>researching</a:t>
            </a:r>
            <a:r>
              <a:rPr lang="fr-FR" sz="2000" dirty="0">
                <a:solidFill>
                  <a:schemeClr val="tx1"/>
                </a:solidFill>
              </a:rPr>
              <a:t> </a:t>
            </a:r>
            <a:r>
              <a:rPr lang="fr-FR" sz="2000" dirty="0" err="1">
                <a:solidFill>
                  <a:schemeClr val="tx1"/>
                </a:solidFill>
              </a:rPr>
              <a:t>what</a:t>
            </a:r>
            <a:r>
              <a:rPr lang="fr-FR" sz="2000" dirty="0">
                <a:solidFill>
                  <a:schemeClr val="tx1"/>
                </a:solidFill>
              </a:rPr>
              <a:t> </a:t>
            </a:r>
            <a:r>
              <a:rPr lang="fr-FR" sz="2000" dirty="0" err="1">
                <a:solidFill>
                  <a:schemeClr val="tx1"/>
                </a:solidFill>
              </a:rPr>
              <a:t>customers</a:t>
            </a:r>
            <a:r>
              <a:rPr lang="fr-FR" sz="2000" dirty="0">
                <a:solidFill>
                  <a:schemeClr val="tx1"/>
                </a:solidFill>
              </a:rPr>
              <a:t> </a:t>
            </a:r>
            <a:r>
              <a:rPr lang="fr-FR" sz="2000" dirty="0" err="1">
                <a:solidFill>
                  <a:schemeClr val="tx1"/>
                </a:solidFill>
              </a:rPr>
              <a:t>want</a:t>
            </a:r>
            <a:r>
              <a:rPr lang="fr-FR" sz="2000" dirty="0">
                <a:solidFill>
                  <a:schemeClr val="tx1"/>
                </a:solidFill>
              </a:rPr>
              <a:t> and </a:t>
            </a:r>
            <a:r>
              <a:rPr lang="fr-FR" sz="2000" dirty="0" err="1">
                <a:solidFill>
                  <a:schemeClr val="tx1"/>
                </a:solidFill>
              </a:rPr>
              <a:t>analysing</a:t>
            </a:r>
            <a:r>
              <a:rPr lang="fr-FR" sz="2000" dirty="0">
                <a:solidFill>
                  <a:schemeClr val="tx1"/>
                </a:solidFill>
              </a:rPr>
              <a:t> how the organisation </a:t>
            </a:r>
            <a:r>
              <a:rPr lang="fr-FR" sz="2000" dirty="0" err="1">
                <a:solidFill>
                  <a:schemeClr val="tx1"/>
                </a:solidFill>
              </a:rPr>
              <a:t>can</a:t>
            </a:r>
            <a:r>
              <a:rPr lang="fr-FR" sz="2000" dirty="0">
                <a:solidFill>
                  <a:schemeClr val="tx1"/>
                </a:solidFill>
              </a:rPr>
              <a:t> </a:t>
            </a:r>
            <a:r>
              <a:rPr lang="fr-FR" sz="2000" dirty="0" err="1">
                <a:solidFill>
                  <a:schemeClr val="tx1"/>
                </a:solidFill>
              </a:rPr>
              <a:t>satisfy</a:t>
            </a:r>
            <a:r>
              <a:rPr lang="fr-FR" sz="2000" dirty="0">
                <a:solidFill>
                  <a:schemeClr val="tx1"/>
                </a:solidFill>
              </a:rPr>
              <a:t> </a:t>
            </a:r>
            <a:r>
              <a:rPr lang="fr-FR" sz="2000" dirty="0" err="1">
                <a:solidFill>
                  <a:schemeClr val="tx1"/>
                </a:solidFill>
              </a:rPr>
              <a:t>these</a:t>
            </a:r>
            <a:r>
              <a:rPr lang="fr-FR" sz="2000" dirty="0">
                <a:solidFill>
                  <a:schemeClr val="tx1"/>
                </a:solidFill>
              </a:rPr>
              <a:t> </a:t>
            </a:r>
            <a:r>
              <a:rPr lang="fr-FR" sz="2000" dirty="0" err="1">
                <a:solidFill>
                  <a:schemeClr val="tx1"/>
                </a:solidFill>
              </a:rPr>
              <a:t>wants</a:t>
            </a:r>
            <a:r>
              <a:rPr lang="fr-FR" sz="2000" dirty="0">
                <a:solidFill>
                  <a:schemeClr val="tx1"/>
                </a:solidFill>
              </a:rPr>
              <a:t>. Marketing </a:t>
            </a:r>
            <a:r>
              <a:rPr lang="fr-FR" sz="2000" dirty="0" err="1">
                <a:solidFill>
                  <a:schemeClr val="tx1"/>
                </a:solidFill>
              </a:rPr>
              <a:t>activities</a:t>
            </a:r>
            <a:r>
              <a:rPr lang="fr-FR" sz="2000" dirty="0">
                <a:solidFill>
                  <a:schemeClr val="tx1"/>
                </a:solidFill>
              </a:rPr>
              <a:t> range </a:t>
            </a:r>
            <a:r>
              <a:rPr lang="fr-FR" sz="2000" dirty="0" err="1">
                <a:solidFill>
                  <a:schemeClr val="tx1"/>
                </a:solidFill>
              </a:rPr>
              <a:t>from</a:t>
            </a:r>
            <a:r>
              <a:rPr lang="fr-FR" sz="2000" dirty="0">
                <a:solidFill>
                  <a:schemeClr val="tx1"/>
                </a:solidFill>
              </a:rPr>
              <a:t> the ‘</a:t>
            </a:r>
            <a:r>
              <a:rPr lang="fr-FR" sz="2000" dirty="0" err="1">
                <a:solidFill>
                  <a:schemeClr val="tx1"/>
                </a:solidFill>
              </a:rPr>
              <a:t>strategic</a:t>
            </a:r>
            <a:r>
              <a:rPr lang="fr-FR" sz="2000" dirty="0">
                <a:solidFill>
                  <a:schemeClr val="tx1"/>
                </a:solidFill>
              </a:rPr>
              <a:t>’, </a:t>
            </a:r>
            <a:r>
              <a:rPr lang="fr-FR" sz="2000" dirty="0" err="1">
                <a:solidFill>
                  <a:schemeClr val="tx1"/>
                </a:solidFill>
              </a:rPr>
              <a:t>concerned</a:t>
            </a:r>
            <a:r>
              <a:rPr lang="fr-FR" sz="2000" dirty="0">
                <a:solidFill>
                  <a:schemeClr val="tx1"/>
                </a:solidFill>
              </a:rPr>
              <a:t> </a:t>
            </a:r>
            <a:r>
              <a:rPr lang="fr-FR" sz="2000" dirty="0" err="1">
                <a:solidFill>
                  <a:schemeClr val="tx1"/>
                </a:solidFill>
              </a:rPr>
              <a:t>with</a:t>
            </a:r>
            <a:r>
              <a:rPr lang="fr-FR" sz="2000" dirty="0">
                <a:solidFill>
                  <a:schemeClr val="tx1"/>
                </a:solidFill>
              </a:rPr>
              <a:t> the </a:t>
            </a:r>
            <a:r>
              <a:rPr lang="fr-FR" sz="2000" dirty="0" err="1">
                <a:solidFill>
                  <a:schemeClr val="tx1"/>
                </a:solidFill>
              </a:rPr>
              <a:t>choice</a:t>
            </a:r>
            <a:r>
              <a:rPr lang="fr-FR" sz="2000" dirty="0">
                <a:solidFill>
                  <a:schemeClr val="tx1"/>
                </a:solidFill>
              </a:rPr>
              <a:t> of </a:t>
            </a:r>
            <a:r>
              <a:rPr lang="fr-FR" sz="2000" dirty="0" err="1">
                <a:solidFill>
                  <a:schemeClr val="tx1"/>
                </a:solidFill>
              </a:rPr>
              <a:t>product</a:t>
            </a:r>
            <a:r>
              <a:rPr lang="fr-FR" sz="2000" dirty="0">
                <a:solidFill>
                  <a:schemeClr val="tx1"/>
                </a:solidFill>
              </a:rPr>
              <a:t> </a:t>
            </a:r>
            <a:r>
              <a:rPr lang="fr-FR" sz="2000" dirty="0" err="1">
                <a:solidFill>
                  <a:schemeClr val="tx1"/>
                </a:solidFill>
              </a:rPr>
              <a:t>markets</a:t>
            </a:r>
            <a:r>
              <a:rPr lang="fr-FR" sz="2000" dirty="0">
                <a:solidFill>
                  <a:schemeClr val="tx1"/>
                </a:solidFill>
              </a:rPr>
              <a:t> (and how to </a:t>
            </a:r>
            <a:r>
              <a:rPr lang="fr-FR" sz="2000" dirty="0" err="1">
                <a:solidFill>
                  <a:schemeClr val="tx1"/>
                </a:solidFill>
              </a:rPr>
              <a:t>compete</a:t>
            </a:r>
            <a:r>
              <a:rPr lang="fr-FR" sz="2000" dirty="0">
                <a:solidFill>
                  <a:schemeClr val="tx1"/>
                </a:solidFill>
              </a:rPr>
              <a:t> in </a:t>
            </a:r>
            <a:r>
              <a:rPr lang="fr-FR" sz="2000" dirty="0" err="1">
                <a:solidFill>
                  <a:schemeClr val="tx1"/>
                </a:solidFill>
              </a:rPr>
              <a:t>them</a:t>
            </a:r>
            <a:r>
              <a:rPr lang="fr-FR" sz="2000" dirty="0">
                <a:solidFill>
                  <a:schemeClr val="tx1"/>
                </a:solidFill>
              </a:rPr>
              <a:t>, for </a:t>
            </a:r>
            <a:r>
              <a:rPr lang="fr-FR" sz="2000" dirty="0" err="1">
                <a:solidFill>
                  <a:schemeClr val="tx1"/>
                </a:solidFill>
              </a:rPr>
              <a:t>example</a:t>
            </a:r>
            <a:r>
              <a:rPr lang="fr-FR" sz="2000" dirty="0">
                <a:solidFill>
                  <a:schemeClr val="tx1"/>
                </a:solidFill>
              </a:rPr>
              <a:t>, on </a:t>
            </a:r>
            <a:r>
              <a:rPr lang="fr-FR" sz="2000" dirty="0" err="1">
                <a:solidFill>
                  <a:schemeClr val="tx1"/>
                </a:solidFill>
              </a:rPr>
              <a:t>price</a:t>
            </a:r>
            <a:r>
              <a:rPr lang="fr-FR" sz="2000" dirty="0">
                <a:solidFill>
                  <a:schemeClr val="tx1"/>
                </a:solidFill>
              </a:rPr>
              <a:t> or </a:t>
            </a:r>
            <a:r>
              <a:rPr lang="fr-FR" sz="2000" dirty="0" err="1">
                <a:solidFill>
                  <a:schemeClr val="tx1"/>
                </a:solidFill>
              </a:rPr>
              <a:t>product</a:t>
            </a:r>
            <a:r>
              <a:rPr lang="fr-FR" sz="2000" dirty="0">
                <a:solidFill>
                  <a:schemeClr val="tx1"/>
                </a:solidFill>
              </a:rPr>
              <a:t> </a:t>
            </a:r>
            <a:r>
              <a:rPr lang="fr-FR" sz="2000" dirty="0" err="1">
                <a:solidFill>
                  <a:schemeClr val="tx1"/>
                </a:solidFill>
              </a:rPr>
              <a:t>differentiation</a:t>
            </a:r>
            <a:r>
              <a:rPr lang="fr-FR" sz="2000" dirty="0">
                <a:solidFill>
                  <a:schemeClr val="tx1"/>
                </a:solidFill>
              </a:rPr>
              <a:t>) to the </a:t>
            </a:r>
            <a:r>
              <a:rPr lang="fr-FR" sz="2000" dirty="0" err="1">
                <a:solidFill>
                  <a:schemeClr val="tx1"/>
                </a:solidFill>
              </a:rPr>
              <a:t>operational</a:t>
            </a:r>
            <a:r>
              <a:rPr lang="fr-FR" sz="2000" dirty="0">
                <a:solidFill>
                  <a:schemeClr val="tx1"/>
                </a:solidFill>
              </a:rPr>
              <a:t>, </a:t>
            </a:r>
            <a:r>
              <a:rPr lang="fr-FR" sz="2000" dirty="0" err="1">
                <a:solidFill>
                  <a:schemeClr val="tx1"/>
                </a:solidFill>
              </a:rPr>
              <a:t>arranging</a:t>
            </a:r>
            <a:r>
              <a:rPr lang="fr-FR" sz="2000" dirty="0">
                <a:solidFill>
                  <a:schemeClr val="tx1"/>
                </a:solidFill>
              </a:rPr>
              <a:t> sales promotions (</a:t>
            </a:r>
            <a:r>
              <a:rPr lang="fr-FR" sz="2000" dirty="0" err="1">
                <a:solidFill>
                  <a:schemeClr val="tx1"/>
                </a:solidFill>
              </a:rPr>
              <a:t>e.g</a:t>
            </a:r>
            <a:r>
              <a:rPr lang="fr-FR" sz="2000" dirty="0">
                <a:solidFill>
                  <a:schemeClr val="tx1"/>
                </a:solidFill>
              </a:rPr>
              <a:t>., </a:t>
            </a:r>
            <a:r>
              <a:rPr lang="fr-FR" sz="2000" dirty="0" err="1">
                <a:solidFill>
                  <a:schemeClr val="tx1"/>
                </a:solidFill>
              </a:rPr>
              <a:t>offering</a:t>
            </a:r>
            <a:r>
              <a:rPr lang="fr-FR" sz="2000" dirty="0">
                <a:solidFill>
                  <a:schemeClr val="tx1"/>
                </a:solidFill>
              </a:rPr>
              <a:t> a 25 per cent discount), </a:t>
            </a:r>
            <a:r>
              <a:rPr lang="fr-FR" sz="2000" dirty="0" err="1">
                <a:solidFill>
                  <a:schemeClr val="tx1"/>
                </a:solidFill>
              </a:rPr>
              <a:t>producing</a:t>
            </a:r>
            <a:r>
              <a:rPr lang="fr-FR" sz="2000" dirty="0">
                <a:solidFill>
                  <a:schemeClr val="tx1"/>
                </a:solidFill>
              </a:rPr>
              <a:t> </a:t>
            </a:r>
            <a:r>
              <a:rPr lang="fr-FR" sz="2000" dirty="0" err="1">
                <a:solidFill>
                  <a:schemeClr val="tx1"/>
                </a:solidFill>
              </a:rPr>
              <a:t>literature</a:t>
            </a:r>
            <a:r>
              <a:rPr lang="fr-FR" sz="2000" dirty="0">
                <a:solidFill>
                  <a:schemeClr val="tx1"/>
                </a:solidFill>
              </a:rPr>
              <a:t> </a:t>
            </a:r>
            <a:r>
              <a:rPr lang="fr-FR" sz="2000" dirty="0" err="1">
                <a:solidFill>
                  <a:schemeClr val="tx1"/>
                </a:solidFill>
              </a:rPr>
              <a:t>such</a:t>
            </a:r>
            <a:r>
              <a:rPr lang="fr-FR" sz="2000" dirty="0">
                <a:solidFill>
                  <a:schemeClr val="tx1"/>
                </a:solidFill>
              </a:rPr>
              <a:t> as </a:t>
            </a:r>
            <a:r>
              <a:rPr lang="fr-FR" sz="2000" dirty="0" err="1">
                <a:solidFill>
                  <a:schemeClr val="tx1"/>
                </a:solidFill>
              </a:rPr>
              <a:t>product</a:t>
            </a:r>
            <a:r>
              <a:rPr lang="fr-FR" sz="2000" dirty="0">
                <a:solidFill>
                  <a:schemeClr val="tx1"/>
                </a:solidFill>
              </a:rPr>
              <a:t> catalogues and brochures, </a:t>
            </a:r>
            <a:r>
              <a:rPr lang="fr-FR" sz="2000" dirty="0" err="1">
                <a:solidFill>
                  <a:schemeClr val="tx1"/>
                </a:solidFill>
              </a:rPr>
              <a:t>placing</a:t>
            </a:r>
            <a:r>
              <a:rPr lang="fr-FR" sz="2000" dirty="0">
                <a:solidFill>
                  <a:schemeClr val="tx1"/>
                </a:solidFill>
              </a:rPr>
              <a:t> </a:t>
            </a:r>
            <a:r>
              <a:rPr lang="fr-FR" sz="2000" dirty="0" err="1">
                <a:solidFill>
                  <a:schemeClr val="tx1"/>
                </a:solidFill>
              </a:rPr>
              <a:t>advertisements</a:t>
            </a:r>
            <a:r>
              <a:rPr lang="fr-FR" sz="2000" dirty="0">
                <a:solidFill>
                  <a:schemeClr val="tx1"/>
                </a:solidFill>
              </a:rPr>
              <a:t> in the </a:t>
            </a:r>
            <a:r>
              <a:rPr lang="fr-FR" sz="2000" dirty="0" err="1">
                <a:solidFill>
                  <a:schemeClr val="tx1"/>
                </a:solidFill>
              </a:rPr>
              <a:t>appropriate</a:t>
            </a:r>
            <a:r>
              <a:rPr lang="fr-FR" sz="2000" dirty="0">
                <a:solidFill>
                  <a:schemeClr val="tx1"/>
                </a:solidFill>
              </a:rPr>
              <a:t> media and </a:t>
            </a:r>
            <a:r>
              <a:rPr lang="fr-FR" sz="2000" dirty="0" err="1">
                <a:solidFill>
                  <a:schemeClr val="tx1"/>
                </a:solidFill>
              </a:rPr>
              <a:t>so</a:t>
            </a:r>
            <a:r>
              <a:rPr lang="fr-FR" sz="2000" dirty="0">
                <a:solidFill>
                  <a:schemeClr val="tx1"/>
                </a:solidFill>
              </a:rPr>
              <a:t> on. A </a:t>
            </a:r>
            <a:r>
              <a:rPr lang="fr-FR" sz="2000" dirty="0" err="1">
                <a:solidFill>
                  <a:schemeClr val="tx1"/>
                </a:solidFill>
              </a:rPr>
              <a:t>fundamental</a:t>
            </a:r>
            <a:r>
              <a:rPr lang="fr-FR" sz="2000" dirty="0">
                <a:solidFill>
                  <a:schemeClr val="tx1"/>
                </a:solidFill>
              </a:rPr>
              <a:t> </a:t>
            </a:r>
            <a:r>
              <a:rPr lang="fr-FR" sz="2000" dirty="0" err="1">
                <a:solidFill>
                  <a:schemeClr val="tx1"/>
                </a:solidFill>
              </a:rPr>
              <a:t>activity</a:t>
            </a:r>
            <a:r>
              <a:rPr lang="fr-FR" sz="2000" dirty="0">
                <a:solidFill>
                  <a:schemeClr val="tx1"/>
                </a:solidFill>
              </a:rPr>
              <a:t> in marketing </a:t>
            </a:r>
            <a:r>
              <a:rPr lang="fr-FR" sz="2000" dirty="0" err="1">
                <a:solidFill>
                  <a:schemeClr val="tx1"/>
                </a:solidFill>
              </a:rPr>
              <a:t>is</a:t>
            </a:r>
            <a:r>
              <a:rPr lang="fr-FR" sz="2000" dirty="0">
                <a:solidFill>
                  <a:schemeClr val="tx1"/>
                </a:solidFill>
              </a:rPr>
              <a:t> </a:t>
            </a:r>
            <a:r>
              <a:rPr lang="fr-FR" sz="2000" dirty="0" err="1">
                <a:solidFill>
                  <a:schemeClr val="tx1"/>
                </a:solidFill>
              </a:rPr>
              <a:t>managing</a:t>
            </a:r>
            <a:r>
              <a:rPr lang="fr-FR" sz="2000" dirty="0">
                <a:solidFill>
                  <a:schemeClr val="tx1"/>
                </a:solidFill>
              </a:rPr>
              <a:t> the Marketing Mix </a:t>
            </a:r>
            <a:r>
              <a:rPr lang="fr-FR" sz="2000" dirty="0" err="1">
                <a:solidFill>
                  <a:schemeClr val="tx1"/>
                </a:solidFill>
              </a:rPr>
              <a:t>consisting</a:t>
            </a:r>
            <a:r>
              <a:rPr lang="fr-FR" sz="2000" dirty="0">
                <a:solidFill>
                  <a:schemeClr val="tx1"/>
                </a:solidFill>
              </a:rPr>
              <a:t> of the ‘4Ps’: Product, Price, Promotion and Place.</a:t>
            </a:r>
          </a:p>
        </p:txBody>
      </p:sp>
      <p:sp>
        <p:nvSpPr>
          <p:cNvPr id="5" name="Rectangle 4"/>
          <p:cNvSpPr/>
          <p:nvPr/>
        </p:nvSpPr>
        <p:spPr>
          <a:xfrm>
            <a:off x="2185179" y="192328"/>
            <a:ext cx="5976664" cy="8836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2000" b="1" dirty="0"/>
              <a:t>The Marketing function</a:t>
            </a:r>
            <a:endParaRPr lang="fr-FR" sz="2000" b="1" dirty="0"/>
          </a:p>
          <a:p>
            <a:pPr algn="ctr"/>
            <a:endParaRPr lang="fr-FR" sz="2000" dirty="0"/>
          </a:p>
        </p:txBody>
      </p:sp>
    </p:spTree>
    <p:extLst>
      <p:ext uri="{BB962C8B-B14F-4D97-AF65-F5344CB8AC3E}">
        <p14:creationId xmlns:p14="http://schemas.microsoft.com/office/powerpoint/2010/main" val="1642509239"/>
      </p:ext>
    </p:extLst>
  </p:cSld>
  <p:clrMapOvr>
    <a:masterClrMapping/>
  </p:clrMapOvr>
  <p:transition spd="slow">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12</a:t>
            </a:fld>
            <a:endParaRPr lang="en-US" dirty="0">
              <a:solidFill>
                <a:schemeClr val="accent4">
                  <a:lumMod val="10000"/>
                </a:schemeClr>
              </a:solidFill>
            </a:endParaRPr>
          </a:p>
        </p:txBody>
      </p:sp>
      <p:sp>
        <p:nvSpPr>
          <p:cNvPr id="2" name="Rectangle à coins arrondis 1"/>
          <p:cNvSpPr/>
          <p:nvPr/>
        </p:nvSpPr>
        <p:spPr>
          <a:xfrm>
            <a:off x="2195736" y="184115"/>
            <a:ext cx="4680520" cy="9001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2400" b="1" dirty="0"/>
              <a:t>The Human Resources function</a:t>
            </a:r>
            <a:endParaRPr lang="fr-FR" sz="2400" b="1" dirty="0"/>
          </a:p>
        </p:txBody>
      </p:sp>
      <p:sp>
        <p:nvSpPr>
          <p:cNvPr id="3" name="Arrondir un rectangle avec un coin diagonal 2"/>
          <p:cNvSpPr/>
          <p:nvPr/>
        </p:nvSpPr>
        <p:spPr>
          <a:xfrm>
            <a:off x="212513" y="1422898"/>
            <a:ext cx="3351376" cy="883674"/>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2000" i="1" dirty="0">
                <a:solidFill>
                  <a:schemeClr val="tx1"/>
                </a:solidFill>
              </a:rPr>
              <a:t>Recruitment and selection</a:t>
            </a:r>
            <a:endParaRPr lang="fr-FR" sz="2000" dirty="0">
              <a:solidFill>
                <a:schemeClr val="tx1"/>
              </a:solidFill>
            </a:endParaRPr>
          </a:p>
        </p:txBody>
      </p:sp>
      <p:sp>
        <p:nvSpPr>
          <p:cNvPr id="4" name="Flèche vers le bas 3"/>
          <p:cNvSpPr/>
          <p:nvPr/>
        </p:nvSpPr>
        <p:spPr>
          <a:xfrm>
            <a:off x="3994471" y="1084215"/>
            <a:ext cx="232316" cy="32403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Arrondir un rectangle avec un coin diagonal 7"/>
          <p:cNvSpPr/>
          <p:nvPr/>
        </p:nvSpPr>
        <p:spPr>
          <a:xfrm>
            <a:off x="4292456" y="1443181"/>
            <a:ext cx="3351378" cy="883674"/>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2000" i="1" dirty="0">
                <a:solidFill>
                  <a:schemeClr val="tx1"/>
                </a:solidFill>
              </a:rPr>
              <a:t>Training and development</a:t>
            </a:r>
            <a:endParaRPr lang="fr-FR" sz="2000" dirty="0">
              <a:solidFill>
                <a:schemeClr val="tx1"/>
              </a:solidFill>
            </a:endParaRPr>
          </a:p>
        </p:txBody>
      </p:sp>
      <p:sp>
        <p:nvSpPr>
          <p:cNvPr id="9" name="Arrondir un rectangle avec un coin diagonal 8"/>
          <p:cNvSpPr/>
          <p:nvPr/>
        </p:nvSpPr>
        <p:spPr>
          <a:xfrm>
            <a:off x="227471" y="3802208"/>
            <a:ext cx="7272805" cy="883674"/>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2000" i="1" dirty="0">
                <a:solidFill>
                  <a:schemeClr val="tx1"/>
                </a:solidFill>
              </a:rPr>
              <a:t>Grievance procedures and disciplinary matters</a:t>
            </a:r>
            <a:endParaRPr lang="fr-FR" sz="2000" dirty="0">
              <a:solidFill>
                <a:schemeClr val="tx1"/>
              </a:solidFill>
            </a:endParaRPr>
          </a:p>
        </p:txBody>
      </p:sp>
      <p:sp>
        <p:nvSpPr>
          <p:cNvPr id="11" name="Arrondir un rectangle avec un coin diagonal 10"/>
          <p:cNvSpPr/>
          <p:nvPr/>
        </p:nvSpPr>
        <p:spPr>
          <a:xfrm>
            <a:off x="118230" y="2661446"/>
            <a:ext cx="3372793" cy="883674"/>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2000" i="1" dirty="0">
                <a:solidFill>
                  <a:schemeClr val="tx1"/>
                </a:solidFill>
              </a:rPr>
              <a:t>Employee relations</a:t>
            </a:r>
            <a:endParaRPr lang="fr-FR" sz="2000" dirty="0">
              <a:solidFill>
                <a:schemeClr val="tx1"/>
              </a:solidFill>
            </a:endParaRPr>
          </a:p>
        </p:txBody>
      </p:sp>
      <p:sp>
        <p:nvSpPr>
          <p:cNvPr id="12" name="Arrondir un rectangle avec un coin diagonal 11"/>
          <p:cNvSpPr/>
          <p:nvPr/>
        </p:nvSpPr>
        <p:spPr>
          <a:xfrm>
            <a:off x="4205360" y="2563615"/>
            <a:ext cx="3438474" cy="883674"/>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2000" i="1" dirty="0">
                <a:solidFill>
                  <a:schemeClr val="tx1"/>
                </a:solidFill>
              </a:rPr>
              <a:t>Health and Safety matters</a:t>
            </a:r>
            <a:r>
              <a:rPr lang="en-US" sz="2000" dirty="0">
                <a:solidFill>
                  <a:schemeClr val="tx1"/>
                </a:solidFill>
              </a:rPr>
              <a:t> </a:t>
            </a:r>
            <a:endParaRPr lang="fr-FR" sz="2000" dirty="0">
              <a:solidFill>
                <a:schemeClr val="tx1"/>
              </a:solidFill>
            </a:endParaRPr>
          </a:p>
        </p:txBody>
      </p:sp>
      <p:sp>
        <p:nvSpPr>
          <p:cNvPr id="13" name="Arrondir un rectangle avec un coin diagonal 12"/>
          <p:cNvSpPr/>
          <p:nvPr/>
        </p:nvSpPr>
        <p:spPr>
          <a:xfrm>
            <a:off x="316933" y="5085184"/>
            <a:ext cx="7272805" cy="883674"/>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2000" i="1" dirty="0">
                <a:solidFill>
                  <a:schemeClr val="tx1"/>
                </a:solidFill>
              </a:rPr>
              <a:t>Redundancy procedures</a:t>
            </a:r>
            <a:r>
              <a:rPr lang="en-US" sz="2000" dirty="0">
                <a:solidFill>
                  <a:schemeClr val="tx1"/>
                </a:solidFill>
              </a:rPr>
              <a:t> </a:t>
            </a:r>
            <a:endParaRPr lang="fr-FR" sz="2000" dirty="0">
              <a:solidFill>
                <a:schemeClr val="tx1"/>
              </a:solidFill>
            </a:endParaRPr>
          </a:p>
        </p:txBody>
      </p:sp>
    </p:spTree>
    <p:extLst>
      <p:ext uri="{BB962C8B-B14F-4D97-AF65-F5344CB8AC3E}">
        <p14:creationId xmlns:p14="http://schemas.microsoft.com/office/powerpoint/2010/main" val="1808629724"/>
      </p:ext>
    </p:extLst>
  </p:cSld>
  <p:clrMapOvr>
    <a:masterClrMapping/>
  </p:clrMapOvr>
  <p:transition spd="slow">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13</a:t>
            </a:fld>
            <a:endParaRPr lang="en-US" dirty="0">
              <a:solidFill>
                <a:schemeClr val="accent4">
                  <a:lumMod val="10000"/>
                </a:schemeClr>
              </a:solidFill>
            </a:endParaRPr>
          </a:p>
        </p:txBody>
      </p:sp>
      <p:sp>
        <p:nvSpPr>
          <p:cNvPr id="2" name="Rectangle à coins arrondis 1"/>
          <p:cNvSpPr/>
          <p:nvPr/>
        </p:nvSpPr>
        <p:spPr>
          <a:xfrm>
            <a:off x="2195736" y="184115"/>
            <a:ext cx="4680520" cy="9001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2400" b="1" dirty="0"/>
              <a:t>The Accounting and Finance function</a:t>
            </a:r>
            <a:endParaRPr lang="fr-FR" sz="2400" b="1" dirty="0"/>
          </a:p>
        </p:txBody>
      </p:sp>
      <p:sp>
        <p:nvSpPr>
          <p:cNvPr id="3" name="Arrondir un rectangle avec un coin diagonal 2"/>
          <p:cNvSpPr/>
          <p:nvPr/>
        </p:nvSpPr>
        <p:spPr>
          <a:xfrm>
            <a:off x="212513" y="1422898"/>
            <a:ext cx="3351376" cy="883674"/>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2000" i="1" dirty="0">
                <a:solidFill>
                  <a:schemeClr val="tx1"/>
                </a:solidFill>
              </a:rPr>
              <a:t>Financial record </a:t>
            </a:r>
            <a:endParaRPr lang="fr-FR" sz="2000" dirty="0">
              <a:solidFill>
                <a:schemeClr val="tx1"/>
              </a:solidFill>
            </a:endParaRPr>
          </a:p>
        </p:txBody>
      </p:sp>
      <p:sp>
        <p:nvSpPr>
          <p:cNvPr id="4" name="Flèche vers le bas 3"/>
          <p:cNvSpPr/>
          <p:nvPr/>
        </p:nvSpPr>
        <p:spPr>
          <a:xfrm>
            <a:off x="3994471" y="1084215"/>
            <a:ext cx="232316" cy="32403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Arrondir un rectangle avec un coin diagonal 7"/>
          <p:cNvSpPr/>
          <p:nvPr/>
        </p:nvSpPr>
        <p:spPr>
          <a:xfrm>
            <a:off x="4292456" y="1443181"/>
            <a:ext cx="3351378" cy="883674"/>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2000" dirty="0">
                <a:solidFill>
                  <a:schemeClr val="tx1"/>
                </a:solidFill>
              </a:rPr>
              <a:t>Preparing </a:t>
            </a:r>
            <a:r>
              <a:rPr lang="en-US" sz="2000" i="1" dirty="0">
                <a:solidFill>
                  <a:schemeClr val="tx1"/>
                </a:solidFill>
              </a:rPr>
              <a:t>financial statements</a:t>
            </a:r>
            <a:r>
              <a:rPr lang="en-US" sz="2000" dirty="0">
                <a:solidFill>
                  <a:schemeClr val="tx1"/>
                </a:solidFill>
              </a:rPr>
              <a:t> </a:t>
            </a:r>
            <a:endParaRPr lang="fr-FR" sz="2000" dirty="0">
              <a:solidFill>
                <a:schemeClr val="tx1"/>
              </a:solidFill>
            </a:endParaRPr>
          </a:p>
        </p:txBody>
      </p:sp>
      <p:sp>
        <p:nvSpPr>
          <p:cNvPr id="9" name="Arrondir un rectangle avec un coin diagonal 8"/>
          <p:cNvSpPr/>
          <p:nvPr/>
        </p:nvSpPr>
        <p:spPr>
          <a:xfrm>
            <a:off x="227471" y="3802208"/>
            <a:ext cx="7272805" cy="883674"/>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2000" i="1" dirty="0">
                <a:solidFill>
                  <a:schemeClr val="tx1"/>
                </a:solidFill>
              </a:rPr>
              <a:t>Preparing management accounting information and analysis</a:t>
            </a:r>
            <a:r>
              <a:rPr lang="en-US" sz="2000" dirty="0">
                <a:solidFill>
                  <a:schemeClr val="tx1"/>
                </a:solidFill>
              </a:rPr>
              <a:t> </a:t>
            </a:r>
            <a:endParaRPr lang="fr-FR" sz="2000" dirty="0">
              <a:solidFill>
                <a:schemeClr val="tx1"/>
              </a:solidFill>
            </a:endParaRPr>
          </a:p>
        </p:txBody>
      </p:sp>
      <p:sp>
        <p:nvSpPr>
          <p:cNvPr id="11" name="Arrondir un rectangle avec un coin diagonal 10"/>
          <p:cNvSpPr/>
          <p:nvPr/>
        </p:nvSpPr>
        <p:spPr>
          <a:xfrm>
            <a:off x="2177476" y="2699730"/>
            <a:ext cx="3372793" cy="883674"/>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2000" i="1" dirty="0">
                <a:solidFill>
                  <a:schemeClr val="tx1"/>
                </a:solidFill>
              </a:rPr>
              <a:t>Payroll administration</a:t>
            </a:r>
            <a:r>
              <a:rPr lang="en-US" sz="2000" dirty="0">
                <a:solidFill>
                  <a:schemeClr val="tx1"/>
                </a:solidFill>
              </a:rPr>
              <a:t> </a:t>
            </a:r>
            <a:endParaRPr lang="fr-FR" sz="2000" dirty="0">
              <a:solidFill>
                <a:schemeClr val="tx1"/>
              </a:solidFill>
            </a:endParaRPr>
          </a:p>
        </p:txBody>
      </p:sp>
    </p:spTree>
    <p:extLst>
      <p:ext uri="{BB962C8B-B14F-4D97-AF65-F5344CB8AC3E}">
        <p14:creationId xmlns:p14="http://schemas.microsoft.com/office/powerpoint/2010/main" val="490146016"/>
      </p:ext>
    </p:extLst>
  </p:cSld>
  <p:clrMapOvr>
    <a:masterClrMapping/>
  </p:clrMapOvr>
  <p:transition spd="slow">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WordArt 21"/>
          <p:cNvSpPr>
            <a:spLocks noChangeArrowheads="1" noChangeShapeType="1" noTextEdit="1"/>
          </p:cNvSpPr>
          <p:nvPr/>
        </p:nvSpPr>
        <p:spPr bwMode="auto">
          <a:xfrm>
            <a:off x="1500166" y="2786058"/>
            <a:ext cx="6240463" cy="1477962"/>
          </a:xfrm>
          <a:prstGeom prst="rect">
            <a:avLst/>
          </a:prstGeom>
        </p:spPr>
        <p:txBody>
          <a:bodyPr wrap="none" fromWordArt="1">
            <a:prstTxWarp prst="textPlain">
              <a:avLst>
                <a:gd name="adj" fmla="val 50000"/>
              </a:avLst>
            </a:prstTxWarp>
          </a:bodyPr>
          <a:lstStyle/>
          <a:p>
            <a:pPr algn="ctr"/>
            <a:r>
              <a:rPr lang="ar-DZ"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شكرا</a:t>
            </a:r>
          </a:p>
          <a:p>
            <a:pPr algn="ctr"/>
            <a:r>
              <a:rPr lang="fr-FR" sz="3600" kern="10" dirty="0" err="1"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Thank</a:t>
            </a:r>
            <a:r>
              <a:rPr lang="fr-FR"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 </a:t>
            </a:r>
            <a:r>
              <a:rPr lang="fr-FR" sz="3600" kern="10" dirty="0" err="1"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you</a:t>
            </a:r>
            <a:endParaRPr lang="fr-FR" sz="3600" kern="10" dirty="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cstate="print">
            <a:lum/>
          </a:blip>
          <a:srcRect/>
          <a:stretch>
            <a:fillRect/>
          </a:stretch>
        </a:blipFill>
        <a:effectLst/>
      </p:bgPr>
    </p:bg>
    <p:spTree>
      <p:nvGrpSpPr>
        <p:cNvPr id="1" name=""/>
        <p:cNvGrpSpPr/>
        <p:nvPr/>
      </p:nvGrpSpPr>
      <p:grpSpPr>
        <a:xfrm>
          <a:off x="0" y="0"/>
          <a:ext cx="0" cy="0"/>
          <a:chOff x="0" y="0"/>
          <a:chExt cx="0" cy="0"/>
        </a:xfrm>
      </p:grpSpPr>
      <p:sp>
        <p:nvSpPr>
          <p:cNvPr id="32" name="Rectangle 5"/>
          <p:cNvSpPr>
            <a:spLocks noChangeArrowheads="1"/>
          </p:cNvSpPr>
          <p:nvPr/>
        </p:nvSpPr>
        <p:spPr bwMode="auto">
          <a:xfrm>
            <a:off x="714348" y="2143116"/>
            <a:ext cx="7620000" cy="714380"/>
          </a:xfrm>
          <a:prstGeom prst="rect">
            <a:avLst/>
          </a:prstGeom>
          <a:noFill/>
          <a:ln w="9525">
            <a:noFill/>
            <a:miter lim="800000"/>
            <a:headEnd/>
            <a:tailEnd/>
          </a:ln>
        </p:spPr>
        <p:txBody>
          <a:bodyPr lIns="92075" tIns="46038" rIns="92075" bIns="46038" anchor="ctr"/>
          <a:lstStyle/>
          <a:p>
            <a:pPr algn="ctr" rtl="1"/>
            <a:endParaRPr lang="fr-FR" sz="3000" dirty="0">
              <a:solidFill>
                <a:srgbClr val="FF0000"/>
              </a:solidFill>
            </a:endParaRPr>
          </a:p>
        </p:txBody>
      </p:sp>
      <p:sp>
        <p:nvSpPr>
          <p:cNvPr id="37" name="Rectangle 36"/>
          <p:cNvSpPr/>
          <p:nvPr/>
        </p:nvSpPr>
        <p:spPr>
          <a:xfrm>
            <a:off x="357158" y="500042"/>
            <a:ext cx="8072494" cy="1384995"/>
          </a:xfrm>
          <a:prstGeom prst="rect">
            <a:avLst/>
          </a:prstGeom>
          <a:solidFill>
            <a:schemeClr val="bg2"/>
          </a:solidFill>
          <a:ln w="38100">
            <a:solidFill>
              <a:srgbClr val="211E54"/>
            </a:solidFill>
          </a:ln>
          <a:effectLst>
            <a:outerShdw blurRad="57150" dist="38100" dir="5400000" algn="ctr" rotWithShape="0">
              <a:schemeClr val="accent4">
                <a:shade val="9000"/>
                <a:satMod val="105000"/>
                <a:alpha val="48000"/>
              </a:schemeClr>
            </a:outerShdw>
            <a:softEdge rad="63500"/>
          </a:effectLst>
        </p:spPr>
        <p:style>
          <a:lnRef idx="3">
            <a:schemeClr val="lt1"/>
          </a:lnRef>
          <a:fillRef idx="1">
            <a:schemeClr val="accent4"/>
          </a:fillRef>
          <a:effectRef idx="1">
            <a:schemeClr val="accent4"/>
          </a:effectRef>
          <a:fontRef idx="minor">
            <a:schemeClr val="lt1"/>
          </a:fontRef>
        </p:style>
        <p:txBody>
          <a:bodyPr wrap="square">
            <a:spAutoFit/>
            <a:scene3d>
              <a:camera prst="perspectiveFront"/>
              <a:lightRig rig="threePt" dir="t"/>
            </a:scene3d>
          </a:bodyPr>
          <a:lstStyle/>
          <a:p>
            <a:pPr algn="ctr"/>
            <a:r>
              <a:rPr lang="en-US" sz="2800" b="1" dirty="0">
                <a:solidFill>
                  <a:schemeClr val="tx1"/>
                </a:solidFill>
              </a:rPr>
              <a:t>University:  Med </a:t>
            </a:r>
            <a:r>
              <a:rPr lang="en-US" sz="2800" b="1" dirty="0" err="1">
                <a:solidFill>
                  <a:schemeClr val="tx1"/>
                </a:solidFill>
              </a:rPr>
              <a:t>Kheider</a:t>
            </a:r>
            <a:r>
              <a:rPr lang="en-US" sz="2800" b="1" dirty="0">
                <a:solidFill>
                  <a:schemeClr val="tx1"/>
                </a:solidFill>
              </a:rPr>
              <a:t>- </a:t>
            </a:r>
            <a:r>
              <a:rPr lang="en-US" sz="2800" b="1" dirty="0" err="1" smtClean="0">
                <a:solidFill>
                  <a:schemeClr val="tx1"/>
                </a:solidFill>
              </a:rPr>
              <a:t>Biskra</a:t>
            </a:r>
            <a:r>
              <a:rPr lang="en-US" sz="2800" b="1" dirty="0" smtClean="0">
                <a:solidFill>
                  <a:schemeClr val="tx1"/>
                </a:solidFill>
              </a:rPr>
              <a:t>-</a:t>
            </a:r>
          </a:p>
          <a:p>
            <a:pPr algn="ctr"/>
            <a:r>
              <a:rPr lang="en-US" sz="2800" b="1" dirty="0">
                <a:solidFill>
                  <a:schemeClr val="tx1"/>
                </a:solidFill>
              </a:rPr>
              <a:t>Faculty of Economics and Management </a:t>
            </a:r>
            <a:endParaRPr lang="en-US" sz="2800" b="1" dirty="0" smtClean="0">
              <a:solidFill>
                <a:schemeClr val="tx1"/>
              </a:solidFill>
            </a:endParaRPr>
          </a:p>
          <a:p>
            <a:pPr algn="ctr"/>
            <a:r>
              <a:rPr lang="en-US" sz="2800" b="1" dirty="0">
                <a:solidFill>
                  <a:schemeClr val="tx1"/>
                </a:solidFill>
              </a:rPr>
              <a:t>Level: </a:t>
            </a:r>
            <a:r>
              <a:rPr lang="en-US" sz="2800" b="1" dirty="0">
                <a:solidFill>
                  <a:schemeClr val="tx1"/>
                </a:solidFill>
              </a:rPr>
              <a:t>Level: 3</a:t>
            </a:r>
            <a:r>
              <a:rPr lang="en-US" sz="2800" b="1" baseline="30000" dirty="0">
                <a:solidFill>
                  <a:schemeClr val="tx1"/>
                </a:solidFill>
              </a:rPr>
              <a:t>rd</a:t>
            </a:r>
            <a:r>
              <a:rPr lang="en-US" sz="2800" b="1" dirty="0">
                <a:solidFill>
                  <a:schemeClr val="tx1"/>
                </a:solidFill>
              </a:rPr>
              <a:t> Year. Option:  </a:t>
            </a:r>
            <a:r>
              <a:rPr lang="en-US" sz="2800" b="1" dirty="0" smtClean="0">
                <a:solidFill>
                  <a:schemeClr val="tx1"/>
                </a:solidFill>
              </a:rPr>
              <a:t>Management</a:t>
            </a:r>
            <a:endParaRPr lang="fr-FR" sz="2800" dirty="0">
              <a:solidFill>
                <a:schemeClr val="tx1"/>
              </a:solidFill>
            </a:endParaRPr>
          </a:p>
        </p:txBody>
      </p:sp>
      <p:sp>
        <p:nvSpPr>
          <p:cNvPr id="13" name="Espace réservé du numéro de diapositive 12"/>
          <p:cNvSpPr>
            <a:spLocks noGrp="1"/>
          </p:cNvSpPr>
          <p:nvPr>
            <p:ph type="sldNum" sz="quarter" idx="12"/>
          </p:nvPr>
        </p:nvSpPr>
        <p:spPr/>
        <p:txBody>
          <a:bodyPr/>
          <a:lstStyle/>
          <a:p>
            <a:fld id="{E9BFB4EE-2645-4E7A-AD5B-E440053AAE8B}" type="slidenum">
              <a:rPr lang="en-US" smtClean="0"/>
              <a:pPr/>
              <a:t>2</a:t>
            </a:fld>
            <a:endParaRPr lang="en-US"/>
          </a:p>
        </p:txBody>
      </p:sp>
      <p:sp>
        <p:nvSpPr>
          <p:cNvPr id="7" name="Rectangle 6"/>
          <p:cNvSpPr>
            <a:spLocks noChangeArrowheads="1"/>
          </p:cNvSpPr>
          <p:nvPr/>
        </p:nvSpPr>
        <p:spPr bwMode="auto">
          <a:xfrm>
            <a:off x="1475656" y="5195522"/>
            <a:ext cx="5544615" cy="1329822"/>
          </a:xfrm>
          <a:prstGeom prst="rect">
            <a:avLst/>
          </a:prstGeom>
          <a:noFill/>
          <a:ln w="9525">
            <a:noFill/>
            <a:miter lim="800000"/>
            <a:headEnd/>
            <a:tailEnd/>
          </a:ln>
          <a:effectLst/>
        </p:spPr>
        <p:txBody>
          <a:bodyPr/>
          <a:lstStyle/>
          <a:p>
            <a:pPr algn="ctr"/>
            <a:r>
              <a:rPr lang="fr-FR" sz="2400" b="1" dirty="0" smtClean="0">
                <a:solidFill>
                  <a:schemeClr val="accent4">
                    <a:lumMod val="10000"/>
                  </a:schemeClr>
                </a:solidFill>
              </a:rPr>
              <a:t>Dr: </a:t>
            </a:r>
            <a:r>
              <a:rPr lang="fr-FR" sz="2400" b="1" dirty="0" err="1" smtClean="0">
                <a:solidFill>
                  <a:schemeClr val="accent4">
                    <a:lumMod val="10000"/>
                  </a:schemeClr>
                </a:solidFill>
              </a:rPr>
              <a:t>Reguia</a:t>
            </a:r>
            <a:r>
              <a:rPr lang="fr-FR" sz="2400" b="1" dirty="0" smtClean="0">
                <a:solidFill>
                  <a:schemeClr val="accent4">
                    <a:lumMod val="10000"/>
                  </a:schemeClr>
                </a:solidFill>
              </a:rPr>
              <a:t> Abdelhamid </a:t>
            </a:r>
            <a:r>
              <a:rPr lang="fr-FR" sz="2400" b="1" dirty="0" err="1" smtClean="0">
                <a:solidFill>
                  <a:schemeClr val="accent4">
                    <a:lumMod val="10000"/>
                  </a:schemeClr>
                </a:solidFill>
              </a:rPr>
              <a:t>Cherroun</a:t>
            </a:r>
            <a:endParaRPr lang="fr-FR" sz="2400" b="1" dirty="0" smtClean="0">
              <a:solidFill>
                <a:schemeClr val="accent4">
                  <a:lumMod val="10000"/>
                </a:schemeClr>
              </a:solidFill>
            </a:endParaRPr>
          </a:p>
          <a:p>
            <a:pPr algn="ctr"/>
            <a:r>
              <a:rPr lang="fr-FR" sz="2400" b="1" dirty="0" err="1" smtClean="0">
                <a:solidFill>
                  <a:schemeClr val="accent4">
                    <a:lumMod val="10000"/>
                  </a:schemeClr>
                </a:solidFill>
              </a:rPr>
              <a:t>Associate</a:t>
            </a:r>
            <a:r>
              <a:rPr lang="fr-FR" sz="2400" b="1" dirty="0" smtClean="0">
                <a:solidFill>
                  <a:schemeClr val="accent4">
                    <a:lumMod val="10000"/>
                  </a:schemeClr>
                </a:solidFill>
              </a:rPr>
              <a:t> </a:t>
            </a:r>
            <a:r>
              <a:rPr lang="fr-FR" sz="2400" b="1" dirty="0" err="1" smtClean="0">
                <a:solidFill>
                  <a:schemeClr val="accent4">
                    <a:lumMod val="10000"/>
                  </a:schemeClr>
                </a:solidFill>
              </a:rPr>
              <a:t>professsor</a:t>
            </a:r>
            <a:endParaRPr lang="fr-FR" sz="2400" b="1" dirty="0" smtClean="0">
              <a:solidFill>
                <a:schemeClr val="accent4">
                  <a:lumMod val="10000"/>
                </a:schemeClr>
              </a:solidFill>
            </a:endParaRPr>
          </a:p>
        </p:txBody>
      </p:sp>
      <p:pic>
        <p:nvPicPr>
          <p:cNvPr id="8" name="Picture 7" descr="C:\Users\DELL\Desktop\CRE CDC Final\logo_umkbiskra.jpg"/>
          <p:cNvPicPr>
            <a:picLocks noChangeAspect="1" noChangeArrowheads="1"/>
          </p:cNvPicPr>
          <p:nvPr/>
        </p:nvPicPr>
        <p:blipFill>
          <a:blip r:embed="rId4"/>
          <a:srcRect/>
          <a:stretch>
            <a:fillRect/>
          </a:stretch>
        </p:blipFill>
        <p:spPr bwMode="auto">
          <a:xfrm>
            <a:off x="3203848" y="2143116"/>
            <a:ext cx="1785950" cy="857256"/>
          </a:xfrm>
          <a:prstGeom prst="rect">
            <a:avLst/>
          </a:prstGeom>
          <a:noFill/>
        </p:spPr>
      </p:pic>
      <p:sp>
        <p:nvSpPr>
          <p:cNvPr id="2" name="Ellipse 1"/>
          <p:cNvSpPr/>
          <p:nvPr/>
        </p:nvSpPr>
        <p:spPr>
          <a:xfrm>
            <a:off x="357158" y="3000372"/>
            <a:ext cx="7815242" cy="18687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i="1" dirty="0" smtClean="0">
                <a:solidFill>
                  <a:schemeClr val="accent3"/>
                </a:solidFill>
              </a:rPr>
              <a:t>Course II:</a:t>
            </a:r>
          </a:p>
          <a:p>
            <a:pPr algn="ctr"/>
            <a:r>
              <a:rPr lang="en-US" sz="3200" b="1" i="1" dirty="0" smtClean="0">
                <a:solidFill>
                  <a:schemeClr val="accent3"/>
                </a:solidFill>
              </a:rPr>
              <a:t> Business’ Functions</a:t>
            </a:r>
            <a:endParaRPr lang="fr-FR" sz="2800" dirty="0">
              <a:solidFill>
                <a:schemeClr val="accent3"/>
              </a:solidFill>
            </a:endParaRPr>
          </a:p>
          <a:p>
            <a:pPr algn="ctr"/>
            <a:endParaRPr lang="fr-FR" dirty="0">
              <a:solidFill>
                <a:schemeClr val="accent3"/>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3</a:t>
            </a:fld>
            <a:endParaRPr lang="en-US" dirty="0">
              <a:solidFill>
                <a:schemeClr val="accent4">
                  <a:lumMod val="10000"/>
                </a:schemeClr>
              </a:solidFill>
            </a:endParaRPr>
          </a:p>
        </p:txBody>
      </p:sp>
      <p:sp>
        <p:nvSpPr>
          <p:cNvPr id="8" name="Rectangle à coins arrondis 7"/>
          <p:cNvSpPr/>
          <p:nvPr/>
        </p:nvSpPr>
        <p:spPr>
          <a:xfrm>
            <a:off x="0" y="1928802"/>
            <a:ext cx="9144000" cy="335758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buFontTx/>
              <a:buChar char="-"/>
            </a:pPr>
            <a:endParaRPr lang="fr-FR" sz="2400" dirty="0" smtClean="0">
              <a:solidFill>
                <a:schemeClr val="accent4">
                  <a:lumMod val="10000"/>
                </a:schemeClr>
              </a:solidFill>
            </a:endParaRPr>
          </a:p>
          <a:p>
            <a:pPr algn="just">
              <a:buFontTx/>
              <a:buChar char="-"/>
            </a:pPr>
            <a:endParaRPr lang="fr-FR" sz="2400" dirty="0" smtClean="0">
              <a:solidFill>
                <a:schemeClr val="accent4">
                  <a:lumMod val="10000"/>
                </a:schemeClr>
              </a:solidFill>
            </a:endParaRPr>
          </a:p>
          <a:p>
            <a:pPr algn="just">
              <a:buFontTx/>
              <a:buChar char="-"/>
            </a:pPr>
            <a:endParaRPr lang="fr-FR" sz="2400" dirty="0" smtClean="0">
              <a:solidFill>
                <a:schemeClr val="accent4">
                  <a:lumMod val="10000"/>
                </a:schemeClr>
              </a:solidFill>
            </a:endParaRPr>
          </a:p>
          <a:p>
            <a:pPr algn="just">
              <a:buFontTx/>
              <a:buChar char="-"/>
            </a:pPr>
            <a:r>
              <a:rPr lang="fr-FR" sz="2400" b="1" dirty="0" smtClean="0">
                <a:solidFill>
                  <a:schemeClr val="accent4">
                    <a:lumMod val="10000"/>
                  </a:schemeClr>
                </a:solidFill>
              </a:rPr>
              <a:t>Business </a:t>
            </a:r>
            <a:r>
              <a:rPr lang="fr-FR" sz="2400" b="1" dirty="0" err="1" smtClean="0">
                <a:solidFill>
                  <a:schemeClr val="accent4">
                    <a:lumMod val="10000"/>
                  </a:schemeClr>
                </a:solidFill>
              </a:rPr>
              <a:t>Functions</a:t>
            </a:r>
            <a:r>
              <a:rPr lang="fr-FR" sz="2400" b="1" dirty="0" smtClean="0">
                <a:solidFill>
                  <a:schemeClr val="accent4">
                    <a:lumMod val="10000"/>
                  </a:schemeClr>
                </a:solidFill>
              </a:rPr>
              <a:t> :</a:t>
            </a:r>
          </a:p>
          <a:p>
            <a:pPr algn="just">
              <a:buFont typeface="Wingdings" pitchFamily="2" charset="2"/>
              <a:buChar char="v"/>
            </a:pPr>
            <a:r>
              <a:rPr lang="fr-FR" sz="2000" b="1" dirty="0" smtClean="0">
                <a:solidFill>
                  <a:schemeClr val="accent4">
                    <a:lumMod val="10000"/>
                  </a:schemeClr>
                </a:solidFill>
              </a:rPr>
              <a:t> </a:t>
            </a:r>
            <a:r>
              <a:rPr lang="fr-FR" sz="2000" b="1" dirty="0">
                <a:solidFill>
                  <a:schemeClr val="accent4">
                    <a:lumMod val="10000"/>
                  </a:schemeClr>
                </a:solidFill>
              </a:rPr>
              <a:t>T</a:t>
            </a:r>
            <a:r>
              <a:rPr lang="fr-FR" sz="2000" b="1" dirty="0" smtClean="0">
                <a:solidFill>
                  <a:schemeClr val="accent4">
                    <a:lumMod val="10000"/>
                  </a:schemeClr>
                </a:solidFill>
              </a:rPr>
              <a:t>ypes of business </a:t>
            </a:r>
            <a:r>
              <a:rPr lang="fr-FR" sz="2000" b="1" dirty="0" err="1" smtClean="0">
                <a:solidFill>
                  <a:schemeClr val="accent4">
                    <a:lumMod val="10000"/>
                  </a:schemeClr>
                </a:solidFill>
              </a:rPr>
              <a:t>functions</a:t>
            </a:r>
            <a:r>
              <a:rPr lang="fr-FR" sz="2000" b="1" dirty="0" smtClean="0">
                <a:solidFill>
                  <a:schemeClr val="accent4">
                    <a:lumMod val="10000"/>
                  </a:schemeClr>
                </a:solidFill>
              </a:rPr>
              <a:t>;</a:t>
            </a:r>
          </a:p>
          <a:p>
            <a:pPr algn="just">
              <a:buFont typeface="Wingdings" pitchFamily="2" charset="2"/>
              <a:buChar char="v"/>
            </a:pPr>
            <a:r>
              <a:rPr lang="fr-FR" sz="2000" b="1" dirty="0">
                <a:solidFill>
                  <a:schemeClr val="tx1"/>
                </a:solidFill>
              </a:rPr>
              <a:t> </a:t>
            </a:r>
            <a:r>
              <a:rPr lang="en-US" sz="2000" b="1" dirty="0">
                <a:solidFill>
                  <a:schemeClr val="tx1"/>
                </a:solidFill>
              </a:rPr>
              <a:t>Typical business </a:t>
            </a:r>
            <a:r>
              <a:rPr lang="en-US" sz="2000" b="1" dirty="0" err="1">
                <a:solidFill>
                  <a:schemeClr val="tx1"/>
                </a:solidFill>
              </a:rPr>
              <a:t>organisation</a:t>
            </a:r>
            <a:r>
              <a:rPr lang="en-US" sz="2000" b="1" dirty="0">
                <a:solidFill>
                  <a:schemeClr val="tx1"/>
                </a:solidFill>
              </a:rPr>
              <a:t> departments </a:t>
            </a:r>
            <a:r>
              <a:rPr lang="en-US" sz="2000" b="1" dirty="0"/>
              <a:t>and functions</a:t>
            </a:r>
            <a:endParaRPr lang="fr-FR" sz="2000" b="1" dirty="0"/>
          </a:p>
          <a:p>
            <a:pPr algn="just">
              <a:buFont typeface="Wingdings" pitchFamily="2" charset="2"/>
              <a:buChar char="v"/>
            </a:pPr>
            <a:endParaRPr lang="fr-FR" sz="2000" b="1" dirty="0" smtClean="0">
              <a:solidFill>
                <a:schemeClr val="accent4">
                  <a:lumMod val="10000"/>
                </a:schemeClr>
              </a:solidFill>
            </a:endParaRPr>
          </a:p>
          <a:p>
            <a:pPr algn="just">
              <a:buFont typeface="Wingdings" pitchFamily="2" charset="2"/>
              <a:buChar char="v"/>
            </a:pPr>
            <a:endParaRPr lang="fr-FR" sz="2000" b="1" dirty="0" smtClean="0">
              <a:solidFill>
                <a:schemeClr val="accent4">
                  <a:lumMod val="10000"/>
                </a:schemeClr>
              </a:solidFill>
            </a:endParaRPr>
          </a:p>
          <a:p>
            <a:pPr algn="just">
              <a:buFont typeface="Wingdings" pitchFamily="2" charset="2"/>
              <a:buChar char="v"/>
            </a:pPr>
            <a:endParaRPr lang="fr-FR" sz="2400" dirty="0" smtClean="0">
              <a:solidFill>
                <a:schemeClr val="accent4">
                  <a:lumMod val="10000"/>
                </a:schemeClr>
              </a:solidFill>
            </a:endParaRPr>
          </a:p>
          <a:p>
            <a:pPr algn="just"/>
            <a:r>
              <a:rPr lang="fr-FR" sz="2400" dirty="0" smtClean="0">
                <a:solidFill>
                  <a:schemeClr val="accent4">
                    <a:lumMod val="10000"/>
                  </a:schemeClr>
                </a:solidFill>
              </a:rPr>
              <a:t> </a:t>
            </a:r>
          </a:p>
          <a:p>
            <a:pPr algn="ctr">
              <a:buFontTx/>
              <a:buChar char="-"/>
            </a:pPr>
            <a:endParaRPr lang="fr-FR" sz="2400" dirty="0">
              <a:solidFill>
                <a:schemeClr val="accent4">
                  <a:lumMod val="10000"/>
                </a:schemeClr>
              </a:solidFill>
            </a:endParaRPr>
          </a:p>
        </p:txBody>
      </p:sp>
      <p:sp>
        <p:nvSpPr>
          <p:cNvPr id="12" name="Arrondir un rectangle avec un coin diagonal 11"/>
          <p:cNvSpPr/>
          <p:nvPr/>
        </p:nvSpPr>
        <p:spPr>
          <a:xfrm>
            <a:off x="2857488" y="357166"/>
            <a:ext cx="3643338" cy="1143008"/>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b="1" dirty="0" smtClean="0">
                <a:solidFill>
                  <a:schemeClr val="accent4">
                    <a:lumMod val="10000"/>
                  </a:schemeClr>
                </a:solidFill>
              </a:rPr>
              <a:t>Contents</a:t>
            </a:r>
            <a:r>
              <a:rPr lang="fr-FR" sz="4000" dirty="0" smtClean="0">
                <a:solidFill>
                  <a:schemeClr val="accent4">
                    <a:lumMod val="10000"/>
                  </a:schemeClr>
                </a:solidFill>
              </a:rPr>
              <a:t>:</a:t>
            </a:r>
          </a:p>
          <a:p>
            <a:pPr algn="ctr"/>
            <a:endParaRPr lang="fr-FR" dirty="0">
              <a:solidFill>
                <a:schemeClr val="accent4">
                  <a:lumMod val="10000"/>
                </a:schemeClr>
              </a:solidFill>
            </a:endParaRPr>
          </a:p>
        </p:txBody>
      </p:sp>
    </p:spTree>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4</a:t>
            </a:fld>
            <a:endParaRPr lang="en-US" dirty="0">
              <a:solidFill>
                <a:schemeClr val="accent4">
                  <a:lumMod val="10000"/>
                </a:schemeClr>
              </a:solidFill>
            </a:endParaRPr>
          </a:p>
        </p:txBody>
      </p:sp>
      <p:sp>
        <p:nvSpPr>
          <p:cNvPr id="4" name="Nuage 3"/>
          <p:cNvSpPr/>
          <p:nvPr/>
        </p:nvSpPr>
        <p:spPr>
          <a:xfrm>
            <a:off x="1643042" y="634165"/>
            <a:ext cx="5929354" cy="911164"/>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r-FR" sz="2800" b="1" dirty="0" err="1" smtClean="0">
                <a:solidFill>
                  <a:schemeClr val="accent4">
                    <a:lumMod val="10000"/>
                  </a:schemeClr>
                </a:solidFill>
              </a:rPr>
              <a:t>Definition</a:t>
            </a:r>
            <a:r>
              <a:rPr lang="fr-FR" sz="2800" b="1" dirty="0" smtClean="0">
                <a:solidFill>
                  <a:schemeClr val="accent4">
                    <a:lumMod val="10000"/>
                  </a:schemeClr>
                </a:solidFill>
              </a:rPr>
              <a:t> </a:t>
            </a:r>
            <a:endParaRPr lang="fr-FR" sz="2800" b="1" dirty="0">
              <a:solidFill>
                <a:schemeClr val="accent4">
                  <a:lumMod val="10000"/>
                </a:schemeClr>
              </a:solidFill>
            </a:endParaRPr>
          </a:p>
        </p:txBody>
      </p:sp>
      <p:sp>
        <p:nvSpPr>
          <p:cNvPr id="14" name="Arrondir un rectangle avec un coin diagonal 13"/>
          <p:cNvSpPr/>
          <p:nvPr/>
        </p:nvSpPr>
        <p:spPr>
          <a:xfrm>
            <a:off x="500034" y="2132856"/>
            <a:ext cx="8215370" cy="3456384"/>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smtClean="0">
                <a:solidFill>
                  <a:schemeClr val="tx1"/>
                </a:solidFill>
              </a:rPr>
              <a:t>	</a:t>
            </a:r>
            <a:r>
              <a:rPr lang="fr-FR" sz="2400" b="1" dirty="0">
                <a:solidFill>
                  <a:schemeClr val="tx1"/>
                </a:solidFill>
              </a:rPr>
              <a:t>Business </a:t>
            </a:r>
            <a:r>
              <a:rPr lang="fr-FR" sz="2400" b="1" dirty="0" err="1">
                <a:solidFill>
                  <a:schemeClr val="tx1"/>
                </a:solidFill>
              </a:rPr>
              <a:t>functions</a:t>
            </a:r>
            <a:r>
              <a:rPr lang="fr-FR" sz="2400" dirty="0">
                <a:solidFill>
                  <a:schemeClr val="tx1"/>
                </a:solidFill>
              </a:rPr>
              <a:t> are the </a:t>
            </a:r>
            <a:r>
              <a:rPr lang="fr-FR" sz="2400" dirty="0" err="1">
                <a:solidFill>
                  <a:schemeClr val="tx1"/>
                </a:solidFill>
              </a:rPr>
              <a:t>activities</a:t>
            </a:r>
            <a:r>
              <a:rPr lang="fr-FR" sz="2400" dirty="0">
                <a:solidFill>
                  <a:schemeClr val="tx1"/>
                </a:solidFill>
              </a:rPr>
              <a:t> </a:t>
            </a:r>
            <a:r>
              <a:rPr lang="fr-FR" sz="2400" dirty="0" err="1">
                <a:solidFill>
                  <a:schemeClr val="tx1"/>
                </a:solidFill>
              </a:rPr>
              <a:t>carried</a:t>
            </a:r>
            <a:r>
              <a:rPr lang="fr-FR" sz="2400" dirty="0">
                <a:solidFill>
                  <a:schemeClr val="tx1"/>
                </a:solidFill>
              </a:rPr>
              <a:t> out by an </a:t>
            </a:r>
            <a:r>
              <a:rPr lang="fr-FR" sz="2400" u="sng" dirty="0" err="1">
                <a:solidFill>
                  <a:schemeClr val="tx1"/>
                </a:solidFill>
                <a:hlinkClick r:id="rId3"/>
              </a:rPr>
              <a:t>enterprise</a:t>
            </a:r>
            <a:r>
              <a:rPr lang="fr-FR" sz="2400" dirty="0">
                <a:solidFill>
                  <a:schemeClr val="tx1"/>
                </a:solidFill>
              </a:rPr>
              <a:t>; </a:t>
            </a:r>
            <a:r>
              <a:rPr lang="fr-FR" sz="2400" dirty="0" err="1">
                <a:solidFill>
                  <a:schemeClr val="tx1"/>
                </a:solidFill>
              </a:rPr>
              <a:t>they</a:t>
            </a:r>
            <a:r>
              <a:rPr lang="fr-FR" sz="2400" dirty="0">
                <a:solidFill>
                  <a:schemeClr val="tx1"/>
                </a:solidFill>
              </a:rPr>
              <a:t> </a:t>
            </a:r>
            <a:r>
              <a:rPr lang="fr-FR" sz="2400" dirty="0" err="1">
                <a:solidFill>
                  <a:schemeClr val="tx1"/>
                </a:solidFill>
              </a:rPr>
              <a:t>can</a:t>
            </a:r>
            <a:r>
              <a:rPr lang="fr-FR" sz="2400" dirty="0">
                <a:solidFill>
                  <a:schemeClr val="tx1"/>
                </a:solidFill>
              </a:rPr>
              <a:t> </a:t>
            </a:r>
            <a:r>
              <a:rPr lang="fr-FR" sz="2400" dirty="0" err="1">
                <a:solidFill>
                  <a:schemeClr val="tx1"/>
                </a:solidFill>
              </a:rPr>
              <a:t>be</a:t>
            </a:r>
            <a:r>
              <a:rPr lang="fr-FR" sz="2400" dirty="0">
                <a:solidFill>
                  <a:schemeClr val="tx1"/>
                </a:solidFill>
              </a:rPr>
              <a:t> </a:t>
            </a:r>
            <a:r>
              <a:rPr lang="fr-FR" sz="2400" dirty="0" err="1">
                <a:solidFill>
                  <a:schemeClr val="tx1"/>
                </a:solidFill>
              </a:rPr>
              <a:t>divided</a:t>
            </a:r>
            <a:r>
              <a:rPr lang="fr-FR" sz="2400" dirty="0">
                <a:solidFill>
                  <a:schemeClr val="tx1"/>
                </a:solidFill>
              </a:rPr>
              <a:t> </a:t>
            </a:r>
            <a:r>
              <a:rPr lang="fr-FR" sz="2400" dirty="0" err="1">
                <a:solidFill>
                  <a:schemeClr val="tx1"/>
                </a:solidFill>
              </a:rPr>
              <a:t>into</a:t>
            </a:r>
            <a:r>
              <a:rPr lang="fr-FR" sz="2400" dirty="0">
                <a:solidFill>
                  <a:schemeClr val="tx1"/>
                </a:solidFill>
              </a:rPr>
              <a:t> </a:t>
            </a:r>
            <a:r>
              <a:rPr lang="fr-FR" sz="2400" dirty="0" err="1">
                <a:solidFill>
                  <a:schemeClr val="tx1"/>
                </a:solidFill>
              </a:rPr>
              <a:t>core</a:t>
            </a:r>
            <a:r>
              <a:rPr lang="fr-FR" sz="2400" dirty="0">
                <a:solidFill>
                  <a:schemeClr val="tx1"/>
                </a:solidFill>
              </a:rPr>
              <a:t> </a:t>
            </a:r>
            <a:r>
              <a:rPr lang="fr-FR" sz="2400" dirty="0" err="1">
                <a:solidFill>
                  <a:schemeClr val="tx1"/>
                </a:solidFill>
              </a:rPr>
              <a:t>functions</a:t>
            </a:r>
            <a:r>
              <a:rPr lang="fr-FR" sz="2400" dirty="0">
                <a:solidFill>
                  <a:schemeClr val="tx1"/>
                </a:solidFill>
              </a:rPr>
              <a:t> and support </a:t>
            </a:r>
            <a:r>
              <a:rPr lang="fr-FR" sz="2400" dirty="0" err="1">
                <a:solidFill>
                  <a:schemeClr val="tx1"/>
                </a:solidFill>
              </a:rPr>
              <a:t>functions</a:t>
            </a:r>
            <a:r>
              <a:rPr lang="fr-FR" sz="2400" dirty="0">
                <a:solidFill>
                  <a:schemeClr val="tx1"/>
                </a:solidFill>
              </a:rPr>
              <a:t>.</a:t>
            </a:r>
          </a:p>
          <a:p>
            <a:pPr algn="just"/>
            <a:endParaRPr lang="ar-DZ" sz="2400" b="1" dirty="0" smtClean="0">
              <a:solidFill>
                <a:schemeClr val="tx1"/>
              </a:solidFill>
            </a:endParaRPr>
          </a:p>
        </p:txBody>
      </p:sp>
    </p:spTree>
  </p:cSld>
  <p:clrMapOvr>
    <a:masterClrMapping/>
  </p:clrMapOvr>
  <p:transition spd="slow">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5</a:t>
            </a:fld>
            <a:endParaRPr lang="en-US" dirty="0">
              <a:solidFill>
                <a:schemeClr val="accent4">
                  <a:lumMod val="10000"/>
                </a:schemeClr>
              </a:solidFill>
            </a:endParaRPr>
          </a:p>
        </p:txBody>
      </p:sp>
      <p:sp>
        <p:nvSpPr>
          <p:cNvPr id="10" name="Ruban vers le bas 9"/>
          <p:cNvSpPr/>
          <p:nvPr/>
        </p:nvSpPr>
        <p:spPr>
          <a:xfrm>
            <a:off x="0" y="239481"/>
            <a:ext cx="8861676" cy="671683"/>
          </a:xfrm>
          <a:prstGeom prst="ribbon">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smtClean="0">
                <a:solidFill>
                  <a:schemeClr val="accent4">
                    <a:lumMod val="10000"/>
                  </a:schemeClr>
                </a:solidFill>
              </a:rPr>
              <a:t>Types of business </a:t>
            </a:r>
            <a:r>
              <a:rPr lang="fr-FR" sz="2400" b="1" dirty="0" err="1" smtClean="0">
                <a:solidFill>
                  <a:schemeClr val="accent4">
                    <a:lumMod val="10000"/>
                  </a:schemeClr>
                </a:solidFill>
              </a:rPr>
              <a:t>Functions</a:t>
            </a:r>
            <a:endParaRPr lang="fr-FR" sz="2400" dirty="0"/>
          </a:p>
        </p:txBody>
      </p:sp>
      <p:sp>
        <p:nvSpPr>
          <p:cNvPr id="2" name="Rectangle à coins arrondis 1"/>
          <p:cNvSpPr/>
          <p:nvPr/>
        </p:nvSpPr>
        <p:spPr>
          <a:xfrm>
            <a:off x="320202" y="1556792"/>
            <a:ext cx="8538148" cy="2304256"/>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sz="2000" b="1" dirty="0" err="1">
                <a:solidFill>
                  <a:schemeClr val="tx1"/>
                </a:solidFill>
              </a:rPr>
              <a:t>Core</a:t>
            </a:r>
            <a:r>
              <a:rPr lang="fr-FR" sz="2000" b="1" dirty="0">
                <a:solidFill>
                  <a:schemeClr val="tx1"/>
                </a:solidFill>
              </a:rPr>
              <a:t> business </a:t>
            </a:r>
            <a:r>
              <a:rPr lang="fr-FR" sz="2000" b="1" dirty="0" err="1">
                <a:solidFill>
                  <a:schemeClr val="tx1"/>
                </a:solidFill>
              </a:rPr>
              <a:t>functions</a:t>
            </a:r>
            <a:r>
              <a:rPr lang="fr-FR" sz="2000" dirty="0">
                <a:solidFill>
                  <a:schemeClr val="tx1"/>
                </a:solidFill>
              </a:rPr>
              <a:t> are </a:t>
            </a:r>
            <a:r>
              <a:rPr lang="fr-FR" sz="2000" dirty="0" err="1">
                <a:solidFill>
                  <a:schemeClr val="tx1"/>
                </a:solidFill>
              </a:rPr>
              <a:t>activities</a:t>
            </a:r>
            <a:r>
              <a:rPr lang="fr-FR" sz="2000" dirty="0">
                <a:solidFill>
                  <a:schemeClr val="tx1"/>
                </a:solidFill>
              </a:rPr>
              <a:t> of an </a:t>
            </a:r>
            <a:r>
              <a:rPr lang="fr-FR" sz="2000" dirty="0" err="1">
                <a:solidFill>
                  <a:schemeClr val="tx1"/>
                </a:solidFill>
              </a:rPr>
              <a:t>enterprise</a:t>
            </a:r>
            <a:r>
              <a:rPr lang="fr-FR" sz="2000" dirty="0">
                <a:solidFill>
                  <a:schemeClr val="tx1"/>
                </a:solidFill>
              </a:rPr>
              <a:t> </a:t>
            </a:r>
            <a:r>
              <a:rPr lang="fr-FR" sz="2000" dirty="0" err="1">
                <a:solidFill>
                  <a:schemeClr val="tx1"/>
                </a:solidFill>
              </a:rPr>
              <a:t>yielding</a:t>
            </a:r>
            <a:r>
              <a:rPr lang="fr-FR" sz="2000" dirty="0">
                <a:solidFill>
                  <a:schemeClr val="tx1"/>
                </a:solidFill>
              </a:rPr>
              <a:t> </a:t>
            </a:r>
            <a:r>
              <a:rPr lang="fr-FR" sz="2000" dirty="0" err="1">
                <a:solidFill>
                  <a:schemeClr val="tx1"/>
                </a:solidFill>
              </a:rPr>
              <a:t>income</a:t>
            </a:r>
            <a:r>
              <a:rPr lang="fr-FR" sz="2000" dirty="0">
                <a:solidFill>
                  <a:schemeClr val="tx1"/>
                </a:solidFill>
              </a:rPr>
              <a:t>: the production of final </a:t>
            </a:r>
            <a:r>
              <a:rPr lang="fr-FR" sz="2000" dirty="0" err="1">
                <a:solidFill>
                  <a:schemeClr val="tx1"/>
                </a:solidFill>
              </a:rPr>
              <a:t>goods</a:t>
            </a:r>
            <a:r>
              <a:rPr lang="fr-FR" sz="2000" dirty="0">
                <a:solidFill>
                  <a:schemeClr val="tx1"/>
                </a:solidFill>
              </a:rPr>
              <a:t> or services </a:t>
            </a:r>
            <a:r>
              <a:rPr lang="fr-FR" sz="2000" dirty="0" err="1">
                <a:solidFill>
                  <a:schemeClr val="tx1"/>
                </a:solidFill>
              </a:rPr>
              <a:t>intended</a:t>
            </a:r>
            <a:r>
              <a:rPr lang="fr-FR" sz="2000" dirty="0">
                <a:solidFill>
                  <a:schemeClr val="tx1"/>
                </a:solidFill>
              </a:rPr>
              <a:t> for the </a:t>
            </a:r>
            <a:r>
              <a:rPr lang="fr-FR" sz="2000" dirty="0" err="1">
                <a:solidFill>
                  <a:schemeClr val="tx1"/>
                </a:solidFill>
              </a:rPr>
              <a:t>market</a:t>
            </a:r>
            <a:r>
              <a:rPr lang="fr-FR" sz="2000" dirty="0">
                <a:solidFill>
                  <a:schemeClr val="tx1"/>
                </a:solidFill>
              </a:rPr>
              <a:t> or for </a:t>
            </a:r>
            <a:r>
              <a:rPr lang="fr-FR" sz="2000" dirty="0" err="1">
                <a:solidFill>
                  <a:schemeClr val="tx1"/>
                </a:solidFill>
              </a:rPr>
              <a:t>third</a:t>
            </a:r>
            <a:r>
              <a:rPr lang="fr-FR" sz="2000" dirty="0">
                <a:solidFill>
                  <a:schemeClr val="tx1"/>
                </a:solidFill>
              </a:rPr>
              <a:t> parties. </a:t>
            </a:r>
            <a:r>
              <a:rPr lang="fr-FR" sz="2000" dirty="0" err="1">
                <a:solidFill>
                  <a:schemeClr val="tx1"/>
                </a:solidFill>
              </a:rPr>
              <a:t>Usually</a:t>
            </a:r>
            <a:r>
              <a:rPr lang="fr-FR" sz="2000" dirty="0">
                <a:solidFill>
                  <a:schemeClr val="tx1"/>
                </a:solidFill>
              </a:rPr>
              <a:t> the </a:t>
            </a:r>
            <a:r>
              <a:rPr lang="fr-FR" sz="2000" dirty="0" err="1">
                <a:solidFill>
                  <a:schemeClr val="tx1"/>
                </a:solidFill>
              </a:rPr>
              <a:t>core</a:t>
            </a:r>
            <a:r>
              <a:rPr lang="fr-FR" sz="2000" dirty="0">
                <a:solidFill>
                  <a:schemeClr val="tx1"/>
                </a:solidFill>
              </a:rPr>
              <a:t> business </a:t>
            </a:r>
            <a:r>
              <a:rPr lang="fr-FR" sz="2000" dirty="0" err="1">
                <a:solidFill>
                  <a:schemeClr val="tx1"/>
                </a:solidFill>
              </a:rPr>
              <a:t>functions</a:t>
            </a:r>
            <a:r>
              <a:rPr lang="fr-FR" sz="2000" dirty="0">
                <a:solidFill>
                  <a:schemeClr val="tx1"/>
                </a:solidFill>
              </a:rPr>
              <a:t> </a:t>
            </a:r>
            <a:r>
              <a:rPr lang="fr-FR" sz="2000" dirty="0" err="1">
                <a:solidFill>
                  <a:schemeClr val="tx1"/>
                </a:solidFill>
              </a:rPr>
              <a:t>make</a:t>
            </a:r>
            <a:r>
              <a:rPr lang="fr-FR" sz="2000" dirty="0">
                <a:solidFill>
                  <a:schemeClr val="tx1"/>
                </a:solidFill>
              </a:rPr>
              <a:t> up the </a:t>
            </a:r>
            <a:r>
              <a:rPr lang="fr-FR" sz="2000" dirty="0" err="1">
                <a:solidFill>
                  <a:schemeClr val="tx1"/>
                </a:solidFill>
              </a:rPr>
              <a:t>primary</a:t>
            </a:r>
            <a:r>
              <a:rPr lang="fr-FR" sz="2000" dirty="0">
                <a:solidFill>
                  <a:schemeClr val="tx1"/>
                </a:solidFill>
              </a:rPr>
              <a:t> </a:t>
            </a:r>
            <a:r>
              <a:rPr lang="fr-FR" sz="2000" dirty="0" err="1">
                <a:solidFill>
                  <a:schemeClr val="tx1"/>
                </a:solidFill>
              </a:rPr>
              <a:t>activity</a:t>
            </a:r>
            <a:r>
              <a:rPr lang="fr-FR" sz="2000" dirty="0">
                <a:solidFill>
                  <a:schemeClr val="tx1"/>
                </a:solidFill>
              </a:rPr>
              <a:t> of the </a:t>
            </a:r>
            <a:r>
              <a:rPr lang="fr-FR" sz="2000" dirty="0" err="1">
                <a:solidFill>
                  <a:schemeClr val="tx1"/>
                </a:solidFill>
              </a:rPr>
              <a:t>enterprise</a:t>
            </a:r>
            <a:r>
              <a:rPr lang="fr-FR" sz="2000" dirty="0">
                <a:solidFill>
                  <a:schemeClr val="tx1"/>
                </a:solidFill>
              </a:rPr>
              <a:t>, but </a:t>
            </a:r>
            <a:r>
              <a:rPr lang="fr-FR" sz="2000" dirty="0" err="1">
                <a:solidFill>
                  <a:schemeClr val="tx1"/>
                </a:solidFill>
              </a:rPr>
              <a:t>they</a:t>
            </a:r>
            <a:r>
              <a:rPr lang="fr-FR" sz="2000" dirty="0">
                <a:solidFill>
                  <a:schemeClr val="tx1"/>
                </a:solidFill>
              </a:rPr>
              <a:t> </a:t>
            </a:r>
            <a:r>
              <a:rPr lang="fr-FR" sz="2000" dirty="0" err="1">
                <a:solidFill>
                  <a:schemeClr val="tx1"/>
                </a:solidFill>
              </a:rPr>
              <a:t>may</a:t>
            </a:r>
            <a:r>
              <a:rPr lang="fr-FR" sz="2000" dirty="0">
                <a:solidFill>
                  <a:schemeClr val="tx1"/>
                </a:solidFill>
              </a:rPr>
              <a:t> </a:t>
            </a:r>
            <a:r>
              <a:rPr lang="fr-FR" sz="2000" dirty="0" err="1">
                <a:solidFill>
                  <a:schemeClr val="tx1"/>
                </a:solidFill>
              </a:rPr>
              <a:t>also</a:t>
            </a:r>
            <a:r>
              <a:rPr lang="fr-FR" sz="2000" dirty="0">
                <a:solidFill>
                  <a:schemeClr val="tx1"/>
                </a:solidFill>
              </a:rPr>
              <a:t> </a:t>
            </a:r>
            <a:r>
              <a:rPr lang="fr-FR" sz="2000" dirty="0" err="1">
                <a:solidFill>
                  <a:schemeClr val="tx1"/>
                </a:solidFill>
              </a:rPr>
              <a:t>include</a:t>
            </a:r>
            <a:r>
              <a:rPr lang="fr-FR" sz="2000" dirty="0">
                <a:solidFill>
                  <a:schemeClr val="tx1"/>
                </a:solidFill>
              </a:rPr>
              <a:t> </a:t>
            </a:r>
            <a:r>
              <a:rPr lang="fr-FR" sz="2000" dirty="0" err="1">
                <a:solidFill>
                  <a:schemeClr val="tx1"/>
                </a:solidFill>
              </a:rPr>
              <a:t>other</a:t>
            </a:r>
            <a:r>
              <a:rPr lang="fr-FR" sz="2000" dirty="0">
                <a:solidFill>
                  <a:schemeClr val="tx1"/>
                </a:solidFill>
              </a:rPr>
              <a:t> (</a:t>
            </a:r>
            <a:r>
              <a:rPr lang="fr-FR" sz="2000" dirty="0" err="1">
                <a:solidFill>
                  <a:schemeClr val="tx1"/>
                </a:solidFill>
              </a:rPr>
              <a:t>secondary</a:t>
            </a:r>
            <a:r>
              <a:rPr lang="fr-FR" sz="2000" dirty="0">
                <a:solidFill>
                  <a:schemeClr val="tx1"/>
                </a:solidFill>
              </a:rPr>
              <a:t>) </a:t>
            </a:r>
            <a:r>
              <a:rPr lang="fr-FR" sz="2000" dirty="0" err="1">
                <a:solidFill>
                  <a:schemeClr val="tx1"/>
                </a:solidFill>
              </a:rPr>
              <a:t>activities</a:t>
            </a:r>
            <a:r>
              <a:rPr lang="fr-FR" sz="2000" dirty="0">
                <a:solidFill>
                  <a:schemeClr val="tx1"/>
                </a:solidFill>
              </a:rPr>
              <a:t> if the </a:t>
            </a:r>
            <a:r>
              <a:rPr lang="fr-FR" sz="2000" dirty="0" err="1">
                <a:solidFill>
                  <a:schemeClr val="tx1"/>
                </a:solidFill>
              </a:rPr>
              <a:t>enterprise</a:t>
            </a:r>
            <a:r>
              <a:rPr lang="fr-FR" sz="2000" dirty="0">
                <a:solidFill>
                  <a:schemeClr val="tx1"/>
                </a:solidFill>
              </a:rPr>
              <a:t> </a:t>
            </a:r>
            <a:r>
              <a:rPr lang="fr-FR" sz="2000" dirty="0" err="1">
                <a:solidFill>
                  <a:schemeClr val="tx1"/>
                </a:solidFill>
              </a:rPr>
              <a:t>considers</a:t>
            </a:r>
            <a:r>
              <a:rPr lang="fr-FR" sz="2000" dirty="0">
                <a:solidFill>
                  <a:schemeClr val="tx1"/>
                </a:solidFill>
              </a:rPr>
              <a:t> </a:t>
            </a:r>
            <a:r>
              <a:rPr lang="fr-FR" sz="2000" dirty="0" err="1">
                <a:solidFill>
                  <a:schemeClr val="tx1"/>
                </a:solidFill>
              </a:rPr>
              <a:t>these</a:t>
            </a:r>
            <a:r>
              <a:rPr lang="fr-FR" sz="2000" dirty="0">
                <a:solidFill>
                  <a:schemeClr val="tx1"/>
                </a:solidFill>
              </a:rPr>
              <a:t> as part of </a:t>
            </a:r>
            <a:r>
              <a:rPr lang="fr-FR" sz="2000" dirty="0" err="1">
                <a:solidFill>
                  <a:schemeClr val="tx1"/>
                </a:solidFill>
              </a:rPr>
              <a:t>its</a:t>
            </a:r>
            <a:r>
              <a:rPr lang="fr-FR" sz="2000" dirty="0">
                <a:solidFill>
                  <a:schemeClr val="tx1"/>
                </a:solidFill>
              </a:rPr>
              <a:t> </a:t>
            </a:r>
            <a:r>
              <a:rPr lang="fr-FR" sz="2000" dirty="0" err="1">
                <a:solidFill>
                  <a:schemeClr val="tx1"/>
                </a:solidFill>
              </a:rPr>
              <a:t>core</a:t>
            </a:r>
            <a:r>
              <a:rPr lang="fr-FR" sz="2000" dirty="0">
                <a:solidFill>
                  <a:schemeClr val="tx1"/>
                </a:solidFill>
              </a:rPr>
              <a:t> </a:t>
            </a:r>
            <a:r>
              <a:rPr lang="fr-FR" sz="2000" dirty="0" err="1">
                <a:solidFill>
                  <a:schemeClr val="tx1"/>
                </a:solidFill>
              </a:rPr>
              <a:t>functions</a:t>
            </a:r>
            <a:r>
              <a:rPr lang="fr-FR" sz="2000" dirty="0">
                <a:solidFill>
                  <a:schemeClr val="tx1"/>
                </a:solidFill>
              </a:rPr>
              <a:t>.</a:t>
            </a:r>
          </a:p>
          <a:p>
            <a:pPr algn="ctr"/>
            <a:endParaRPr lang="fr-FR" sz="2000" dirty="0"/>
          </a:p>
        </p:txBody>
      </p:sp>
      <p:sp>
        <p:nvSpPr>
          <p:cNvPr id="8" name="Rectangle à coins arrondis 7"/>
          <p:cNvSpPr/>
          <p:nvPr/>
        </p:nvSpPr>
        <p:spPr>
          <a:xfrm>
            <a:off x="323528" y="4520706"/>
            <a:ext cx="8538148" cy="2089697"/>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fr-FR" sz="2000" b="1" dirty="0" smtClean="0">
              <a:solidFill>
                <a:schemeClr val="tx1"/>
              </a:solidFill>
            </a:endParaRPr>
          </a:p>
          <a:p>
            <a:pPr algn="just"/>
            <a:r>
              <a:rPr lang="fr-FR" sz="2000" b="1" dirty="0" smtClean="0">
                <a:solidFill>
                  <a:schemeClr val="tx1"/>
                </a:solidFill>
              </a:rPr>
              <a:t>Support </a:t>
            </a:r>
            <a:r>
              <a:rPr lang="fr-FR" sz="2000" b="1" dirty="0">
                <a:solidFill>
                  <a:schemeClr val="tx1"/>
                </a:solidFill>
              </a:rPr>
              <a:t>business </a:t>
            </a:r>
            <a:r>
              <a:rPr lang="fr-FR" sz="2000" b="1" dirty="0" err="1">
                <a:solidFill>
                  <a:schemeClr val="tx1"/>
                </a:solidFill>
              </a:rPr>
              <a:t>functions</a:t>
            </a:r>
            <a:r>
              <a:rPr lang="fr-FR" sz="2000" dirty="0">
                <a:solidFill>
                  <a:schemeClr val="tx1"/>
                </a:solidFill>
              </a:rPr>
              <a:t> are </a:t>
            </a:r>
            <a:r>
              <a:rPr lang="fr-FR" sz="2000" dirty="0" err="1">
                <a:solidFill>
                  <a:schemeClr val="tx1"/>
                </a:solidFill>
              </a:rPr>
              <a:t>ancillary</a:t>
            </a:r>
            <a:r>
              <a:rPr lang="fr-FR" sz="2000" dirty="0">
                <a:solidFill>
                  <a:schemeClr val="tx1"/>
                </a:solidFill>
              </a:rPr>
              <a:t> (</a:t>
            </a:r>
            <a:r>
              <a:rPr lang="fr-FR" sz="2000" dirty="0" err="1">
                <a:solidFill>
                  <a:schemeClr val="tx1"/>
                </a:solidFill>
              </a:rPr>
              <a:t>supporting</a:t>
            </a:r>
            <a:r>
              <a:rPr lang="fr-FR" sz="2000" dirty="0">
                <a:solidFill>
                  <a:schemeClr val="tx1"/>
                </a:solidFill>
              </a:rPr>
              <a:t>) </a:t>
            </a:r>
            <a:r>
              <a:rPr lang="fr-FR" sz="2000" dirty="0" err="1">
                <a:solidFill>
                  <a:schemeClr val="tx1"/>
                </a:solidFill>
              </a:rPr>
              <a:t>activities</a:t>
            </a:r>
            <a:r>
              <a:rPr lang="fr-FR" sz="2000" dirty="0">
                <a:solidFill>
                  <a:schemeClr val="tx1"/>
                </a:solidFill>
              </a:rPr>
              <a:t> </a:t>
            </a:r>
            <a:r>
              <a:rPr lang="fr-FR" sz="2000" dirty="0" err="1">
                <a:solidFill>
                  <a:schemeClr val="tx1"/>
                </a:solidFill>
              </a:rPr>
              <a:t>carried</a:t>
            </a:r>
            <a:r>
              <a:rPr lang="fr-FR" sz="2000" dirty="0">
                <a:solidFill>
                  <a:schemeClr val="tx1"/>
                </a:solidFill>
              </a:rPr>
              <a:t> out by the </a:t>
            </a:r>
            <a:r>
              <a:rPr lang="fr-FR" sz="2000" dirty="0" err="1">
                <a:solidFill>
                  <a:schemeClr val="tx1"/>
                </a:solidFill>
              </a:rPr>
              <a:t>enterprise</a:t>
            </a:r>
            <a:r>
              <a:rPr lang="fr-FR" sz="2000" dirty="0">
                <a:solidFill>
                  <a:schemeClr val="tx1"/>
                </a:solidFill>
              </a:rPr>
              <a:t> in </a:t>
            </a:r>
            <a:r>
              <a:rPr lang="fr-FR" sz="2000" dirty="0" err="1">
                <a:solidFill>
                  <a:schemeClr val="tx1"/>
                </a:solidFill>
              </a:rPr>
              <a:t>order</a:t>
            </a:r>
            <a:r>
              <a:rPr lang="fr-FR" sz="2000" dirty="0">
                <a:solidFill>
                  <a:schemeClr val="tx1"/>
                </a:solidFill>
              </a:rPr>
              <a:t> to permit or to </a:t>
            </a:r>
            <a:r>
              <a:rPr lang="fr-FR" sz="2000" dirty="0" err="1">
                <a:solidFill>
                  <a:schemeClr val="tx1"/>
                </a:solidFill>
              </a:rPr>
              <a:t>facilitate</a:t>
            </a:r>
            <a:r>
              <a:rPr lang="fr-FR" sz="2000" dirty="0">
                <a:solidFill>
                  <a:schemeClr val="tx1"/>
                </a:solidFill>
              </a:rPr>
              <a:t> the </a:t>
            </a:r>
            <a:r>
              <a:rPr lang="fr-FR" sz="2000" dirty="0" err="1">
                <a:solidFill>
                  <a:schemeClr val="tx1"/>
                </a:solidFill>
              </a:rPr>
              <a:t>core</a:t>
            </a:r>
            <a:r>
              <a:rPr lang="fr-FR" sz="2000" dirty="0">
                <a:solidFill>
                  <a:schemeClr val="tx1"/>
                </a:solidFill>
              </a:rPr>
              <a:t> business </a:t>
            </a:r>
            <a:r>
              <a:rPr lang="fr-FR" sz="2000" dirty="0" err="1">
                <a:solidFill>
                  <a:schemeClr val="tx1"/>
                </a:solidFill>
              </a:rPr>
              <a:t>functions</a:t>
            </a:r>
            <a:r>
              <a:rPr lang="fr-FR" sz="2000" dirty="0">
                <a:solidFill>
                  <a:schemeClr val="tx1"/>
                </a:solidFill>
              </a:rPr>
              <a:t>, </a:t>
            </a:r>
            <a:r>
              <a:rPr lang="fr-FR" sz="2000" dirty="0" err="1">
                <a:solidFill>
                  <a:schemeClr val="tx1"/>
                </a:solidFill>
              </a:rPr>
              <a:t>its</a:t>
            </a:r>
            <a:r>
              <a:rPr lang="fr-FR" sz="2000" dirty="0">
                <a:solidFill>
                  <a:schemeClr val="tx1"/>
                </a:solidFill>
              </a:rPr>
              <a:t> production </a:t>
            </a:r>
            <a:r>
              <a:rPr lang="fr-FR" sz="2000" dirty="0" err="1">
                <a:solidFill>
                  <a:schemeClr val="tx1"/>
                </a:solidFill>
              </a:rPr>
              <a:t>activity</a:t>
            </a:r>
            <a:r>
              <a:rPr lang="fr-FR" sz="2000" dirty="0">
                <a:solidFill>
                  <a:schemeClr val="tx1"/>
                </a:solidFill>
              </a:rPr>
              <a:t>. The outputs (</a:t>
            </a:r>
            <a:r>
              <a:rPr lang="fr-FR" sz="2000" dirty="0" err="1">
                <a:solidFill>
                  <a:schemeClr val="tx1"/>
                </a:solidFill>
              </a:rPr>
              <a:t>results</a:t>
            </a:r>
            <a:r>
              <a:rPr lang="fr-FR" sz="2000" dirty="0">
                <a:solidFill>
                  <a:schemeClr val="tx1"/>
                </a:solidFill>
              </a:rPr>
              <a:t>) of support business </a:t>
            </a:r>
            <a:r>
              <a:rPr lang="fr-FR" sz="2000" dirty="0" err="1">
                <a:solidFill>
                  <a:schemeClr val="tx1"/>
                </a:solidFill>
              </a:rPr>
              <a:t>functions</a:t>
            </a:r>
            <a:r>
              <a:rPr lang="fr-FR" sz="2000" dirty="0">
                <a:solidFill>
                  <a:schemeClr val="tx1"/>
                </a:solidFill>
              </a:rPr>
              <a:t> are not </a:t>
            </a:r>
            <a:r>
              <a:rPr lang="fr-FR" sz="2000" dirty="0" err="1">
                <a:solidFill>
                  <a:schemeClr val="tx1"/>
                </a:solidFill>
              </a:rPr>
              <a:t>themselves</a:t>
            </a:r>
            <a:r>
              <a:rPr lang="fr-FR" sz="2000" dirty="0">
                <a:solidFill>
                  <a:schemeClr val="tx1"/>
                </a:solidFill>
              </a:rPr>
              <a:t> </a:t>
            </a:r>
            <a:r>
              <a:rPr lang="fr-FR" sz="2000" dirty="0" err="1">
                <a:solidFill>
                  <a:schemeClr val="tx1"/>
                </a:solidFill>
              </a:rPr>
              <a:t>intended</a:t>
            </a:r>
            <a:r>
              <a:rPr lang="fr-FR" sz="2000" dirty="0">
                <a:solidFill>
                  <a:schemeClr val="tx1"/>
                </a:solidFill>
              </a:rPr>
              <a:t> </a:t>
            </a:r>
            <a:r>
              <a:rPr lang="fr-FR" sz="2000" dirty="0" err="1">
                <a:solidFill>
                  <a:schemeClr val="tx1"/>
                </a:solidFill>
              </a:rPr>
              <a:t>directly</a:t>
            </a:r>
            <a:r>
              <a:rPr lang="fr-FR" sz="2000" dirty="0">
                <a:solidFill>
                  <a:schemeClr val="tx1"/>
                </a:solidFill>
              </a:rPr>
              <a:t> for the </a:t>
            </a:r>
            <a:r>
              <a:rPr lang="fr-FR" sz="2000" dirty="0" err="1">
                <a:solidFill>
                  <a:schemeClr val="tx1"/>
                </a:solidFill>
              </a:rPr>
              <a:t>market</a:t>
            </a:r>
            <a:r>
              <a:rPr lang="fr-FR" sz="2000" dirty="0">
                <a:solidFill>
                  <a:schemeClr val="tx1"/>
                </a:solidFill>
              </a:rPr>
              <a:t> or for </a:t>
            </a:r>
            <a:r>
              <a:rPr lang="fr-FR" sz="2000" dirty="0" err="1">
                <a:solidFill>
                  <a:schemeClr val="tx1"/>
                </a:solidFill>
              </a:rPr>
              <a:t>third</a:t>
            </a:r>
            <a:r>
              <a:rPr lang="fr-FR" sz="2000" dirty="0">
                <a:solidFill>
                  <a:schemeClr val="tx1"/>
                </a:solidFill>
              </a:rPr>
              <a:t> parties.</a:t>
            </a:r>
          </a:p>
          <a:p>
            <a:pPr algn="just"/>
            <a:endParaRPr lang="fr-FR" sz="2000" dirty="0">
              <a:solidFill>
                <a:schemeClr val="tx1"/>
              </a:solidFill>
            </a:endParaRPr>
          </a:p>
        </p:txBody>
      </p:sp>
      <p:sp>
        <p:nvSpPr>
          <p:cNvPr id="3" name="Rectangle à coins arrondis 2"/>
          <p:cNvSpPr/>
          <p:nvPr/>
        </p:nvSpPr>
        <p:spPr>
          <a:xfrm>
            <a:off x="323528" y="911164"/>
            <a:ext cx="720080" cy="6456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1</a:t>
            </a:r>
            <a:endParaRPr lang="fr-FR" dirty="0"/>
          </a:p>
        </p:txBody>
      </p:sp>
      <p:sp>
        <p:nvSpPr>
          <p:cNvPr id="11" name="Rectangle à coins arrondis 10"/>
          <p:cNvSpPr/>
          <p:nvPr/>
        </p:nvSpPr>
        <p:spPr>
          <a:xfrm>
            <a:off x="323528" y="3847766"/>
            <a:ext cx="720080" cy="6456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2</a:t>
            </a:r>
          </a:p>
        </p:txBody>
      </p:sp>
    </p:spTree>
  </p:cSld>
  <p:clrMapOvr>
    <a:masterClrMapping/>
  </p:clrMapOvr>
  <p:transition spd="slow">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6</a:t>
            </a:fld>
            <a:endParaRPr lang="en-US" dirty="0">
              <a:solidFill>
                <a:schemeClr val="accent4">
                  <a:lumMod val="10000"/>
                </a:schemeClr>
              </a:solidFill>
            </a:endParaRPr>
          </a:p>
        </p:txBody>
      </p:sp>
      <p:sp>
        <p:nvSpPr>
          <p:cNvPr id="2" name="Rectangle à coins arrondis 1"/>
          <p:cNvSpPr/>
          <p:nvPr/>
        </p:nvSpPr>
        <p:spPr>
          <a:xfrm>
            <a:off x="642910" y="2132856"/>
            <a:ext cx="7601498" cy="45365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just">
              <a:buFont typeface="Wingdings" panose="05000000000000000000" pitchFamily="2" charset="2"/>
              <a:buChar char="Ø"/>
            </a:pPr>
            <a:r>
              <a:rPr lang="en-US" sz="2400" dirty="0"/>
              <a:t>D</a:t>
            </a:r>
            <a:r>
              <a:rPr lang="en-US" sz="2400" dirty="0" smtClean="0"/>
              <a:t>istribution </a:t>
            </a:r>
            <a:r>
              <a:rPr lang="en-US" sz="2400" dirty="0"/>
              <a:t>and </a:t>
            </a:r>
            <a:r>
              <a:rPr lang="en-US" sz="2400" dirty="0" smtClean="0"/>
              <a:t>logistics.</a:t>
            </a:r>
          </a:p>
          <a:p>
            <a:pPr marL="342900" indent="-342900" algn="just">
              <a:buFont typeface="Wingdings" panose="05000000000000000000" pitchFamily="2" charset="2"/>
              <a:buChar char="Ø"/>
            </a:pPr>
            <a:r>
              <a:rPr lang="en-US" sz="2400" dirty="0"/>
              <a:t>I</a:t>
            </a:r>
            <a:r>
              <a:rPr lang="en-US" sz="2400" dirty="0" smtClean="0"/>
              <a:t>nformation </a:t>
            </a:r>
            <a:r>
              <a:rPr lang="en-US" sz="2400" dirty="0"/>
              <a:t>and communication technology (ICT) </a:t>
            </a:r>
            <a:r>
              <a:rPr lang="en-US" sz="2400" dirty="0" smtClean="0"/>
              <a:t>services</a:t>
            </a:r>
          </a:p>
          <a:p>
            <a:pPr marL="342900" indent="-342900" algn="just">
              <a:buFont typeface="Wingdings" panose="05000000000000000000" pitchFamily="2" charset="2"/>
              <a:buChar char="Ø"/>
            </a:pPr>
            <a:r>
              <a:rPr lang="en-US" sz="2400" dirty="0"/>
              <a:t>A</a:t>
            </a:r>
            <a:r>
              <a:rPr lang="en-US" sz="2400" dirty="0" smtClean="0"/>
              <a:t>dministrative </a:t>
            </a:r>
            <a:r>
              <a:rPr lang="en-US" sz="2400" dirty="0"/>
              <a:t>and management functions: </a:t>
            </a:r>
            <a:endParaRPr lang="en-US" sz="2400" dirty="0" smtClean="0"/>
          </a:p>
          <a:p>
            <a:pPr marL="342900" indent="-342900" algn="just">
              <a:buFont typeface="Wingdings" panose="05000000000000000000" pitchFamily="2" charset="2"/>
              <a:buChar char="Ø"/>
            </a:pPr>
            <a:r>
              <a:rPr lang="en-US" sz="2400" dirty="0"/>
              <a:t>E</a:t>
            </a:r>
            <a:r>
              <a:rPr lang="en-US" sz="2400" dirty="0" smtClean="0"/>
              <a:t>ngineering </a:t>
            </a:r>
            <a:r>
              <a:rPr lang="en-US" sz="2400" dirty="0"/>
              <a:t>and related technical </a:t>
            </a:r>
            <a:r>
              <a:rPr lang="en-US" sz="2400" dirty="0" smtClean="0"/>
              <a:t>services</a:t>
            </a:r>
          </a:p>
          <a:p>
            <a:pPr marL="342900" indent="-342900" algn="just">
              <a:buFont typeface="Wingdings" panose="05000000000000000000" pitchFamily="2" charset="2"/>
              <a:buChar char="Ø"/>
            </a:pPr>
            <a:r>
              <a:rPr lang="en-US" sz="2400" dirty="0"/>
              <a:t>R</a:t>
            </a:r>
            <a:r>
              <a:rPr lang="en-US" sz="2400" dirty="0" smtClean="0"/>
              <a:t>esearch </a:t>
            </a:r>
            <a:r>
              <a:rPr lang="en-US" sz="2400" dirty="0"/>
              <a:t>&amp; development (R &amp; D): </a:t>
            </a:r>
            <a:endParaRPr lang="fr-FR" sz="2400" dirty="0">
              <a:solidFill>
                <a:schemeClr val="bg1"/>
              </a:solidFill>
            </a:endParaRPr>
          </a:p>
        </p:txBody>
      </p:sp>
      <p:sp>
        <p:nvSpPr>
          <p:cNvPr id="3" name="Rectangle 2"/>
          <p:cNvSpPr/>
          <p:nvPr/>
        </p:nvSpPr>
        <p:spPr>
          <a:xfrm>
            <a:off x="467544" y="188640"/>
            <a:ext cx="7776864" cy="1728192"/>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Support business functions</a:t>
            </a:r>
            <a:r>
              <a:rPr lang="en-US" sz="2400" dirty="0">
                <a:solidFill>
                  <a:schemeClr val="tx1"/>
                </a:solidFill>
              </a:rPr>
              <a:t> can be further subdivided into</a:t>
            </a:r>
            <a:endParaRPr lang="fr-FR" sz="2400" dirty="0">
              <a:solidFill>
                <a:schemeClr val="tx1"/>
              </a:solidFill>
            </a:endParaRPr>
          </a:p>
        </p:txBody>
      </p:sp>
    </p:spTree>
  </p:cSld>
  <p:clrMapOvr>
    <a:masterClrMapping/>
  </p:clrMapOvr>
  <p:transition spd="slow">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7</a:t>
            </a:fld>
            <a:endParaRPr lang="en-US" dirty="0">
              <a:solidFill>
                <a:schemeClr val="accent4">
                  <a:lumMod val="10000"/>
                </a:schemeClr>
              </a:solidFill>
            </a:endParaRPr>
          </a:p>
        </p:txBody>
      </p:sp>
      <p:sp>
        <p:nvSpPr>
          <p:cNvPr id="2" name="Rectangle à coins arrondis 1"/>
          <p:cNvSpPr/>
          <p:nvPr/>
        </p:nvSpPr>
        <p:spPr>
          <a:xfrm>
            <a:off x="985565" y="634165"/>
            <a:ext cx="7601498" cy="139067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Typical business </a:t>
            </a:r>
            <a:r>
              <a:rPr lang="en-US" sz="2400" b="1" dirty="0" err="1"/>
              <a:t>organisation</a:t>
            </a:r>
            <a:r>
              <a:rPr lang="en-US" sz="2400" b="1" dirty="0"/>
              <a:t> departments and functions</a:t>
            </a:r>
            <a:endParaRPr lang="fr-FR" sz="2400" b="1" dirty="0"/>
          </a:p>
        </p:txBody>
      </p:sp>
      <p:sp>
        <p:nvSpPr>
          <p:cNvPr id="3" name="Arrondir un rectangle avec un coin diagonal 2"/>
          <p:cNvSpPr/>
          <p:nvPr/>
        </p:nvSpPr>
        <p:spPr>
          <a:xfrm>
            <a:off x="1187624" y="2763293"/>
            <a:ext cx="7056784" cy="4094707"/>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US" sz="2300" dirty="0">
                <a:solidFill>
                  <a:schemeClr val="tx1"/>
                </a:solidFill>
              </a:rPr>
              <a:t>•	Production</a:t>
            </a:r>
          </a:p>
          <a:p>
            <a:pPr lvl="1"/>
            <a:r>
              <a:rPr lang="en-US" sz="2300" dirty="0">
                <a:solidFill>
                  <a:schemeClr val="tx1"/>
                </a:solidFill>
              </a:rPr>
              <a:t>•	Research and Development (often abbreviated to R&amp;D)</a:t>
            </a:r>
          </a:p>
          <a:p>
            <a:pPr lvl="1"/>
            <a:r>
              <a:rPr lang="en-US" sz="2300" dirty="0">
                <a:solidFill>
                  <a:schemeClr val="tx1"/>
                </a:solidFill>
              </a:rPr>
              <a:t>•	Purchasing</a:t>
            </a:r>
          </a:p>
          <a:p>
            <a:pPr lvl="1"/>
            <a:r>
              <a:rPr lang="en-US" sz="2300" dirty="0">
                <a:solidFill>
                  <a:schemeClr val="tx1"/>
                </a:solidFill>
              </a:rPr>
              <a:t>•	Marketing (including the selling function)</a:t>
            </a:r>
          </a:p>
          <a:p>
            <a:pPr lvl="1"/>
            <a:r>
              <a:rPr lang="en-US" sz="2300" dirty="0">
                <a:solidFill>
                  <a:schemeClr val="tx1"/>
                </a:solidFill>
              </a:rPr>
              <a:t>•	Human Resource Management</a:t>
            </a:r>
          </a:p>
          <a:p>
            <a:pPr lvl="1"/>
            <a:r>
              <a:rPr lang="en-US" sz="2300" dirty="0">
                <a:solidFill>
                  <a:schemeClr val="tx1"/>
                </a:solidFill>
              </a:rPr>
              <a:t>•	Accounting and Finance</a:t>
            </a:r>
          </a:p>
          <a:p>
            <a:pPr lvl="1"/>
            <a:endParaRPr lang="fr-FR" sz="2300" dirty="0">
              <a:solidFill>
                <a:schemeClr val="tx1"/>
              </a:solidFill>
            </a:endParaRPr>
          </a:p>
        </p:txBody>
      </p:sp>
      <p:sp>
        <p:nvSpPr>
          <p:cNvPr id="4" name="Flèche vers le bas 3"/>
          <p:cNvSpPr/>
          <p:nvPr/>
        </p:nvSpPr>
        <p:spPr>
          <a:xfrm>
            <a:off x="4599791" y="2115221"/>
            <a:ext cx="464632"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108089022"/>
      </p:ext>
    </p:extLst>
  </p:cSld>
  <p:clrMapOvr>
    <a:masterClrMapping/>
  </p:clrMapOvr>
  <p:transition spd="slow">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8</a:t>
            </a:fld>
            <a:endParaRPr lang="en-US" dirty="0">
              <a:solidFill>
                <a:schemeClr val="accent4">
                  <a:lumMod val="10000"/>
                </a:schemeClr>
              </a:solidFill>
            </a:endParaRPr>
          </a:p>
        </p:txBody>
      </p:sp>
      <p:sp>
        <p:nvSpPr>
          <p:cNvPr id="2" name="Rectangle à coins arrondis 1"/>
          <p:cNvSpPr/>
          <p:nvPr/>
        </p:nvSpPr>
        <p:spPr>
          <a:xfrm>
            <a:off x="2195736" y="184115"/>
            <a:ext cx="4680520" cy="9001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2400" b="1" dirty="0"/>
              <a:t>The Production function</a:t>
            </a:r>
            <a:endParaRPr lang="fr-FR" sz="2400" b="1" dirty="0"/>
          </a:p>
        </p:txBody>
      </p:sp>
      <p:sp>
        <p:nvSpPr>
          <p:cNvPr id="3" name="Arrondir un rectangle avec un coin diagonal 2"/>
          <p:cNvSpPr/>
          <p:nvPr/>
        </p:nvSpPr>
        <p:spPr>
          <a:xfrm>
            <a:off x="212512" y="1422898"/>
            <a:ext cx="7239807" cy="883674"/>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2000" dirty="0">
                <a:solidFill>
                  <a:schemeClr val="tx1"/>
                </a:solidFill>
              </a:rPr>
              <a:t>production planning and scheduling</a:t>
            </a:r>
            <a:endParaRPr lang="fr-FR" sz="2000" dirty="0">
              <a:solidFill>
                <a:schemeClr val="tx1"/>
              </a:solidFill>
            </a:endParaRPr>
          </a:p>
        </p:txBody>
      </p:sp>
      <p:sp>
        <p:nvSpPr>
          <p:cNvPr id="4" name="Flèche vers le bas 3"/>
          <p:cNvSpPr/>
          <p:nvPr/>
        </p:nvSpPr>
        <p:spPr>
          <a:xfrm>
            <a:off x="4444276" y="1084215"/>
            <a:ext cx="232316" cy="32403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Arrondir un rectangle avec un coin diagonal 7"/>
          <p:cNvSpPr/>
          <p:nvPr/>
        </p:nvSpPr>
        <p:spPr>
          <a:xfrm>
            <a:off x="212511" y="2475962"/>
            <a:ext cx="7239807" cy="883674"/>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2000" dirty="0">
                <a:solidFill>
                  <a:schemeClr val="tx1"/>
                </a:solidFill>
              </a:rPr>
              <a:t>control and supervision of the production workforce</a:t>
            </a:r>
            <a:endParaRPr lang="fr-FR" sz="2000" dirty="0">
              <a:solidFill>
                <a:schemeClr val="tx1"/>
              </a:solidFill>
            </a:endParaRPr>
          </a:p>
        </p:txBody>
      </p:sp>
      <p:sp>
        <p:nvSpPr>
          <p:cNvPr id="9" name="Arrondir un rectangle avec un coin diagonal 8"/>
          <p:cNvSpPr/>
          <p:nvPr/>
        </p:nvSpPr>
        <p:spPr>
          <a:xfrm>
            <a:off x="179511" y="4671471"/>
            <a:ext cx="7272805" cy="883674"/>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2000" dirty="0">
                <a:solidFill>
                  <a:schemeClr val="tx1"/>
                </a:solidFill>
              </a:rPr>
              <a:t>maintenance of plant and equipment</a:t>
            </a:r>
            <a:endParaRPr lang="fr-FR" sz="2000" dirty="0">
              <a:solidFill>
                <a:schemeClr val="tx1"/>
              </a:solidFill>
            </a:endParaRPr>
          </a:p>
        </p:txBody>
      </p:sp>
      <p:sp>
        <p:nvSpPr>
          <p:cNvPr id="11" name="Arrondir un rectangle avec un coin diagonal 10"/>
          <p:cNvSpPr/>
          <p:nvPr/>
        </p:nvSpPr>
        <p:spPr>
          <a:xfrm>
            <a:off x="191096" y="3563560"/>
            <a:ext cx="7261221" cy="883674"/>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2000" dirty="0">
                <a:solidFill>
                  <a:schemeClr val="tx1"/>
                </a:solidFill>
              </a:rPr>
              <a:t>managing product quality (including process control and monitoring</a:t>
            </a:r>
            <a:endParaRPr lang="fr-FR" sz="2000" dirty="0">
              <a:solidFill>
                <a:schemeClr val="tx1"/>
              </a:solidFill>
            </a:endParaRPr>
          </a:p>
        </p:txBody>
      </p:sp>
      <p:sp>
        <p:nvSpPr>
          <p:cNvPr id="12" name="Arrondir un rectangle avec un coin diagonal 11"/>
          <p:cNvSpPr/>
          <p:nvPr/>
        </p:nvSpPr>
        <p:spPr>
          <a:xfrm>
            <a:off x="125415" y="5750075"/>
            <a:ext cx="7272805" cy="883674"/>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2000" dirty="0">
                <a:solidFill>
                  <a:schemeClr val="tx1"/>
                </a:solidFill>
              </a:rPr>
              <a:t>deciding the best production methods and factory layout.</a:t>
            </a:r>
            <a:endParaRPr lang="fr-FR" sz="2000" dirty="0">
              <a:solidFill>
                <a:schemeClr val="tx1"/>
              </a:solidFill>
            </a:endParaRPr>
          </a:p>
        </p:txBody>
      </p:sp>
    </p:spTree>
    <p:extLst>
      <p:ext uri="{BB962C8B-B14F-4D97-AF65-F5344CB8AC3E}">
        <p14:creationId xmlns:p14="http://schemas.microsoft.com/office/powerpoint/2010/main" val="3734824791"/>
      </p:ext>
    </p:extLst>
  </p:cSld>
  <p:clrMapOvr>
    <a:masterClrMapping/>
  </p:clrMapOvr>
  <p:transition spd="slow">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9</a:t>
            </a:fld>
            <a:endParaRPr lang="en-US" dirty="0">
              <a:solidFill>
                <a:schemeClr val="accent4">
                  <a:lumMod val="10000"/>
                </a:schemeClr>
              </a:solidFill>
            </a:endParaRPr>
          </a:p>
        </p:txBody>
      </p:sp>
      <p:sp>
        <p:nvSpPr>
          <p:cNvPr id="8" name="Arrondir un rectangle avec un coin diagonal 7"/>
          <p:cNvSpPr/>
          <p:nvPr/>
        </p:nvSpPr>
        <p:spPr>
          <a:xfrm>
            <a:off x="467544" y="1484784"/>
            <a:ext cx="8136904" cy="3528391"/>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sz="2000" dirty="0" smtClean="0">
                <a:solidFill>
                  <a:schemeClr val="tx1"/>
                </a:solidFill>
              </a:rPr>
              <a:t>	The </a:t>
            </a:r>
            <a:r>
              <a:rPr lang="fr-FR" sz="2000" dirty="0" err="1">
                <a:solidFill>
                  <a:schemeClr val="tx1"/>
                </a:solidFill>
              </a:rPr>
              <a:t>Research</a:t>
            </a:r>
            <a:r>
              <a:rPr lang="fr-FR" sz="2000" dirty="0">
                <a:solidFill>
                  <a:schemeClr val="tx1"/>
                </a:solidFill>
              </a:rPr>
              <a:t> and </a:t>
            </a:r>
            <a:r>
              <a:rPr lang="fr-FR" sz="2000" dirty="0" err="1">
                <a:solidFill>
                  <a:schemeClr val="tx1"/>
                </a:solidFill>
              </a:rPr>
              <a:t>Development</a:t>
            </a:r>
            <a:r>
              <a:rPr lang="fr-FR" sz="2000" dirty="0">
                <a:solidFill>
                  <a:schemeClr val="tx1"/>
                </a:solidFill>
              </a:rPr>
              <a:t> (R&amp;D) </a:t>
            </a:r>
            <a:r>
              <a:rPr lang="fr-FR" sz="2000" dirty="0" err="1">
                <a:solidFill>
                  <a:schemeClr val="tx1"/>
                </a:solidFill>
              </a:rPr>
              <a:t>function</a:t>
            </a:r>
            <a:r>
              <a:rPr lang="fr-FR" sz="2000" dirty="0">
                <a:solidFill>
                  <a:schemeClr val="tx1"/>
                </a:solidFill>
              </a:rPr>
              <a:t> </a:t>
            </a:r>
            <a:r>
              <a:rPr lang="fr-FR" sz="2000" dirty="0" err="1">
                <a:solidFill>
                  <a:schemeClr val="tx1"/>
                </a:solidFill>
              </a:rPr>
              <a:t>is</a:t>
            </a:r>
            <a:r>
              <a:rPr lang="fr-FR" sz="2000" dirty="0">
                <a:solidFill>
                  <a:schemeClr val="tx1"/>
                </a:solidFill>
              </a:rPr>
              <a:t> </a:t>
            </a:r>
            <a:r>
              <a:rPr lang="fr-FR" sz="2000" dirty="0" err="1">
                <a:solidFill>
                  <a:schemeClr val="tx1"/>
                </a:solidFill>
              </a:rPr>
              <a:t>concerned</a:t>
            </a:r>
            <a:r>
              <a:rPr lang="fr-FR" sz="2000" dirty="0">
                <a:solidFill>
                  <a:schemeClr val="tx1"/>
                </a:solidFill>
              </a:rPr>
              <a:t> </a:t>
            </a:r>
            <a:r>
              <a:rPr lang="fr-FR" sz="2000" dirty="0" err="1">
                <a:solidFill>
                  <a:schemeClr val="tx1"/>
                </a:solidFill>
              </a:rPr>
              <a:t>with</a:t>
            </a:r>
            <a:r>
              <a:rPr lang="fr-FR" sz="2000" dirty="0">
                <a:solidFill>
                  <a:schemeClr val="tx1"/>
                </a:solidFill>
              </a:rPr>
              <a:t> </a:t>
            </a:r>
            <a:r>
              <a:rPr lang="fr-FR" sz="2000" dirty="0" err="1">
                <a:solidFill>
                  <a:schemeClr val="tx1"/>
                </a:solidFill>
              </a:rPr>
              <a:t>developing</a:t>
            </a:r>
            <a:r>
              <a:rPr lang="fr-FR" sz="2000" dirty="0">
                <a:solidFill>
                  <a:schemeClr val="tx1"/>
                </a:solidFill>
              </a:rPr>
              <a:t> new </a:t>
            </a:r>
            <a:r>
              <a:rPr lang="fr-FR" sz="2000" dirty="0" err="1">
                <a:solidFill>
                  <a:schemeClr val="tx1"/>
                </a:solidFill>
              </a:rPr>
              <a:t>products</a:t>
            </a:r>
            <a:r>
              <a:rPr lang="fr-FR" sz="2000" dirty="0">
                <a:solidFill>
                  <a:schemeClr val="tx1"/>
                </a:solidFill>
              </a:rPr>
              <a:t> or </a:t>
            </a:r>
            <a:r>
              <a:rPr lang="fr-FR" sz="2000" dirty="0" err="1">
                <a:solidFill>
                  <a:schemeClr val="tx1"/>
                </a:solidFill>
              </a:rPr>
              <a:t>processes</a:t>
            </a:r>
            <a:r>
              <a:rPr lang="fr-FR" sz="2000" dirty="0">
                <a:solidFill>
                  <a:schemeClr val="tx1"/>
                </a:solidFill>
              </a:rPr>
              <a:t> and </a:t>
            </a:r>
            <a:r>
              <a:rPr lang="fr-FR" sz="2000" dirty="0" err="1">
                <a:solidFill>
                  <a:schemeClr val="tx1"/>
                </a:solidFill>
              </a:rPr>
              <a:t>improving</a:t>
            </a:r>
            <a:r>
              <a:rPr lang="fr-FR" sz="2000" dirty="0">
                <a:solidFill>
                  <a:schemeClr val="tx1"/>
                </a:solidFill>
              </a:rPr>
              <a:t> </a:t>
            </a:r>
            <a:r>
              <a:rPr lang="fr-FR" sz="2000" dirty="0" err="1">
                <a:solidFill>
                  <a:schemeClr val="tx1"/>
                </a:solidFill>
              </a:rPr>
              <a:t>existing</a:t>
            </a:r>
            <a:r>
              <a:rPr lang="fr-FR" sz="2000" dirty="0">
                <a:solidFill>
                  <a:schemeClr val="tx1"/>
                </a:solidFill>
              </a:rPr>
              <a:t> </a:t>
            </a:r>
            <a:r>
              <a:rPr lang="fr-FR" sz="2000" dirty="0" err="1">
                <a:solidFill>
                  <a:schemeClr val="tx1"/>
                </a:solidFill>
              </a:rPr>
              <a:t>products</a:t>
            </a:r>
            <a:r>
              <a:rPr lang="fr-FR" sz="2000" dirty="0">
                <a:solidFill>
                  <a:schemeClr val="tx1"/>
                </a:solidFill>
              </a:rPr>
              <a:t>/</a:t>
            </a:r>
            <a:r>
              <a:rPr lang="fr-FR" sz="2000" dirty="0" err="1">
                <a:solidFill>
                  <a:schemeClr val="tx1"/>
                </a:solidFill>
              </a:rPr>
              <a:t>processes</a:t>
            </a:r>
            <a:r>
              <a:rPr lang="fr-FR" sz="2000" dirty="0">
                <a:solidFill>
                  <a:schemeClr val="tx1"/>
                </a:solidFill>
              </a:rPr>
              <a:t>. R&amp;D </a:t>
            </a:r>
            <a:r>
              <a:rPr lang="fr-FR" sz="2000" dirty="0" err="1">
                <a:solidFill>
                  <a:schemeClr val="tx1"/>
                </a:solidFill>
              </a:rPr>
              <a:t>activities</a:t>
            </a:r>
            <a:r>
              <a:rPr lang="fr-FR" sz="2000" dirty="0">
                <a:solidFill>
                  <a:schemeClr val="tx1"/>
                </a:solidFill>
              </a:rPr>
              <a:t> must </a:t>
            </a:r>
            <a:r>
              <a:rPr lang="fr-FR" sz="2000" dirty="0" err="1">
                <a:solidFill>
                  <a:schemeClr val="tx1"/>
                </a:solidFill>
              </a:rPr>
              <a:t>be</a:t>
            </a:r>
            <a:r>
              <a:rPr lang="fr-FR" sz="2000" dirty="0">
                <a:solidFill>
                  <a:schemeClr val="tx1"/>
                </a:solidFill>
              </a:rPr>
              <a:t> </a:t>
            </a:r>
            <a:r>
              <a:rPr lang="fr-FR" sz="2000" dirty="0" err="1">
                <a:solidFill>
                  <a:schemeClr val="tx1"/>
                </a:solidFill>
              </a:rPr>
              <a:t>closely</a:t>
            </a:r>
            <a:r>
              <a:rPr lang="fr-FR" sz="2000" dirty="0">
                <a:solidFill>
                  <a:schemeClr val="tx1"/>
                </a:solidFill>
              </a:rPr>
              <a:t> </a:t>
            </a:r>
            <a:r>
              <a:rPr lang="fr-FR" sz="2000" dirty="0" err="1">
                <a:solidFill>
                  <a:schemeClr val="tx1"/>
                </a:solidFill>
              </a:rPr>
              <a:t>coordinated</a:t>
            </a:r>
            <a:r>
              <a:rPr lang="fr-FR" sz="2000" dirty="0">
                <a:solidFill>
                  <a:schemeClr val="tx1"/>
                </a:solidFill>
              </a:rPr>
              <a:t> </a:t>
            </a:r>
            <a:r>
              <a:rPr lang="fr-FR" sz="2000" dirty="0" err="1">
                <a:solidFill>
                  <a:schemeClr val="tx1"/>
                </a:solidFill>
              </a:rPr>
              <a:t>with</a:t>
            </a:r>
            <a:r>
              <a:rPr lang="fr-FR" sz="2000" dirty="0">
                <a:solidFill>
                  <a:schemeClr val="tx1"/>
                </a:solidFill>
              </a:rPr>
              <a:t> the </a:t>
            </a:r>
            <a:r>
              <a:rPr lang="fr-FR" sz="2000" dirty="0" err="1">
                <a:solidFill>
                  <a:schemeClr val="tx1"/>
                </a:solidFill>
              </a:rPr>
              <a:t>organisation’s</a:t>
            </a:r>
            <a:r>
              <a:rPr lang="fr-FR" sz="2000" dirty="0">
                <a:solidFill>
                  <a:schemeClr val="tx1"/>
                </a:solidFill>
              </a:rPr>
              <a:t> marketing </a:t>
            </a:r>
            <a:r>
              <a:rPr lang="fr-FR" sz="2000" dirty="0" err="1">
                <a:solidFill>
                  <a:schemeClr val="tx1"/>
                </a:solidFill>
              </a:rPr>
              <a:t>activities</a:t>
            </a:r>
            <a:r>
              <a:rPr lang="fr-FR" sz="2000" dirty="0">
                <a:solidFill>
                  <a:schemeClr val="tx1"/>
                </a:solidFill>
              </a:rPr>
              <a:t> to </a:t>
            </a:r>
            <a:r>
              <a:rPr lang="fr-FR" sz="2000" dirty="0" err="1">
                <a:solidFill>
                  <a:schemeClr val="tx1"/>
                </a:solidFill>
              </a:rPr>
              <a:t>ensure</a:t>
            </a:r>
            <a:r>
              <a:rPr lang="fr-FR" sz="2000" dirty="0">
                <a:solidFill>
                  <a:schemeClr val="tx1"/>
                </a:solidFill>
              </a:rPr>
              <a:t> </a:t>
            </a:r>
            <a:r>
              <a:rPr lang="fr-FR" sz="2000" dirty="0" err="1">
                <a:solidFill>
                  <a:schemeClr val="tx1"/>
                </a:solidFill>
              </a:rPr>
              <a:t>that</a:t>
            </a:r>
            <a:r>
              <a:rPr lang="fr-FR" sz="2000" dirty="0">
                <a:solidFill>
                  <a:schemeClr val="tx1"/>
                </a:solidFill>
              </a:rPr>
              <a:t> the organisation </a:t>
            </a:r>
            <a:r>
              <a:rPr lang="fr-FR" sz="2000" dirty="0" err="1">
                <a:solidFill>
                  <a:schemeClr val="tx1"/>
                </a:solidFill>
              </a:rPr>
              <a:t>is</a:t>
            </a:r>
            <a:r>
              <a:rPr lang="fr-FR" sz="2000" dirty="0">
                <a:solidFill>
                  <a:schemeClr val="tx1"/>
                </a:solidFill>
              </a:rPr>
              <a:t> </a:t>
            </a:r>
            <a:r>
              <a:rPr lang="fr-FR" sz="2000" dirty="0" err="1">
                <a:solidFill>
                  <a:schemeClr val="tx1"/>
                </a:solidFill>
              </a:rPr>
              <a:t>providing</a:t>
            </a:r>
            <a:r>
              <a:rPr lang="fr-FR" sz="2000" dirty="0">
                <a:solidFill>
                  <a:schemeClr val="tx1"/>
                </a:solidFill>
              </a:rPr>
              <a:t> </a:t>
            </a:r>
            <a:r>
              <a:rPr lang="fr-FR" sz="2000" dirty="0" err="1">
                <a:solidFill>
                  <a:schemeClr val="tx1"/>
                </a:solidFill>
              </a:rPr>
              <a:t>exactly</a:t>
            </a:r>
            <a:r>
              <a:rPr lang="fr-FR" sz="2000" dirty="0">
                <a:solidFill>
                  <a:schemeClr val="tx1"/>
                </a:solidFill>
              </a:rPr>
              <a:t> </a:t>
            </a:r>
            <a:r>
              <a:rPr lang="fr-FR" sz="2000" dirty="0" err="1">
                <a:solidFill>
                  <a:schemeClr val="tx1"/>
                </a:solidFill>
              </a:rPr>
              <a:t>what</a:t>
            </a:r>
            <a:r>
              <a:rPr lang="fr-FR" sz="2000" dirty="0">
                <a:solidFill>
                  <a:schemeClr val="tx1"/>
                </a:solidFill>
              </a:rPr>
              <a:t> </a:t>
            </a:r>
            <a:r>
              <a:rPr lang="fr-FR" sz="2000" dirty="0" err="1">
                <a:solidFill>
                  <a:schemeClr val="tx1"/>
                </a:solidFill>
              </a:rPr>
              <a:t>its</a:t>
            </a:r>
            <a:r>
              <a:rPr lang="fr-FR" sz="2000" dirty="0">
                <a:solidFill>
                  <a:schemeClr val="tx1"/>
                </a:solidFill>
              </a:rPr>
              <a:t> </a:t>
            </a:r>
            <a:r>
              <a:rPr lang="fr-FR" sz="2000" dirty="0" err="1">
                <a:solidFill>
                  <a:schemeClr val="tx1"/>
                </a:solidFill>
              </a:rPr>
              <a:t>customers</a:t>
            </a:r>
            <a:r>
              <a:rPr lang="fr-FR" sz="2000" dirty="0">
                <a:solidFill>
                  <a:schemeClr val="tx1"/>
                </a:solidFill>
              </a:rPr>
              <a:t> </a:t>
            </a:r>
            <a:r>
              <a:rPr lang="fr-FR" sz="2000" dirty="0" err="1">
                <a:solidFill>
                  <a:schemeClr val="tx1"/>
                </a:solidFill>
              </a:rPr>
              <a:t>want</a:t>
            </a:r>
            <a:r>
              <a:rPr lang="fr-FR" sz="2000" dirty="0">
                <a:solidFill>
                  <a:schemeClr val="tx1"/>
                </a:solidFill>
              </a:rPr>
              <a:t> in the </a:t>
            </a:r>
            <a:r>
              <a:rPr lang="fr-FR" sz="2000" dirty="0" err="1">
                <a:solidFill>
                  <a:schemeClr val="tx1"/>
                </a:solidFill>
              </a:rPr>
              <a:t>most</a:t>
            </a:r>
            <a:r>
              <a:rPr lang="fr-FR" sz="2000" dirty="0">
                <a:solidFill>
                  <a:schemeClr val="tx1"/>
                </a:solidFill>
              </a:rPr>
              <a:t> efficient, effective and </a:t>
            </a:r>
            <a:r>
              <a:rPr lang="fr-FR" sz="2000" dirty="0" err="1">
                <a:solidFill>
                  <a:schemeClr val="tx1"/>
                </a:solidFill>
              </a:rPr>
              <a:t>economical</a:t>
            </a:r>
            <a:r>
              <a:rPr lang="fr-FR" sz="2000" dirty="0">
                <a:solidFill>
                  <a:schemeClr val="tx1"/>
                </a:solidFill>
              </a:rPr>
              <a:t> </a:t>
            </a:r>
            <a:r>
              <a:rPr lang="fr-FR" sz="2000" dirty="0" err="1">
                <a:solidFill>
                  <a:schemeClr val="tx1"/>
                </a:solidFill>
              </a:rPr>
              <a:t>way</a:t>
            </a:r>
            <a:r>
              <a:rPr lang="fr-FR" sz="2000" dirty="0">
                <a:solidFill>
                  <a:schemeClr val="tx1"/>
                </a:solidFill>
              </a:rPr>
              <a:t>.</a:t>
            </a:r>
          </a:p>
        </p:txBody>
      </p:sp>
      <p:sp>
        <p:nvSpPr>
          <p:cNvPr id="5" name="Rectangle 4"/>
          <p:cNvSpPr/>
          <p:nvPr/>
        </p:nvSpPr>
        <p:spPr>
          <a:xfrm>
            <a:off x="2185179" y="192328"/>
            <a:ext cx="5976664" cy="8836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b="1" dirty="0"/>
              <a:t>The Research and Development function</a:t>
            </a:r>
            <a:endParaRPr lang="fr-FR" b="1" dirty="0"/>
          </a:p>
          <a:p>
            <a:pPr algn="ctr"/>
            <a:endParaRPr lang="fr-FR" dirty="0"/>
          </a:p>
        </p:txBody>
      </p:sp>
    </p:spTree>
    <p:extLst>
      <p:ext uri="{BB962C8B-B14F-4D97-AF65-F5344CB8AC3E}">
        <p14:creationId xmlns:p14="http://schemas.microsoft.com/office/powerpoint/2010/main" val="848606533"/>
      </p:ext>
    </p:extLst>
  </p:cSld>
  <p:clrMapOvr>
    <a:masterClrMapping/>
  </p:clrMapOvr>
  <p:transition spd="slow">
    <p:wipe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9285</TotalTime>
  <Words>799</Words>
  <Application>Microsoft Office PowerPoint</Application>
  <PresentationFormat>Affichage à l'écran (4:3)</PresentationFormat>
  <Paragraphs>114</Paragraphs>
  <Slides>14</Slides>
  <Notes>13</Notes>
  <HiddenSlides>0</HiddenSlides>
  <MMClips>0</MMClips>
  <ScaleCrop>false</ScaleCrop>
  <HeadingPairs>
    <vt:vector size="4" baseType="variant">
      <vt:variant>
        <vt:lpstr>Thème</vt:lpstr>
      </vt:variant>
      <vt:variant>
        <vt:i4>1</vt:i4>
      </vt:variant>
      <vt:variant>
        <vt:lpstr>Titres des diapositives</vt:lpstr>
      </vt:variant>
      <vt:variant>
        <vt:i4>14</vt:i4>
      </vt:variant>
    </vt:vector>
  </HeadingPairs>
  <TitlesOfParts>
    <vt:vector size="15" baseType="lpstr">
      <vt:lpstr>Solstice</vt:lpstr>
      <vt:lpstr>بسم الله الرحمان الرحيم  ( قَالَ رَبِّ اشْرَحْ لِي صَدْرِي (25) وَيَسِّرْ لِي أَمْرِي (26) وَاحْلُلْ عُقْدَةً مِنْ لِسَانِي (27) يَفْقَهُوا قَوْلِي (28) ) صدق الله العظيم     سورة طه</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dc:title>
  <dc:creator>.</dc:creator>
  <cp:lastModifiedBy>ACER</cp:lastModifiedBy>
  <cp:revision>1203</cp:revision>
  <dcterms:created xsi:type="dcterms:W3CDTF">2008-12-20T18:29:40Z</dcterms:created>
  <dcterms:modified xsi:type="dcterms:W3CDTF">2023-09-27T10:16:55Z</dcterms:modified>
</cp:coreProperties>
</file>