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7" r:id="rId3"/>
    <p:sldId id="260" r:id="rId4"/>
    <p:sldId id="258"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306" r:id="rId32"/>
    <p:sldId id="286" r:id="rId33"/>
    <p:sldId id="287" r:id="rId34"/>
    <p:sldId id="288" r:id="rId35"/>
    <p:sldId id="289" r:id="rId36"/>
    <p:sldId id="290" r:id="rId37"/>
    <p:sldId id="308" r:id="rId38"/>
    <p:sldId id="291" r:id="rId39"/>
    <p:sldId id="292" r:id="rId40"/>
    <p:sldId id="293" r:id="rId41"/>
    <p:sldId id="294" r:id="rId42"/>
    <p:sldId id="295" r:id="rId43"/>
    <p:sldId id="307" r:id="rId44"/>
    <p:sldId id="296" r:id="rId45"/>
    <p:sldId id="297" r:id="rId46"/>
    <p:sldId id="298" r:id="rId47"/>
    <p:sldId id="299" r:id="rId48"/>
    <p:sldId id="300" r:id="rId49"/>
    <p:sldId id="301" r:id="rId50"/>
    <p:sldId id="302" r:id="rId51"/>
    <p:sldId id="303" r:id="rId52"/>
    <p:sldId id="304" r:id="rId53"/>
    <p:sldId id="305"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5" autoAdjust="0"/>
    <p:restoredTop sz="94660"/>
  </p:normalViewPr>
  <p:slideViewPr>
    <p:cSldViewPr snapToGrid="0">
      <p:cViewPr varScale="1">
        <p:scale>
          <a:sx n="66" d="100"/>
          <a:sy n="66" d="100"/>
        </p:scale>
        <p:origin x="592"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5468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6600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3009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9916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86765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1283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7464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6638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9149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494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396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676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6488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5925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7137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110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12/11/2024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4512189"/>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4BEB35A8-E2A0-4594-85E7-0E8155FBCA2C}"/>
              </a:ext>
            </a:extLst>
          </p:cNvPr>
          <p:cNvSpPr/>
          <p:nvPr/>
        </p:nvSpPr>
        <p:spPr>
          <a:xfrm>
            <a:off x="2800350" y="2105025"/>
            <a:ext cx="6962775" cy="1609725"/>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DZ" sz="3600" dirty="0">
                <a:solidFill>
                  <a:srgbClr val="00B050"/>
                </a:solidFill>
                <a:latin typeface="Andalus" panose="02020603050405020304" pitchFamily="18" charset="-78"/>
                <a:cs typeface="Andalus" panose="02020603050405020304" pitchFamily="18" charset="-78"/>
              </a:rPr>
              <a:t>محاضرات في مقياس علم اجتماع السمعي بصري </a:t>
            </a:r>
            <a:endParaRPr lang="fr-FR" sz="3600" dirty="0">
              <a:solidFill>
                <a:srgbClr val="00B050"/>
              </a:solidFill>
              <a:latin typeface="Andalus" panose="02020603050405020304" pitchFamily="18" charset="-78"/>
              <a:cs typeface="Andalus" panose="02020603050405020304" pitchFamily="18" charset="-78"/>
            </a:endParaRPr>
          </a:p>
        </p:txBody>
      </p:sp>
      <p:sp>
        <p:nvSpPr>
          <p:cNvPr id="4" name="Rectangle : coins arrondis 3">
            <a:extLst>
              <a:ext uri="{FF2B5EF4-FFF2-40B4-BE49-F238E27FC236}">
                <a16:creationId xmlns:a16="http://schemas.microsoft.com/office/drawing/2014/main" id="{62F36B5C-3975-426D-8B30-567D3A03EEC9}"/>
              </a:ext>
            </a:extLst>
          </p:cNvPr>
          <p:cNvSpPr/>
          <p:nvPr/>
        </p:nvSpPr>
        <p:spPr>
          <a:xfrm>
            <a:off x="3562349" y="4086225"/>
            <a:ext cx="5476876" cy="857249"/>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DZ" sz="3200" b="1" dirty="0">
                <a:solidFill>
                  <a:srgbClr val="7030A0"/>
                </a:solidFill>
                <a:latin typeface="Andalus" panose="02020603050405020304" pitchFamily="18" charset="-78"/>
                <a:cs typeface="Andalus" panose="02020603050405020304" pitchFamily="18" charset="-78"/>
              </a:rPr>
              <a:t>دروس مقدمة لطلبة السنة ثانية ماستر سمعي بصري</a:t>
            </a:r>
            <a:endParaRPr lang="fr-FR" sz="3200" b="1" dirty="0">
              <a:solidFill>
                <a:srgbClr val="7030A0"/>
              </a:solidFill>
              <a:latin typeface="Andalus" panose="02020603050405020304" pitchFamily="18" charset="-78"/>
              <a:cs typeface="Andalus" panose="02020603050405020304" pitchFamily="18" charset="-78"/>
            </a:endParaRPr>
          </a:p>
        </p:txBody>
      </p:sp>
      <p:sp>
        <p:nvSpPr>
          <p:cNvPr id="5" name="Rectangle : coins arrondis 4">
            <a:extLst>
              <a:ext uri="{FF2B5EF4-FFF2-40B4-BE49-F238E27FC236}">
                <a16:creationId xmlns:a16="http://schemas.microsoft.com/office/drawing/2014/main" id="{09F62378-6E35-43B4-BEE1-7234612103DD}"/>
              </a:ext>
            </a:extLst>
          </p:cNvPr>
          <p:cNvSpPr/>
          <p:nvPr/>
        </p:nvSpPr>
        <p:spPr>
          <a:xfrm>
            <a:off x="3752850" y="200026"/>
            <a:ext cx="4943475" cy="1609725"/>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ar-DZ" sz="2200" dirty="0">
                <a:solidFill>
                  <a:schemeClr val="tx1"/>
                </a:solidFill>
                <a:latin typeface="Andalus" panose="02020603050405020304" pitchFamily="18" charset="-78"/>
                <a:cs typeface="Andalus" panose="02020603050405020304" pitchFamily="18" charset="-78"/>
              </a:rPr>
              <a:t>جامعة محمد خيضر بسكرة</a:t>
            </a:r>
          </a:p>
          <a:p>
            <a:pPr algn="ctr"/>
            <a:r>
              <a:rPr lang="ar-DZ" sz="2200" dirty="0">
                <a:solidFill>
                  <a:schemeClr val="tx1"/>
                </a:solidFill>
                <a:latin typeface="Andalus" panose="02020603050405020304" pitchFamily="18" charset="-78"/>
                <a:cs typeface="Andalus" panose="02020603050405020304" pitchFamily="18" charset="-78"/>
              </a:rPr>
              <a:t>كلية العلوم الإنسانية و الاجتماعية</a:t>
            </a:r>
          </a:p>
          <a:p>
            <a:pPr algn="ctr"/>
            <a:r>
              <a:rPr lang="ar-DZ" sz="2200" dirty="0">
                <a:solidFill>
                  <a:schemeClr val="tx1"/>
                </a:solidFill>
                <a:latin typeface="Andalus" panose="02020603050405020304" pitchFamily="18" charset="-78"/>
                <a:cs typeface="Andalus" panose="02020603050405020304" pitchFamily="18" charset="-78"/>
              </a:rPr>
              <a:t>قسم العلوم الإنسانية </a:t>
            </a:r>
          </a:p>
          <a:p>
            <a:pPr algn="ctr"/>
            <a:r>
              <a:rPr lang="ar-DZ" sz="2200" dirty="0">
                <a:solidFill>
                  <a:schemeClr val="tx1"/>
                </a:solidFill>
                <a:latin typeface="Andalus" panose="02020603050405020304" pitchFamily="18" charset="-78"/>
                <a:cs typeface="Andalus" panose="02020603050405020304" pitchFamily="18" charset="-78"/>
              </a:rPr>
              <a:t>شعبة علوم الاعلام و الاتصال </a:t>
            </a:r>
          </a:p>
          <a:p>
            <a:pPr algn="ctr"/>
            <a:endParaRPr lang="fr-FR" dirty="0"/>
          </a:p>
        </p:txBody>
      </p:sp>
    </p:spTree>
    <p:extLst>
      <p:ext uri="{BB962C8B-B14F-4D97-AF65-F5344CB8AC3E}">
        <p14:creationId xmlns:p14="http://schemas.microsoft.com/office/powerpoint/2010/main" val="4083467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903808A-D761-45B7-B46C-730756ADE568}"/>
              </a:ext>
            </a:extLst>
          </p:cNvPr>
          <p:cNvSpPr txBox="1"/>
          <p:nvPr/>
        </p:nvSpPr>
        <p:spPr>
          <a:xfrm>
            <a:off x="461962" y="1948466"/>
            <a:ext cx="11020425" cy="2961067"/>
          </a:xfrm>
          <a:prstGeom prst="rect">
            <a:avLst/>
          </a:prstGeom>
          <a:noFill/>
        </p:spPr>
        <p:txBody>
          <a:bodyPr wrap="square">
            <a:spAutoFit/>
          </a:bodyPr>
          <a:lstStyle/>
          <a:p>
            <a:pPr algn="r" rtl="1">
              <a:lnSpc>
                <a:spcPct val="107000"/>
              </a:lnSpc>
              <a:spcAft>
                <a:spcPts val="800"/>
              </a:spcAft>
            </a:pPr>
            <a:r>
              <a:rPr lang="ar-SA" sz="2800" b="1" dirty="0">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rPr>
              <a:t>تم بناء هذه النظرية انطلاقا من أعمال </a:t>
            </a:r>
            <a:r>
              <a:rPr lang="fr-FR" sz="2800" b="1" dirty="0">
                <a:solidFill>
                  <a:srgbClr val="FF0000"/>
                </a:solidFill>
                <a:effectLst/>
                <a:latin typeface="Traditional Arabic" panose="02020603050405020304" pitchFamily="18" charset="-78"/>
                <a:ea typeface="Calibri" panose="020F0502020204030204" pitchFamily="34" charset="0"/>
                <a:cs typeface="Traditional Arabic" panose="02020603050405020304" pitchFamily="18" charset="-78"/>
              </a:rPr>
              <a:t>Bateson</a:t>
            </a:r>
            <a:r>
              <a:rPr lang="ar-SA" sz="2800" b="1" dirty="0">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rPr>
              <a:t> و مجموعة من باحثي مدرسة </a:t>
            </a:r>
            <a:r>
              <a:rPr lang="fr-FR" sz="2800" b="1" dirty="0">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rPr>
              <a:t>Palo Alto </a:t>
            </a:r>
            <a:r>
              <a:rPr lang="ar-SA" sz="2800" b="1" dirty="0">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rPr>
              <a:t>التي ظهرت سنة 1957، أين تمت دراسة الأثار البراغماتية للاتصال الإنساني ، بمعنى آثاره على السلوك ، مع التركيز خصوصا على اضطرابات هذا السلوك ، فكانت اذا هي أولى المدارس التي قامت بدراسة </a:t>
            </a:r>
            <a:r>
              <a:rPr lang="ar-SA" sz="2800" b="1" dirty="0" err="1">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rPr>
              <a:t>الإتصال</a:t>
            </a:r>
            <a:r>
              <a:rPr lang="ar-SA" sz="2800" b="1" dirty="0">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rPr>
              <a:t> في الانساق الأسرية .</a:t>
            </a:r>
            <a:endParaRPr lang="fr-FR" sz="2800" b="1" dirty="0">
              <a:solidFill>
                <a:srgbClr val="7030A0"/>
              </a:solidFill>
              <a:effectLst/>
              <a:latin typeface="Traditional Arabic" panose="02020603050405020304" pitchFamily="18" charset="-78"/>
              <a:ea typeface="Calibri" panose="020F0502020204030204" pitchFamily="34" charset="0"/>
              <a:cs typeface="Traditional Arabic" panose="02020603050405020304" pitchFamily="18" charset="-78"/>
            </a:endParaRPr>
          </a:p>
          <a:p>
            <a:pPr algn="r" rtl="1">
              <a:lnSpc>
                <a:spcPct val="107000"/>
              </a:lnSpc>
              <a:spcAft>
                <a:spcPts val="800"/>
              </a:spcAft>
            </a:pPr>
            <a:r>
              <a:rPr lang="ar-SA" sz="2800" dirty="0">
                <a:effectLst/>
                <a:latin typeface="Traditional Arabic" panose="02020603050405020304" pitchFamily="18" charset="-78"/>
                <a:ea typeface="Calibri" panose="020F0502020204030204" pitchFamily="34" charset="0"/>
                <a:cs typeface="Traditional Arabic" panose="02020603050405020304" pitchFamily="18" charset="-78"/>
              </a:rPr>
              <a:t> و في عام 1967 نشرت مجموعة باحثين من معهد </a:t>
            </a:r>
            <a:r>
              <a:rPr lang="ar-SA" sz="2800" b="1" dirty="0">
                <a:effectLst/>
                <a:latin typeface="Traditional Arabic" panose="02020603050405020304" pitchFamily="18" charset="-78"/>
                <a:ea typeface="Calibri" panose="020F0502020204030204" pitchFamily="34" charset="0"/>
                <a:cs typeface="Traditional Arabic" panose="02020603050405020304" pitchFamily="18" charset="-78"/>
              </a:rPr>
              <a:t>الأبحاث العقلية </a:t>
            </a:r>
            <a:r>
              <a:rPr lang="ar-SA" sz="2800" dirty="0">
                <a:effectLst/>
                <a:latin typeface="Traditional Arabic" panose="02020603050405020304" pitchFamily="18" charset="-78"/>
                <a:ea typeface="Calibri" panose="020F0502020204030204" pitchFamily="34" charset="0"/>
                <a:cs typeface="Traditional Arabic" panose="02020603050405020304" pitchFamily="18" charset="-78"/>
              </a:rPr>
              <a:t>خلاصة خبرتهم في كتاب </a:t>
            </a:r>
            <a:r>
              <a:rPr lang="ar-SA" sz="2800" b="1" dirty="0" err="1">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برجماتيات</a:t>
            </a:r>
            <a:r>
              <a:rPr lang="ar-SA" sz="2800" b="1" dirty="0">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 </a:t>
            </a:r>
            <a:r>
              <a:rPr lang="ar-SA" sz="2800" b="1" dirty="0" err="1">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الإتصال</a:t>
            </a:r>
            <a:r>
              <a:rPr lang="ar-SA" sz="2800" b="1" dirty="0">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 الانساني </a:t>
            </a:r>
            <a:r>
              <a:rPr lang="fr-FR" sz="2800" b="1" dirty="0" err="1">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Pragmatics</a:t>
            </a:r>
            <a:r>
              <a:rPr lang="fr-FR" sz="2800" b="1" dirty="0">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 of Human </a:t>
            </a:r>
            <a:r>
              <a:rPr lang="fr-FR" sz="2800" b="1" dirty="0" err="1">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coummunication</a:t>
            </a:r>
            <a:r>
              <a:rPr lang="ar-SA" sz="2800" b="1" dirty="0">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 والذي يمثل توليفة من نظرية </a:t>
            </a:r>
            <a:r>
              <a:rPr lang="ar-SA" sz="2800" b="1" dirty="0" err="1">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الإتصال</a:t>
            </a:r>
            <a:r>
              <a:rPr lang="ar-SA" sz="2800" b="1" dirty="0">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rPr>
              <a:t> و نظرية الأنساق و الأمراض النفسية مع لمسات من الفلسفة و الأدب و الرياضيات.</a:t>
            </a:r>
            <a:endParaRPr lang="fr-FR" sz="2800" b="1" dirty="0">
              <a:solidFill>
                <a:srgbClr val="0070C0"/>
              </a:solidFill>
              <a:effectLst/>
              <a:latin typeface="Traditional Arabic" panose="02020603050405020304" pitchFamily="18" charset="-78"/>
              <a:ea typeface="Calibri" panose="020F0502020204030204" pitchFamily="34" charset="0"/>
              <a:cs typeface="Traditional Arabic" panose="02020603050405020304" pitchFamily="18" charset="-78"/>
            </a:endParaRPr>
          </a:p>
        </p:txBody>
      </p:sp>
      <p:sp>
        <p:nvSpPr>
          <p:cNvPr id="2" name="Rectangle : coins arrondis 1">
            <a:extLst>
              <a:ext uri="{FF2B5EF4-FFF2-40B4-BE49-F238E27FC236}">
                <a16:creationId xmlns:a16="http://schemas.microsoft.com/office/drawing/2014/main" id="{1747A748-7BA5-4D05-9BF8-53FE45E717C1}"/>
              </a:ext>
            </a:extLst>
          </p:cNvPr>
          <p:cNvSpPr/>
          <p:nvPr/>
        </p:nvSpPr>
        <p:spPr>
          <a:xfrm>
            <a:off x="4743450" y="304800"/>
            <a:ext cx="4067175" cy="809625"/>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lnSpc>
                <a:spcPct val="107000"/>
              </a:lnSpc>
              <a:spcAft>
                <a:spcPts val="800"/>
              </a:spcAft>
            </a:pPr>
            <a:r>
              <a:rPr lang="ar-SA" sz="3600" b="1" dirty="0">
                <a:solidFill>
                  <a:srgbClr val="C00000"/>
                </a:solidFill>
                <a:effectLst/>
                <a:latin typeface="Traditional Arabic" panose="02020603050405020304" pitchFamily="18" charset="-78"/>
                <a:ea typeface="Calibri" panose="020F0502020204030204" pitchFamily="34" charset="0"/>
                <a:cs typeface="Traditional Arabic" panose="02020603050405020304" pitchFamily="18" charset="-78"/>
              </a:rPr>
              <a:t>مدرسة بالو ألتو</a:t>
            </a:r>
            <a:endParaRPr lang="fr-FR" sz="3600" dirty="0">
              <a:solidFill>
                <a:srgbClr val="C00000"/>
              </a:solidFill>
              <a:effectLst/>
              <a:latin typeface="Traditional Arabic" panose="02020603050405020304" pitchFamily="18" charset="-78"/>
              <a:ea typeface="Calibri" panose="020F0502020204030204" pitchFamily="34" charset="0"/>
              <a:cs typeface="Traditional Arabic" panose="02020603050405020304" pitchFamily="18" charset="-78"/>
            </a:endParaRPr>
          </a:p>
        </p:txBody>
      </p:sp>
    </p:spTree>
    <p:extLst>
      <p:ext uri="{BB962C8B-B14F-4D97-AF65-F5344CB8AC3E}">
        <p14:creationId xmlns:p14="http://schemas.microsoft.com/office/powerpoint/2010/main" val="288834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97AA36F-6785-4915-9A1D-14CE91D787F5}"/>
              </a:ext>
            </a:extLst>
          </p:cNvPr>
          <p:cNvSpPr txBox="1"/>
          <p:nvPr/>
        </p:nvSpPr>
        <p:spPr>
          <a:xfrm>
            <a:off x="885826" y="475542"/>
            <a:ext cx="10582274" cy="6167201"/>
          </a:xfrm>
          <a:prstGeom prst="rect">
            <a:avLst/>
          </a:prstGeom>
          <a:noFill/>
        </p:spPr>
        <p:txBody>
          <a:bodyPr wrap="square">
            <a:spAutoFit/>
          </a:bodyPr>
          <a:lstStyle/>
          <a:p>
            <a:pPr algn="r" rtl="1">
              <a:lnSpc>
                <a:spcPct val="107000"/>
              </a:lnSpc>
              <a:spcAft>
                <a:spcPts val="800"/>
              </a:spcAft>
            </a:pPr>
            <a:r>
              <a:rPr lang="ar-SA" sz="3200" dirty="0">
                <a:effectLst/>
                <a:latin typeface="Traditional Arabic" panose="02020603050405020304" pitchFamily="18" charset="-78"/>
                <a:ea typeface="Calibri" panose="020F0502020204030204" pitchFamily="34" charset="0"/>
                <a:cs typeface="Traditional Arabic" panose="02020603050405020304" pitchFamily="18" charset="-78"/>
              </a:rPr>
              <a:t>و ما يميز أيضا هذه النظرية أن مدرسة </a:t>
            </a:r>
            <a:r>
              <a:rPr lang="fr-FR" sz="3200" dirty="0">
                <a:effectLst/>
                <a:latin typeface="Traditional Arabic" panose="02020603050405020304" pitchFamily="18" charset="-78"/>
                <a:ea typeface="Calibri" panose="020F0502020204030204" pitchFamily="34" charset="0"/>
                <a:cs typeface="Traditional Arabic" panose="02020603050405020304" pitchFamily="18" charset="-78"/>
              </a:rPr>
              <a:t>Palo Alto</a:t>
            </a:r>
            <a:r>
              <a:rPr lang="ar-SA" sz="3200" dirty="0">
                <a:effectLst/>
                <a:latin typeface="Traditional Arabic" panose="02020603050405020304" pitchFamily="18" charset="-78"/>
                <a:ea typeface="Calibri" panose="020F0502020204030204" pitchFamily="34" charset="0"/>
                <a:cs typeface="Traditional Arabic" panose="02020603050405020304" pitchFamily="18" charset="-78"/>
              </a:rPr>
              <a:t> تعدت المفهوم الضيق للاتصال المنخرط في النموذج اللفظي اللاإرادي و الشعوري لتهتم بجوانب أخرى تتميز بما يلي : </a:t>
            </a:r>
            <a:endParaRPr lang="fr-FR" sz="3200" dirty="0">
              <a:effectLst/>
              <a:latin typeface="Traditional Arabic" panose="02020603050405020304" pitchFamily="18" charset="-78"/>
              <a:ea typeface="Calibri" panose="020F0502020204030204" pitchFamily="34" charset="0"/>
              <a:cs typeface="Traditional Arabic" panose="02020603050405020304" pitchFamily="18" charset="-78"/>
            </a:endParaRPr>
          </a:p>
          <a:p>
            <a:pPr marL="514350" indent="-514350" algn="r" rtl="1">
              <a:lnSpc>
                <a:spcPct val="107000"/>
              </a:lnSpc>
              <a:spcAft>
                <a:spcPts val="800"/>
              </a:spcAft>
              <a:buFont typeface="+mj-lt"/>
              <a:buAutoNum type="arabicPeriod"/>
            </a:pPr>
            <a:r>
              <a:rPr lang="ar-SA" sz="3200" dirty="0">
                <a:effectLst/>
                <a:latin typeface="Traditional Arabic" panose="02020603050405020304" pitchFamily="18" charset="-78"/>
                <a:ea typeface="Calibri" panose="020F0502020204030204" pitchFamily="34" charset="0"/>
                <a:cs typeface="Traditional Arabic" panose="02020603050405020304" pitchFamily="18" charset="-78"/>
              </a:rPr>
              <a:t>الاهتمام ببراغماتية الاتصال من خلال دراسة ديناميكية للعلاقات بين المرسل و المستقبل مع الاعتراف بقيمة وضرورة الرسائل وترجمة الاشارات التي تحملها ، بالإضافة إلى الخصائص النفسية و المعاني .</a:t>
            </a:r>
            <a:endParaRPr lang="fr-FR" sz="3200" dirty="0">
              <a:effectLst/>
              <a:latin typeface="Traditional Arabic" panose="02020603050405020304" pitchFamily="18" charset="-78"/>
              <a:ea typeface="Calibri" panose="020F0502020204030204" pitchFamily="34" charset="0"/>
              <a:cs typeface="Traditional Arabic" panose="02020603050405020304" pitchFamily="18" charset="-78"/>
            </a:endParaRPr>
          </a:p>
          <a:p>
            <a:pPr marL="514350" indent="-514350" algn="r" rtl="1">
              <a:lnSpc>
                <a:spcPct val="107000"/>
              </a:lnSpc>
              <a:spcAft>
                <a:spcPts val="800"/>
              </a:spcAft>
              <a:buFont typeface="+mj-lt"/>
              <a:buAutoNum type="arabicPeriod"/>
            </a:pPr>
            <a:r>
              <a:rPr lang="ar-SA" sz="3200" dirty="0">
                <a:effectLst/>
                <a:latin typeface="Traditional Arabic" panose="02020603050405020304" pitchFamily="18" charset="-78"/>
                <a:ea typeface="Calibri" panose="020F0502020204030204" pitchFamily="34" charset="0"/>
                <a:cs typeface="Traditional Arabic" panose="02020603050405020304" pitchFamily="18" charset="-78"/>
              </a:rPr>
              <a:t>براغماتية الاتصال حركات ، اشارة ، ملامح الوجه و الاهتمام بتأثيرات الاتصال على السلوك ، يوجد بين المرسل و المرسل إليه بطريق قصدي أو غير قصدي </a:t>
            </a:r>
            <a:r>
              <a:rPr lang="ar-DZ" sz="3200" dirty="0">
                <a:effectLst/>
                <a:latin typeface="Traditional Arabic" panose="02020603050405020304" pitchFamily="18" charset="-78"/>
                <a:ea typeface="Calibri" panose="020F0502020204030204" pitchFamily="34" charset="0"/>
                <a:cs typeface="Traditional Arabic" panose="02020603050405020304" pitchFamily="18" charset="-78"/>
              </a:rPr>
              <a:t>ك</a:t>
            </a:r>
            <a:r>
              <a:rPr lang="ar-SA" sz="3200" dirty="0">
                <a:effectLst/>
                <a:latin typeface="Traditional Arabic" panose="02020603050405020304" pitchFamily="18" charset="-78"/>
                <a:ea typeface="Calibri" panose="020F0502020204030204" pitchFamily="34" charset="0"/>
                <a:cs typeface="Traditional Arabic" panose="02020603050405020304" pitchFamily="18" charset="-78"/>
              </a:rPr>
              <a:t>ما هو الاتصال .</a:t>
            </a:r>
            <a:endParaRPr lang="ar-DZ" sz="3200" dirty="0">
              <a:effectLst/>
              <a:latin typeface="Traditional Arabic" panose="02020603050405020304" pitchFamily="18" charset="-78"/>
              <a:ea typeface="Calibri" panose="020F0502020204030204" pitchFamily="34" charset="0"/>
              <a:cs typeface="Traditional Arabic" panose="02020603050405020304" pitchFamily="18" charset="-78"/>
            </a:endParaRPr>
          </a:p>
          <a:p>
            <a:pPr marL="514350" indent="-514350" algn="r" rtl="1">
              <a:lnSpc>
                <a:spcPct val="107000"/>
              </a:lnSpc>
              <a:spcAft>
                <a:spcPts val="800"/>
              </a:spcAft>
              <a:buFont typeface="+mj-lt"/>
              <a:buAutoNum type="arabicPeriod"/>
            </a:pPr>
            <a:r>
              <a:rPr lang="ar-SA" sz="3200" dirty="0">
                <a:effectLst/>
                <a:latin typeface="Traditional Arabic" panose="02020603050405020304" pitchFamily="18" charset="-78"/>
                <a:ea typeface="Calibri" panose="020F0502020204030204" pitchFamily="34" charset="0"/>
                <a:cs typeface="Traditional Arabic" panose="02020603050405020304" pitchFamily="18" charset="-78"/>
              </a:rPr>
              <a:t>إن استحالة عدم الاتصال يؤدي الى اعتبار الجهاز النفسي عبارة عن علبة سوداء لا يمكن التعرف على ما بداخلها الى عن طريق السلوك</a:t>
            </a:r>
            <a:r>
              <a:rPr lang="ar-DZ" sz="3200" dirty="0">
                <a:effectLst/>
                <a:latin typeface="Traditional Arabic" panose="02020603050405020304" pitchFamily="18" charset="-78"/>
                <a:ea typeface="Calibri" panose="020F0502020204030204" pitchFamily="34" charset="0"/>
                <a:cs typeface="Traditional Arabic" panose="02020603050405020304" pitchFamily="18" charset="-78"/>
              </a:rPr>
              <a:t>.</a:t>
            </a:r>
          </a:p>
          <a:p>
            <a:pPr algn="r" rtl="1">
              <a:lnSpc>
                <a:spcPct val="107000"/>
              </a:lnSpc>
              <a:spcAft>
                <a:spcPts val="800"/>
              </a:spcAft>
            </a:pPr>
            <a:r>
              <a:rPr lang="ar-DZ" sz="2800" b="1" i="0" dirty="0">
                <a:solidFill>
                  <a:srgbClr val="FF0000"/>
                </a:solidFill>
                <a:effectLst/>
                <a:latin typeface="Arabic Typesetting" panose="03020402040406030203" pitchFamily="66" charset="-78"/>
                <a:cs typeface="Arabic Typesetting" panose="03020402040406030203" pitchFamily="66" charset="-78"/>
              </a:rPr>
              <a:t>تهتم البراغماتية بدراسة المعاني كما ينقلها المتحدث (أو الكاتب) ويفسرها المستمع (أو القارئ). وهذا يعني أن الأمر يتعلق بتحليل ما يعنيه الناس بألفاظهم أكثر مما قد تعنيه الكلمات أو العبارات التي قد تعنيها تلك الأقوال في حد ذاتها.</a:t>
            </a:r>
            <a:endParaRPr lang="fr-FR" sz="2800" b="1" dirty="0">
              <a:solidFill>
                <a:srgbClr val="FF0000"/>
              </a:solidFill>
              <a:effectLst/>
              <a:latin typeface="Arabic Typesetting" panose="03020402040406030203" pitchFamily="66" charset="-78"/>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val="175540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A47C0E0-7A84-4988-A676-B1AE1885A130}"/>
              </a:ext>
            </a:extLst>
          </p:cNvPr>
          <p:cNvSpPr txBox="1"/>
          <p:nvPr/>
        </p:nvSpPr>
        <p:spPr>
          <a:xfrm>
            <a:off x="361951" y="1056573"/>
            <a:ext cx="11458574" cy="3986091"/>
          </a:xfrm>
          <a:prstGeom prst="rect">
            <a:avLst/>
          </a:prstGeom>
          <a:noFill/>
        </p:spPr>
        <p:txBody>
          <a:bodyPr wrap="square">
            <a:spAutoFit/>
          </a:bodyPr>
          <a:lstStyle/>
          <a:p>
            <a:pPr marL="457200" indent="-457200" algn="r" rtl="1">
              <a:lnSpc>
                <a:spcPct val="107000"/>
              </a:lnSpc>
              <a:spcAft>
                <a:spcPts val="800"/>
              </a:spcAft>
              <a:buFont typeface="Wingdings" panose="05000000000000000000" pitchFamily="2" charset="2"/>
              <a:buChar char="§"/>
            </a:pPr>
            <a:r>
              <a:rPr lang="ar-SA" sz="3200" b="1" dirty="0">
                <a:solidFill>
                  <a:srgbClr val="00B0F0"/>
                </a:solidFill>
                <a:effectLst/>
                <a:latin typeface="Calibri" panose="020F0502020204030204" pitchFamily="34" charset="0"/>
                <a:ea typeface="Calibri" panose="020F0502020204030204" pitchFamily="34" charset="0"/>
                <a:cs typeface="Traditional Arabic" panose="02020603050405020304" pitchFamily="18" charset="-78"/>
              </a:rPr>
              <a:t>إن الاتصال يمثل مجموعة من القواعد التي تخضع بعض عناصرها لتعديلات بواسطة التي تحدث ضمن سيرورة التفاعل</a:t>
            </a:r>
            <a:r>
              <a:rPr lang="ar-DZ" sz="3200" b="1" dirty="0">
                <a:solidFill>
                  <a:srgbClr val="00B0F0"/>
                </a:solidFill>
                <a:effectLst/>
                <a:latin typeface="Calibri" panose="020F0502020204030204" pitchFamily="34" charset="0"/>
                <a:ea typeface="Calibri" panose="020F0502020204030204" pitchFamily="34" charset="0"/>
                <a:cs typeface="Traditional Arabic" panose="02020603050405020304" pitchFamily="18" charset="-78"/>
              </a:rPr>
              <a:t>.</a:t>
            </a:r>
            <a:endParaRPr lang="fr-FR" sz="3200" b="1"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Wingdings" panose="05000000000000000000" pitchFamily="2" charset="2"/>
              <a:buChar char="§"/>
            </a:pPr>
            <a:r>
              <a:rPr lang="ar-SA" sz="32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سيرورات</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الاتصال هي أنساق من التغذية الرجعية تجعل من السلوك </a:t>
            </a:r>
            <a:r>
              <a:rPr lang="ar-SA" sz="32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الإتصالي</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ردة فعل لما استقبله</a:t>
            </a:r>
            <a:r>
              <a:rPr lang="ar-DZ" sz="3200" b="1" dirty="0">
                <a:solidFill>
                  <a:srgbClr val="0070C0"/>
                </a:solidFill>
                <a:latin typeface="Calibri" panose="020F0502020204030204" pitchFamily="34" charset="0"/>
                <a:ea typeface="Calibri" panose="020F0502020204030204" pitchFamily="34" charset="0"/>
                <a:cs typeface="Arial" panose="020B0604020202020204" pitchFamily="34" charset="0"/>
              </a:rPr>
              <a:t> ل</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ما سيصدره ملحقا كإرسال و عليه يصعب ضمن هذه السببية الدائرية معرفة بداية الاتصال و نهايته .</a:t>
            </a:r>
            <a:endParaRPr lang="fr-FR" sz="3200" b="1"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Wingdings" panose="05000000000000000000" pitchFamily="2" charset="2"/>
              <a:buChar char="§"/>
            </a:pPr>
            <a:r>
              <a:rPr lang="ar-SA" sz="3200" b="1" dirty="0">
                <a:solidFill>
                  <a:srgbClr val="002060"/>
                </a:solidFill>
                <a:effectLst/>
                <a:latin typeface="Calibri" panose="020F0502020204030204" pitchFamily="34" charset="0"/>
                <a:ea typeface="Calibri" panose="020F0502020204030204" pitchFamily="34" charset="0"/>
                <a:cs typeface="Traditional Arabic" panose="02020603050405020304" pitchFamily="18" charset="-78"/>
              </a:rPr>
              <a:t>السوي و المرضي هي مفاهيم نسبية بما أن كل سلوك يأخذ معناه من خلال السياق فيما يوصف بالسلوك المرضي في سياق ما قد يكون عاديا في سياق آخر ، و العكس صحيح ، فهذه الخصائص الفردية في المقاربة النسقية ما هي إلا مميزات </a:t>
            </a:r>
            <a:r>
              <a:rPr lang="ar-SA" sz="3200" b="1" dirty="0" err="1">
                <a:solidFill>
                  <a:srgbClr val="002060"/>
                </a:solidFill>
                <a:effectLst/>
                <a:latin typeface="Calibri" panose="020F0502020204030204" pitchFamily="34" charset="0"/>
                <a:ea typeface="Calibri" panose="020F0502020204030204" pitchFamily="34" charset="0"/>
                <a:cs typeface="Traditional Arabic" panose="02020603050405020304" pitchFamily="18" charset="-78"/>
              </a:rPr>
              <a:t>سيرورات</a:t>
            </a:r>
            <a:r>
              <a:rPr lang="ar-SA" sz="3200" b="1" dirty="0">
                <a:solidFill>
                  <a:srgbClr val="002060"/>
                </a:solidFill>
                <a:effectLst/>
                <a:latin typeface="Calibri" panose="020F0502020204030204" pitchFamily="34" charset="0"/>
                <a:ea typeface="Calibri" panose="020F0502020204030204" pitchFamily="34" charset="0"/>
                <a:cs typeface="Traditional Arabic" panose="02020603050405020304" pitchFamily="18" charset="-78"/>
              </a:rPr>
              <a:t> التفاعل.</a:t>
            </a:r>
            <a:endParaRPr lang="fr-FR" sz="3200" b="1" dirty="0">
              <a:solidFill>
                <a:srgbClr val="002060"/>
              </a:solidFill>
              <a:effectLst/>
              <a:latin typeface="Calibri" panose="020F0502020204030204" pitchFamily="34" charset="0"/>
              <a:ea typeface="Calibri" panose="020F0502020204030204" pitchFamily="34" charset="0"/>
              <a:cs typeface="Traditional Arabic" panose="02020603050405020304" pitchFamily="18" charset="-78"/>
            </a:endParaRPr>
          </a:p>
        </p:txBody>
      </p:sp>
    </p:spTree>
    <p:extLst>
      <p:ext uri="{BB962C8B-B14F-4D97-AF65-F5344CB8AC3E}">
        <p14:creationId xmlns:p14="http://schemas.microsoft.com/office/powerpoint/2010/main" val="2980784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3A881E6-83C9-445A-ACFB-65D556267187}"/>
              </a:ext>
            </a:extLst>
          </p:cNvPr>
          <p:cNvSpPr txBox="1"/>
          <p:nvPr/>
        </p:nvSpPr>
        <p:spPr>
          <a:xfrm>
            <a:off x="1000125" y="1000511"/>
            <a:ext cx="10848975" cy="5573962"/>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تعتبر النظرية البنائية الوظيفية أكثر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إتجاهات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الفكر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المعاصر شيوعا، تقوم على مجموعة من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الإفتراضات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والمسلمات، وفي هذا الصدد نشير إلى أنه قد قام"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روبرت "ميرتون" (1957)</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بتلخيص العملية البنائية الوظيفية للمجتمع فيما يلي:</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1- إن أفضل طريقة للنظر إلى المجتمع هي اعتباره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نظاما لأجزاء مترابطة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وأنه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تنظيم للأنشطة المرتبطة والمتكررة والتي يكمل كل منها الآخر.</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effectLst/>
                <a:latin typeface="Calibri" panose="020F0502020204030204" pitchFamily="34" charset="0"/>
                <a:ea typeface="Calibri" panose="020F0502020204030204" pitchFamily="34" charset="0"/>
                <a:cs typeface="Traditional Arabic" panose="02020603050405020304" pitchFamily="18" charset="-78"/>
              </a:rPr>
              <a:t>2</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يميل هذا المجتمع بشكل طبيعي نحو حالة من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التوازن الديناميكي</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وإذا حدث أي نوع من التنافر داخله، فإن قوى معينة سوف تنشأ من أجل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استعادة التوازن.</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3-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تساهم جميع الأنشطة المتكررة في المجتمع في استقراره</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وبمعنى آخر، فإن كل النماذج القائمة في المجتمع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تلعب دورا في الحفاظ على استقرار النظام.</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4- إن بعض الأنشطة المتكررة في المجتمع لا غنى عنها في استمرار وجوده، أي أن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هناك متطلبات أساسية وظيفية تلبي الحاجات الملحة للنظام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وبدونها لا يمكن لهذا النظام أن يعيش".</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Rectangle : coins arrondis 1">
            <a:extLst>
              <a:ext uri="{FF2B5EF4-FFF2-40B4-BE49-F238E27FC236}">
                <a16:creationId xmlns:a16="http://schemas.microsoft.com/office/drawing/2014/main" id="{DD89F11E-054F-4AF1-9EEB-03740D9F58DB}"/>
              </a:ext>
            </a:extLst>
          </p:cNvPr>
          <p:cNvSpPr/>
          <p:nvPr/>
        </p:nvSpPr>
        <p:spPr>
          <a:xfrm>
            <a:off x="3800475" y="138498"/>
            <a:ext cx="5429250" cy="771525"/>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lnSpc>
                <a:spcPct val="107000"/>
              </a:lnSpc>
              <a:spcAft>
                <a:spcPts val="800"/>
              </a:spcAft>
            </a:pPr>
            <a:r>
              <a:rPr lang="ar-SA" sz="32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النظرية البنائية الوظيفية ووسائل الإعلام</a:t>
            </a:r>
            <a:endParaRPr lang="fr-FR"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86969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DBAEE12D-CFB7-4C80-881F-45C897678200}"/>
              </a:ext>
            </a:extLst>
          </p:cNvPr>
          <p:cNvSpPr txBox="1"/>
          <p:nvPr/>
        </p:nvSpPr>
        <p:spPr>
          <a:xfrm>
            <a:off x="1085850" y="887699"/>
            <a:ext cx="10906125" cy="4907754"/>
          </a:xfrm>
          <a:prstGeom prst="rect">
            <a:avLst/>
          </a:prstGeom>
          <a:noFill/>
        </p:spPr>
        <p:txBody>
          <a:bodyPr wrap="square">
            <a:spAutoFit/>
          </a:bodyPr>
          <a:lstStyle/>
          <a:p>
            <a:pPr marL="360000" algn="r" rtl="1">
              <a:lnSpc>
                <a:spcPct val="107000"/>
              </a:lnSpc>
              <a:spcAft>
                <a:spcPts val="800"/>
              </a:spcAft>
            </a:pPr>
            <a:r>
              <a:rPr lang="ar-DZ"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تعتبر النظرية البنائية الوظيفية من النظريات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السوسيولوجية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التي اهتمت بدراسة وسائل الإعلام في المجتمع حيث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60000"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وبتطبيق هذه المسلمات على وسائل الإعلام </a:t>
            </a:r>
            <a:r>
              <a:rPr lang="ar-SA" sz="2800" b="1" dirty="0">
                <a:solidFill>
                  <a:srgbClr val="002060"/>
                </a:solidFill>
                <a:effectLst/>
                <a:latin typeface="Calibri" panose="020F0502020204030204" pitchFamily="34" charset="0"/>
                <a:ea typeface="Calibri" panose="020F0502020204030204" pitchFamily="34" charset="0"/>
                <a:cs typeface="Traditional Arabic" panose="02020603050405020304" pitchFamily="18" charset="-78"/>
              </a:rPr>
              <a:t>يفترض أن وسائل الإعلام هي عبارة عن عناصر الأنشطة المتكررة التي تعمل من خلال وظائفها على تلبية حاجات المجتمع</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وتقوم العلاقة بين هذه العناصر وباقي العناصر والنظم الأخرى في المجتمع على أساس من </a:t>
            </a:r>
            <a:r>
              <a:rPr lang="ar-SA" sz="2800" b="1"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الإعتماد</a:t>
            </a: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المتبادل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بين هذه العناصر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والأنشطة لضمان استقرار المجتمع وتوازنه</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60000" algn="r" rtl="1">
              <a:lnSpc>
                <a:spcPct val="107000"/>
              </a:lnSpc>
              <a:spcAft>
                <a:spcPts val="800"/>
              </a:spcAft>
            </a:pPr>
            <a:r>
              <a:rPr lang="ar-DZ" sz="2800" b="1" dirty="0">
                <a:solidFill>
                  <a:schemeClr val="tx2">
                    <a:lumMod val="60000"/>
                    <a:lumOff val="40000"/>
                  </a:schemeClr>
                </a:solidFill>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solidFill>
                  <a:schemeClr val="tx2">
                    <a:lumMod val="60000"/>
                    <a:lumOff val="40000"/>
                  </a:schemeClr>
                </a:solidFill>
                <a:effectLst/>
                <a:latin typeface="Calibri" panose="020F0502020204030204" pitchFamily="34" charset="0"/>
                <a:ea typeface="Calibri" panose="020F0502020204030204" pitchFamily="34" charset="0"/>
                <a:cs typeface="Traditional Arabic" panose="02020603050405020304" pitchFamily="18" charset="-78"/>
              </a:rPr>
              <a:t>ومن وجهة النظر الوظيفية باستطاعتنا أن ننظر إلى وسائل الإعلام بوصفها نظاما اجتماعيا يتكون من نظم فرعية وأن هذه الوسائل تربطها ببقية نظم المجتمع علاقات متبادلة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ولإيضاح وجهة النظر هذه يمكن القول أن </a:t>
            </a:r>
            <a:r>
              <a:rPr lang="ar-SA" sz="2800" b="1" dirty="0">
                <a:solidFill>
                  <a:srgbClr val="002060"/>
                </a:solidFill>
                <a:effectLst/>
                <a:latin typeface="Calibri" panose="020F0502020204030204" pitchFamily="34" charset="0"/>
                <a:ea typeface="Calibri" panose="020F0502020204030204" pitchFamily="34" charset="0"/>
                <a:cs typeface="Traditional Arabic" panose="02020603050405020304" pitchFamily="18" charset="-78"/>
              </a:rPr>
              <a:t>الإعلام بكافة أنشطته ومؤسساته يمثل نظاما اجتماعيا، يحتوي نظام الإعلام كذلك على مؤسسات إعلامية تتمثل في الصحف والإذاعات ومحطات التليفزيون بوصفها مؤسسات إعلامية تربطها علاقات متبادلة ببقية نظم المجتمع ومؤسساته اقتصادية أو سياسية او اجتماعية أي أن وسائل الإعلام هي نظام اجتماعي يتكون من عناصر أو مكونات متنوعة تعمل داخل نظام اجتماعي أوسع</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03492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9A281DA-0BDB-4A6A-80BB-F6B5FFA2D61F}"/>
              </a:ext>
            </a:extLst>
          </p:cNvPr>
          <p:cNvSpPr txBox="1"/>
          <p:nvPr/>
        </p:nvSpPr>
        <p:spPr>
          <a:xfrm>
            <a:off x="442912" y="1108404"/>
            <a:ext cx="11306175" cy="4344459"/>
          </a:xfrm>
          <a:prstGeom prst="rect">
            <a:avLst/>
          </a:prstGeom>
          <a:noFill/>
        </p:spPr>
        <p:txBody>
          <a:bodyPr wrap="square">
            <a:spAutoFit/>
          </a:bodyPr>
          <a:lstStyle/>
          <a:p>
            <a:pPr algn="r" rtl="1">
              <a:lnSpc>
                <a:spcPct val="107000"/>
              </a:lnSpc>
              <a:spcAft>
                <a:spcPts val="800"/>
              </a:spcAft>
            </a:pPr>
            <a:r>
              <a:rPr lang="ar-DZ" sz="36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يرى أصحاب النظرية البنائية الوظيفية أن العلاقة بين وسائل الإعلام في المجتمع وباقي النظم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الأخرى هي </a:t>
            </a:r>
            <a:r>
              <a:rPr lang="ar-SA" sz="36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علاقة متوازنة </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تقوم على </a:t>
            </a:r>
            <a:r>
              <a:rPr lang="ar-SA" sz="3600" b="1"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الإعتماد</a:t>
            </a:r>
            <a:r>
              <a:rPr lang="ar-SA" sz="36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المتبادل</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وأن المحتوى الذي تنشره أو تذيعه هذه </a:t>
            </a:r>
            <a:r>
              <a:rPr lang="ar-SA" sz="36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الوسائل يحافظ على توازن واستقرار المجتمع الكل</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لأنه </a:t>
            </a:r>
            <a:r>
              <a:rPr lang="ar-SA" sz="3600" b="1" dirty="0">
                <a:solidFill>
                  <a:srgbClr val="002060"/>
                </a:solidFill>
                <a:effectLst/>
                <a:latin typeface="Calibri" panose="020F0502020204030204" pitchFamily="34" charset="0"/>
                <a:ea typeface="Calibri" panose="020F0502020204030204" pitchFamily="34" charset="0"/>
                <a:cs typeface="Traditional Arabic" panose="02020603050405020304" pitchFamily="18" charset="-78"/>
              </a:rPr>
              <a:t>يلبي حاجات الجماهير التي تعتبر العنصر الأساسي من عناصر النظام الإعلامي. </a:t>
            </a:r>
            <a:endParaRPr lang="fr-FR" sz="36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36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لقد درست السوسيولوجيا الوظيفية وسائل الإعلام باعتبارها أدوات جديدة للديموقراطية الجديدة، وآليات مركزية في تنظيم المجتمع، وأقامت في هذا السياق </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نظرية تعطي الأولوية لمسألة إعادة إنتاج القيم المجتمعية للنظام، أي الأوضاع </a:t>
            </a:r>
            <a:r>
              <a:rPr lang="ar-SA" sz="3600" b="1"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 القائمة</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32841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F0B2140-1189-4B72-A01F-67F304D86EA9}"/>
              </a:ext>
            </a:extLst>
          </p:cNvPr>
          <p:cNvSpPr txBox="1"/>
          <p:nvPr/>
        </p:nvSpPr>
        <p:spPr>
          <a:xfrm>
            <a:off x="728663" y="1216856"/>
            <a:ext cx="10734674" cy="5464316"/>
          </a:xfrm>
          <a:prstGeom prst="rect">
            <a:avLst/>
          </a:prstGeom>
          <a:noFill/>
        </p:spPr>
        <p:txBody>
          <a:bodyPr wrap="square">
            <a:spAutoFit/>
          </a:bodyPr>
          <a:lstStyle/>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لم تول </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نظرية من النظريات الاجتماعية المعروفة في علم الاجتماع، وحتى في علم النفس الاجتماعي،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عناية بعملية </a:t>
            </a:r>
            <a:r>
              <a:rPr lang="ar-SA" sz="3200" b="1"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والتفاعل بين الأفراد في المجتمع كما فعلت التفاعلية الرمزية </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fr-FR" sz="3200" dirty="0" err="1">
                <a:effectLst/>
                <a:latin typeface="Traditional Arabic" panose="02020603050405020304" pitchFamily="18" charset="-78"/>
                <a:ea typeface="Calibri" panose="020F0502020204030204" pitchFamily="34" charset="0"/>
                <a:cs typeface="Arial" panose="020B0604020202020204" pitchFamily="34" charset="0"/>
              </a:rPr>
              <a:t>symbolic</a:t>
            </a:r>
            <a:r>
              <a:rPr lang="fr-FR" sz="3200" dirty="0">
                <a:effectLst/>
                <a:latin typeface="Traditional Arabic" panose="02020603050405020304" pitchFamily="18" charset="-78"/>
                <a:ea typeface="Calibri" panose="020F0502020204030204" pitchFamily="34" charset="0"/>
                <a:cs typeface="Arial" panose="020B0604020202020204" pitchFamily="34" charset="0"/>
              </a:rPr>
              <a:t> </a:t>
            </a:r>
            <a:r>
              <a:rPr lang="fr-FR" sz="3200" dirty="0" err="1">
                <a:effectLst/>
                <a:latin typeface="Traditional Arabic" panose="02020603050405020304" pitchFamily="18" charset="-78"/>
                <a:ea typeface="Calibri" panose="020F0502020204030204" pitchFamily="34" charset="0"/>
                <a:cs typeface="Arial" panose="020B0604020202020204" pitchFamily="34" charset="0"/>
              </a:rPr>
              <a:t>interationism</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فقد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احتلت هذه العملية مكانة محورية ومركزية في فكر مؤسسي هذه النظرية وروادها الأوائل،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بداية من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a:t>
            </a:r>
            <a:r>
              <a:rPr lang="fr-FR" sz="3200" b="1" dirty="0">
                <a:effectLst/>
                <a:latin typeface="Traditional Arabic" panose="02020603050405020304" pitchFamily="18" charset="-78"/>
                <a:ea typeface="Calibri" panose="020F0502020204030204" pitchFamily="34" charset="0"/>
                <a:cs typeface="Arial" panose="020B0604020202020204" pitchFamily="34" charset="0"/>
              </a:rPr>
              <a:t>Mead</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و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a:t>
            </a:r>
            <a:r>
              <a:rPr lang="fr-FR" sz="3200" b="1" dirty="0">
                <a:effectLst/>
                <a:latin typeface="Traditional Arabic" panose="02020603050405020304" pitchFamily="18" charset="-78"/>
                <a:ea typeface="Calibri" panose="020F0502020204030204" pitchFamily="34" charset="0"/>
                <a:cs typeface="Arial" panose="020B0604020202020204" pitchFamily="34" charset="0"/>
              </a:rPr>
              <a:t>Cooley</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وانتهاءا</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بالمحدثين منهم مثل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a:t>
            </a:r>
            <a:r>
              <a:rPr lang="fr-FR" sz="3200" b="1" dirty="0" err="1">
                <a:effectLst/>
                <a:latin typeface="Traditional Arabic" panose="02020603050405020304" pitchFamily="18" charset="-78"/>
                <a:ea typeface="Calibri" panose="020F0502020204030204" pitchFamily="34" charset="0"/>
                <a:cs typeface="Arial" panose="020B0604020202020204" pitchFamily="34" charset="0"/>
              </a:rPr>
              <a:t>Blumer</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و (</a:t>
            </a:r>
            <a:r>
              <a:rPr lang="fr-FR" sz="3200" b="1" dirty="0">
                <a:effectLst/>
                <a:latin typeface="Traditional Arabic" panose="02020603050405020304" pitchFamily="18" charset="-78"/>
                <a:ea typeface="Calibri" panose="020F0502020204030204" pitchFamily="34" charset="0"/>
                <a:cs typeface="Arial" panose="020B0604020202020204" pitchFamily="34" charset="0"/>
              </a:rPr>
              <a:t>Goffman</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و (</a:t>
            </a:r>
            <a:r>
              <a:rPr lang="fr-FR" sz="3200" b="1" dirty="0">
                <a:effectLst/>
                <a:latin typeface="Traditional Arabic" panose="02020603050405020304" pitchFamily="18" charset="-78"/>
                <a:ea typeface="Calibri" panose="020F0502020204030204" pitchFamily="34" charset="0"/>
                <a:cs typeface="Arial" panose="020B0604020202020204" pitchFamily="34" charset="0"/>
              </a:rPr>
              <a:t>Meltzer</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و (</a:t>
            </a:r>
            <a:r>
              <a:rPr lang="fr-FR" sz="3200" b="1" dirty="0">
                <a:effectLst/>
                <a:latin typeface="Traditional Arabic" panose="02020603050405020304" pitchFamily="18" charset="-78"/>
                <a:ea typeface="Calibri" panose="020F0502020204030204" pitchFamily="34" charset="0"/>
                <a:cs typeface="Arial" panose="020B0604020202020204" pitchFamily="34" charset="0"/>
              </a:rPr>
              <a:t>Rock</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 (</a:t>
            </a:r>
            <a:r>
              <a:rPr lang="fr-FR" sz="3200" dirty="0">
                <a:effectLst/>
                <a:latin typeface="Traditional Arabic" panose="02020603050405020304" pitchFamily="18" charset="-78"/>
                <a:ea typeface="Calibri" panose="020F0502020204030204" pitchFamily="34" charset="0"/>
                <a:cs typeface="Arial" panose="020B0604020202020204" pitchFamily="34" charset="0"/>
              </a:rPr>
              <a:t>Stryker</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 و</a:t>
            </a:r>
            <a:r>
              <a:rPr lang="ar-DZ"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ب</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صرف النظر عن التفاصيل الطفيفة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والإختلافات</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البسيطة الموجودة بين هؤلاء المفكرين حول الدور الذي يلعبه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والتفاعل الاجتماعي في عملية بناء الفرد ذاته، غير أنهم متفقون جميعهم على أهمية هذا الدور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ومحوريته</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في هذه العملية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فليست شخصية الفرد برأيهم سوى نتاج لعملية اتصاله بالآخرين وتفاعله معهم في المواقف </a:t>
            </a:r>
            <a:r>
              <a:rPr lang="ar-SA" sz="3200" b="1"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المختلفة بوساطة اللغة بكل ما تحمله من معان ورموز ودلالات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Rectangle : coins arrondis 1">
            <a:extLst>
              <a:ext uri="{FF2B5EF4-FFF2-40B4-BE49-F238E27FC236}">
                <a16:creationId xmlns:a16="http://schemas.microsoft.com/office/drawing/2014/main" id="{14ED4400-9BCF-4713-922A-14EFEC41DAC9}"/>
              </a:ext>
            </a:extLst>
          </p:cNvPr>
          <p:cNvSpPr/>
          <p:nvPr/>
        </p:nvSpPr>
        <p:spPr>
          <a:xfrm>
            <a:off x="3705226" y="271196"/>
            <a:ext cx="5429250" cy="82417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SA" sz="44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نظرية التفاعلية الرمزية</a:t>
            </a:r>
            <a:endParaRPr lang="fr-FR" sz="4400" dirty="0">
              <a:solidFill>
                <a:srgbClr val="FF0000"/>
              </a:solidFill>
            </a:endParaRPr>
          </a:p>
        </p:txBody>
      </p:sp>
    </p:spTree>
    <p:extLst>
      <p:ext uri="{BB962C8B-B14F-4D97-AF65-F5344CB8AC3E}">
        <p14:creationId xmlns:p14="http://schemas.microsoft.com/office/powerpoint/2010/main" val="4207315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244E983-4CD7-4D5D-80CF-DD72E606C4A2}"/>
              </a:ext>
            </a:extLst>
          </p:cNvPr>
          <p:cNvSpPr txBox="1"/>
          <p:nvPr/>
        </p:nvSpPr>
        <p:spPr>
          <a:xfrm>
            <a:off x="466725" y="674472"/>
            <a:ext cx="11258550" cy="4937249"/>
          </a:xfrm>
          <a:prstGeom prst="rect">
            <a:avLst/>
          </a:prstGeom>
          <a:noFill/>
        </p:spPr>
        <p:txBody>
          <a:bodyPr wrap="square">
            <a:spAutoFit/>
          </a:bodyPr>
          <a:lstStyle/>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 ويخصص التفاعليون الرمزيون قدرا كبيرا من نظريتهم </a:t>
            </a:r>
            <a:r>
              <a:rPr lang="ar-SA" sz="36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لتوضيح أهمية اللغة في تيسير عملية التفاعل بين الفرد والآخرين في المواقف </a:t>
            </a:r>
            <a:r>
              <a:rPr lang="ar-SA" sz="36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6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المختلفة إذ يتعلم الفرد من خلالها المعنى </a:t>
            </a:r>
            <a:r>
              <a:rPr lang="ar-SA" sz="36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6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لسلوكه وسلوك الآخرين</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ويتعلم كذلك معاني الموضوعات ومعاني الأفكار ودلالتها ، ولأن الفرد حين يولد لا يكون لديه وعي بذاته، كما يرى التفاعليون الرمزيون، </a:t>
            </a:r>
            <a:r>
              <a:rPr lang="ar-SA" sz="36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إلا أن قدرته على استخدام رموز اللغة وفهم دلالاتها يمكنه من أن يتطور من ذات بيولوجية </a:t>
            </a:r>
            <a:r>
              <a:rPr lang="fr-FR" sz="3600" b="1" dirty="0" err="1">
                <a:solidFill>
                  <a:srgbClr val="7030A0"/>
                </a:solidFill>
                <a:effectLst/>
                <a:latin typeface="Traditional Arabic" panose="02020603050405020304" pitchFamily="18" charset="-78"/>
                <a:ea typeface="Calibri" panose="020F0502020204030204" pitchFamily="34" charset="0"/>
                <a:cs typeface="Arial" panose="020B0604020202020204" pitchFamily="34" charset="0"/>
              </a:rPr>
              <a:t>Biological</a:t>
            </a:r>
            <a:r>
              <a:rPr lang="fr-FR" sz="3600" b="1" dirty="0">
                <a:solidFill>
                  <a:srgbClr val="7030A0"/>
                </a:solidFill>
                <a:effectLst/>
                <a:latin typeface="Traditional Arabic" panose="02020603050405020304" pitchFamily="18" charset="-78"/>
                <a:ea typeface="Calibri" panose="020F0502020204030204" pitchFamily="34" charset="0"/>
                <a:cs typeface="Arial" panose="020B0604020202020204" pitchFamily="34" charset="0"/>
              </a:rPr>
              <a:t> </a:t>
            </a:r>
            <a:r>
              <a:rPr lang="fr-FR" sz="3600" b="1" dirty="0" err="1">
                <a:solidFill>
                  <a:srgbClr val="7030A0"/>
                </a:solidFill>
                <a:effectLst/>
                <a:latin typeface="Traditional Arabic" panose="02020603050405020304" pitchFamily="18" charset="-78"/>
                <a:ea typeface="Calibri" panose="020F0502020204030204" pitchFamily="34" charset="0"/>
                <a:cs typeface="Arial" panose="020B0604020202020204" pitchFamily="34" charset="0"/>
              </a:rPr>
              <a:t>Organism</a:t>
            </a:r>
            <a:r>
              <a:rPr lang="ar-SA" sz="36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إلى ذات اجتماعية (</a:t>
            </a:r>
            <a:r>
              <a:rPr lang="fr-FR" sz="3600" b="1" dirty="0">
                <a:solidFill>
                  <a:srgbClr val="7030A0"/>
                </a:solidFill>
                <a:effectLst/>
                <a:latin typeface="Traditional Arabic" panose="02020603050405020304" pitchFamily="18" charset="-78"/>
                <a:ea typeface="Calibri" panose="020F0502020204030204" pitchFamily="34" charset="0"/>
                <a:cs typeface="Arial" panose="020B0604020202020204" pitchFamily="34" charset="0"/>
              </a:rPr>
              <a:t>Social </a:t>
            </a:r>
            <a:r>
              <a:rPr lang="fr-FR" sz="3600" b="1" dirty="0" err="1">
                <a:solidFill>
                  <a:srgbClr val="7030A0"/>
                </a:solidFill>
                <a:effectLst/>
                <a:latin typeface="Traditional Arabic" panose="02020603050405020304" pitchFamily="18" charset="-78"/>
                <a:ea typeface="Calibri" panose="020F0502020204030204" pitchFamily="34" charset="0"/>
                <a:cs typeface="Arial" panose="020B0604020202020204" pitchFamily="34" charset="0"/>
              </a:rPr>
              <a:t>Organism</a:t>
            </a:r>
            <a:r>
              <a:rPr lang="ar-SA" sz="36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a:t>
            </a:r>
            <a:endParaRPr lang="fr-FR" sz="36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effectLst/>
                <a:latin typeface="Calibri" panose="020F0502020204030204" pitchFamily="34" charset="0"/>
                <a:ea typeface="Calibri" panose="020F0502020204030204" pitchFamily="34" charset="0"/>
                <a:cs typeface="Traditional Arabic" panose="02020603050405020304" pitchFamily="18" charset="-78"/>
              </a:rPr>
              <a:t>فالاتصال إذن، هو الذي يولد المعاني المشتركة بين الفرد والآخرين، وهذه المعاني هي التي تشكل عالمه الخاص، ومن هنا تتبع أهمية </a:t>
            </a:r>
            <a:r>
              <a:rPr lang="ar-SA" sz="3600" b="1"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 والتفاعل في بناء الذات وتطويرها."</a:t>
            </a:r>
            <a:endParaRPr lang="fr-FR"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3633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CA47456-1D5C-4359-9614-6AF67C593018}"/>
              </a:ext>
            </a:extLst>
          </p:cNvPr>
          <p:cNvSpPr txBox="1"/>
          <p:nvPr/>
        </p:nvSpPr>
        <p:spPr>
          <a:xfrm>
            <a:off x="447675" y="167624"/>
            <a:ext cx="11477625" cy="6342762"/>
          </a:xfrm>
          <a:prstGeom prst="rect">
            <a:avLst/>
          </a:prstGeom>
          <a:noFill/>
        </p:spPr>
        <p:txBody>
          <a:bodyPr wrap="square">
            <a:spAutoFit/>
          </a:bodyPr>
          <a:lstStyle/>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ويسهب " التفاعليون الرمزيون في شرح تفاصيل عملية بناء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هذه الذات من خلال التفاعل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مع الآخرين</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فهي برأي (</a:t>
            </a:r>
            <a:r>
              <a:rPr lang="fr-FR" sz="2800" dirty="0" err="1">
                <a:effectLst/>
                <a:latin typeface="Traditional Arabic" panose="02020603050405020304" pitchFamily="18" charset="-78"/>
                <a:ea typeface="Calibri" panose="020F0502020204030204" pitchFamily="34" charset="0"/>
                <a:cs typeface="Arial" panose="020B0604020202020204" pitchFamily="34" charset="0"/>
              </a:rPr>
              <a:t>Blumer</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عملية تستند إلى فرضيات عدة أهمها برأيه:</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1- إن سلوك الفرد حيال الأشياء إنما يكون طبقا لما تعنيه له معاني تلك الأشياء.</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2- إن هذه المعاني ليست إل</a:t>
            </a:r>
            <a:r>
              <a:rPr lang="ar-DZ"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نتيجة طبيعية لعملية التفاعل بين الفرد ومن يتفاعل معهم في الحياة اليومية.</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3- يستجيب الفرد لهذه المعاني وفقا لمقتضيات الموقف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الذي يجد نفسه فيه.</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effectLst/>
                <a:latin typeface="Calibri" panose="020F0502020204030204" pitchFamily="34" charset="0"/>
                <a:ea typeface="Calibri" panose="020F0502020204030204" pitchFamily="34" charset="0"/>
                <a:cs typeface="Traditional Arabic" panose="02020603050405020304" pitchFamily="18" charset="-78"/>
              </a:rPr>
              <a:t>4</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يتداول الفرد المعاني المشتركة مع الآخرين ويغيرها ويحورها ويعدلها عبر عملية تأويل أو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تفسیر</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خاص به".</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وتولي التفاعلية الرمزية </a:t>
            </a:r>
            <a:r>
              <a:rPr lang="ar-SA" sz="28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عملية التأويل أهمية</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خاصة إلى الحد الذي جعل منها </a:t>
            </a: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a:t>
            </a:r>
            <a:r>
              <a:rPr lang="fr-FR" sz="2800" b="1" dirty="0" err="1">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Blumer</a:t>
            </a: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solidFill>
                  <a:schemeClr val="bg2">
                    <a:lumMod val="25000"/>
                  </a:schemeClr>
                </a:solidFill>
                <a:effectLst/>
                <a:latin typeface="Calibri" panose="020F0502020204030204" pitchFamily="34" charset="0"/>
                <a:ea typeface="Calibri" panose="020F0502020204030204" pitchFamily="34" charset="0"/>
                <a:cs typeface="Traditional Arabic" panose="02020603050405020304" pitchFamily="18" charset="-78"/>
              </a:rPr>
              <a:t>نقطة الارتكاز في عملية بناء الذات وتطورها</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والتأويل عنده نوعان مترابطان كل منهما ضروري للآخر</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solidFill>
                  <a:schemeClr val="bg2">
                    <a:lumMod val="25000"/>
                  </a:schemeClr>
                </a:solidFill>
                <a:effectLst/>
                <a:latin typeface="Calibri" panose="020F0502020204030204" pitchFamily="34" charset="0"/>
                <a:ea typeface="Calibri" panose="020F0502020204030204" pitchFamily="34" charset="0"/>
                <a:cs typeface="Traditional Arabic" panose="02020603050405020304" pitchFamily="18" charset="-78"/>
              </a:rPr>
              <a:t>النوع الأول: تأويل خارجي</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ويقصد به </a:t>
            </a:r>
            <a:r>
              <a:rPr lang="ar-SA" sz="2800" b="1" dirty="0">
                <a:solidFill>
                  <a:srgbClr val="00B0F0"/>
                </a:solidFill>
                <a:effectLst/>
                <a:latin typeface="Calibri" panose="020F0502020204030204" pitchFamily="34" charset="0"/>
                <a:ea typeface="Calibri" panose="020F0502020204030204" pitchFamily="34" charset="0"/>
                <a:cs typeface="Traditional Arabic" panose="02020603050405020304" pitchFamily="18" charset="-78"/>
              </a:rPr>
              <a:t>عمليات التفاعل </a:t>
            </a:r>
            <a:r>
              <a:rPr lang="ar-SA" sz="2800" b="1" dirty="0" err="1">
                <a:solidFill>
                  <a:srgbClr val="00B0F0"/>
                </a:solidFill>
                <a:effectLst/>
                <a:latin typeface="Calibri" panose="020F0502020204030204" pitchFamily="34" charset="0"/>
                <a:ea typeface="Calibri" panose="020F0502020204030204" pitchFamily="34" charset="0"/>
                <a:cs typeface="Traditional Arabic" panose="02020603050405020304" pitchFamily="18" charset="-78"/>
              </a:rPr>
              <a:t>والإتصال</a:t>
            </a:r>
            <a:r>
              <a:rPr lang="ar-SA" sz="2800" b="1" dirty="0">
                <a:solidFill>
                  <a:srgbClr val="00B0F0"/>
                </a:solidFill>
                <a:effectLst/>
                <a:latin typeface="Calibri" panose="020F0502020204030204" pitchFamily="34" charset="0"/>
                <a:ea typeface="Calibri" panose="020F0502020204030204" pitchFamily="34" charset="0"/>
                <a:cs typeface="Traditional Arabic" panose="02020603050405020304" pitchFamily="18" charset="-78"/>
              </a:rPr>
              <a:t> الذي يخلق الفرد بوساطته عالمه المشترك مع الآخرين</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solidFill>
                  <a:srgbClr val="00B050"/>
                </a:solidFill>
                <a:effectLst/>
                <a:latin typeface="Calibri" panose="020F0502020204030204" pitchFamily="34" charset="0"/>
                <a:ea typeface="Calibri" panose="020F0502020204030204" pitchFamily="34" charset="0"/>
                <a:cs typeface="Traditional Arabic" panose="02020603050405020304" pitchFamily="18" charset="-78"/>
              </a:rPr>
              <a:t>النوع الثاني: فهو التأويل الداخلي</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وهو ذلك الذي </a:t>
            </a:r>
            <a:r>
              <a:rPr lang="ar-SA" sz="2800" b="1" dirty="0">
                <a:solidFill>
                  <a:srgbClr val="92D050"/>
                </a:solidFill>
                <a:effectLst/>
                <a:latin typeface="Calibri" panose="020F0502020204030204" pitchFamily="34" charset="0"/>
                <a:ea typeface="Calibri" panose="020F0502020204030204" pitchFamily="34" charset="0"/>
                <a:cs typeface="Traditional Arabic" panose="02020603050405020304" pitchFamily="18" charset="-78"/>
              </a:rPr>
              <a:t>يحدث بين الفرد ونفسه؛ إذ يقوم الفرد هنا بتأويل لدلالات المعاني والرموز التي تكونت لديه من خلال محادثاته وتفاعله مع المجتمع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(أي النظر إلى الذات كما يراها الآخرون، وكما يراها هو نفسه).</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19021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7DDC51A-1C8D-49F2-A416-7BF23D0F88E8}"/>
              </a:ext>
            </a:extLst>
          </p:cNvPr>
          <p:cNvSpPr txBox="1"/>
          <p:nvPr/>
        </p:nvSpPr>
        <p:spPr>
          <a:xfrm>
            <a:off x="742951" y="397159"/>
            <a:ext cx="11172824" cy="5464316"/>
          </a:xfrm>
          <a:prstGeom prst="rect">
            <a:avLst/>
          </a:prstGeom>
          <a:noFill/>
        </p:spPr>
        <p:txBody>
          <a:bodyPr wrap="square">
            <a:spAutoFit/>
          </a:bodyPr>
          <a:lstStyle/>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وعلى الرغم من إسهامات (</a:t>
            </a:r>
            <a:r>
              <a:rPr lang="fr-FR" sz="3200" dirty="0" err="1">
                <a:effectLst/>
                <a:latin typeface="Traditional Arabic" panose="02020603050405020304" pitchFamily="18" charset="-78"/>
                <a:ea typeface="Calibri" panose="020F0502020204030204" pitchFamily="34" charset="0"/>
                <a:cs typeface="Arial" panose="020B0604020202020204" pitchFamily="34" charset="0"/>
              </a:rPr>
              <a:t>Blumer</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في توضيح عملية بناء الفرد ذاته من خلال عملية التفاعل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والإتصال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مع الآخرين، إلا أن إسهامات </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a:t>
            </a:r>
            <a:r>
              <a:rPr lang="fr-FR" sz="3200" dirty="0">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Goffman</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و (</a:t>
            </a:r>
            <a:r>
              <a:rPr lang="fr-FR" sz="3200" dirty="0">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Stryker</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في هذا المجال تبقى من الإسهامات </a:t>
            </a:r>
            <a:r>
              <a:rPr lang="ar-SA" sz="3200" dirty="0">
                <a:solidFill>
                  <a:srgbClr val="FFC000"/>
                </a:solidFill>
                <a:effectLst/>
                <a:latin typeface="Calibri" panose="020F0502020204030204" pitchFamily="34" charset="0"/>
                <a:ea typeface="Calibri" panose="020F0502020204030204" pitchFamily="34" charset="0"/>
                <a:cs typeface="Traditional Arabic" panose="02020603050405020304" pitchFamily="18" charset="-78"/>
              </a:rPr>
              <a:t>المميزة في نظرية التفاعلية الرمزية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ففي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عمله المميز تقديم الذات في الحياة اليومية نجد</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fr-FR" sz="3200" dirty="0">
                <a:effectLst/>
                <a:latin typeface="Traditional Arabic" panose="02020603050405020304" pitchFamily="18" charset="-78"/>
                <a:ea typeface="Calibri" panose="020F0502020204030204" pitchFamily="34" charset="0"/>
                <a:cs typeface="Arial" panose="020B0604020202020204" pitchFamily="34" charset="0"/>
              </a:rPr>
              <a:t>Goffman</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يولي عناية خاصة بتوضيح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الأساليب التي يسلكها الفرد في أدائه ودوره في أثناء تفاعله مع الآخرين في مواقف اجتماعية معينة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والطرق التي يدير بها تعبيراته وعواطفه وأفعاله، والمعايير التي تتحكم باختياره السلوك الذي يرغب، أو لا يرغب القيام به أمامهم في هذه المواقف."</a:t>
            </a:r>
            <a:endParaRPr lang="fr-FR" sz="32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b="1" dirty="0">
                <a:solidFill>
                  <a:schemeClr val="accent1">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ويشبه (</a:t>
            </a:r>
            <a:r>
              <a:rPr lang="fr-FR" sz="3200" b="1" dirty="0">
                <a:solidFill>
                  <a:schemeClr val="accent1">
                    <a:lumMod val="75000"/>
                  </a:schemeClr>
                </a:solidFill>
                <a:effectLst/>
                <a:latin typeface="Traditional Arabic" panose="02020603050405020304" pitchFamily="18" charset="-78"/>
                <a:ea typeface="Calibri" panose="020F0502020204030204" pitchFamily="34" charset="0"/>
                <a:cs typeface="Arial" panose="020B0604020202020204" pitchFamily="34" charset="0"/>
              </a:rPr>
              <a:t>Goffman</a:t>
            </a:r>
            <a:r>
              <a:rPr lang="ar-SA" sz="3200" b="1" dirty="0">
                <a:solidFill>
                  <a:schemeClr val="accent1">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 عملية قيام الفرد بدوره في المواقف </a:t>
            </a:r>
            <a:r>
              <a:rPr lang="ar-SA" sz="3200" b="1" dirty="0" err="1">
                <a:solidFill>
                  <a:schemeClr val="accent1">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200" b="1" dirty="0">
                <a:solidFill>
                  <a:schemeClr val="accent1">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 المختلفة في الحياة اليومية بذلك </a:t>
            </a:r>
            <a:r>
              <a:rPr lang="ar-SA" sz="3200" b="1" dirty="0">
                <a:solidFill>
                  <a:schemeClr val="accent1">
                    <a:lumMod val="75000"/>
                  </a:schemeClr>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الدور الذي يقوم به الممثل على خشبة المسرح أمام الجمهور</a:t>
            </a:r>
            <a:r>
              <a:rPr lang="ar-SA" sz="3200" b="1" dirty="0">
                <a:solidFill>
                  <a:schemeClr val="accent1">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 وقد أطلق على هذه العملية </a:t>
            </a:r>
            <a:r>
              <a:rPr lang="ar-SA" sz="3200" b="1" dirty="0">
                <a:solidFill>
                  <a:schemeClr val="accent1">
                    <a:lumMod val="75000"/>
                  </a:schemeClr>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مصطلحا خاصا أسماه "التمثيل المسرحي</a:t>
            </a:r>
            <a:r>
              <a:rPr lang="ar-SA" sz="3200" b="1" dirty="0">
                <a:solidFill>
                  <a:schemeClr val="accent1">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 إذ يتعلم الفرد كيف يقدم نفسه للآخرين في هذه المواقف بالطريقة نفسها التي يتعلمها الممثل من خلال اتباعه النصوص المكتوبة له."</a:t>
            </a:r>
            <a:endParaRPr lang="fr-FR" sz="3200" b="1" dirty="0">
              <a:solidFill>
                <a:schemeClr val="accent1">
                  <a:lumMod val="75000"/>
                </a:schemeClr>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80979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9E037C9-9CCF-4457-89FB-D4FE71BDC8C4}"/>
              </a:ext>
            </a:extLst>
          </p:cNvPr>
          <p:cNvSpPr txBox="1"/>
          <p:nvPr/>
        </p:nvSpPr>
        <p:spPr>
          <a:xfrm>
            <a:off x="828675" y="1515034"/>
            <a:ext cx="10810875" cy="4710264"/>
          </a:xfrm>
          <a:prstGeom prst="rect">
            <a:avLst/>
          </a:prstGeom>
          <a:noFill/>
        </p:spPr>
        <p:txBody>
          <a:bodyPr wrap="square">
            <a:spAutoFit/>
          </a:bodyPr>
          <a:lstStyle/>
          <a:p>
            <a:pPr algn="r" rtl="1">
              <a:lnSpc>
                <a:spcPct val="107000"/>
              </a:lnSpc>
              <a:spcAft>
                <a:spcPts val="500"/>
              </a:spcAft>
            </a:pPr>
            <a:r>
              <a:rPr lang="ar-SA" sz="2800" b="1" dirty="0">
                <a:solidFill>
                  <a:srgbClr val="7030A0"/>
                </a:solidFill>
                <a:effectLst/>
                <a:latin typeface="Calibri" panose="020F0502020204030204" pitchFamily="34" charset="0"/>
                <a:ea typeface="Times New Roman" panose="02020603050405020304" pitchFamily="18" charset="0"/>
                <a:cs typeface="Traditional Arabic" panose="02020603050405020304" pitchFamily="18" charset="-78"/>
              </a:rPr>
              <a:t>مدرسة شيكاغو في علم الاجتماع وعلم الجريمة في وقت لاحق مدرسة ذات تقاليد بحثية اقترن اسمها بجامعة شيكاغو خلال العقود الأربعة الأولى من القرن العشرين،</a:t>
            </a:r>
            <a:r>
              <a:rPr lang="ar-SA" sz="2800" dirty="0">
                <a:effectLst/>
                <a:latin typeface="Calibri" panose="020F0502020204030204" pitchFamily="34" charset="0"/>
                <a:ea typeface="Times New Roman" panose="02020603050405020304" pitchFamily="18" charset="0"/>
                <a:cs typeface="Traditional Arabic" panose="02020603050405020304" pitchFamily="18" charset="-78"/>
              </a:rPr>
              <a:t> استطاعت أن تهيمن على علم الاجتماع في أمريكا الشمالية طوال تلك الفترة.</a:t>
            </a:r>
            <a:endParaRPr lang="ar-DZ" sz="2800" dirty="0">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07000"/>
              </a:lnSpc>
              <a:spcAft>
                <a:spcPts val="500"/>
              </a:spcAft>
            </a:pPr>
            <a:r>
              <a:rPr lang="ar-SA" sz="2800" dirty="0">
                <a:effectLst/>
                <a:latin typeface="Calibri" panose="020F0502020204030204" pitchFamily="34" charset="0"/>
                <a:ea typeface="Times New Roman" panose="02020603050405020304" pitchFamily="18" charset="0"/>
                <a:cs typeface="Traditional Arabic" panose="02020603050405020304" pitchFamily="18" charset="-78"/>
              </a:rPr>
              <a:t>وقد </a:t>
            </a:r>
            <a:r>
              <a:rPr lang="ar-SA" sz="2800" b="1" dirty="0">
                <a:solidFill>
                  <a:srgbClr val="7030A0"/>
                </a:solidFill>
                <a:effectLst/>
                <a:latin typeface="Calibri" panose="020F0502020204030204" pitchFamily="34" charset="0"/>
                <a:ea typeface="Times New Roman" panose="02020603050405020304" pitchFamily="18" charset="0"/>
                <a:cs typeface="Traditional Arabic" panose="02020603050405020304" pitchFamily="18" charset="-78"/>
              </a:rPr>
              <a:t>أسست أول قسم لعلم الاجتماع (في عام 1792 بواسطة </a:t>
            </a:r>
            <a:r>
              <a:rPr lang="ar-SA" sz="2800" b="1" dirty="0" err="1">
                <a:solidFill>
                  <a:srgbClr val="7030A0"/>
                </a:solidFill>
                <a:effectLst/>
                <a:latin typeface="Calibri" panose="020F0502020204030204" pitchFamily="34" charset="0"/>
                <a:ea typeface="Times New Roman" panose="02020603050405020304" pitchFamily="18" charset="0"/>
                <a:cs typeface="Traditional Arabic" panose="02020603050405020304" pitchFamily="18" charset="-78"/>
              </a:rPr>
              <a:t>ألبيون</a:t>
            </a:r>
            <a:r>
              <a:rPr lang="ar-SA" sz="2800" b="1" dirty="0">
                <a:solidFill>
                  <a:srgbClr val="7030A0"/>
                </a:solidFill>
                <a:effectLst/>
                <a:latin typeface="Calibri" panose="020F0502020204030204" pitchFamily="34" charset="0"/>
                <a:ea typeface="Times New Roman" panose="02020603050405020304" pitchFamily="18" charset="0"/>
                <a:cs typeface="Traditional Arabic" panose="02020603050405020304" pitchFamily="18" charset="-78"/>
              </a:rPr>
              <a:t> سمول </a:t>
            </a:r>
            <a:r>
              <a:rPr lang="ar-SA" sz="2800" dirty="0">
                <a:effectLst/>
                <a:latin typeface="Calibri" panose="020F0502020204030204" pitchFamily="34" charset="0"/>
                <a:ea typeface="Times New Roman" panose="02020603050405020304" pitchFamily="18" charset="0"/>
                <a:cs typeface="Traditional Arabic" panose="02020603050405020304" pitchFamily="18" charset="-78"/>
              </a:rPr>
              <a:t>. </a:t>
            </a:r>
            <a:r>
              <a:rPr lang="ar-SA" sz="2800" b="1" dirty="0">
                <a:solidFill>
                  <a:srgbClr val="002060"/>
                </a:solidFill>
                <a:effectLst/>
                <a:latin typeface="Calibri" panose="020F0502020204030204" pitchFamily="34" charset="0"/>
                <a:ea typeface="Times New Roman" panose="02020603050405020304" pitchFamily="18" charset="0"/>
                <a:cs typeface="Traditional Arabic" panose="02020603050405020304" pitchFamily="18" charset="-78"/>
              </a:rPr>
              <a:t>وبتأسيسه بدأ نشر أول دورية علمية رئيسية في علم الاجتماع المجلة الأمريكية لعلم الاجتماع </a:t>
            </a:r>
            <a:r>
              <a:rPr lang="fr-FR" sz="2800" b="1" dirty="0">
                <a:solidFill>
                  <a:srgbClr val="002060"/>
                </a:solidFill>
                <a:effectLst/>
                <a:latin typeface="Traditional Arabic" panose="02020603050405020304" pitchFamily="18" charset="-78"/>
                <a:ea typeface="Times New Roman" panose="02020603050405020304" pitchFamily="18" charset="0"/>
                <a:cs typeface="Arial" panose="020B0604020202020204" pitchFamily="34" charset="0"/>
              </a:rPr>
              <a:t>The American Journal of </a:t>
            </a:r>
            <a:r>
              <a:rPr lang="fr-FR" sz="2800" b="1" dirty="0" err="1">
                <a:solidFill>
                  <a:srgbClr val="002060"/>
                </a:solidFill>
                <a:effectLst/>
                <a:latin typeface="Traditional Arabic" panose="02020603050405020304" pitchFamily="18" charset="-78"/>
                <a:ea typeface="Times New Roman" panose="02020603050405020304" pitchFamily="18" charset="0"/>
                <a:cs typeface="Arial" panose="020B0604020202020204" pitchFamily="34" charset="0"/>
              </a:rPr>
              <a:t>Sociology</a:t>
            </a:r>
            <a:r>
              <a:rPr lang="ar-SA" sz="2800" b="1" dirty="0">
                <a:solidFill>
                  <a:srgbClr val="002060"/>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800" dirty="0">
                <a:effectLst/>
                <a:latin typeface="Calibri" panose="020F0502020204030204" pitchFamily="34" charset="0"/>
                <a:ea typeface="Times New Roman" panose="02020603050405020304" pitchFamily="18" charset="0"/>
                <a:cs typeface="Traditional Arabic" panose="02020603050405020304" pitchFamily="18" charset="-78"/>
              </a:rPr>
              <a:t>منذ عام 1897</a:t>
            </a:r>
            <a:endParaRPr lang="ar-DZ" sz="2800" dirty="0">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r>
              <a:rPr lang="ar-SA" sz="2800" b="1" dirty="0">
                <a:effectLst/>
                <a:latin typeface="Times New Roman" panose="02020603050405020304" pitchFamily="18" charset="0"/>
                <a:ea typeface="Times New Roman" panose="02020603050405020304" pitchFamily="18" charset="0"/>
                <a:cs typeface="Traditional Arabic" panose="02020603050405020304" pitchFamily="18" charset="-78"/>
              </a:rPr>
              <a:t>كانت مدرسة شيكاغو أول هيئة رسمية ظهرت خلال عشرينيات وثلاثينيات القرن العشرين متخصصة في البحث في علم الاجتماع الحضري من خلال </a:t>
            </a:r>
            <a:r>
              <a:rPr lang="ar-SA" sz="2800" b="1" dirty="0">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الجمع بين العمل الميداني النظري </a:t>
            </a:r>
            <a:r>
              <a:rPr lang="ar-SA" sz="2800" b="1" dirty="0" err="1">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والإثنوغرافي</a:t>
            </a:r>
            <a:r>
              <a:rPr lang="ar-SA" sz="2800" b="1" dirty="0">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 في شيكاغو.</a:t>
            </a:r>
            <a:endParaRPr lang="ar-DZ" sz="2800" b="1" dirty="0">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في أعقاب الحرب العالمية الثانية نشأت «مدرسة شيكاغو» </a:t>
            </a:r>
            <a:r>
              <a:rPr lang="ar-SA" sz="28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التي انتهج أعضاءها منهجاً علميا يستخدمون فيه الرمزية التفاعلية بالاقتران مع البحث الميداني التي يشار إليها اليوم غالبا </a:t>
            </a:r>
            <a:r>
              <a:rPr lang="ar-SA" sz="28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بالإثنوغرافيا</a:t>
            </a:r>
            <a:r>
              <a:rPr lang="ar-SA" sz="28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fr-FR" sz="28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
        <p:nvSpPr>
          <p:cNvPr id="2" name="Rectangle : coins arrondis 1">
            <a:extLst>
              <a:ext uri="{FF2B5EF4-FFF2-40B4-BE49-F238E27FC236}">
                <a16:creationId xmlns:a16="http://schemas.microsoft.com/office/drawing/2014/main" id="{C97A28D1-B5D3-4583-9F4E-A1971C9B3477}"/>
              </a:ext>
            </a:extLst>
          </p:cNvPr>
          <p:cNvSpPr/>
          <p:nvPr/>
        </p:nvSpPr>
        <p:spPr>
          <a:xfrm>
            <a:off x="4267200" y="71120"/>
            <a:ext cx="4286250" cy="109093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lnSpc>
                <a:spcPct val="107000"/>
              </a:lnSpc>
              <a:spcAft>
                <a:spcPts val="500"/>
              </a:spcAft>
            </a:pPr>
            <a:r>
              <a:rPr lang="ar-SA" sz="36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مدرسة شيكاغو</a:t>
            </a:r>
            <a:endParaRPr lang="fr-FR" sz="36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63059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3C5B9A2B-D8D7-4B57-BE59-C3CAF23CF1B5}"/>
              </a:ext>
            </a:extLst>
          </p:cNvPr>
          <p:cNvSpPr txBox="1"/>
          <p:nvPr/>
        </p:nvSpPr>
        <p:spPr>
          <a:xfrm>
            <a:off x="428625" y="397159"/>
            <a:ext cx="11163299" cy="6121291"/>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وتتوقف الطريقة التي يدير بها الفرد تقديم نفسه للآخرين في الحياة اليومية إلى حد كبير، كما يرى (</a:t>
            </a:r>
            <a:r>
              <a:rPr lang="fr-FR" sz="2800" dirty="0">
                <a:effectLst/>
                <a:latin typeface="Traditional Arabic" panose="02020603050405020304" pitchFamily="18" charset="-78"/>
                <a:ea typeface="Calibri" panose="020F0502020204030204" pitchFamily="34" charset="0"/>
                <a:cs typeface="Arial" panose="020B0604020202020204" pitchFamily="34" charset="0"/>
              </a:rPr>
              <a:t>Goffman</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على </a:t>
            </a:r>
            <a:r>
              <a:rPr lang="ar-SA" sz="28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طبيعة الموقف الاجتماعي الذي يجد نفسه فيه، وعلى تصوراته لما يتوقعه الآخرون منه وتصرف في ذلك الموقف ، لذا فإنه لا توجد ذات واحدة للفرد تصلح لأن يقدمها للآخرين في كل المواقف الاجتماعية، بل هناك أكثر من جانب للذات يختار من بينها تلك التي تتناسب طبيعة الموقف الاجتماعي الذي يجد نفسه فيه".</a:t>
            </a:r>
            <a:endParaRPr lang="fr-FR" sz="28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"وقد طور </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(1980 </a:t>
            </a:r>
            <a:r>
              <a:rPr lang="fr-FR" sz="2800" dirty="0">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Stryker</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بصفته أحد أبرز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مفكري التفاعلية الرمزية الجدد</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مفهوم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جوفمان</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للذات القائم على المرونة والديناميكية وعلى تعدد الجوانب التي تتألف منها، مضيفا بعدا جديا هو</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البعد التراتبي البارز للذات</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فالذات كما يرى </a:t>
            </a:r>
            <a:r>
              <a:rPr lang="fr-FR" sz="2800" b="1" dirty="0">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Stryker</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تتألف من جوانب عديدة، مرتبة حسب أهميتها بالنسبة للفرد، فبروز جانب من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ذاته أكثر من غيره إنما يتوقف على متطلبات الموقف ومقتضياته."</a:t>
            </a:r>
            <a:endParaRPr lang="ar-DZ" sz="2800" b="1"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وهكذا لا توجد ذات ثابتة على وجه واحد للفرد تصلح لجميع المواقف الاتصالية التفاعلية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بل هناك وجوه متعددة للذات محكومة بطبيعة المواقف الاجتماعية المختلفة التي يجد الفرد نفسه فيها الذات الأخلاقية والسياسية والاقتصادية والوقورة والحزينة والمتدينة والمتمردة ... الخ) إن هذا الترتيب للذات يعطي الفرد في الواقع حرية اختيار كبيرة وواسعة في تقديم نفسه للآخرين بطرق مختلفة".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fr-FR" sz="1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61191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6BBB009-28BA-47F1-AB4C-6819E6D07E93}"/>
              </a:ext>
            </a:extLst>
          </p:cNvPr>
          <p:cNvSpPr txBox="1"/>
          <p:nvPr/>
        </p:nvSpPr>
        <p:spPr>
          <a:xfrm>
            <a:off x="1000126" y="317835"/>
            <a:ext cx="10791824" cy="6196440"/>
          </a:xfrm>
          <a:prstGeom prst="rect">
            <a:avLst/>
          </a:prstGeom>
          <a:noFill/>
        </p:spPr>
        <p:txBody>
          <a:bodyPr wrap="square">
            <a:spAutoFit/>
          </a:bodyPr>
          <a:lstStyle/>
          <a:p>
            <a:pPr algn="r" rtl="1">
              <a:lnSpc>
                <a:spcPct val="107000"/>
              </a:lnSpc>
              <a:spcAft>
                <a:spcPts val="800"/>
              </a:spcAft>
            </a:pPr>
            <a:r>
              <a:rPr lang="ar-SA" sz="1800" b="1"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مدرسة فرانكفورت ونظرية الثقافة الجماهيرية:</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النظريات النقدية:</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في حين </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انتقدت النظرية الوظيفية بوصفها مدخلاً محافظا يؤكد على التوازن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والإستقرار</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بالمجتمع</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نجد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الإتجاهات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النقدية ومن بينها مدرسة فرانكفورت - </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تؤكّد على عمليات الصراع والتغيير البنائي في المجتمع</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حيث جاءت أفكار مدرسة فرانكفورت لتقدّم منظورا راديكاليا وليس محافظا بـ يسعى لتغيير الواقع..."</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وتعتبر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العلاقة بين وسائل الإعلام والثقافة الجماهيرية هي مهد النظريات النقدية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في علاقتها بمختلف المشكلات الاجتماعية ولذلك فإنها تطرح العديد من الأسئلة حول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الدور </a:t>
            </a:r>
            <a:r>
              <a:rPr lang="ar-SA" sz="3200" b="1"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المثالي لوسائل الإعلام</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 ومناقشة دوافع المهنيين في هذه الوسائل ودوافعهم المهنية ومعايير المهنة ومسئولياتها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....وغيرها من الأفكار والقضايا التي تهتم بالبعد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لوسائل الإعلام ودورها في عملية التغيير الاجتماعي.</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90346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E724FA64-4A59-485E-B7B9-0A10073E94CD}"/>
              </a:ext>
            </a:extLst>
          </p:cNvPr>
          <p:cNvSpPr txBox="1"/>
          <p:nvPr/>
        </p:nvSpPr>
        <p:spPr>
          <a:xfrm>
            <a:off x="338137" y="420981"/>
            <a:ext cx="11515725" cy="6034985"/>
          </a:xfrm>
          <a:prstGeom prst="rect">
            <a:avLst/>
          </a:prstGeom>
          <a:noFill/>
        </p:spPr>
        <p:txBody>
          <a:bodyPr wrap="square">
            <a:spAutoFit/>
          </a:bodyPr>
          <a:lstStyle/>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ويمكن </a:t>
            </a: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تقسيم هذه النظريات النقدية في اتجاهين رئيسيين</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الإتجاه</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الأول الذي يستعير من الماركسية مفهوم الصراع من أجل بقاء الوضع كما هو وسيطرة الطبقات أو الفئات أو أصحاب المصالح المسيطرة وهيمنتها على وسائل الإعلام وتوجيهها في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الإتجاه</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الذي يضمن استمرار هذه الهيمنة أو السيطرة دون ارتباط بين السيطرة أو السلطة والثروة. ويتبنى هذا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الإتجاه</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أصحاب النظريات التي تنتمي إلى مدرسة فرانكفورت والنظريات الثقافية النقدية.</a:t>
            </a:r>
            <a:endParaRPr lang="fr-FR"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الإتجاه</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الثاني: الذي يربط بين الثروة والسيطرة على وسائل الإعلام وهي نظرية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الإقتصاد</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السياسي".</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"ومن الظواهر التي نقدتها اتجاهات النظريات النقدية ما يتوافق إلى حد كبير مع مجال وسائل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وتحديدا وسائل الإعلام الجماهيرية ونعني بذلك مسائل الثقافة الجماهيرية المعبر عنها أيضا بالصناعة الثقافية وأيضا ظاهرة الهيمنة وما ينتج عنها من تأثيرات سلبية تساهم في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تشييئ</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الجمهور وجعله متلقيا سلبيا يفتقد إلى التفاعل النقدي</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تفترض النظريات النقدية أن وظيفة وسائل الإعلام هي مساعدة أصحاب السلطة في المجتمع على فرض نفوذهم،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والعمل على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دعم الوضع القائم، ولذلك كانت دراساتهم النقدية للأوضاع الإعلامية وانتشار الثقافة الجماهيرية بديلا عن الثقافة الراقية لوضع تفسيرات خاصة بمحتوى وسائل الإعلام للترويج لمصالح الفئات المسيطرة على المجتمع</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737138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8DC0E14-36EE-4293-BD52-C9A6A0F34D61}"/>
              </a:ext>
            </a:extLst>
          </p:cNvPr>
          <p:cNvSpPr txBox="1"/>
          <p:nvPr/>
        </p:nvSpPr>
        <p:spPr>
          <a:xfrm>
            <a:off x="600777" y="180995"/>
            <a:ext cx="11420475" cy="6496009"/>
          </a:xfrm>
          <a:prstGeom prst="rect">
            <a:avLst/>
          </a:prstGeom>
          <a:noFill/>
        </p:spPr>
        <p:txBody>
          <a:bodyPr wrap="square">
            <a:spAutoFit/>
          </a:bodyPr>
          <a:lstStyle/>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إن وسائل الإعلام وفق ذلك المدخل النقدي هي أدوات أو وسائل للهيمنة والسيطرة،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حيث يعتمد الأفراد عليها في تكوين أفكارهم وانطباعاتهم عن العالم والأحداث وهي بدورها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أي وسائل الإعلام تصوّر نمطا للحياة يجهض أي محاولة لتغييره فتضفى على الأشياء والأحداث تفسيرا واحدا وبعدا واحدًا، بحيث تصبح أفكار الفرد عن نفسه وحاجاته ومجتمعه أفكارا زائفة ذات بعد واحد وهو البعد الذي تفرضه وسائل الإعلام وتعممه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وهناك تأكيدات من جانب أعضاء النظرية النقدية على أن وسائل الإعلام ما هي إلا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آلية فعالة لكبح أو منع التغير وأنها تستخدم في إنتاج وإعادة إنتاج أشكال الهيمنة السائدة، وفي إمداد الجماعات المهيمنة بخدمة أيديولوجية من خلال منع حدوث أية تغييرات بنائية هامة في المجتمع وميلها إلى المحافظة على الأوضاع الراهنة".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"ومهما تعددت النظريات النقدية فإن هناك اتفاقا على أجندة واحدة تقريبا تحدد العلاقة بين وسائل الإعلام والقوى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والسياسية في الآتي:</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Arial" panose="020B0604020202020204" pitchFamily="34" charset="0"/>
              <a:buChar char="•"/>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إن محتوى وسائل الإعلام يروج اهتمامات الجماعات المهيمنة في المجتمع، وإن هذا المحتوى يميل إلى التغطية غير المتوازنة للعلاقات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Arial" panose="020B0604020202020204" pitchFamily="34" charset="0"/>
              <a:buChar char="•"/>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تحليل المعاني الرمزية للمحتوى التي تستخدمها المصالح الرأسمالية لجذب اهتمام الطبقات العاملة التي تعاني من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الإستغلال</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الإقتصادي</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وهذا ما اعتبرته هذه النظريات مدخلا للدراسات الإعلامية.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39323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ECC2473-5436-444B-B872-0E054C6BA77C}"/>
              </a:ext>
            </a:extLst>
          </p:cNvPr>
          <p:cNvSpPr txBox="1"/>
          <p:nvPr/>
        </p:nvSpPr>
        <p:spPr>
          <a:xfrm>
            <a:off x="742950" y="460169"/>
            <a:ext cx="11315700" cy="6034985"/>
          </a:xfrm>
          <a:prstGeom prst="rect">
            <a:avLst/>
          </a:prstGeom>
          <a:noFill/>
        </p:spPr>
        <p:txBody>
          <a:bodyPr wrap="square">
            <a:spAutoFit/>
          </a:bodyPr>
          <a:lstStyle/>
          <a:p>
            <a:pPr marL="457200" indent="-457200" algn="r" rtl="1">
              <a:lnSpc>
                <a:spcPct val="107000"/>
              </a:lnSpc>
              <a:spcAft>
                <a:spcPts val="800"/>
              </a:spcAft>
              <a:buFont typeface="Arial" panose="020B0604020202020204" pitchFamily="34" charset="0"/>
              <a:buChar char="•"/>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فضح أسطورة حياد الدراسات الإعلامية الأمريكية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والتي تخدم نتائجها الثقافات المهيمنة، والتي تموّل من كبار رجال الأعمال والحكومات كنوع من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الإنحياز</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للإفراد برضا المجتمع عن الحياة والواقع.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مفهوم الثقافة الجماهيرية: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ان انتشار وسائل الإعلام بين مختلف الطبقات الشعبية في القرن 19 بسبب التطورات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الإقتصادية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التي أحدثتها الثورة الصناعية وانتشار المؤسسات الديموقراطية والتعليم الشعبي وظهور وسائل إعلام جماهيرية كان سببا في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ظهور مشكلة اجتماعية جديدة عرفت في القرن 20 </a:t>
            </a:r>
            <a:r>
              <a:rPr lang="ar-SA" sz="28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بظاهرة الثقافة الجماهيرية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أي </a:t>
            </a:r>
            <a:r>
              <a:rPr lang="ar-SA" sz="2800" b="1" dirty="0">
                <a:effectLst/>
                <a:highlight>
                  <a:srgbClr val="C0C0C0"/>
                </a:highlight>
                <a:latin typeface="Calibri" panose="020F0502020204030204" pitchFamily="34" charset="0"/>
                <a:ea typeface="Calibri" panose="020F0502020204030204" pitchFamily="34" charset="0"/>
                <a:cs typeface="Traditional Arabic" panose="02020603050405020304" pitchFamily="18" charset="-78"/>
              </a:rPr>
              <a:t>المضمون الثقافي الهابط الذي نشرته وسائل الإعلام الواسعة </a:t>
            </a:r>
            <a:r>
              <a:rPr lang="ar-SA" sz="2800" b="1" dirty="0" err="1">
                <a:effectLst/>
                <a:highlight>
                  <a:srgbClr val="C0C0C0"/>
                </a:highlight>
                <a:latin typeface="Calibri" panose="020F0502020204030204" pitchFamily="34" charset="0"/>
                <a:ea typeface="Calibri" panose="020F0502020204030204" pitchFamily="34" charset="0"/>
                <a:cs typeface="Traditional Arabic" panose="02020603050405020304" pitchFamily="18" charset="-78"/>
              </a:rPr>
              <a:t>الإنتشار</a:t>
            </a:r>
            <a:r>
              <a:rPr lang="ar-SA" sz="2800" dirty="0">
                <a:effectLst/>
                <a:highlight>
                  <a:srgbClr val="C0C0C0"/>
                </a:highlight>
                <a:latin typeface="Calibri" panose="020F0502020204030204" pitchFamily="34" charset="0"/>
                <a:ea typeface="Calibri" panose="020F0502020204030204" pitchFamily="34" charset="0"/>
                <a:cs typeface="Traditional Arabic" panose="02020603050405020304" pitchFamily="18" charset="-78"/>
              </a:rPr>
              <a:t> في النصف الثاني من القرن 19 والقرن 20.</a:t>
            </a:r>
            <a:endParaRPr lang="fr-FR" sz="2800" dirty="0">
              <a:effectLst/>
              <a:highlight>
                <a:srgbClr val="C0C0C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"الثقافة التي تنتقل عبر وسائل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الجماهيرية، وهي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عنصر مهم في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الإنصهار</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والتوحيد للقيم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والإتجاهات</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الثقافية للمجتمع وأفراده، إذ هي تنتشر وفق مفهوم عام يشمل ويوافق مختلف الرؤى.</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هي نموذج للثقافة التي وجدت بالمجتمعات الحضرية، حيث العديد من الثقافات لاسيما الثقافات المختلطة، والثقافات المتفرعة، والثقافات المتناقضة، والثقافات المتوازية، وهي كلها تتواجد في منافسة مستمرة مع بعضها البعض، فالثقافة الجماهيرية تهيمن على باقي الثقافات وفي نفس الوقت تتكون من هذه الثقافات التي تسيطر عليها.</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20996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3DB7B2F-4A24-4590-B72E-5D7AD61B47CB}"/>
              </a:ext>
            </a:extLst>
          </p:cNvPr>
          <p:cNvSpPr txBox="1"/>
          <p:nvPr/>
        </p:nvSpPr>
        <p:spPr>
          <a:xfrm>
            <a:off x="542925" y="361622"/>
            <a:ext cx="11496675" cy="5537350"/>
          </a:xfrm>
          <a:prstGeom prst="rect">
            <a:avLst/>
          </a:prstGeom>
          <a:noFill/>
        </p:spPr>
        <p:txBody>
          <a:bodyPr wrap="square">
            <a:spAutoFit/>
          </a:bodyPr>
          <a:lstStyle/>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Traditional Arabic" panose="02020603050405020304" pitchFamily="18" charset="-78"/>
              </a:rPr>
              <a:t>عرف باحثو مدرسة فرانكفورت الثقافة الجماهيرية بأنها الثقافة التي تخاطب أكبر عدد من الناس (الجماهير) والتي لكونها لا تخضع لمنطق الإنتاج الصناعي في صياغتها تنشر في شكل موحد.</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Traditional Arabic" panose="02020603050405020304" pitchFamily="18" charset="-78"/>
              </a:rPr>
              <a:t>يعرفها جمال العيفة في كتابه "</a:t>
            </a:r>
            <a:r>
              <a:rPr lang="ar-SA" sz="24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الثقافة الجماهيرية عندما تخضع وسائل الإعلام </a:t>
            </a:r>
            <a:r>
              <a:rPr lang="ar-SA" sz="2400" b="1"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والإتصال</a:t>
            </a:r>
            <a:r>
              <a:rPr lang="ar-SA" sz="24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لقوى السوق هي المواقف الجديدة التي تنشرها وسائل الإعلام </a:t>
            </a:r>
            <a:r>
              <a:rPr lang="ar-SA" sz="2400" b="1"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والإتصال</a:t>
            </a:r>
            <a:r>
              <a:rPr lang="ar-SA" sz="24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لدى الجماهير الواسعة وبصفة اصطناعية وتمتاز بأنها ثقافة مصطنعة تخضع لمقاييس السوق وفق مبدأ العرض والطلب وظهرت بظهور وسائل </a:t>
            </a:r>
            <a:r>
              <a:rPr lang="ar-SA" sz="2400" b="1"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الإتصال</a:t>
            </a:r>
            <a:r>
              <a:rPr lang="ar-SA" sz="2400" b="1"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الحديثة. </a:t>
            </a:r>
            <a:endParaRPr lang="fr-FR" sz="24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Traditional Arabic" panose="02020603050405020304" pitchFamily="18" charset="-78"/>
              </a:rPr>
              <a:t>لقد عك</a:t>
            </a:r>
            <a:r>
              <a:rPr lang="ar-DZ" sz="2400" dirty="0">
                <a:latin typeface="Calibri" panose="020F0502020204030204" pitchFamily="34" charset="0"/>
                <a:ea typeface="Calibri" panose="020F0502020204030204" pitchFamily="34" charset="0"/>
                <a:cs typeface="Traditional Arabic" panose="02020603050405020304" pitchFamily="18" charset="-78"/>
              </a:rPr>
              <a:t>س</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ت أطروحة الثقافة الجماهيرية التي قدمتها مدرسة فرانكفورت انشغالها </a:t>
            </a:r>
            <a:r>
              <a:rPr lang="ar-SA" sz="2400" b="1" dirty="0">
                <a:effectLst/>
                <a:latin typeface="Calibri" panose="020F0502020204030204" pitchFamily="34" charset="0"/>
                <a:ea typeface="Calibri" panose="020F0502020204030204" pitchFamily="34" charset="0"/>
                <a:cs typeface="Traditional Arabic" panose="02020603050405020304" pitchFamily="18" charset="-78"/>
              </a:rPr>
              <a:t>بالمسألة الثقافية</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 حتى وان لهذا الإنشغال أو الاهتمام بعدا آخر يرتبط أشد </a:t>
            </a:r>
            <a:r>
              <a:rPr lang="ar-SA" sz="2400" b="1" dirty="0">
                <a:effectLst/>
                <a:latin typeface="Calibri" panose="020F0502020204030204" pitchFamily="34" charset="0"/>
                <a:ea typeface="Calibri" panose="020F0502020204030204" pitchFamily="34" charset="0"/>
                <a:cs typeface="Traditional Arabic" panose="02020603050405020304" pitchFamily="18" charset="-78"/>
              </a:rPr>
              <a:t>الإرتباط بالمضامين التي تبثها وسائل الإعلام الجماهيرية</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 حيث ترى هذه المدرسة النقدية بأن البنية الفوقية في المجتمعات الشمولية تقوم بتوظيف الإتصال من أجل المحافظة على استقرار النظام الإجتماعي، ويتم ذلك بصفة أ</a:t>
            </a:r>
            <a:r>
              <a:rPr lang="ar-DZ" sz="2400" dirty="0">
                <a:effectLst/>
                <a:latin typeface="Calibri" panose="020F0502020204030204" pitchFamily="34" charset="0"/>
                <a:ea typeface="Calibri" panose="020F0502020204030204" pitchFamily="34" charset="0"/>
                <a:cs typeface="Traditional Arabic" panose="02020603050405020304" pitchFamily="18" charset="-78"/>
              </a:rPr>
              <a:t>د</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اتية محضة تبرز سيطرة هذه البنية على النظام عن طريق الثقافة الجماهيرية </a:t>
            </a:r>
            <a:r>
              <a:rPr lang="fr-FR" sz="2400" dirty="0">
                <a:effectLst/>
                <a:latin typeface="Traditional Arabic" panose="02020603050405020304" pitchFamily="18" charset="-78"/>
                <a:ea typeface="Calibri" panose="020F0502020204030204" pitchFamily="34" charset="0"/>
                <a:cs typeface="Arial" panose="020B0604020202020204" pitchFamily="34" charset="0"/>
              </a:rPr>
              <a:t>la culture de masse</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 والتي نددت بها."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Traditional Arabic" panose="02020603050405020304" pitchFamily="18" charset="-78"/>
              </a:rPr>
              <a:t>"إن طعن هذه المدرسة في الثقافة الجماهيرية التي ترى بأنها المسؤولة عن اغتراب البنية التحتية للمجتمع الأمريكي لم يأت من باب الاهتمام بالثقافة النخبوية أو التقليدية، بل نابع من رؤية نظرية تعتقد بأن هذه الثقافة لا تقرب البنية التحتية من واقعها </a:t>
            </a:r>
            <a:r>
              <a:rPr lang="ar-SA" sz="24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 كما لا تسمح لها بأي تغيير </a:t>
            </a:r>
            <a:r>
              <a:rPr lang="ar-SA" sz="2400" dirty="0" err="1">
                <a:effectLst/>
                <a:latin typeface="Calibri" panose="020F0502020204030204" pitchFamily="34" charset="0"/>
                <a:ea typeface="Calibri" panose="020F0502020204030204" pitchFamily="34" charset="0"/>
                <a:cs typeface="Traditional Arabic" panose="02020603050405020304" pitchFamily="18" charset="-78"/>
              </a:rPr>
              <a:t>إجتماعي</a:t>
            </a:r>
            <a:r>
              <a:rPr lang="ar-SA" sz="2400" dirty="0">
                <a:effectLst/>
                <a:latin typeface="Calibri" panose="020F0502020204030204" pitchFamily="34" charset="0"/>
                <a:ea typeface="Calibri" panose="020F0502020204030204" pitchFamily="34" charset="0"/>
                <a:cs typeface="Traditional Arabic" panose="02020603050405020304" pitchFamily="18" charset="-78"/>
              </a:rPr>
              <a:t>، وعلى هذا الأساس اعتبرتها ثقافة لا ديموقراطية وتقترح للتأكد من صحة هذا الطرح مقارنة الثقافة الجماهيرية بالنماذج الثقافية التي كانت سائدة قبل أن تظهر هذه الأخيرة. "</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57413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90B9937-5721-422A-8166-289174D250B0}"/>
              </a:ext>
            </a:extLst>
          </p:cNvPr>
          <p:cNvSpPr txBox="1"/>
          <p:nvPr/>
        </p:nvSpPr>
        <p:spPr>
          <a:xfrm>
            <a:off x="581026" y="255398"/>
            <a:ext cx="11477624" cy="5779146"/>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وترى مدرسة فرانكفورت أن الثقافة الجماهيرية ذات الطابع التجاري كانت الوسيلة الأساسية التي مكنت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الإحتكارات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الرأسمالية من تحقيق النجاح في هذا المجال."</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كما تعتبر مدرسة فرانكفورت أن فكرة صناعة الثقافة التي قدمها لأول مرة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هوركهايمر</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وأدورنو</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في مقالهما المشترك : "صناعة الثقافة: التنوير كخداع جماهيري هي انعكاس للواقع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الإحتكاري</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الذي يركز على برامج التسلية والإعلانات، مما يؤدي إلى نوع من الثقافة يعرف تداخلا وتشابكا بين الثقافة والتسلية والدعاية، يطلق عليه الثقافة الجماهيرية.</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ويرى أصحاب هذه المدرسة أن الثقافة الجماهيرية والتي لا تعبر عن الثقافة الشعبية وإن كانت تستمد أفكارها منها في بعض الأحوال، هذه الثقافة الجماهيرية قد فرضها من أعلى أصحاب المراكز والطبقات المسيطرة للمحافظة على الوضع القائم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وكانت الثقافة الجماهيرية محل نقد في الأدبيات الغربية يتعلق بعملها في المجالات التالية: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Arial" panose="020B0604020202020204" pitchFamily="34" charset="0"/>
              <a:buChar char="•"/>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ترسيخ قيم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الإمتثالية</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إذ تعمل هذه الثقافة على إنتاج نمط من الإنسان الذي يؤدي دوره في المجتمع بصفة ساكنة.</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Arial" panose="020B0604020202020204" pitchFamily="34" charset="0"/>
              <a:buChar char="•"/>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القضاء على التنوع الثقافي في المجتمع.</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buFont typeface="Arial" panose="020B0604020202020204" pitchFamily="34" charset="0"/>
              <a:buChar char="•"/>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إنشاء مجتمع استهلاكي بترويج بضائع مرتبطة بالإنتاج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الإحتكاري</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المريح. </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424244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A2373C7-748F-45D4-9003-DF1BB9A3EB25}"/>
              </a:ext>
            </a:extLst>
          </p:cNvPr>
          <p:cNvSpPr txBox="1"/>
          <p:nvPr/>
        </p:nvSpPr>
        <p:spPr>
          <a:xfrm>
            <a:off x="795337" y="422063"/>
            <a:ext cx="11101387" cy="4937377"/>
          </a:xfrm>
          <a:prstGeom prst="rect">
            <a:avLst/>
          </a:prstGeom>
          <a:noFill/>
        </p:spPr>
        <p:txBody>
          <a:bodyPr wrap="square">
            <a:spAutoFit/>
          </a:bodyPr>
          <a:lstStyle/>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وتتفق أفكار مدرسة فرانكفورت في نقدها للثقافة الجماهيرية مع نظرية المجتمع الجماهيري"،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الذي أدى قيامه إلى انهيار التقاليد العامة واختفاء سلطتها على الفرد، مما أدى إلى الاهتمام بذاتية الفرد والتأكيد على حريته وحقوقه</a:t>
            </a:r>
            <a:endParaRPr lang="fr-FR"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ولذلك تهتم هذه المدرسة (فرانكفورت) بحقوق الأفراد في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الإرتقاء</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بأذواقهم وخبراتهم ومعارفهم من أجل بناء أفضل للبشرية، والثقافة الجماهيرية لا تصلح أداة لذلك لأنها ليست إبداعاً فرديا </a:t>
            </a:r>
            <a:r>
              <a:rPr lang="ar-SA" sz="3200" b="1" dirty="0">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ولكنها سلعة مصنعة بشكل</a:t>
            </a:r>
            <a:r>
              <a:rPr lang="ar-DZ" sz="3200" b="1" dirty="0">
                <a:solidFill>
                  <a:srgbClr val="7030A0"/>
                </a:solidFill>
                <a:highlight>
                  <a:srgbClr val="FFFF00"/>
                </a:highlight>
                <a:latin typeface="Calibri" panose="020F0502020204030204" pitchFamily="34" charset="0"/>
                <a:ea typeface="Calibri" panose="020F0502020204030204" pitchFamily="34" charset="0"/>
                <a:cs typeface="Arial" panose="020B0604020202020204" pitchFamily="34" charset="0"/>
              </a:rPr>
              <a:t> </a:t>
            </a:r>
            <a:r>
              <a:rPr lang="ar-SA" sz="3200" b="1" dirty="0">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جماهيري تستجيب </a:t>
            </a:r>
            <a:r>
              <a:rPr lang="ar-SA" sz="3200" b="1" dirty="0" err="1">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للإحتياجات</a:t>
            </a:r>
            <a:r>
              <a:rPr lang="ar-SA" sz="3200" b="1" dirty="0">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العامة ولا يستجيب لها الجمهور بشكل نقدي بل يسعى من خلالها إلى الرضا اللحظي والمتعة الوقتية التي تخدر الناس وتجعلهم يهربون من واقعهم ولا يدركونه، وبالتالي فإنها لا تستهدف تحقيق الكمال </a:t>
            </a:r>
            <a:r>
              <a:rPr lang="ar-SA" sz="3200" b="1" dirty="0" err="1">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والإرتقاء</a:t>
            </a:r>
            <a:r>
              <a:rPr lang="ar-SA" sz="3200" b="1" dirty="0">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بالذوق العام بقدر ما تهدف إلى تحقيق </a:t>
            </a:r>
            <a:r>
              <a:rPr lang="ar-SA" sz="3200" b="1" dirty="0" err="1">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الإنتشار</a:t>
            </a:r>
            <a:r>
              <a:rPr lang="ar-SA" sz="3200" b="1" dirty="0">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بين الناس شأنها شأن الإنتاج الجماهيري الذي يتسم بالنمطية والتماثل ورخص ثمنه وهبوط مستواه</a:t>
            </a:r>
            <a:r>
              <a:rPr lang="ar-SA" sz="1800" b="1" dirty="0">
                <a:solidFill>
                  <a:srgbClr val="7030A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a:t>
            </a:r>
            <a:endParaRPr lang="fr-FR" sz="1200" b="1" dirty="0">
              <a:solidFill>
                <a:srgbClr val="7030A0"/>
              </a:solidFill>
              <a:effectLst/>
              <a:highlight>
                <a:srgbClr val="FFFF00"/>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82198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2ECEB4F-6C72-414A-A9E2-DA7358075EE5}"/>
              </a:ext>
            </a:extLst>
          </p:cNvPr>
          <p:cNvSpPr txBox="1"/>
          <p:nvPr/>
        </p:nvSpPr>
        <p:spPr>
          <a:xfrm>
            <a:off x="523875" y="343686"/>
            <a:ext cx="11144250" cy="5829801"/>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فحسب </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فيليب بروتون فالثقافة الجماهيرية هي مثل كائن </a:t>
            </a:r>
            <a:r>
              <a:rPr lang="ar-SA" sz="28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سوسيولوجي</a:t>
            </a:r>
            <a:r>
              <a:rPr lang="ar-SA" sz="28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هي جسم مركب من أبعاد، رموز، أساطير، وصور تخترق الفرد في أعماقه، تنظم أفعاله وتوجه مشاعره، هذه الثقافة تحتوي على نظام خاص هو جزء من تركيبتها الخاضعة لمقاييس الإنتاج الصناعي والميتة عبر وسائل الإعلام لصالح أعداد ضخمة وهائلة من الأفراد، تأتي لتضاف على الثقافات الموجودة من قبل كالثقافة الإنسانية، الدينية أو القومية. </a:t>
            </a:r>
            <a:endParaRPr lang="fr-FR" sz="28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ومن ثمة فإن الثقافة الجماهيرية التي تحمل </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قناعات الثقافة الصناعية تحاول عن طريق إشباع الجماهير بمواد إعلامية واتصالية وهمية أن تجعل هذه الأخيرة في حالة وعي مزيف دائم على حد تعبير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ماركيوز</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فيما يتعلق بواقعها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حيث تروج عبر وسائل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الجماهيرية من أجل ترسيخ قيم امتثالية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تنميطية</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واستهلاكية تجد سبيلها إلى المجتمعات المستقبلة لها على شكل أحزمة ثقافية مصنعة: أفلام، مسلسلات، أغاني، إشهار رسوم متحركة.. ومختلف السلع الترفيهية الأخرى، فكما تقول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كومينيك</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كليفا</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a:t>
            </a:r>
            <a:r>
              <a:rPr lang="fr-FR" sz="2800" b="1" dirty="0" err="1">
                <a:solidFill>
                  <a:srgbClr val="0070C0"/>
                </a:solidFill>
                <a:effectLst/>
                <a:latin typeface="Traditional Arabic" panose="02020603050405020304" pitchFamily="18" charset="-78"/>
                <a:ea typeface="Calibri" panose="020F0502020204030204" pitchFamily="34" charset="0"/>
                <a:cs typeface="Arial" panose="020B0604020202020204" pitchFamily="34" charset="0"/>
              </a:rPr>
              <a:t>D.Kalifa</a:t>
            </a:r>
            <a:r>
              <a:rPr lang="ar-SA" sz="28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الثقافة الجماهيرية هي ثقافة الصورة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وبالتالي فالثقافة الم</a:t>
            </a:r>
            <a:r>
              <a:rPr lang="ar-DZ" sz="2800" dirty="0">
                <a:effectLst/>
                <a:latin typeface="Calibri" panose="020F0502020204030204" pitchFamily="34" charset="0"/>
                <a:ea typeface="Calibri" panose="020F0502020204030204" pitchFamily="34" charset="0"/>
                <a:cs typeface="Traditional Arabic" panose="02020603050405020304" pitchFamily="18" charset="-78"/>
              </a:rPr>
              <a:t>ر</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يئة من قبل وسائل الإعلام الجماهيرية تصبح سلعا استهلاكية كسائر المواد الإستهلاكية الأخرى، وصفها </a:t>
            </a:r>
            <a:r>
              <a:rPr lang="fr-FR" sz="2800" dirty="0">
                <a:effectLst/>
                <a:latin typeface="Traditional Arabic" panose="02020603050405020304" pitchFamily="18" charset="-78"/>
                <a:ea typeface="Calibri" panose="020F0502020204030204" pitchFamily="34" charset="0"/>
                <a:cs typeface="Arial" panose="020B0604020202020204" pitchFamily="34" charset="0"/>
              </a:rPr>
              <a:t>Edgar Morin</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بأنها "منتجة طبقا لمقاييس صناعية من الإنتاج الثقافي مستخدمة تقنيات بث مؤثرة، نتجه إلى جماهير بمعنى حشود ضخمة من الأفراد".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11479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8A23732-81EB-47C8-A7CA-AE2572299492}"/>
              </a:ext>
            </a:extLst>
          </p:cNvPr>
          <p:cNvSpPr txBox="1"/>
          <p:nvPr/>
        </p:nvSpPr>
        <p:spPr>
          <a:xfrm>
            <a:off x="238126" y="361622"/>
            <a:ext cx="11649074" cy="6620787"/>
          </a:xfrm>
          <a:prstGeom prst="rect">
            <a:avLst/>
          </a:prstGeom>
          <a:noFill/>
        </p:spPr>
        <p:txBody>
          <a:bodyPr wrap="square">
            <a:spAutoFit/>
          </a:bodyPr>
          <a:lstStyle/>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فالثقافة الجماهيرية كما وصفها (صالح أبو إصبع): </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هي ثقافة مصنعة مفروضة على الجماهير، كما أنها الرسائل </a:t>
            </a:r>
            <a:r>
              <a:rPr lang="ar-SA" sz="32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الإتصالية</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التي تبثها وسائل الإعلام الجماهرية وهي رسائل غير موجهة إلى طبقة موحدة ولا إلى مستوى ثقافي أو تعليمي محدد". </a:t>
            </a:r>
            <a:endParaRPr lang="fr-FR" sz="3200" b="1"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فالثقافة مرجعية ثابتة في التاريخ وتتجدد بالفعل والممارسة، أما الوسيلة فقد تولدت في فضاء الثقافة وسعت إلى التعبير عن بعض مظاهر هذه الأخيرة، وإذا كانت وسائل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قد أنتجت ما يسمى بالثقافة الجماهيرية، فإنها لم تصبح الثقافة في حد ذاتها، كما أن الثقافة الجماهيرية وليدة المجتمع الجماهيري، وليس العكس".</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أطلق باحثوا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والإعلام اسم الثقافة الجماهيرية على هذه الثقافة، ومن بينهم </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إدغار </a:t>
            </a:r>
            <a:r>
              <a:rPr lang="ar-SA" sz="32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موران</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a:t>
            </a:r>
            <a:r>
              <a:rPr lang="fr-FR" sz="3200" b="1" dirty="0">
                <a:solidFill>
                  <a:srgbClr val="0070C0"/>
                </a:solidFill>
                <a:effectLst/>
                <a:latin typeface="Traditional Arabic" panose="02020603050405020304" pitchFamily="18" charset="-78"/>
                <a:ea typeface="Calibri" panose="020F0502020204030204" pitchFamily="34" charset="0"/>
                <a:cs typeface="Arial" panose="020B0604020202020204" pitchFamily="34" charset="0"/>
              </a:rPr>
              <a:t>Edgar Morin</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الذي يرى فيها نسقا خاصا لأنها منتجة وفق معايير صناعية وموزعة على عدد كبير جدا من الأفراد، وهي تأتي لتضاف إلى الثقافات الموجودة مثل الثقافة الإنسانية.. وفي ظل هذا التشعب الثقافي يصبح الفرد مغتربا إلى أعلى درجة كما يرى ذلك </a:t>
            </a:r>
            <a:r>
              <a:rPr lang="ar-SA" sz="32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ماركيوز</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a:t>
            </a:r>
            <a:r>
              <a:rPr lang="fr-FR" sz="3200" b="1" dirty="0">
                <a:solidFill>
                  <a:srgbClr val="0070C0"/>
                </a:solidFill>
                <a:effectLst/>
                <a:latin typeface="Traditional Arabic" panose="02020603050405020304" pitchFamily="18" charset="-78"/>
                <a:ea typeface="Calibri" panose="020F0502020204030204" pitchFamily="34" charset="0"/>
                <a:cs typeface="Arial" panose="020B0604020202020204" pitchFamily="34" charset="0"/>
              </a:rPr>
              <a:t>Marcuse</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 أي أن هذه الثقافة بما تحمله من خصائص (المنتجات المادية) تجعل الفرد يعيش في عالم لم يشارك في صناعته ولم تطرح له البدائل لكنه يتقبلها على أنها الواقع المحتوم لحياته </a:t>
            </a:r>
            <a:r>
              <a:rPr lang="ar-SA" sz="3200" b="1" dirty="0" err="1">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الاجتماعيةوالثقافية</a:t>
            </a:r>
            <a:r>
              <a:rPr lang="ar-SA" sz="3200" b="1" dirty="0">
                <a:solidFill>
                  <a:srgbClr val="0070C0"/>
                </a:solidFill>
                <a:effectLst/>
                <a:latin typeface="Calibri" panose="020F0502020204030204" pitchFamily="34" charset="0"/>
                <a:ea typeface="Calibri" panose="020F0502020204030204" pitchFamily="34" charset="0"/>
                <a:cs typeface="Traditional Arabic" panose="02020603050405020304" pitchFamily="18" charset="-78"/>
              </a:rPr>
              <a:t>.</a:t>
            </a:r>
            <a:endParaRPr lang="fr-FR" sz="3200" b="1"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58560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942A74A-0E5B-45AA-B05F-EF19C4B80DE2}"/>
              </a:ext>
            </a:extLst>
          </p:cNvPr>
          <p:cNvSpPr txBox="1"/>
          <p:nvPr/>
        </p:nvSpPr>
        <p:spPr>
          <a:xfrm>
            <a:off x="452437" y="1108025"/>
            <a:ext cx="11287125" cy="4247317"/>
          </a:xfrm>
          <a:prstGeom prst="rect">
            <a:avLst/>
          </a:prstGeom>
          <a:noFill/>
        </p:spPr>
        <p:txBody>
          <a:bodyPr wrap="square">
            <a:spAutoFit/>
          </a:bodyPr>
          <a:lstStyle/>
          <a:p>
            <a:pPr algn="r" rtl="1"/>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ومن أبرز الباحثين في أول مدرسة في شيكاغو جورج </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هيربرت </a:t>
            </a:r>
            <a:r>
              <a:rPr lang="ar-SA" sz="36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مید</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وروبرت بارك</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b="1" dirty="0">
                <a:effectLst/>
                <a:latin typeface="Times New Roman" panose="02020603050405020304" pitchFamily="18" charset="0"/>
                <a:ea typeface="Times New Roman" panose="02020603050405020304" pitchFamily="18" charset="0"/>
                <a:cs typeface="Traditional Arabic" panose="02020603050405020304" pitchFamily="18" charset="-78"/>
              </a:rPr>
              <a:t>وليام </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توماس </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لويس ويرث</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وفلو</a:t>
            </a:r>
            <a:r>
              <a:rPr lang="ar-DZ" sz="3600" b="1" dirty="0">
                <a:effectLst/>
                <a:latin typeface="Times New Roman" panose="02020603050405020304" pitchFamily="18" charset="0"/>
                <a:ea typeface="Times New Roman" panose="02020603050405020304" pitchFamily="18" charset="0"/>
                <a:cs typeface="Traditional Arabic" panose="02020603050405020304" pitchFamily="18" charset="-78"/>
              </a:rPr>
              <a:t>غ</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يان </a:t>
            </a:r>
            <a:r>
              <a:rPr lang="ar-SA" sz="3600" b="1" dirty="0" err="1">
                <a:effectLst/>
                <a:latin typeface="Times New Roman" panose="02020603050405020304" pitchFamily="18" charset="0"/>
                <a:ea typeface="Times New Roman" panose="02020603050405020304" pitchFamily="18" charset="0"/>
                <a:cs typeface="Traditional Arabic" panose="02020603050405020304" pitchFamily="18" charset="-78"/>
              </a:rPr>
              <a:t>زنانيكي</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DZ" sz="3600" b="1" dirty="0">
                <a:solidFill>
                  <a:srgbClr val="7030A0"/>
                </a:solidFill>
                <a:latin typeface="Times New Roman" panose="02020603050405020304" pitchFamily="18" charset="0"/>
                <a:ea typeface="Times New Roman" panose="02020603050405020304" pitchFamily="18" charset="0"/>
                <a:cs typeface="Traditional Arabic" panose="02020603050405020304" pitchFamily="18" charset="-78"/>
              </a:rPr>
              <a:t>و ا</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لناشطة </a:t>
            </a:r>
            <a:r>
              <a:rPr lang="ar-DZ"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الا</a:t>
            </a:r>
            <a:r>
              <a:rPr lang="ar-SA" sz="36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جتماعية</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حائزة </a:t>
            </a:r>
            <a:r>
              <a:rPr lang="ar-DZ"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على </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جائزة نوبل للسلام جين </a:t>
            </a:r>
            <a:r>
              <a:rPr lang="ar-SA" sz="36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أدامز</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أقامت علاقات وثيقة مع بعض أعضاء مدرسة علم الاجتماع في شيكاغو وحافظت عليها.</a:t>
            </a:r>
            <a:endParaRPr lang="fr-FR" sz="3600" b="1" dirty="0">
              <a:solidFill>
                <a:srgbClr val="7030A0"/>
              </a:solidFill>
              <a:effectLst/>
              <a:latin typeface="Times New Roman" panose="02020603050405020304" pitchFamily="18" charset="0"/>
              <a:ea typeface="Times New Roman" panose="02020603050405020304" pitchFamily="18" charset="0"/>
            </a:endParaRPr>
          </a:p>
          <a:p>
            <a:pPr algn="r" rtl="1"/>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وقد تأثرت تقاليد هذه المدرسة بشدة </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بالنزعة الفلسفية ،</a:t>
            </a:r>
            <a:r>
              <a:rPr lang="ar-SA" sz="3600" b="1" dirty="0" err="1">
                <a:effectLst/>
                <a:latin typeface="Times New Roman" panose="02020603050405020304" pitchFamily="18" charset="0"/>
                <a:ea typeface="Times New Roman" panose="02020603050405020304" pitchFamily="18" charset="0"/>
                <a:cs typeface="Traditional Arabic" panose="02020603050405020304" pitchFamily="18" charset="-78"/>
              </a:rPr>
              <a:t>البراجماتية</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 والملاحظة المكتسبة بالخبرة</a:t>
            </a:r>
            <a:r>
              <a:rPr lang="ar-DZ" sz="3600" b="1" dirty="0">
                <a:latin typeface="Times New Roman" panose="02020603050405020304" pitchFamily="18" charset="0"/>
                <a:ea typeface="Times New Roman" panose="02020603050405020304" pitchFamily="18" charset="0"/>
              </a:rPr>
              <a:t> </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المباشرة، وتحليل العمليات الاجتماعية الحضرية.</a:t>
            </a:r>
            <a:endParaRPr lang="fr-FR" sz="3600" b="1" dirty="0">
              <a:effectLst/>
              <a:latin typeface="Times New Roman" panose="02020603050405020304" pitchFamily="18" charset="0"/>
              <a:ea typeface="Times New Roman" panose="02020603050405020304" pitchFamily="18" charset="0"/>
            </a:endParaRPr>
          </a:p>
          <a:p>
            <a:pPr algn="r" rtl="1"/>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ويرتبط اسم مدرسة شيكاغو عادة بتلك القضايا الثلاث.</a:t>
            </a:r>
            <a:endPar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endParaRPr lang="fr-FR" dirty="0"/>
          </a:p>
        </p:txBody>
      </p:sp>
    </p:spTree>
    <p:extLst>
      <p:ext uri="{BB962C8B-B14F-4D97-AF65-F5344CB8AC3E}">
        <p14:creationId xmlns:p14="http://schemas.microsoft.com/office/powerpoint/2010/main" val="21852433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A2502AE7-AFB3-4AB8-AD4A-496169C4ADA7}"/>
              </a:ext>
            </a:extLst>
          </p:cNvPr>
          <p:cNvSpPr txBox="1"/>
          <p:nvPr/>
        </p:nvSpPr>
        <p:spPr>
          <a:xfrm>
            <a:off x="610403" y="818148"/>
            <a:ext cx="11325224" cy="5676554"/>
          </a:xfrm>
          <a:prstGeom prst="rect">
            <a:avLst/>
          </a:prstGeom>
          <a:noFill/>
        </p:spPr>
        <p:txBody>
          <a:bodyPr wrap="square">
            <a:spAutoFit/>
          </a:bodyPr>
          <a:lstStyle/>
          <a:p>
            <a:pPr algn="r" rtl="1">
              <a:lnSpc>
                <a:spcPct val="107000"/>
              </a:lnSpc>
              <a:spcAft>
                <a:spcPts val="800"/>
              </a:spcAft>
            </a:pPr>
            <a:r>
              <a:rPr lang="fr-FR" sz="1800" dirty="0">
                <a:effectLst/>
                <a:latin typeface="Traditional Arabic" panose="02020603050405020304" pitchFamily="18" charset="-78"/>
                <a:ea typeface="Calibri" panose="020F0502020204030204" pitchFamily="34" charset="0"/>
                <a:cs typeface="Arial" panose="020B0604020202020204" pitchFamily="34" charset="0"/>
              </a:rPr>
              <a:t> </a:t>
            </a:r>
            <a:r>
              <a:rPr lang="ar-SA" sz="2800" dirty="0">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خصائص الثقافة الجماهيرية:</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حددها نصر الدين العياضي" فيما يلي:</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1 - </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إنها خطاب عام يقع في ملتقى خطب أخرى تحتوي إشكالية الثقافة الجماهيرية على مختلف المعطيات الآتية من أفاق أو مصادر نظرية مختلفة جدا مثل : القانون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الإقتصاد</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الأدب الأخلاق، علم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الإجتماع</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 إن الخطاب عن الثقافة الجماهيرية يولد الغموض ويقوم </a:t>
            </a:r>
            <a:r>
              <a:rPr lang="ar-SA" sz="2800" b="1" dirty="0" err="1">
                <a:effectLst/>
                <a:latin typeface="Calibri" panose="020F0502020204030204" pitchFamily="34" charset="0"/>
                <a:ea typeface="Calibri" panose="020F0502020204030204" pitchFamily="34" charset="0"/>
                <a:cs typeface="Traditional Arabic" panose="02020603050405020304" pitchFamily="18" charset="-78"/>
              </a:rPr>
              <a:t>بالإنتقاء</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2- إن الخطاب عن الثقافة الجماهيرية خطاب المثقفين الذين يعيشون في الثقافة الجماهيرية ومنها وهنا تتبع علاقاتهم الفضولية بهذه الثقافة، يقصون أنفسهم من تأثيرها لكنهم يشكلون طرفا في النقاش الذي تثيره.</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3 يعاني الخطاب عن الثقافة الجماهيرية من عدم الدقة في موضوعه وفي مجال بحثه، فهي تشمل بصفة عامة منتجات الراديو التلفزيون السينما الكتب الجريدة، المجلة أي باختصار كل المنتجات المقدمة للجمهور بقنوات جماهيرية، ولكن في بعض الأحيان تغطي الثقافة الجماهيرية مجالا أكثر تحديدا</a:t>
            </a:r>
            <a:r>
              <a:rPr lang="ar-DZ" sz="2800" b="1" dirty="0">
                <a:effectLst/>
                <a:latin typeface="Calibri" panose="020F0502020204030204" pitchFamily="34" charset="0"/>
                <a:ea typeface="Calibri" panose="020F0502020204030204" pitchFamily="34" charset="0"/>
                <a:cs typeface="Traditional Arabic" panose="02020603050405020304" pitchFamily="18" charset="-78"/>
              </a:rPr>
              <a:t>.</a:t>
            </a:r>
          </a:p>
          <a:p>
            <a:pPr algn="r" rtl="1">
              <a:lnSpc>
                <a:spcPct val="107000"/>
              </a:lnSpc>
              <a:spcAft>
                <a:spcPts val="800"/>
              </a:spcAft>
            </a:pPr>
            <a:r>
              <a:rPr lang="ar-DZ" sz="2800" dirty="0">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21932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3C053886-4C25-4ED9-82E5-4619580C15D0}"/>
              </a:ext>
            </a:extLst>
          </p:cNvPr>
          <p:cNvSpPr txBox="1"/>
          <p:nvPr/>
        </p:nvSpPr>
        <p:spPr>
          <a:xfrm>
            <a:off x="390525" y="398247"/>
            <a:ext cx="11439525" cy="6299032"/>
          </a:xfrm>
          <a:prstGeom prst="rect">
            <a:avLst/>
          </a:prstGeom>
          <a:noFill/>
        </p:spPr>
        <p:txBody>
          <a:bodyPr wrap="square">
            <a:spAutoFit/>
          </a:bodyPr>
          <a:lstStyle/>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حيث تبدو شديدة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الإرتباط</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بمفهوم الترفيه وفي هذا الحال لا تشمل كل المنتجات الجماهيرية بل الأفلام، الألعاب والرياضة... وبعبارة أخرى إنها تشمل ما يخرج عن نطاق ما نسميه عادة بالإعلام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السوسيو</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إقتصادي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والسياسي.</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4 - إنه خطاب يتطور بمعية خطاب آخر، خطاب المجتمع الجماهيري، حيث توجد في الخطاب عن الثقافة الجماهيرية بشكل ضمني أو مستتر طريقة لإدراك وفهم الكيان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أو على الأقل بعض الفرضيات حول طبيعة النظام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الذي تتطور فيه الثقافة الجماهيرية، فهي ترتبط بالتحول والتغيير في المجتمع، إنها ترتبط على مستوى قرائن التغيير بالتصنيع وتطور التقنية وتغيير العلاقات بين الأشخاص وتغيير المحيط. </a:t>
            </a:r>
            <a:endParaRPr lang="ar-DZ" sz="32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يرى الباحث "ماكدونالد" أن هناك ثلاث ثقافات مختلفة في المجتمع الجماهيري مثل الولايات المتحدة</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الأمريكية (1) الثقافة الراقية أو العالية، (2) الثقافة الجماهيرية (3) الفن الشعبي.</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الثقافة العليا أو الراقية هي الثقافة التي امتدحها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توكفيل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وهي تشير إلى العمل الدؤوب الذي تقدمه الموهبة العظيمة وهو العمل الذي يحاول أن يصل إلى أقصى درجة أو أعلى درجة من أجل الفن.</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81616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DC2E6FD-A12D-473B-B4C9-C7805219C165}"/>
              </a:ext>
            </a:extLst>
          </p:cNvPr>
          <p:cNvSpPr txBox="1"/>
          <p:nvPr/>
        </p:nvSpPr>
        <p:spPr>
          <a:xfrm>
            <a:off x="314325" y="666048"/>
            <a:ext cx="11715750" cy="4513030"/>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أما الثقافة الجماهيرية: فهي تشير إلى السلع الثقافية التي تنتج فقط من أجل السوق الجماهيري، وهي سلع متماثلة ومتشابهة لأنها تميل إلى إرضاء أذواق جمهور غير متنوع، ووفقا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التوكفيل</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هذه الثقافة الجماهيرية تجذب، ولكنها ليست أصيلة تماما لأنها تهدف إلى </a:t>
            </a:r>
            <a:r>
              <a:rPr lang="ar-SA" sz="3200" b="1" dirty="0" err="1">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الإستهلاك</a:t>
            </a:r>
            <a:r>
              <a:rPr lang="ar-SA" sz="3200" b="1" dirty="0">
                <a:solidFill>
                  <a:srgbClr val="7030A0"/>
                </a:solidFill>
                <a:effectLst/>
                <a:latin typeface="Calibri" panose="020F0502020204030204" pitchFamily="34" charset="0"/>
                <a:ea typeface="Calibri" panose="020F0502020204030204" pitchFamily="34" charset="0"/>
                <a:cs typeface="Traditional Arabic" panose="02020603050405020304" pitchFamily="18" charset="-78"/>
              </a:rPr>
              <a:t> الجماهيري وليس إلى تحقيق الكمال، ....</a:t>
            </a:r>
            <a:endParaRPr lang="fr-FR" sz="32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أما الفن الشعبي فهو الموهبة الطبيعية عند الشخص العادي الذي ينتمي إلى الطبقات الشعبية، ويتم التعبير عنه بالأغاني الشعبية والرقص الشعبي والرسوم البدائية وما شابه ذلك. </a:t>
            </a:r>
            <a:endParaRPr lang="fr-FR"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 استمدت الثقافة الجماهيرية مضمونها من الثقافة الراقية والثقافة الشعبية، وكانت الثقافة الراقية، قبل انتشار وسائل الإعلام الجماهيرية في القرن 19 منفصلة تماما عن الثقافة الشعبية، ولكن الثقافة الجماهيرية التي استمدت مضمونها من الثقافة الراقية والثقافة الشعبية أصبحت تختلف تماما عن هاتين الثقافتين .</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958138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40A17C3-5D5F-4EB4-9616-7FA23A1A100C}"/>
              </a:ext>
            </a:extLst>
          </p:cNvPr>
          <p:cNvSpPr txBox="1"/>
          <p:nvPr/>
        </p:nvSpPr>
        <p:spPr>
          <a:xfrm>
            <a:off x="685800" y="442201"/>
            <a:ext cx="11125199" cy="4615623"/>
          </a:xfrm>
          <a:prstGeom prst="rect">
            <a:avLst/>
          </a:prstGeom>
          <a:noFill/>
        </p:spPr>
        <p:txBody>
          <a:bodyPr wrap="square">
            <a:spAutoFit/>
          </a:bodyPr>
          <a:lstStyle/>
          <a:p>
            <a:pPr algn="r" rtl="1">
              <a:lnSpc>
                <a:spcPct val="107000"/>
              </a:lnSpc>
              <a:spcAft>
                <a:spcPts val="800"/>
              </a:spcAft>
            </a:pPr>
            <a:r>
              <a:rPr lang="ar-SA" sz="3200" b="1"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نظرية التأثير المحدود </a:t>
            </a:r>
            <a:r>
              <a:rPr lang="ar-SA" sz="3200" b="1"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للازرسفيلد</a:t>
            </a:r>
            <a:r>
              <a:rPr lang="ar-SA" sz="3200" b="1"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a:t>
            </a:r>
            <a:endParaRPr lang="fr-FR" sz="3200" dirty="0">
              <a:solidFill>
                <a:srgbClr val="FF0000"/>
              </a:solidFill>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ظهرت دراسة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لازرسفيلد</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وزميليه في أعقاب حملة انتخابات الرئاسة الأمريكية في عام 1940 التي فاز بها روزفلت بالرغم من موقف الصحافة المعادي له.</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وهذه الدراسة أجريت لدراسة سلوك الناخبين في مقاطعة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إري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في نيويورك، وأظهرت بأن القليل منهم قد تأثر بوسائل </a:t>
            </a:r>
            <a:r>
              <a:rPr lang="ar-SA" sz="3200" b="1"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الجماهيري. وأوضحت هذه الدراسة بأن ليس هناك أدلة كافية على أن الناس غيروا اتجاهاتهم تأثرا بالرسائل الإعلامية. </a:t>
            </a:r>
            <a:endParaRPr lang="ar-DZ" sz="3200" b="1"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وكان من نتائج هذه الدراسة التوصل إلى فكرة انتقال المعلومات على مرحلتين، بمعنى أن المعلومات تنتقل من وسائل الإعلام </a:t>
            </a:r>
            <a:r>
              <a:rPr lang="ar-SA" sz="3200" b="1" dirty="0" err="1">
                <a:effectLst/>
                <a:latin typeface="Calibri" panose="020F0502020204030204" pitchFamily="34" charset="0"/>
                <a:ea typeface="Calibri" panose="020F0502020204030204" pitchFamily="34" charset="0"/>
                <a:cs typeface="Traditional Arabic" panose="02020603050405020304" pitchFamily="18" charset="-78"/>
              </a:rPr>
              <a:t>والإتصال</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إلى قادة الرأي ومنهم تنتقل إلى الآخرين. </a:t>
            </a:r>
            <a:endParaRPr lang="fr-FR" sz="32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588746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27B26AA-9950-43DD-9EA4-116F2057B85E}"/>
              </a:ext>
            </a:extLst>
          </p:cNvPr>
          <p:cNvSpPr txBox="1"/>
          <p:nvPr/>
        </p:nvSpPr>
        <p:spPr>
          <a:xfrm>
            <a:off x="485775" y="612028"/>
            <a:ext cx="11449049" cy="5640262"/>
          </a:xfrm>
          <a:prstGeom prst="rect">
            <a:avLst/>
          </a:prstGeom>
          <a:noFill/>
        </p:spPr>
        <p:txBody>
          <a:bodyPr wrap="square">
            <a:spAutoFit/>
          </a:bodyPr>
          <a:lstStyle/>
          <a:p>
            <a:pPr algn="r" rtl="1">
              <a:lnSpc>
                <a:spcPct val="107000"/>
              </a:lnSpc>
              <a:spcAft>
                <a:spcPts val="800"/>
              </a:spcAft>
            </a:pP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سوسيولوجيا التلقي سوسيولوجيا التفاعل - سوسيولوجيا </a:t>
            </a:r>
            <a:r>
              <a:rPr lang="ar-SA" sz="2800" b="1"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مسألة التلقي عند ميشال </a:t>
            </a:r>
            <a:r>
              <a:rPr lang="ar-SA" sz="2800" b="1"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دوسيرتو</a:t>
            </a:r>
            <a:endParaRPr lang="fr-FR" sz="2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ق</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امت دراسات التلقي في بداية الثمانينات لتهتم بالكيفية التي يؤول بها المتلقي الرسائل الإعلامية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أي التركيز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على عملية التلقي في حد ذاتها باعتبارها ممارسة لها أسسها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إجتماعيا</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وثقافيا، وباعتبارها عملية بناء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إجتماعي</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للمعاني التي يضيفها المتلقي على الرسائل الإعلامية </a:t>
            </a:r>
            <a:r>
              <a:rPr lang="ar-DZ"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a:t>
            </a:r>
            <a:endParaRPr lang="fr-FR" sz="32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تتطلق دراسات التلقي من الإشكالية التي تثيرها العلاقة بين القارئ والنص</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وذلك من خلال المسلمات النظرية التي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ترى أن معنى النص ما لا ينتمي بالضرورة إلى ذلك النص، وأن التلقي ليس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الإستهلاك</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السلبي</a:t>
            </a:r>
            <a:endParaRPr lang="fr-FR" sz="32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للدلالات المعد</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ة سلفا،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ولا يتم بالضرورة قراءة رسالة مثلما تم تشفيرها</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وأن </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المتلقي هو فرد نشط</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يمكن أن </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يستخرج من النص </a:t>
            </a:r>
            <a:r>
              <a:rPr lang="ar-SA" sz="3200"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إشباعات</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غير منتظرة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فيرفض أو يقبل الدلالات التي يقترحها المرسل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وأن المتلقي ينتمي إلى </a:t>
            </a:r>
            <a:r>
              <a:rPr lang="ar-SA" sz="32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الجماعات التفسيرية التي يشترك معها في المصادر الثقافية التي ينهل منها في عملية قراءة الرسائل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a:t>
            </a:r>
            <a:endParaRPr lang="ar-DZ" sz="3200" dirty="0">
              <a:effectLst/>
              <a:latin typeface="Calibri" panose="020F0502020204030204" pitchFamily="34" charset="0"/>
              <a:ea typeface="Calibri" panose="020F0502020204030204" pitchFamily="34" charset="0"/>
              <a:cs typeface="Traditional Arabic" panose="02020603050405020304" pitchFamily="18" charset="-78"/>
            </a:endParaRPr>
          </a:p>
        </p:txBody>
      </p:sp>
    </p:spTree>
    <p:extLst>
      <p:ext uri="{BB962C8B-B14F-4D97-AF65-F5344CB8AC3E}">
        <p14:creationId xmlns:p14="http://schemas.microsoft.com/office/powerpoint/2010/main" val="8932330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FFD145E-FFEB-46F5-9E06-9D059A0B3732}"/>
              </a:ext>
            </a:extLst>
          </p:cNvPr>
          <p:cNvSpPr txBox="1"/>
          <p:nvPr/>
        </p:nvSpPr>
        <p:spPr>
          <a:xfrm>
            <a:off x="476250" y="446960"/>
            <a:ext cx="11239499" cy="4832541"/>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وفي هذا المجال يطرح ميشال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دوسيرتو</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fr-FR" sz="2800" dirty="0">
                <a:effectLst/>
                <a:latin typeface="Traditional Arabic" panose="02020603050405020304" pitchFamily="18" charset="-78"/>
                <a:ea typeface="Calibri" panose="020F0502020204030204" pitchFamily="34" charset="0"/>
                <a:cs typeface="Arial" panose="020B0604020202020204" pitchFamily="34" charset="0"/>
              </a:rPr>
              <a:t>Michel de </a:t>
            </a:r>
            <a:r>
              <a:rPr lang="fr-FR" sz="2800" dirty="0" err="1">
                <a:effectLst/>
                <a:latin typeface="Traditional Arabic" panose="02020603050405020304" pitchFamily="18" charset="-78"/>
                <a:ea typeface="Calibri" panose="020F0502020204030204" pitchFamily="34" charset="0"/>
                <a:cs typeface="Arial" panose="020B0604020202020204" pitchFamily="34" charset="0"/>
              </a:rPr>
              <a:t>corteau</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في كتابه </a:t>
            </a:r>
            <a:r>
              <a:rPr lang="fr-FR" sz="2800" dirty="0">
                <a:effectLst/>
                <a:latin typeface="Traditional Arabic" panose="02020603050405020304" pitchFamily="18" charset="-78"/>
                <a:ea typeface="Calibri" panose="020F0502020204030204" pitchFamily="34" charset="0"/>
                <a:cs typeface="Arial" panose="020B0604020202020204" pitchFamily="34" charset="0"/>
              </a:rPr>
              <a:t>L'invention du quotidien</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فنون الأداء العملي متبعا الدرس الماركسي - بأن العلاقة بين منتجي ومستهلكي المعنى غير متعادلة فقابل بين عالمين متضادين</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عالم الإنتاج وعالم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مبينا الفارق بين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المبتكرة بوصفها ممارسات إبداعية تساعد على ابتكار الحياة اليومية، موضحا أن الذين ينتجون المادة الثقافية والفنية لهم سلطة على الذين يستهلكونها، سواء كانوا قراء أو متمدرسين ويفرضون المعنى على منتجاتهم.</a:t>
            </a:r>
            <a:endParaRPr lang="ar-DZ" sz="28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لكن هذه العلاقة كانت دائما تأخذ طابع أو شكل صراع، ولا يوجد طرفا منتصرا على طرف آخر. وقد شبه منتجي المعنى بملاك الأرض (ا</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لنصوص</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حيث يحرصون على تنظيم دخول واستخدام هذه النصوص، إن </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المستهلكين يشبهون الصيادين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الذين </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يختلسون مقادير زهيدة من الخدمات والسلع بشكل غير عادل لسد حاجاتهم اليومية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وسيؤدي ذلك إلى اختفاء بعض العناصر من النص".</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279995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759DEE7F-B4AC-4DFD-8430-20FB6EF5DB5F}"/>
              </a:ext>
            </a:extLst>
          </p:cNvPr>
          <p:cNvSpPr txBox="1"/>
          <p:nvPr/>
        </p:nvSpPr>
        <p:spPr>
          <a:xfrm>
            <a:off x="457200" y="376073"/>
            <a:ext cx="11515725" cy="6236772"/>
          </a:xfrm>
          <a:prstGeom prst="rect">
            <a:avLst/>
          </a:prstGeom>
          <a:noFill/>
        </p:spPr>
        <p:txBody>
          <a:bodyPr wrap="square">
            <a:spAutoFit/>
          </a:bodyPr>
          <a:lstStyle/>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يقوم </a:t>
            </a:r>
            <a:r>
              <a:rPr lang="ar-SA" sz="36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المتلقي بقراءة النص حسب طريقته الخاصة ويربطه بعناصر أخرى خارجية عن منتوجه</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إن الملاك يضعون استراتيجيات وينصبون كمينا للمستهلكين الذين لا يجدون مخرجا إلا المرور من ملكياتهم، أي من خلال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إيديولوجياتهم</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a:t>
            </a:r>
            <a:endParaRPr lang="ar-DZ" sz="36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 أما الصيادون فيديرون العملية مستخدمين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تاكتيكا</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ويبدون مقاومة". </a:t>
            </a:r>
            <a:endParaRPr lang="fr-FR"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لتسليط الضوء على الحيل والتكتيكات التي يقوم بها المستخدمون في كيفية استخدام التقنيات، ويرى في كتابه أن مسائلة الممارسات اليومية التي من المفترض أنها سلبية، أم إيجابية ... لاستخراج نماذج أفعال المستخدمين في حالة يهيمن عليها المتلقي والتي تعني أيضا ليس سلبية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وتتصاع</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للواقع الثقافي والاجتماعي كما أن الممارسات اليومية يتخللها الإبداع. </a:t>
            </a:r>
            <a:endParaRPr lang="ar-DZ" sz="36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endParaRPr lang="fr-FR"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ar-DZ" sz="1800" dirty="0">
              <a:effectLst/>
              <a:latin typeface="Calibri" panose="020F0502020204030204" pitchFamily="34" charset="0"/>
              <a:ea typeface="Calibri" panose="020F0502020204030204" pitchFamily="34" charset="0"/>
              <a:cs typeface="Traditional Arabic" panose="02020603050405020304" pitchFamily="18" charset="-78"/>
            </a:endParaRPr>
          </a:p>
        </p:txBody>
      </p:sp>
    </p:spTree>
    <p:extLst>
      <p:ext uri="{BB962C8B-B14F-4D97-AF65-F5344CB8AC3E}">
        <p14:creationId xmlns:p14="http://schemas.microsoft.com/office/powerpoint/2010/main" val="37535367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481F1D80-A60D-43FD-85F5-28D1EF4A4CB1}"/>
              </a:ext>
            </a:extLst>
          </p:cNvPr>
          <p:cNvSpPr txBox="1"/>
          <p:nvPr/>
        </p:nvSpPr>
        <p:spPr>
          <a:xfrm>
            <a:off x="1289785" y="533460"/>
            <a:ext cx="10481912" cy="4524315"/>
          </a:xfrm>
          <a:prstGeom prst="rect">
            <a:avLst/>
          </a:prstGeom>
          <a:noFill/>
        </p:spPr>
        <p:txBody>
          <a:bodyPr wrap="square">
            <a:spAutoFit/>
          </a:bodyPr>
          <a:lstStyle/>
          <a:p>
            <a:pPr algn="r"/>
            <a:r>
              <a:rPr lang="ar-DZ" dirty="0"/>
              <a:t>"</a:t>
            </a:r>
            <a:r>
              <a:rPr lang="ar-DZ" sz="3600" dirty="0">
                <a:latin typeface="Traditional Arabic" panose="02020603050405020304" pitchFamily="18" charset="-78"/>
                <a:cs typeface="Traditional Arabic" panose="02020603050405020304" pitchFamily="18" charset="-78"/>
              </a:rPr>
              <a:t>يعتبر إعادة تأهيل الدور النشط للمستخدم في البحث في سنوات الثمانينات هو بالتأكيد عمل ميشال </a:t>
            </a:r>
            <a:r>
              <a:rPr lang="ar-DZ" sz="3600" dirty="0" err="1">
                <a:latin typeface="Traditional Arabic" panose="02020603050405020304" pitchFamily="18" charset="-78"/>
                <a:cs typeface="Traditional Arabic" panose="02020603050405020304" pitchFamily="18" charset="-78"/>
              </a:rPr>
              <a:t>دوسيرتو</a:t>
            </a:r>
            <a:r>
              <a:rPr lang="ar-DZ" sz="3600" dirty="0">
                <a:latin typeface="Traditional Arabic" panose="02020603050405020304" pitchFamily="18" charset="-78"/>
                <a:cs typeface="Traditional Arabic" panose="02020603050405020304" pitchFamily="18" charset="-78"/>
              </a:rPr>
              <a:t> الذي لم يستخدم مصطلح المستخدم للإشارة إلى الشخص الذي يستخدم وسائل الإعلام ولكنه يعمل بمصطلح الاستخدامات التي تشير إلى أن الأداء العملي" وطرق الأداء العملي". </a:t>
            </a:r>
          </a:p>
          <a:p>
            <a:pPr algn="r"/>
            <a:r>
              <a:rPr lang="ar-DZ" sz="3600" dirty="0">
                <a:latin typeface="Traditional Arabic" panose="02020603050405020304" pitchFamily="18" charset="-78"/>
                <a:cs typeface="Traditional Arabic" panose="02020603050405020304" pitchFamily="18" charset="-78"/>
              </a:rPr>
              <a:t>لم بعد 1985 اهتمت الدراسات على تأثير المستخدمين في بناء الاستخدامات، حيث أن استخدام التقنية يتطلب الحصول على عدد من المعارف والمهارات، مع تسليط الضوء على ذهاب واياب المستخدم والمصمم أو التضامن بين الإنسان والآلة، لتنتقل دراسات استخدام تكنولوجيا المعلومات </a:t>
            </a:r>
            <a:r>
              <a:rPr lang="ar-DZ" sz="3600" dirty="0" err="1">
                <a:latin typeface="Traditional Arabic" panose="02020603050405020304" pitchFamily="18" charset="-78"/>
                <a:cs typeface="Traditional Arabic" panose="02020603050405020304" pitchFamily="18" charset="-78"/>
              </a:rPr>
              <a:t>والإتصال</a:t>
            </a:r>
            <a:r>
              <a:rPr lang="ar-DZ" sz="3600" dirty="0">
                <a:latin typeface="Traditional Arabic" panose="02020603050405020304" pitchFamily="18" charset="-78"/>
                <a:cs typeface="Traditional Arabic" panose="02020603050405020304" pitchFamily="18" charset="-78"/>
              </a:rPr>
              <a:t> بعد 1990 في تطوير المجال المهني. "</a:t>
            </a:r>
          </a:p>
        </p:txBody>
      </p:sp>
    </p:spTree>
    <p:extLst>
      <p:ext uri="{BB962C8B-B14F-4D97-AF65-F5344CB8AC3E}">
        <p14:creationId xmlns:p14="http://schemas.microsoft.com/office/powerpoint/2010/main" val="31034207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AC51AE06-20AE-4777-99C1-74D6E79688D6}"/>
              </a:ext>
            </a:extLst>
          </p:cNvPr>
          <p:cNvSpPr txBox="1"/>
          <p:nvPr/>
        </p:nvSpPr>
        <p:spPr>
          <a:xfrm>
            <a:off x="628650" y="451732"/>
            <a:ext cx="11420475" cy="5112938"/>
          </a:xfrm>
          <a:prstGeom prst="rect">
            <a:avLst/>
          </a:prstGeom>
          <a:noFill/>
        </p:spPr>
        <p:txBody>
          <a:bodyPr wrap="square">
            <a:spAutoFit/>
          </a:bodyPr>
          <a:lstStyle/>
          <a:p>
            <a:pPr algn="r" rtl="1">
              <a:lnSpc>
                <a:spcPct val="107000"/>
              </a:lnSpc>
              <a:spcAft>
                <a:spcPts val="800"/>
              </a:spcAft>
            </a:pPr>
            <a:r>
              <a:rPr lang="ar-SA" sz="1800" b="1" dirty="0">
                <a:effectLst/>
                <a:latin typeface="Calibri" panose="020F0502020204030204" pitchFamily="34" charset="0"/>
                <a:ea typeface="Calibri" panose="020F0502020204030204" pitchFamily="34" charset="0"/>
                <a:cs typeface="Traditional Arabic" panose="02020603050405020304" pitchFamily="18" charset="-78"/>
              </a:rPr>
              <a:t>-</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2- الدراسات الثقافية لستيوارت هال </a:t>
            </a:r>
            <a:r>
              <a:rPr lang="fr-FR" sz="2800" b="1" dirty="0">
                <a:effectLst/>
                <a:latin typeface="Traditional Arabic" panose="02020603050405020304" pitchFamily="18" charset="-78"/>
                <a:ea typeface="Calibri" panose="020F0502020204030204" pitchFamily="34" charset="0"/>
                <a:cs typeface="Arial" panose="020B0604020202020204" pitchFamily="34" charset="0"/>
              </a:rPr>
              <a:t>Hall</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انبثق من أعمال مدرسة فرانكفورت ما يسمى بمنظور الدراسات الثقافية في بحوث تأثير وسائل الإعلام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وعبارة الدراسات الثقافية هي إشارة إلى أعمال مركز الدراسات الثقافية المعاصرة ب</a:t>
            </a:r>
            <a:r>
              <a:rPr lang="fr-FR" sz="2800" dirty="0">
                <a:effectLst/>
                <a:latin typeface="Traditional Arabic" panose="02020603050405020304" pitchFamily="18" charset="-78"/>
                <a:ea typeface="Calibri" panose="020F0502020204030204" pitchFamily="34" charset="0"/>
                <a:cs typeface="Arial" panose="020B0604020202020204" pitchFamily="34" charset="0"/>
              </a:rPr>
              <a:t>Birmingham</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برمنغهام والذي كان يديره ريتشارد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هوقار</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fr-FR" sz="2800" dirty="0">
                <a:effectLst/>
                <a:latin typeface="Traditional Arabic" panose="02020603050405020304" pitchFamily="18" charset="-78"/>
                <a:ea typeface="Calibri" panose="020F0502020204030204" pitchFamily="34" charset="0"/>
                <a:cs typeface="Arial" panose="020B0604020202020204" pitchFamily="34" charset="0"/>
              </a:rPr>
              <a:t>Richard Hoggart</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وأنشئ عام 1963 بريطانيا، والذي كان أصلا يهتم بالتحليل الأدبي فحسب.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ثم ستيوارت هول في مرحلة لاحقة (1968-1979) الذي يرى أن الدراسات الثقافية ظهرت من ملاحظة التغيرات التي حصلت في المجتمع.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ويتميز تحليل المنظور الثقافي لوسائل الإعلام أو الدراسات الثقافية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بتلاقيات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متتالية للخطابات المؤسسة المتنوعة، وخاصة خطابات الدراسات الأدبية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والسوسيولوجية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والتاريخ وإلى حد أقل اللسانيات والأنثروبولوجيا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والسيمنطقا</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وعلم النفس التحليلي ويشكل في جانب منه النتيجة وفي جانب آخر منه استجابة للثوران الفكري</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والسياسي لسنوات الستينات من القرن الماضي حرب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الفيتنام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وانتفاضة الطلاب بفرنسا في 1968.</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666040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98F17BBA-DC9E-4418-94F0-C4FBFBBB8E35}"/>
              </a:ext>
            </a:extLst>
          </p:cNvPr>
          <p:cNvSpPr txBox="1"/>
          <p:nvPr/>
        </p:nvSpPr>
        <p:spPr>
          <a:xfrm>
            <a:off x="1162050" y="362330"/>
            <a:ext cx="10782299" cy="4088299"/>
          </a:xfrm>
          <a:prstGeom prst="rect">
            <a:avLst/>
          </a:prstGeom>
          <a:noFill/>
        </p:spPr>
        <p:txBody>
          <a:bodyPr wrap="square">
            <a:spAutoFit/>
          </a:bodyPr>
          <a:lstStyle/>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ويضم المنظور الثقافي لوسائل الإعلام مجموعة من التيارات المختلفة، إلا أنها تعمل ضمن منظور واحد:</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تجديد </a:t>
            </a:r>
            <a:r>
              <a:rPr lang="ar-SA" sz="2800"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البراديغم</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النقدي في دراسة الاتصال الجماهيري وهذا من خلال رفض نموذج النظرية النقدية التقليدية وبصفة خاصة </a:t>
            </a:r>
            <a:r>
              <a:rPr lang="ar-SA" sz="2800"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السيمة</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err="1">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الإغترابية</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للثقافة الجماهيرية التي ندد بها منظرو مدرسة فرانكفورت."</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يلخص ستيوارت هول" في تقديمه للأعمال التي قام بها مركز الدراسات الثقافية المعاصرة بجامعة برمنجهام خلال السبعينات، أن مجموع هذه الأعمال جاءت تحدي للبحوث التقليدية، وتهتم بدراسة الإعلام في الإطار الأوسع للدراسات الثقافية وبصفة خاصة: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دراسة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محتوى الإعلام في إطار أوسع وتعريفه من خلال الدور الفكري والعقائدي للإعلام بدلا من نماذج التأثير المباشر التي كانت تقوم على أساس المثير - الاستجابة.</a:t>
            </a:r>
            <a:endParaRPr lang="fr-FR" sz="28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40677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C7057F4-A9B9-41C6-AA71-23514373EB15}"/>
              </a:ext>
            </a:extLst>
          </p:cNvPr>
          <p:cNvSpPr txBox="1"/>
          <p:nvPr/>
        </p:nvSpPr>
        <p:spPr>
          <a:xfrm>
            <a:off x="1133475" y="573077"/>
            <a:ext cx="10858499" cy="6001643"/>
          </a:xfrm>
          <a:prstGeom prst="rect">
            <a:avLst/>
          </a:prstGeom>
          <a:noFill/>
        </p:spPr>
        <p:txBody>
          <a:bodyPr wrap="square">
            <a:spAutoFit/>
          </a:bodyPr>
          <a:lstStyle/>
          <a:p>
            <a:pPr algn="r" rtl="1"/>
            <a:r>
              <a:rPr lang="ar-SA" sz="3200" b="1" dirty="0">
                <a:solidFill>
                  <a:srgbClr val="7030A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القضية الأولى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وهى أكثرها شيوعا </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اقترن اسم مدرسة شيكاغو بإجراء الدراسات الميدانية </a:t>
            </a:r>
            <a:r>
              <a:rPr lang="ar-SA" sz="32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الإمبيريقية</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في مقابل بعض الاتجاهات الأخرى الأكثر ميلا إلى التجريد والتنظير التي كانت </a:t>
            </a:r>
            <a:r>
              <a:rPr lang="ar-DZ" sz="3200" dirty="0" err="1">
                <a:effectLst/>
                <a:latin typeface="Times New Roman" panose="02020603050405020304" pitchFamily="18" charset="0"/>
                <a:ea typeface="Times New Roman" panose="02020603050405020304" pitchFamily="18" charset="0"/>
                <a:cs typeface="Traditional Arabic" panose="02020603050405020304" pitchFamily="18" charset="-78"/>
              </a:rPr>
              <a:t>تت</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سم </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بها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أنشطة غالبية علماء الاجتماع الأوائل </a:t>
            </a:r>
            <a:r>
              <a:rPr lang="ar-SA" sz="3200" dirty="0" err="1">
                <a:effectLst/>
                <a:latin typeface="Times New Roman" panose="02020603050405020304" pitchFamily="18" charset="0"/>
                <a:ea typeface="Times New Roman" panose="02020603050405020304" pitchFamily="18" charset="0"/>
                <a:cs typeface="Traditional Arabic" panose="02020603050405020304" pitchFamily="18" charset="-78"/>
              </a:rPr>
              <a:t>فى</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أمريكا الشمالية وبخاصة الداروينية الاجتماعية ولقد وجه </a:t>
            </a:r>
            <a:r>
              <a:rPr lang="ar-SA"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rPr>
              <a:t>روبرت بارك رئيس القسم ذوي التأثير الواسع النطاق، تلاميذه قائلا أذهبوا واجلسوا في صالونات الفنادق الفاخرة،</a:t>
            </a:r>
            <a:endParaRPr lang="fr-FR" sz="3200" b="1" dirty="0">
              <a:solidFill>
                <a:srgbClr val="002060"/>
              </a:solidFill>
              <a:effectLst/>
              <a:latin typeface="Times New Roman" panose="02020603050405020304" pitchFamily="18" charset="0"/>
              <a:ea typeface="Times New Roman" panose="02020603050405020304" pitchFamily="18" charset="0"/>
            </a:endParaRPr>
          </a:p>
          <a:p>
            <a:pPr algn="r" rtl="1"/>
            <a:r>
              <a:rPr lang="ar-SA"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rPr>
              <a:t>وعلى درجات سلالم مداخل الفنادق الرخيصة اجلسوا على كراسي الاسترخاء على شواطئ الساحل الذهبي؛ وفي الأحياء الفقيرة المتداعية اجلسوا في قاعات الأوبرا وفى حفلات البرامج الكوميدية الساخرة.</a:t>
            </a:r>
            <a:r>
              <a:rPr lang="ar-DZ" sz="3200" b="1" dirty="0">
                <a:solidFill>
                  <a:srgbClr val="002060"/>
                </a:solidFill>
                <a:latin typeface="Times New Roman" panose="02020603050405020304" pitchFamily="18" charset="0"/>
                <a:ea typeface="Times New Roman" panose="02020603050405020304" pitchFamily="18" charset="0"/>
              </a:rPr>
              <a:t> </a:t>
            </a:r>
            <a:r>
              <a:rPr lang="ar-SA"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rPr>
              <a:t>باختصار، اذهبوا وابذلوا مجهودا مضنيا و لتتغير ملابسكم في ميدان البحث الحقيقي".</a:t>
            </a:r>
            <a:endParaRPr lang="fr-FR" sz="3200" b="1" dirty="0">
              <a:solidFill>
                <a:srgbClr val="002060"/>
              </a:solidFill>
              <a:effectLst/>
              <a:latin typeface="Times New Roman" panose="02020603050405020304" pitchFamily="18" charset="0"/>
              <a:ea typeface="Times New Roman" panose="02020603050405020304" pitchFamily="18" charset="0"/>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وقد أثمرت تلك التوجيهات عدداً كبيراً من الدراسات التي أصبحت تعد الآن من كلاسيكيات الدراسات </a:t>
            </a:r>
            <a:r>
              <a:rPr lang="ar-SA" sz="3200" dirty="0" err="1">
                <a:effectLst/>
                <a:latin typeface="Times New Roman" panose="02020603050405020304" pitchFamily="18" charset="0"/>
                <a:ea typeface="Times New Roman" panose="02020603050405020304" pitchFamily="18" charset="0"/>
                <a:cs typeface="Traditional Arabic" panose="02020603050405020304" pitchFamily="18" charset="-78"/>
              </a:rPr>
              <a:t>الإمبيريقية</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في علم الاجتماع ، كما أثمرت تلك التوجيهات أيضا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ممارسة قدر كبير من التجريب على</a:t>
            </a:r>
            <a:r>
              <a:rPr lang="ar-DZ" sz="3200" b="1" dirty="0">
                <a:latin typeface="Times New Roman" panose="02020603050405020304" pitchFamily="18" charset="0"/>
                <a:ea typeface="Times New Roman" panose="02020603050405020304" pitchFamily="18" charset="0"/>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أدوات البحث.</a:t>
            </a:r>
            <a:endParaRPr lang="ar-DZ" sz="3200" b="1"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ومما يلفت النظر هنا تطوير أدوات مثل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الملاحظة المشاركة ومنهج دراسة الحالة.</a:t>
            </a:r>
            <a:endParaRPr lang="ar-DZ" sz="3200" b="1"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fr-FR" sz="3200" dirty="0"/>
          </a:p>
        </p:txBody>
      </p:sp>
    </p:spTree>
    <p:extLst>
      <p:ext uri="{BB962C8B-B14F-4D97-AF65-F5344CB8AC3E}">
        <p14:creationId xmlns:p14="http://schemas.microsoft.com/office/powerpoint/2010/main" val="36751485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DE93EB4-A726-453F-97CA-4A84052DECDE}"/>
              </a:ext>
            </a:extLst>
          </p:cNvPr>
          <p:cNvSpPr txBox="1"/>
          <p:nvPr/>
        </p:nvSpPr>
        <p:spPr>
          <a:xfrm>
            <a:off x="495300" y="378663"/>
            <a:ext cx="11410949" cy="6034985"/>
          </a:xfrm>
          <a:prstGeom prst="rect">
            <a:avLst/>
          </a:prstGeom>
          <a:noFill/>
        </p:spPr>
        <p:txBody>
          <a:bodyPr wrap="square">
            <a:spAutoFit/>
          </a:bodyPr>
          <a:lstStyle/>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والتأكيد على قوة وسائل الإعلام الفكرية والثقافية وتوضيح موقف الهيمنة من خلال الطريقة التي تقدم بها العلاقات </a:t>
            </a:r>
            <a:r>
              <a:rPr lang="ar-SA" sz="28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الإجتماعية</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والمشكلات السياسية التي يتم تحديدها، وإنتاج ونقل الأفكار الشعبية إلى المتلقين</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مما يؤكد الاعتبار الخاص بالعلاقة ذات المغزى بين الفكر ووسائل الإعلام. تحدي النظريات الخاصة بالنص الإعلامي بوصفه تقديما واضحا للمعنى، وإعطاء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اهتمام أكبر للبناء اللغوي والفكري أكثر من مجرد تحليل المحتوى التقليدي</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التأكيد على مفهوم القراءة وجمهور القراء الذي يشير إلى العلاقة بين ترميز الرسائل الإعلامية وتباين تفسيرات الجمهور</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بدلا من مفهوم الجمهور الذي اتفقت عليه الدراسات التقليدية بتأثير حاجات المسح الخاصة بالمؤسسات الإذاعية ووكالات الإعلان.</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الاهتمام بالدور الذي تلعبه وسائل الإعلام في تداول وتأمين تعريفات الهيمنة الفكرية وتقديمها، والتي تختلف تماما مع نماذج الثقافة الجماهيرية التي تتناولها البحوث الأمريكية والتأكيد على غياب السياق الفكري العام في هذه البحوث. </a:t>
            </a:r>
            <a:endParaRPr lang="fr-FR" sz="28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يمكن اعتبار الدراسات الثقافية كنتيجة للجهود التي بذلت إلى غاية اليوم حول موضوع الثقافة الجماهيرية. تركز هذه الحركة النقدية على أشكال الهيمنة الثقافية، وترى أن إنتاج المعرفة يقع بين طرفين:</a:t>
            </a:r>
            <a:endParaRPr lang="fr-FR" sz="28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الذين يملكون السلطة والذين يعارضون هذه السلطة، ومن ثم فإن الثقافة هي المجال الذي يحتدم فيه الصراع على الهيمنة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567485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E71E2F8-BB09-4B00-85E3-DDA09E67FFDC}"/>
              </a:ext>
            </a:extLst>
          </p:cNvPr>
          <p:cNvSpPr txBox="1"/>
          <p:nvPr/>
        </p:nvSpPr>
        <p:spPr>
          <a:xfrm>
            <a:off x="447676" y="325331"/>
            <a:ext cx="11496674" cy="5881738"/>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وتحاول أن تستوعب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الثقافية والإعلامية ضمن حلول نظرية جديدة للمشكلة التي تربط العلاقة بين السلطة والثقافة".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يشكل المقال الذي كتبه سيتوارث هول </a:t>
            </a:r>
            <a:r>
              <a:rPr lang="fr-FR" sz="2800" dirty="0">
                <a:effectLst/>
                <a:latin typeface="Traditional Arabic" panose="02020603050405020304" pitchFamily="18" charset="-78"/>
                <a:ea typeface="Calibri" panose="020F0502020204030204" pitchFamily="34" charset="0"/>
                <a:cs typeface="Arial" panose="020B0604020202020204" pitchFamily="34" charset="0"/>
              </a:rPr>
              <a:t>Stuart Hall</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في 1973 بعنوان: "</a:t>
            </a:r>
            <a:r>
              <a:rPr lang="fr-FR" sz="2800" dirty="0" err="1">
                <a:effectLst/>
                <a:latin typeface="Traditional Arabic" panose="02020603050405020304" pitchFamily="18" charset="-78"/>
                <a:ea typeface="Calibri" panose="020F0502020204030204" pitchFamily="34" charset="0"/>
                <a:cs typeface="Arial" panose="020B0604020202020204" pitchFamily="34" charset="0"/>
              </a:rPr>
              <a:t>Encoding</a:t>
            </a:r>
            <a:r>
              <a:rPr lang="fr-FR" sz="2800" dirty="0">
                <a:effectLst/>
                <a:latin typeface="Traditional Arabic" panose="02020603050405020304" pitchFamily="18" charset="-78"/>
                <a:ea typeface="Calibri" panose="020F0502020204030204" pitchFamily="34" charset="0"/>
                <a:cs typeface="Arial" panose="020B0604020202020204" pitchFamily="34" charset="0"/>
              </a:rPr>
              <a:t>/</a:t>
            </a:r>
            <a:r>
              <a:rPr lang="fr-FR" sz="2800" dirty="0" err="1">
                <a:effectLst/>
                <a:latin typeface="Traditional Arabic" panose="02020603050405020304" pitchFamily="18" charset="-78"/>
                <a:ea typeface="Calibri" panose="020F0502020204030204" pitchFamily="34" charset="0"/>
                <a:cs typeface="Arial" panose="020B0604020202020204" pitchFamily="34" charset="0"/>
              </a:rPr>
              <a:t>Decoding</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(الترميز وفك الترميز، التدوين وفك المدونة) بمثابة المصدر الأساسي للدراسات الثقافية، أو البيان المؤسس لدراسة جمهور وسائل الإعلام.</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إن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الفكرة الرئيسية التي ينطلق منها "هول" تكمن في فهم التلقي كمرحلة لسيرورة إنتاج المادة الإعلامية، فالجمهور ليس حشدا وليس سلبيا، ولكنه أحد الفاعلين المتدخلين في هذه السيرورة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ويرى أن المتفرجين لهم ثلاث إمكانيات لتفسير المادة الإعلامية: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يمكن أن يوافقوا على مفهوم المنتج الإعلامي مثلما تم التعبير عنه في مفرداته المشكلة للإيديولوجية المهيمنة.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ويمكن أن يقبل الإطار العام للإعلام ولكنه يعارض طريقة إعادة الصباغة الخاصة التي تتضمنها هذه الموضوعات.</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أو يمكن أن يرفض الإطار العام ويقترح تفسير آخر.</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يطلق هول على العناصر الثلاثة القراءة المهيمنة، التفاوضية، المعارضة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844822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21C3364-3920-40B8-B3A0-F864E597EA91}"/>
              </a:ext>
            </a:extLst>
          </p:cNvPr>
          <p:cNvSpPr txBox="1"/>
          <p:nvPr/>
        </p:nvSpPr>
        <p:spPr>
          <a:xfrm>
            <a:off x="371475" y="366961"/>
            <a:ext cx="11363325" cy="4446730"/>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ينطلق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سيتوارت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هول" من المبدأ القائل بأن البنيات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الإقتصادية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والمؤسساتية لوسائل الإعلام يؤثر بقوة على تشكيل وتصميم الخطاب الإعلامي، إن الطريقة التي تدون بها المعلومات، وطريقة وضع البرامج، وإنتاجها مرهون بشكل كبير بميزان القوى الموجود داخل الهيئة الإعلامية. ذلك أن الصحف، والإذاعة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والتلفيزيون</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يقترحون في أغلب الحالات قراءة مفضلة لبرامجهم.</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ومن جهة أخرى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أشار ستيوارت هول إلى التباين في عمليتي الإنتاج والتلقي والذي يمكن ملاحظته في الرسائل التي أعدها المنتجون والرسائل التي استقبلها المتلقون، ويعزو "هول هذا التباين إلى أسباب اجتماعية وثقافية مرتبطة بوضعية المرسل ووضعية المتلقي، فكلاهما لا يستخدم نفس المصادر والموارد في إنتاج وتلقي الخطاب الإعلامي. </a:t>
            </a:r>
            <a:endParaRPr lang="fr-FR" sz="28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"وإذا كانت وسائل الإعلام تلعب دورا إيديولوجيا لمصلحة المجموعات المسيطرة، من خلال سعيها إلى فرض مدونة مرجعية على المنتج الإعلامي، فإن </a:t>
            </a:r>
            <a:r>
              <a:rPr lang="ar-SA" sz="28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الخطاب الإعلامي لا يحتفظ بنفس المعنى الذي دون به، وهذا بالضبط ما يتيح للمتلقي إمكانية تقديم قراءة مغايرة.</a:t>
            </a:r>
            <a:endParaRPr lang="fr-FR" sz="28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631331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C03308D9-EA6F-4BB0-81D5-FE7381FE3A29}"/>
              </a:ext>
            </a:extLst>
          </p:cNvPr>
          <p:cNvSpPr txBox="1"/>
          <p:nvPr/>
        </p:nvSpPr>
        <p:spPr>
          <a:xfrm>
            <a:off x="837398" y="751344"/>
            <a:ext cx="11117179" cy="4524315"/>
          </a:xfrm>
          <a:prstGeom prst="rect">
            <a:avLst/>
          </a:prstGeom>
          <a:noFill/>
        </p:spPr>
        <p:txBody>
          <a:bodyPr wrap="square">
            <a:spAutoFit/>
          </a:bodyPr>
          <a:lstStyle/>
          <a:p>
            <a:pPr algn="r" rtl="1"/>
            <a:r>
              <a:rPr lang="ar-DZ" dirty="0"/>
              <a:t>" </a:t>
            </a:r>
            <a:r>
              <a:rPr lang="ar-DZ" sz="3600" dirty="0">
                <a:highlight>
                  <a:srgbClr val="FFFF00"/>
                </a:highlight>
                <a:latin typeface="Traditional Arabic" panose="02020603050405020304" pitchFamily="18" charset="-78"/>
                <a:cs typeface="Traditional Arabic" panose="02020603050405020304" pitchFamily="18" charset="-78"/>
              </a:rPr>
              <a:t>على أن القراء والمشاهدين لا يتمتعون بنفس المهارات في إضفاء المعاني والدلالات لمحتويات الرسائل التي يتلقونها، ذلك أن متغيرات الجنس والسن والأصول الاجتماعية والجماعات الثقافية التي ينتمون إليها تلعب دورا أساسيا في سلوك الجمهور </a:t>
            </a:r>
            <a:r>
              <a:rPr lang="ar-DZ" sz="3600" dirty="0">
                <a:latin typeface="Traditional Arabic" panose="02020603050405020304" pitchFamily="18" charset="-78"/>
                <a:cs typeface="Traditional Arabic" panose="02020603050405020304" pitchFamily="18" charset="-78"/>
              </a:rPr>
              <a:t>. </a:t>
            </a:r>
          </a:p>
          <a:p>
            <a:pPr algn="r" rtl="1"/>
            <a:r>
              <a:rPr lang="ar-DZ" sz="3600" dirty="0">
                <a:latin typeface="Traditional Arabic" panose="02020603050405020304" pitchFamily="18" charset="-78"/>
                <a:cs typeface="Traditional Arabic" panose="02020603050405020304" pitchFamily="18" charset="-78"/>
              </a:rPr>
              <a:t>ينطلق دافيد مورلي </a:t>
            </a:r>
            <a:r>
              <a:rPr lang="fr-FR" sz="3600" dirty="0">
                <a:solidFill>
                  <a:srgbClr val="FF0000"/>
                </a:solidFill>
                <a:highlight>
                  <a:srgbClr val="FFFF00"/>
                </a:highlight>
                <a:latin typeface="Traditional Arabic" panose="02020603050405020304" pitchFamily="18" charset="-78"/>
                <a:cs typeface="Traditional Arabic" panose="02020603050405020304" pitchFamily="18" charset="-78"/>
              </a:rPr>
              <a:t>David </a:t>
            </a:r>
            <a:r>
              <a:rPr lang="fr-FR" sz="3600" dirty="0" err="1">
                <a:solidFill>
                  <a:srgbClr val="FF0000"/>
                </a:solidFill>
                <a:highlight>
                  <a:srgbClr val="FFFF00"/>
                </a:highlight>
                <a:latin typeface="Traditional Arabic" panose="02020603050405020304" pitchFamily="18" charset="-78"/>
                <a:cs typeface="Traditional Arabic" panose="02020603050405020304" pitchFamily="18" charset="-78"/>
              </a:rPr>
              <a:t>Morly</a:t>
            </a:r>
            <a:r>
              <a:rPr lang="fr-FR" sz="3600" dirty="0">
                <a:solidFill>
                  <a:srgbClr val="FF0000"/>
                </a:solidFill>
                <a:highlight>
                  <a:srgbClr val="FFFF00"/>
                </a:highlight>
                <a:latin typeface="Traditional Arabic" panose="02020603050405020304" pitchFamily="18" charset="-78"/>
                <a:cs typeface="Traditional Arabic" panose="02020603050405020304" pitchFamily="18" charset="-78"/>
              </a:rPr>
              <a:t> </a:t>
            </a:r>
            <a:r>
              <a:rPr lang="ar-DZ" sz="3600" dirty="0">
                <a:latin typeface="Traditional Arabic" panose="02020603050405020304" pitchFamily="18" charset="-78"/>
                <a:cs typeface="Traditional Arabic" panose="02020603050405020304" pitchFamily="18" charset="-78"/>
              </a:rPr>
              <a:t>من النتائج التي توصل إليها ستيوارت هول، إذ يرى أنه لا يكفي مشاهدة </a:t>
            </a:r>
            <a:r>
              <a:rPr lang="ar-DZ" sz="3600" dirty="0" err="1">
                <a:latin typeface="Traditional Arabic" panose="02020603050405020304" pitchFamily="18" charset="-78"/>
                <a:cs typeface="Traditional Arabic" panose="02020603050405020304" pitchFamily="18" charset="-78"/>
              </a:rPr>
              <a:t>التلفيزيون</a:t>
            </a:r>
            <a:r>
              <a:rPr lang="ar-DZ" sz="3600" dirty="0">
                <a:latin typeface="Traditional Arabic" panose="02020603050405020304" pitchFamily="18" charset="-78"/>
                <a:cs typeface="Traditional Arabic" panose="02020603050405020304" pitchFamily="18" charset="-78"/>
              </a:rPr>
              <a:t> بقدر ما يجب </a:t>
            </a:r>
            <a:r>
              <a:rPr lang="ar-DZ" sz="3600" dirty="0">
                <a:highlight>
                  <a:srgbClr val="FFFF00"/>
                </a:highlight>
                <a:latin typeface="Traditional Arabic" panose="02020603050405020304" pitchFamily="18" charset="-78"/>
                <a:cs typeface="Traditional Arabic" panose="02020603050405020304" pitchFamily="18" charset="-78"/>
              </a:rPr>
              <a:t>مشاهدته بوعي وقد درس مورلي العائلة</a:t>
            </a:r>
            <a:r>
              <a:rPr lang="ar-DZ" sz="3600" dirty="0">
                <a:latin typeface="Traditional Arabic" panose="02020603050405020304" pitchFamily="18" charset="-78"/>
                <a:cs typeface="Traditional Arabic" panose="02020603050405020304" pitchFamily="18" charset="-78"/>
              </a:rPr>
              <a:t> بوصفها سياقا حاسما في التلقي </a:t>
            </a:r>
            <a:r>
              <a:rPr lang="ar-DZ" sz="3600" dirty="0" err="1">
                <a:latin typeface="Traditional Arabic" panose="02020603050405020304" pitchFamily="18" charset="-78"/>
                <a:cs typeface="Traditional Arabic" panose="02020603050405020304" pitchFamily="18" charset="-78"/>
              </a:rPr>
              <a:t>التلفيزيوني</a:t>
            </a:r>
            <a:r>
              <a:rPr lang="ar-DZ" sz="3600" dirty="0">
                <a:latin typeface="Traditional Arabic" panose="02020603050405020304" pitchFamily="18" charset="-78"/>
                <a:cs typeface="Traditional Arabic" panose="02020603050405020304" pitchFamily="18" charset="-78"/>
              </a:rPr>
              <a:t>، فأوضح </a:t>
            </a:r>
            <a:r>
              <a:rPr lang="ar-DZ" sz="3600" dirty="0">
                <a:solidFill>
                  <a:srgbClr val="FF0000"/>
                </a:solidFill>
                <a:latin typeface="Traditional Arabic" panose="02020603050405020304" pitchFamily="18" charset="-78"/>
                <a:cs typeface="Traditional Arabic" panose="02020603050405020304" pitchFamily="18" charset="-78"/>
              </a:rPr>
              <a:t>أن فعل مشاهدة </a:t>
            </a:r>
            <a:r>
              <a:rPr lang="ar-DZ" sz="3600" dirty="0" err="1">
                <a:solidFill>
                  <a:srgbClr val="FF0000"/>
                </a:solidFill>
                <a:latin typeface="Traditional Arabic" panose="02020603050405020304" pitchFamily="18" charset="-78"/>
                <a:cs typeface="Traditional Arabic" panose="02020603050405020304" pitchFamily="18" charset="-78"/>
              </a:rPr>
              <a:t>التلفيزيون</a:t>
            </a:r>
            <a:r>
              <a:rPr lang="ar-DZ" sz="3600" dirty="0">
                <a:solidFill>
                  <a:srgbClr val="FF0000"/>
                </a:solidFill>
                <a:latin typeface="Traditional Arabic" panose="02020603050405020304" pitchFamily="18" charset="-78"/>
                <a:cs typeface="Traditional Arabic" panose="02020603050405020304" pitchFamily="18" charset="-78"/>
              </a:rPr>
              <a:t> يخضع لتنظيم دقيق من قبل العائلة، حيث يمكننا الحديث عن قواعد عائلية: المواقيت الأماكن واختيار البرامج وأشار إلى الدور الذي يلعبه </a:t>
            </a:r>
            <a:r>
              <a:rPr lang="ar-DZ" sz="3600" dirty="0" err="1">
                <a:solidFill>
                  <a:srgbClr val="FF0000"/>
                </a:solidFill>
                <a:latin typeface="Traditional Arabic" panose="02020603050405020304" pitchFamily="18" charset="-78"/>
                <a:cs typeface="Traditional Arabic" panose="02020603050405020304" pitchFamily="18" charset="-78"/>
              </a:rPr>
              <a:t>التلفيزيون</a:t>
            </a:r>
            <a:r>
              <a:rPr lang="ar-DZ" sz="3600" dirty="0">
                <a:solidFill>
                  <a:srgbClr val="FF0000"/>
                </a:solidFill>
                <a:latin typeface="Traditional Arabic" panose="02020603050405020304" pitchFamily="18" charset="-78"/>
                <a:cs typeface="Traditional Arabic" panose="02020603050405020304" pitchFamily="18" charset="-78"/>
              </a:rPr>
              <a:t> في تفاعل أفراد العائلة أو في قطع التواصل.</a:t>
            </a:r>
          </a:p>
        </p:txBody>
      </p:sp>
    </p:spTree>
    <p:extLst>
      <p:ext uri="{BB962C8B-B14F-4D97-AF65-F5344CB8AC3E}">
        <p14:creationId xmlns:p14="http://schemas.microsoft.com/office/powerpoint/2010/main" val="17765684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A5E5DDFC-F469-4E69-AE42-9C057562DC53}"/>
              </a:ext>
            </a:extLst>
          </p:cNvPr>
          <p:cNvSpPr txBox="1"/>
          <p:nvPr/>
        </p:nvSpPr>
        <p:spPr>
          <a:xfrm>
            <a:off x="476249" y="550653"/>
            <a:ext cx="11478327" cy="6196440"/>
          </a:xfrm>
          <a:prstGeom prst="rect">
            <a:avLst/>
          </a:prstGeom>
          <a:noFill/>
        </p:spPr>
        <p:txBody>
          <a:bodyPr wrap="square">
            <a:spAutoFit/>
          </a:bodyPr>
          <a:lstStyle/>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3- دراسات سوسيولوجيا </a:t>
            </a:r>
            <a:r>
              <a:rPr lang="ar-SA" sz="3200" b="1"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 والتملك</a:t>
            </a:r>
            <a:endParaRPr lang="fr-FR"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تعتبر سوسيولوجيا استخدام تكنولوجيا الإعلام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والإتصال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من بين الدراسات الحديثة نسبيا، والتي تحاول رصد العلاقة بين هذه التكنولوجيا والسياق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التي تستعمل فيه، ليس من منظور سببي تقني ولكن وفق مقاربة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سوسيو</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تقنية، تبحث في العلاقة بين التقني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والإجتماعي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وكنا تداعيات وتجاذبات هذه العلاقة المتبادلة في السياق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أخذه بذلك الطابع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السوسيولوجي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الذي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يعطي استخدام التقنية، بعده</a:t>
            </a:r>
            <a:r>
              <a:rPr lang="ar-DZ"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a:t>
            </a:r>
            <a:endParaRPr lang="ar-DZ" sz="32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"تشير سوسيولوجيا الاستخدامات إلى اهتمام ملاحظ لنمط من المشكلات التي تقع في تقاطع ثلاث تخصصات سوسيولوجيا التقنية وسوسيولوجيا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وسوسيولوجيا أنماط الحيات إن عكفت على بحث تجاذبات العلاقة بين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التكنولوجيا،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الإتصال</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والمجتمع وتحليلها وفق أساليب مختلفة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endParaRPr lang="ar-DZ" sz="32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ان سوسيولوجيا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اتخذت لنفسها في الغالب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الفعل الفردي كوحدة للتحليل وتمثل هذا في رصد ممارسات الأفراد اليومية أثناء تعاملهم مع مختلف تكنولوجيات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الإتصال</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والإعلام، أي </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دراسة تملك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هؤلاء الأفراد لهذه الوسائل.</a:t>
            </a:r>
            <a:endParaRPr lang="fr-FR" sz="32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610507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A1C1CEF0-4080-4A06-8F12-F4EC3487176F}"/>
              </a:ext>
            </a:extLst>
          </p:cNvPr>
          <p:cNvSpPr txBox="1"/>
          <p:nvPr/>
        </p:nvSpPr>
        <p:spPr>
          <a:xfrm>
            <a:off x="1000125" y="503569"/>
            <a:ext cx="10915650" cy="5039969"/>
          </a:xfrm>
          <a:prstGeom prst="rect">
            <a:avLst/>
          </a:prstGeom>
          <a:noFill/>
        </p:spPr>
        <p:txBody>
          <a:bodyPr wrap="square">
            <a:spAutoFit/>
          </a:bodyPr>
          <a:lstStyle/>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من هذه الناحية، فضلت سوسيولوجيا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مقاربة فردية وذاتية تحتوي أساسا على مكون معرفي ومكون هوياتي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في حين </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التملك يحتوي أيضا على بعد سياسي وجماعي، هذا البعد الذي كان حاضرا في بداية سوسيولوجيا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في نهاية الثمانينات والذي استبعد تدريجيا بعد ذلك</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"(3)</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الأدوات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الإتصالية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fr-FR" sz="3200" dirty="0">
                <a:effectLst/>
                <a:latin typeface="Traditional Arabic" panose="02020603050405020304" pitchFamily="18" charset="-78"/>
                <a:ea typeface="Calibri" panose="020F0502020204030204" pitchFamily="34" charset="0"/>
                <a:cs typeface="Arial" panose="020B0604020202020204" pitchFamily="34" charset="0"/>
              </a:rPr>
              <a:t>TIC</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هي حاملة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للخيال والتمثلات والقيم التي تعطي البعد الرمزي</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"(4)</a:t>
            </a:r>
            <a:endParaRPr lang="fr-FR" sz="32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ينطلق تيار سوسيولوجيا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الذي ركزت عليه عدة بحوث إعلامية </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تناولت خلاله بداية أنماط استخدامات هذه التكنولوجيات في فضاء الحياة اليومية، من منظور اجتماعي </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ما طرح لنا العديد من الدراسات التي تم إدراجها ضمن تيار "سوسيولوجيا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والذي عكف على </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البحث فيما يفعله الأفراد بتقنيات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الإتصال</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أي استخدامات وسيلة معينة مع الأخذ بعين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الإعتبار</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السياق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الإجتماعي</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والثقافي الذي يحيط بالمستخدم</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.(5)</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648814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3323AD5-220E-4BD0-927A-BCE9616299D5}"/>
              </a:ext>
            </a:extLst>
          </p:cNvPr>
          <p:cNvSpPr txBox="1"/>
          <p:nvPr/>
        </p:nvSpPr>
        <p:spPr>
          <a:xfrm>
            <a:off x="581025" y="515143"/>
            <a:ext cx="11182349" cy="6137578"/>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هذا التيار شكل مجالا خصبا للبحث في </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طبيعة العلاقة التي تجمع بين الإنسان المستخدم والوسائل </a:t>
            </a:r>
            <a:r>
              <a:rPr lang="ar-SA" sz="28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الإتصالية</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الجديدة، الذي يعتبر أن المستخدم فاعلا مستقلا يتمتع بقدرة الإبداع."</a:t>
            </a:r>
            <a:endParaRPr lang="fr-FR" sz="2800" dirty="0">
              <a:solidFill>
                <a:srgbClr val="FF0000"/>
              </a:solidFill>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في هذا المجال تبين الباحثة </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جوسيان جوي </a:t>
            </a:r>
            <a:r>
              <a:rPr lang="fr-FR" sz="2800" dirty="0" err="1">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josaine</a:t>
            </a:r>
            <a:r>
              <a:rPr lang="fr-FR" sz="2800" dirty="0">
                <a:solidFill>
                  <a:srgbClr val="FF0000"/>
                </a:solidFill>
                <a:effectLst/>
                <a:latin typeface="Traditional Arabic" panose="02020603050405020304" pitchFamily="18" charset="-78"/>
                <a:ea typeface="Calibri" panose="020F0502020204030204" pitchFamily="34" charset="0"/>
                <a:cs typeface="Arial" panose="020B0604020202020204" pitchFamily="34" charset="0"/>
              </a:rPr>
              <a:t> jouet</a:t>
            </a: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مسار دراسات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في فرنسا مع بداية الثمانيات مع العديد من دراسات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اليومية للتقنيات الهاتف، الكومبيوتر ...) وغيرها من التقنيات، حيث شكل تيار بحث يطرح مجموعة من الأسئلة والتي تناقض مع الأعمال الأنجلو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ساكسونية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المنجزة حول وسائل الإعلام. "(6)</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انطلقت فيه هذه الدراسات من </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مبدأ أساسي هو اعتبار الاستخدام كبناء اجتماعي حيث نقر "جوسيان جوي بأن </a:t>
            </a:r>
            <a:r>
              <a:rPr lang="ar-SA" sz="28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الإستخدام</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المنتظر ليس هو دائما </a:t>
            </a:r>
            <a:r>
              <a:rPr lang="ar-SA" sz="28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الإستخدام</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الفعلي هذا الأخير هو نتاج للإطار </a:t>
            </a:r>
            <a:r>
              <a:rPr lang="ar-SA" sz="28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السوسيو</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تقني المستمر</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وكذا </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ثمرة لخيال المبتكرين وهو نتيجة </a:t>
            </a:r>
            <a:r>
              <a:rPr lang="ar-SA" sz="28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الإبتكار</a:t>
            </a:r>
            <a:r>
              <a:rPr lang="ar-SA" sz="28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الذي يتولد من ممارسات المستخدمين أو انعكاس لحالتهم </a:t>
            </a:r>
            <a:r>
              <a:rPr lang="ar-SA" sz="28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السوسيوثقافية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ar-DZ" sz="28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إن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تحليل معروف على أنه كيان اجتماعي، وبالتالي لا يمكن وضع حد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للإستخدام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عند الإشكال الذي تنص عليها الأجهزة التقنية، أي عدم التقيد بدليل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الإستعمال</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والذي يعبر دون شك عن جزه من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وإنا يمتد إلى سيرورة متعددة لوساطة تحقق جودة استخدام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اجتماعی</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فعلی</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(7)</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558266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D1346FD-35BD-4239-AE84-3F9EEC9C118C}"/>
              </a:ext>
            </a:extLst>
          </p:cNvPr>
          <p:cNvSpPr txBox="1"/>
          <p:nvPr/>
        </p:nvSpPr>
        <p:spPr>
          <a:xfrm>
            <a:off x="657225" y="614273"/>
            <a:ext cx="11077575" cy="5281574"/>
          </a:xfrm>
          <a:prstGeom prst="rect">
            <a:avLst/>
          </a:prstGeom>
          <a:noFill/>
        </p:spPr>
        <p:txBody>
          <a:bodyPr wrap="square">
            <a:spAutoFit/>
          </a:bodyPr>
          <a:lstStyle/>
          <a:p>
            <a:pPr algn="r" rtl="1"/>
            <a:r>
              <a:rPr lang="ar-SA" sz="3200" dirty="0">
                <a:effectLst/>
                <a:latin typeface="Calibri" panose="020F0502020204030204" pitchFamily="34" charset="0"/>
                <a:ea typeface="Calibri" panose="020F0502020204030204" pitchFamily="34" charset="0"/>
                <a:cs typeface="Traditional Arabic" panose="02020603050405020304" pitchFamily="18" charset="-78"/>
              </a:rPr>
              <a:t>وفقا لجوي" بناء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يتم تدريجيا وعبر مراحل تتمثل في التبني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الإكتشاف</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التعلم،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الإعتياد</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أو التعود الاندماج اجتماعي لتكنولوجيا الإعلام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والإتصال</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إن تكون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يحدث وفق مراحل ملاحظة، من خلال </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تقليص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الإستخدامات</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مقارنة بالتوقعات الأولية لوظائف التقنية خلال مرحلة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الإكتشاف</a:t>
            </a:r>
            <a:r>
              <a:rPr lang="ar-SA" sz="3200" dirty="0">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وصولا إلى الوضعية العادية عبر دمج التقنية في الممارسات </a:t>
            </a:r>
            <a:r>
              <a:rPr lang="ar-SA" sz="3200" dirty="0" err="1">
                <a:solidFill>
                  <a:srgbClr val="FF0000"/>
                </a:solidFill>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الإجتماعية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."(8)</a:t>
            </a:r>
            <a:endParaRPr lang="ar-DZ" sz="32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إن مفهوم التملك ليس مجرد الحيازة المادية والفيزيقية للأدوات التقنية، بل هو بناء رموز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إنطلاقا</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من مرجعية المستخدم في سيرورة معقدة</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endParaRPr lang="ar-DZ" sz="3200" dirty="0">
              <a:effectLst/>
              <a:latin typeface="Calibri" panose="020F0502020204030204" pitchFamily="34" charset="0"/>
              <a:ea typeface="Calibri" panose="020F0502020204030204" pitchFamily="34" charset="0"/>
              <a:cs typeface="Traditional Arabic" panose="02020603050405020304" pitchFamily="18" charset="-78"/>
            </a:endParaRPr>
          </a:p>
          <a:p>
            <a:pPr algn="r"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أما الباحث </a:t>
            </a:r>
            <a:r>
              <a:rPr lang="fr-FR" sz="3200" dirty="0">
                <a:effectLst/>
                <a:latin typeface="Traditional Arabic" panose="02020603050405020304" pitchFamily="18" charset="-78"/>
                <a:ea typeface="Calibri" panose="020F0502020204030204" pitchFamily="34" charset="0"/>
                <a:cs typeface="Arial" panose="020B0604020202020204" pitchFamily="34" charset="0"/>
              </a:rPr>
              <a:t>Serge </a:t>
            </a:r>
            <a:r>
              <a:rPr lang="fr-FR" sz="3200" dirty="0" err="1">
                <a:effectLst/>
                <a:latin typeface="Traditional Arabic" panose="02020603050405020304" pitchFamily="18" charset="-78"/>
                <a:ea typeface="Calibri" panose="020F0502020204030204" pitchFamily="34" charset="0"/>
                <a:cs typeface="Arial" panose="020B0604020202020204" pitchFamily="34" charset="0"/>
              </a:rPr>
              <a:t>Proulk</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في شرحه على أنه التحكم في الأداة أو الوسيلة وهو</a:t>
            </a:r>
            <a:r>
              <a:rPr lang="ar-DZ" sz="3200" dirty="0">
                <a:latin typeface="Calibri" panose="020F0502020204030204" pitchFamily="34" charset="0"/>
                <a:ea typeface="Calibri" panose="020F0502020204030204" pitchFamily="34" charset="0"/>
                <a:cs typeface="Arial" panose="020B0604020202020204" pitchFamily="34" charset="0"/>
              </a:rPr>
              <a:t>ا</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لغاية النهائية لعملية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الإستخدام</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وكذا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الإندماج</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a:t>
            </a:r>
            <a:r>
              <a:rPr lang="ar-SA" sz="3200" dirty="0" err="1">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الإبتكاري</a:t>
            </a:r>
            <a:r>
              <a:rPr lang="ar-SA" sz="3200" dirty="0">
                <a:effectLst/>
                <a:highlight>
                  <a:srgbClr val="FFFF00"/>
                </a:highlight>
                <a:latin typeface="Calibri" panose="020F0502020204030204" pitchFamily="34" charset="0"/>
                <a:ea typeface="Calibri" panose="020F0502020204030204" pitchFamily="34" charset="0"/>
                <a:cs typeface="Traditional Arabic" panose="02020603050405020304" pitchFamily="18" charset="-78"/>
              </a:rPr>
              <a:t> لعناصر الثقافة الرقمية في الحياة اليومية للمستخدمين سواء أفرادا أو جماعات."(9)</a:t>
            </a:r>
            <a:endParaRPr lang="fr-FR" sz="32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endParaRPr lang="fr-FR" dirty="0"/>
          </a:p>
        </p:txBody>
      </p:sp>
    </p:spTree>
    <p:extLst>
      <p:ext uri="{BB962C8B-B14F-4D97-AF65-F5344CB8AC3E}">
        <p14:creationId xmlns:p14="http://schemas.microsoft.com/office/powerpoint/2010/main" val="9110577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162307E-84E9-4552-A799-7812938A0D6D}"/>
              </a:ext>
            </a:extLst>
          </p:cNvPr>
          <p:cNvSpPr txBox="1"/>
          <p:nvPr/>
        </p:nvSpPr>
        <p:spPr>
          <a:xfrm>
            <a:off x="790575" y="699382"/>
            <a:ext cx="10925175" cy="5573962"/>
          </a:xfrm>
          <a:prstGeom prst="rect">
            <a:avLst/>
          </a:prstGeom>
          <a:noFill/>
        </p:spPr>
        <p:txBody>
          <a:bodyPr wrap="square">
            <a:spAutoFit/>
          </a:bodyPr>
          <a:lstStyle/>
          <a:p>
            <a:pPr algn="r" rtl="1">
              <a:lnSpc>
                <a:spcPct val="107000"/>
              </a:lnSpc>
              <a:spcAft>
                <a:spcPts val="800"/>
              </a:spcAft>
            </a:pP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۱۷ سوسيولوجيا مهني السمعي البصري (الصحافي، المنتج المبرمج ...)</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1- السوسيولوجيا الوظيفية للصحافيين:</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رغم الدور المهم الذي يلعبه الصحافي في العملية الاتصالية فهناك معلومات ضئيلة جدا قدمت عنه في أوساط الأبحاث الإعلامية وبالمقابل نلاحظ اهتمام كبير أعطي للتأثيرات المختلفة لوسائل الإعلام، جمهور وسائل الإعلام ودراسات الرأي العام، بينما دراسات قليلة جدا اهتمت بمحترفي الصحافة أو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دواقعهم</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واهتماماتهم. "(1)</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من ذلك يتضح أن الاهتمام بالقائمين بالاتصال وإجراء بحوث عليهم جاء في مرحلة متأخرة نسبيا، بعد بدايات الاهتمام بالجمهور، وبمضامين الرسائل الإعلامية، مع أن القائمين بالاتصال يمثلون أولى حلقات العملية الاتصالية والبداية الطبيعية لها.(2)</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ويمكن أن نعزو ذلك إلى القيود والتحفظات الخطيرة التي فرضتها الآثار المباشرة لوسائل الاتصال يضاف إلى ذلك ... كان من الصعب على الباحثين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الإطلاع</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على سير العمل وطبيعة التنظيم القائم في المؤسسات الصحفية أو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الإناعية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والتلفيزيونية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..."(3)</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285879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4270394-482D-457B-829D-9065F66A7DFC}"/>
              </a:ext>
            </a:extLst>
          </p:cNvPr>
          <p:cNvSpPr txBox="1"/>
          <p:nvPr/>
        </p:nvSpPr>
        <p:spPr>
          <a:xfrm>
            <a:off x="798897" y="551387"/>
            <a:ext cx="11020925" cy="6920805"/>
          </a:xfrm>
          <a:prstGeom prst="rect">
            <a:avLst/>
          </a:prstGeom>
          <a:noFill/>
        </p:spPr>
        <p:txBody>
          <a:bodyPr wrap="square">
            <a:spAutoFit/>
          </a:bodyPr>
          <a:lstStyle/>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إن الحاجة لدراسة سوسيولوجية رجال الإعلام يبررها عدم إمكانية علماء الإعلام وباحثو وسائل الإعلام الإستغناء عن بعد مهم من أبعاد عملية الاتصال يرى كاري أن البعد الثالث للثورة الاتصالية، والذي يتمثل في بروز دور الصحافي المحترف، لم يبحث بعد، وتساؤلات مثل: ما هو أصل الدور الوظائف الذي تشكله بطريقة جماعية، الوظائف التي يخدمها الدور، أو القوانين والضغوط التي تقيد أصحاب الدور لم تطرح</a:t>
            </a:r>
            <a:r>
              <a:rPr lang="ar-DZ" sz="3600" dirty="0">
                <a:latin typeface="Calibri" panose="020F0502020204030204" pitchFamily="34" charset="0"/>
                <a:ea typeface="Calibri" panose="020F0502020204030204" pitchFamily="34" charset="0"/>
                <a:cs typeface="Arial" panose="020B0604020202020204" pitchFamily="34" charset="0"/>
              </a:rPr>
              <a:t> </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بعد. (4)</a:t>
            </a:r>
            <a:endParaRPr lang="fr-FR"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الباحث "جير ينادي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السوسيولوجية</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الصحفي لفهم طريقة أحسن ولشرح بطريقة أكمل السلوكيات وتصرفات محترفي الإعلام والصحافة إن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سوسيولوجية</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الصحافي موضوع معقد للدراسة،</a:t>
            </a:r>
            <a:endParaRPr lang="fr-FR"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أولا، لأن الصحافي يحتل مكانا مهما في التحكم في تدفق المعرفة والأخبار .</a:t>
            </a:r>
            <a:endParaRPr lang="fr-FR"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ثانيا، لأن الصحافي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حنيس</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أفكار المسبقة وانحيازه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وضحبة</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استعماله من طرف رجال الدعاية الذين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يمدقون</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إلى توجيه فهمه للأحداث. </a:t>
            </a:r>
            <a:endParaRPr lang="fr-FR"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27515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0253559-D203-4CCB-8731-1012290DADFD}"/>
              </a:ext>
            </a:extLst>
          </p:cNvPr>
          <p:cNvSpPr txBox="1"/>
          <p:nvPr/>
        </p:nvSpPr>
        <p:spPr>
          <a:xfrm>
            <a:off x="409575" y="584924"/>
            <a:ext cx="11210925" cy="5386090"/>
          </a:xfrm>
          <a:prstGeom prst="rect">
            <a:avLst/>
          </a:prstGeom>
          <a:noFill/>
        </p:spPr>
        <p:txBody>
          <a:bodyPr wrap="square">
            <a:spAutoFit/>
          </a:bodyPr>
          <a:lstStyle/>
          <a:p>
            <a:pPr algn="r" rtl="1"/>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ومع ذلك فمن الخطأ أن نرى في مدرسة شيكاغو مجرد معقل للمناهج الكمية، باعتبار أنها قادت الطريق في استخدام المسوح الاجتماعية و البحوث الإحصائية للمجتمعات المحلية ورسم الخرائط الكمية للمناطق الاجتماعية وإبداع سجلات الوقائع الخاصة بالمجتمعات المحلية باختصار، </a:t>
            </a:r>
            <a:r>
              <a:rPr lang="ar-SA" sz="2800" b="1" dirty="0">
                <a:effectLst/>
                <a:latin typeface="Times New Roman" panose="02020603050405020304" pitchFamily="18" charset="0"/>
                <a:ea typeface="Times New Roman" panose="02020603050405020304" pitchFamily="18" charset="0"/>
                <a:cs typeface="Traditional Arabic" panose="02020603050405020304" pitchFamily="18" charset="-78"/>
              </a:rPr>
              <a:t>استطاعت مدرسة شيكاغو أن تطور تقليدا راسخا في استخدام المناهج الكيفية أيضا</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 وقد </a:t>
            </a:r>
            <a:r>
              <a:rPr lang="ar-SA" sz="2800" b="1" dirty="0">
                <a:solidFill>
                  <a:srgbClr val="0070C0"/>
                </a:solidFill>
                <a:effectLst/>
                <a:latin typeface="Times New Roman" panose="02020603050405020304" pitchFamily="18" charset="0"/>
                <a:ea typeface="Times New Roman" panose="02020603050405020304" pitchFamily="18" charset="0"/>
                <a:cs typeface="Traditional Arabic" panose="02020603050405020304" pitchFamily="18" charset="-78"/>
              </a:rPr>
              <a:t>ارتبط ذلك باسم وليم </a:t>
            </a:r>
            <a:r>
              <a:rPr lang="ar-SA" sz="2800" b="1" dirty="0" err="1">
                <a:solidFill>
                  <a:srgbClr val="0070C0"/>
                </a:solidFill>
                <a:effectLst/>
                <a:latin typeface="Times New Roman" panose="02020603050405020304" pitchFamily="18" charset="0"/>
                <a:ea typeface="Times New Roman" panose="02020603050405020304" pitchFamily="18" charset="0"/>
                <a:cs typeface="Traditional Arabic" panose="02020603050405020304" pitchFamily="18" charset="-78"/>
              </a:rPr>
              <a:t>أوجبرن</a:t>
            </a:r>
            <a:r>
              <a:rPr lang="ar-SA" sz="2800" b="1" dirty="0">
                <a:solidFill>
                  <a:srgbClr val="0070C0"/>
                </a:solidFill>
                <a:effectLst/>
                <a:latin typeface="Times New Roman" panose="02020603050405020304" pitchFamily="18" charset="0"/>
                <a:ea typeface="Times New Roman" panose="02020603050405020304" pitchFamily="18" charset="0"/>
                <a:cs typeface="Traditional Arabic" panose="02020603050405020304" pitchFamily="18" charset="-78"/>
              </a:rPr>
              <a:t> على وجه الخصو</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ص. فضلا عن ذلك، فإن علم الاجتماع </a:t>
            </a:r>
            <a:r>
              <a:rPr lang="ar-SA" sz="2800" dirty="0" err="1">
                <a:effectLst/>
                <a:latin typeface="Times New Roman" panose="02020603050405020304" pitchFamily="18" charset="0"/>
                <a:ea typeface="Times New Roman" panose="02020603050405020304" pitchFamily="18" charset="0"/>
                <a:cs typeface="Traditional Arabic" panose="02020603050405020304" pitchFamily="18" charset="-78"/>
              </a:rPr>
              <a:t>فى</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 مدرسة شيكاغو لم يكن عدوا للتنظير.</a:t>
            </a:r>
            <a:endParaRPr lang="fr-FR" sz="2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600" b="1" dirty="0">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أما القضية المحورية الثانية </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في بحوث مدرسة شيكاغو في علم الاجتماع </a:t>
            </a:r>
            <a:r>
              <a:rPr lang="ar-SA" sz="2800" b="1" dirty="0">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فتتعلق بدراسة المدينة</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 هنا، </a:t>
            </a:r>
            <a:r>
              <a:rPr lang="ar-SA" sz="2800" b="1" dirty="0">
                <a:effectLst/>
                <a:latin typeface="Times New Roman" panose="02020603050405020304" pitchFamily="18" charset="0"/>
                <a:ea typeface="Times New Roman" panose="02020603050405020304" pitchFamily="18" charset="0"/>
                <a:cs typeface="Traditional Arabic" panose="02020603050405020304" pitchFamily="18" charset="-78"/>
              </a:rPr>
              <a:t>وفي واحدة من أسرع المدن نموا في أمريكا الشمالية في بداية هذا القرن</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 بكل ما صاحب ذلك من </a:t>
            </a:r>
            <a:r>
              <a:rPr lang="ar-SA" sz="2800" b="1" dirty="0">
                <a:solidFill>
                  <a:srgbClr val="00B0F0"/>
                </a:solidFill>
                <a:effectLst/>
                <a:latin typeface="Times New Roman" panose="02020603050405020304" pitchFamily="18" charset="0"/>
                <a:ea typeface="Times New Roman" panose="02020603050405020304" pitchFamily="18" charset="0"/>
                <a:cs typeface="Traditional Arabic" panose="02020603050405020304" pitchFamily="18" charset="-78"/>
              </a:rPr>
              <a:t>مشكلات الهجرة والجناح، والجريمة والمشكلات الاجتماعية، أصبحت الدراسة </a:t>
            </a:r>
            <a:r>
              <a:rPr lang="ar-SA" sz="2800" b="1" dirty="0" err="1">
                <a:solidFill>
                  <a:srgbClr val="00B0F0"/>
                </a:solidFill>
                <a:effectLst/>
                <a:latin typeface="Times New Roman" panose="02020603050405020304" pitchFamily="18" charset="0"/>
                <a:ea typeface="Times New Roman" panose="02020603050405020304" pitchFamily="18" charset="0"/>
                <a:cs typeface="Traditional Arabic" panose="02020603050405020304" pitchFamily="18" charset="-78"/>
              </a:rPr>
              <a:t>السوسيولوجية</a:t>
            </a:r>
            <a:r>
              <a:rPr lang="ar-SA" sz="2800" b="1" dirty="0">
                <a:solidFill>
                  <a:srgbClr val="00B0F0"/>
                </a:solidFill>
                <a:effectLst/>
                <a:latin typeface="Times New Roman" panose="02020603050405020304" pitchFamily="18" charset="0"/>
                <a:ea typeface="Times New Roman" panose="02020603050405020304" pitchFamily="18" charset="0"/>
                <a:cs typeface="Traditional Arabic" panose="02020603050405020304" pitchFamily="18" charset="-78"/>
              </a:rPr>
              <a:t> للمدينة فرعا مستقلا من فروع علم الاجتماع</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ar-DZ" sz="2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 وتعود العديد من جذور علم الاجتماع الحضري إلى تقاليد هذه المدرسة، </a:t>
            </a:r>
            <a:r>
              <a:rPr lang="ar-SA" sz="28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سواء من </a:t>
            </a:r>
            <a:r>
              <a:rPr lang="ar-SA" sz="28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المناحية</a:t>
            </a:r>
            <a:r>
              <a:rPr lang="ar-SA" sz="28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الوصفية، حيث تم رسم خرائط لمناطق المدينة رتبت في سلسلة من المناطق الدائرية</a:t>
            </a:r>
            <a:r>
              <a:rPr lang="ar-DZ" sz="2800" b="1" dirty="0">
                <a:solidFill>
                  <a:srgbClr val="7030A0"/>
                </a:solidFill>
                <a:latin typeface="Times New Roman" panose="02020603050405020304" pitchFamily="18" charset="0"/>
                <a:ea typeface="Times New Roman" panose="02020603050405020304" pitchFamily="18" charset="0"/>
              </a:rPr>
              <a:t> </a:t>
            </a:r>
            <a:r>
              <a:rPr lang="ar-SA" sz="28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المتحدة المركز)، تبدأ من قلب المدينة، و تنتهى بالحزام الخارجي للمتنقلين يوميا</a:t>
            </a:r>
            <a:r>
              <a:rPr lang="ar-SA" sz="2800" dirty="0">
                <a:effectLst/>
                <a:latin typeface="Times New Roman" panose="02020603050405020304" pitchFamily="18" charset="0"/>
                <a:ea typeface="Times New Roman" panose="02020603050405020304" pitchFamily="18" charset="0"/>
                <a:cs typeface="Traditional Arabic" panose="02020603050405020304" pitchFamily="18" charset="-78"/>
              </a:rPr>
              <a:t>، أو من </a:t>
            </a:r>
            <a:r>
              <a:rPr lang="ar-SA" sz="2800" b="1" dirty="0">
                <a:solidFill>
                  <a:srgbClr val="00B050"/>
                </a:solidFill>
                <a:effectLst/>
                <a:latin typeface="Times New Roman" panose="02020603050405020304" pitchFamily="18" charset="0"/>
                <a:ea typeface="Times New Roman" panose="02020603050405020304" pitchFamily="18" charset="0"/>
                <a:cs typeface="Traditional Arabic" panose="02020603050405020304" pitchFamily="18" charset="-78"/>
              </a:rPr>
              <a:t>الناحية النظرية</a:t>
            </a:r>
            <a:r>
              <a:rPr lang="ar-DZ" sz="2800" b="1" dirty="0">
                <a:solidFill>
                  <a:srgbClr val="00B050"/>
                </a:solidFill>
                <a:latin typeface="Times New Roman" panose="02020603050405020304" pitchFamily="18" charset="0"/>
                <a:ea typeface="Times New Roman" panose="02020603050405020304" pitchFamily="18" charset="0"/>
              </a:rPr>
              <a:t> </a:t>
            </a:r>
            <a:r>
              <a:rPr lang="ar-SA" sz="2800" b="1" dirty="0">
                <a:solidFill>
                  <a:srgbClr val="00B050"/>
                </a:solidFill>
                <a:effectLst/>
                <a:latin typeface="Times New Roman" panose="02020603050405020304" pitchFamily="18" charset="0"/>
                <a:ea typeface="Times New Roman" panose="02020603050405020304" pitchFamily="18" charset="0"/>
                <a:cs typeface="Traditional Arabic" panose="02020603050405020304" pitchFamily="18" charset="-78"/>
              </a:rPr>
              <a:t>في ضوء محاولات </a:t>
            </a:r>
            <a:r>
              <a:rPr lang="ar-SA" sz="2800" b="1" dirty="0" err="1">
                <a:solidFill>
                  <a:srgbClr val="00B050"/>
                </a:solidFill>
                <a:effectLst/>
                <a:latin typeface="Times New Roman" panose="02020603050405020304" pitchFamily="18" charset="0"/>
                <a:ea typeface="Times New Roman" panose="02020603050405020304" pitchFamily="18" charset="0"/>
                <a:cs typeface="Traditional Arabic" panose="02020603050405020304" pitchFamily="18" charset="-78"/>
              </a:rPr>
              <a:t>تفسیر</a:t>
            </a:r>
            <a:r>
              <a:rPr lang="ar-SA" sz="2800" b="1" dirty="0">
                <a:solidFill>
                  <a:srgbClr val="00B05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2800" b="1" dirty="0" err="1">
                <a:solidFill>
                  <a:srgbClr val="00B050"/>
                </a:solidFill>
                <a:effectLst/>
                <a:latin typeface="Times New Roman" panose="02020603050405020304" pitchFamily="18" charset="0"/>
                <a:ea typeface="Times New Roman" panose="02020603050405020304" pitchFamily="18" charset="0"/>
                <a:cs typeface="Traditional Arabic" panose="02020603050405020304" pitchFamily="18" charset="-78"/>
              </a:rPr>
              <a:t>دینامیات</a:t>
            </a:r>
            <a:r>
              <a:rPr lang="ar-SA" sz="2800" b="1" dirty="0">
                <a:solidFill>
                  <a:srgbClr val="00B050"/>
                </a:solidFill>
                <a:effectLst/>
                <a:latin typeface="Times New Roman" panose="02020603050405020304" pitchFamily="18" charset="0"/>
                <a:ea typeface="Times New Roman" panose="02020603050405020304" pitchFamily="18" charset="0"/>
                <a:cs typeface="Traditional Arabic" panose="02020603050405020304" pitchFamily="18" charset="-78"/>
              </a:rPr>
              <a:t> نمو المدينة وتغيرها.</a:t>
            </a:r>
            <a:endParaRPr lang="fr-FR" sz="2800" b="1" dirty="0">
              <a:solidFill>
                <a:srgbClr val="00B050"/>
              </a:solidFill>
              <a:effectLst/>
              <a:latin typeface="Times New Roman" panose="02020603050405020304" pitchFamily="18" charset="0"/>
              <a:ea typeface="Times New Roman" panose="02020603050405020304" pitchFamily="18" charset="0"/>
            </a:endParaRPr>
          </a:p>
          <a:p>
            <a:pPr algn="r" rtl="1"/>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95112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4A8B981-D19B-42AA-B90B-A50E7B1A743F}"/>
              </a:ext>
            </a:extLst>
          </p:cNvPr>
          <p:cNvSpPr txBox="1"/>
          <p:nvPr/>
        </p:nvSpPr>
        <p:spPr>
          <a:xfrm>
            <a:off x="228600" y="59185"/>
            <a:ext cx="11696700" cy="8329973"/>
          </a:xfrm>
          <a:prstGeom prst="rect">
            <a:avLst/>
          </a:prstGeom>
          <a:noFill/>
        </p:spPr>
        <p:txBody>
          <a:bodyPr wrap="square">
            <a:spAutoFit/>
          </a:bodyPr>
          <a:lstStyle/>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لما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ورايت</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فإنه يرى أن رجال الإعلام، رغم دورهم المهم في عملية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فإنهم لم يحظوا باهتمام الباحثين، يقول: إن الدراسة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السوسيولوجية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لرجال الإعلام همشت ولم تحظ بالاهتمام اللازم منذ زمن بعيد إذا ما قورنت باهتمامات الأبحاث في المجالات الأخرى بعملية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الإتصال</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خاصة دراسة المحتوى وديموغرافية الجمهور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رغم اختلافها وتباينها فإن الأبحاث الإعلامية التي درست رجال الإعلام لم تنظر إلى كل الزوايا التي تشكل عالم الصحافيين. بعض الدراسات نظرت إلى الصحافي من زاوية الخلفية والمهنية. دراسات أخرى ركزت على الجانب التنظيمي للمهنة محللة بذلك الأدوار المختلفة للصحافي، القيم المهنية والتنظيمية الروتين وانعكاساتها على إبداع الصحافي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يرى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ماكويل</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أنه يجب على علماء الاجتماع دراسة رجال الإعلام للأسباب التالية: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-1 لمعرفة من هم نظرا للامتيازات التي يتمتعون بها للوصول والحصول على المعلومات والمعرفة ونظرا للدور الذي يلعبونه كحراسة البوابة وكمراقبين.</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2- النظر في طريقة فهمهم لدورهم وفي كيفية نظرهم لجمهورهم.</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3- التحقيق في تأثير المؤسسة الإعلامية والإطار البيروقراطي التي تعمل فيه على المنتج النهائي الرسائل.</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4- تقييم تأثير الخلفية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الإجتماعية</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القيم الشخصية القوانين المهنية والأخلاقية على عملية </a:t>
            </a:r>
            <a:r>
              <a:rPr lang="ar-SA" sz="2800" dirty="0" err="1">
                <a:effectLst/>
                <a:latin typeface="Calibri" panose="020F0502020204030204" pitchFamily="34" charset="0"/>
                <a:ea typeface="Calibri" panose="020F0502020204030204" pitchFamily="34" charset="0"/>
                <a:cs typeface="Traditional Arabic" panose="02020603050405020304" pitchFamily="18" charset="-78"/>
              </a:rPr>
              <a:t>الإختيار</a:t>
            </a:r>
            <a:r>
              <a:rPr lang="ar-SA" sz="2800" dirty="0">
                <a:effectLst/>
                <a:latin typeface="Calibri" panose="020F0502020204030204" pitchFamily="34" charset="0"/>
                <a:ea typeface="Calibri" panose="020F0502020204030204" pitchFamily="34" charset="0"/>
                <a:cs typeface="Traditional Arabic" panose="02020603050405020304" pitchFamily="18" charset="-78"/>
              </a:rPr>
              <a:t> والمراقبة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التي يقوم بهما الصحافي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2 الصحافيون ومحيطهم</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Traditional Arabic" panose="02020603050405020304" pitchFamily="18" charset="-78"/>
              </a:rPr>
              <a:t> </a:t>
            </a:r>
            <a:endParaRPr lang="fr-FR" sz="1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85549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E75677C-31F6-4C28-A313-13A5BF87735B}"/>
              </a:ext>
            </a:extLst>
          </p:cNvPr>
          <p:cNvSpPr txBox="1"/>
          <p:nvPr/>
        </p:nvSpPr>
        <p:spPr>
          <a:xfrm>
            <a:off x="503722" y="760253"/>
            <a:ext cx="11184555" cy="2705228"/>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يلحان الباحثان ويفر" وقري في مقالهما على علماء الإتصال أن ينظروا في آثار المناخ السوسيولوجي والفكري على القيم الإخبارية، السلوكيات والأداء."</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يرى الباحثان أن هناك حاجة ملحة بالنظر في تأثير عوامل عدة كالخلفية العائلية، التكوين الصحفي،</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محيط العمل داخل قاعة التحرير، حجم المؤسسة الإعلامية نوعية ملكية المؤسسة الإعلامية.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r-FR" sz="2800" dirty="0">
                <a:effectLst/>
                <a:latin typeface="Traditional Arabic" panose="02020603050405020304" pitchFamily="18" charset="-78"/>
                <a:ea typeface="Calibri" panose="020F0502020204030204" pitchFamily="34" charset="0"/>
                <a:cs typeface="Arial" panose="020B0604020202020204" pitchFamily="34" charset="0"/>
              </a:rPr>
              <a:t>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06116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72448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5295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0AEBD1C-1B94-487C-9333-17B13D7926C8}"/>
              </a:ext>
            </a:extLst>
          </p:cNvPr>
          <p:cNvSpPr txBox="1"/>
          <p:nvPr/>
        </p:nvSpPr>
        <p:spPr>
          <a:xfrm>
            <a:off x="714375" y="639752"/>
            <a:ext cx="11325225" cy="6001643"/>
          </a:xfrm>
          <a:prstGeom prst="rect">
            <a:avLst/>
          </a:prstGeom>
          <a:noFill/>
        </p:spPr>
        <p:txBody>
          <a:bodyPr wrap="square">
            <a:spAutoFit/>
          </a:bodyPr>
          <a:lstStyle/>
          <a:p>
            <a:pPr algn="r" rtl="1"/>
            <a:r>
              <a:rPr lang="ar-SA" sz="3200" b="1" dirty="0">
                <a:solidFill>
                  <a:srgbClr val="C0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القضية الثالثة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التي نبعت من مدرسة شيكاغو فتتمثل في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صيغة مميزة لعلم النفس الاجتماعي</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fr-FR" sz="3200" dirty="0">
              <a:effectLst/>
              <a:latin typeface="Times New Roman" panose="02020603050405020304" pitchFamily="18" charset="0"/>
              <a:ea typeface="Times New Roman" panose="02020603050405020304" pitchFamily="18" charset="0"/>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مشتقة جزئيا من قسم الفلسفة الحليف، وبخاصة من كتابات </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جورج هربرت ميد وقد ركز هذا التقليد على خلق وتنظيم الذات، وهو ما عرف فيما بعد عبر كتابات هربرت </a:t>
            </a:r>
            <a:r>
              <a:rPr lang="ar-SA" sz="32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بلومر</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باسم التفاعلية الرمزية</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fr-FR" sz="3200" dirty="0">
              <a:effectLst/>
              <a:latin typeface="Times New Roman" panose="02020603050405020304" pitchFamily="18" charset="0"/>
              <a:ea typeface="Times New Roman" panose="02020603050405020304" pitchFamily="18" charset="0"/>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تشتهر مدرسة شيكاغو بالعمل على علم الاجتماع الحضري </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وبتطوير ال</a:t>
            </a:r>
            <a:r>
              <a:rPr lang="ar-DZ"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م</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نهج التفاعلي الرمزي</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ولا سيما من خلال عمل </a:t>
            </a:r>
            <a:r>
              <a:rPr lang="ar-SA" sz="32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rPr>
              <a:t>هربرت </a:t>
            </a:r>
            <a:r>
              <a:rPr lang="ar-SA" sz="3200" b="1" dirty="0" err="1">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rPr>
              <a:t>بلومر</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b="1" dirty="0">
                <a:solidFill>
                  <a:srgbClr val="0070C0"/>
                </a:solidFill>
                <a:effectLst/>
                <a:latin typeface="Times New Roman" panose="02020603050405020304" pitchFamily="18" charset="0"/>
                <a:ea typeface="Times New Roman" panose="02020603050405020304" pitchFamily="18" charset="0"/>
                <a:cs typeface="Traditional Arabic" panose="02020603050405020304" pitchFamily="18" charset="-78"/>
              </a:rPr>
              <a:t>وقد ركز على السلوك البشري الذي تشكله البني الاجتماعية والعوامل البيئية المحيطة، وليس الخصائص الجينية والشخصية</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قبل علماء الأحياء وعلماء الأنثروبولوجيا نظرية التطور كدليل على أن الحيوانات تتكيف مع</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بيئاتها.</a:t>
            </a:r>
            <a:endParaRPr lang="fr-FR" sz="3200" dirty="0">
              <a:effectLst/>
              <a:latin typeface="Times New Roman" panose="02020603050405020304" pitchFamily="18" charset="0"/>
              <a:ea typeface="Times New Roman" panose="02020603050405020304" pitchFamily="18" charset="0"/>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كما هو مطبق على البشر الذين يعتبرون مسؤولين عن مصائرهم الخاصة، يعتقد أعضاء المدرسة أن</a:t>
            </a:r>
            <a:r>
              <a:rPr lang="ar-DZ" sz="3200" dirty="0">
                <a:latin typeface="Times New Roman" panose="02020603050405020304" pitchFamily="18" charset="0"/>
                <a:ea typeface="Times New Roman" panose="02020603050405020304" pitchFamily="18" charset="0"/>
              </a:rPr>
              <a:t>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البيئة الطبيعية، التي </a:t>
            </a:r>
            <a:r>
              <a:rPr lang="ar-SA"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rPr>
              <a:t>يسكنها المجتمع، هي عامل رئيسي في تشكيل السلوك البشري</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وأن المدينة تعمل بمثابة مختبر مصغر: «في هذه العظيمة المدن، حيث يتم إطلاق جميع المشاعر، وجميع</a:t>
            </a:r>
            <a:r>
              <a:rPr lang="ar-DZ" sz="3200" b="1"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طاقات</a:t>
            </a:r>
            <a:r>
              <a:rPr lang="ar-DZ" sz="3200" b="1" dirty="0">
                <a:latin typeface="Times New Roman" panose="02020603050405020304" pitchFamily="18" charset="0"/>
                <a:ea typeface="Times New Roman" panose="02020603050405020304" pitchFamily="18" charset="0"/>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البشرية، ونحن في وضع يمكننا من التحقيق في العملية الحضرية، كما لو كانت تحت المجهر. </a:t>
            </a:r>
            <a:endParaRPr lang="ar-DZ" sz="3200" b="1"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1680650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4AD2B8A-190D-45EB-AD5B-756856A02C4A}"/>
              </a:ext>
            </a:extLst>
          </p:cNvPr>
          <p:cNvSpPr txBox="1"/>
          <p:nvPr/>
        </p:nvSpPr>
        <p:spPr>
          <a:xfrm>
            <a:off x="490537" y="674400"/>
            <a:ext cx="11210925" cy="5509200"/>
          </a:xfrm>
          <a:prstGeom prst="rect">
            <a:avLst/>
          </a:prstGeom>
          <a:noFill/>
        </p:spPr>
        <p:txBody>
          <a:bodyPr wrap="square">
            <a:spAutoFit/>
          </a:bodyPr>
          <a:lstStyle/>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وقد ركز أعضاء المدرسة على </a:t>
            </a:r>
            <a:r>
              <a:rPr lang="ar-SA" sz="3200" b="1" dirty="0">
                <a:solidFill>
                  <a:srgbClr val="FF0000"/>
                </a:solidFill>
                <a:effectLst/>
                <a:highlight>
                  <a:srgbClr val="FFFF00"/>
                </a:highlight>
                <a:latin typeface="Times New Roman" panose="02020603050405020304" pitchFamily="18" charset="0"/>
                <a:ea typeface="Times New Roman" panose="02020603050405020304" pitchFamily="18" charset="0"/>
                <a:cs typeface="Traditional Arabic" panose="02020603050405020304" pitchFamily="18" charset="-78"/>
              </a:rPr>
              <a:t>مدينة شيكاغو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كهدف لدراستهم، </a:t>
            </a:r>
            <a:r>
              <a:rPr lang="ar-SA"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rPr>
              <a:t>وبحثًا عن دليل في ما إذا كان</a:t>
            </a:r>
            <a:r>
              <a:rPr lang="ar-DZ" sz="3200" b="1" dirty="0">
                <a:solidFill>
                  <a:srgbClr val="002060"/>
                </a:solidFill>
                <a:latin typeface="Times New Roman" panose="02020603050405020304" pitchFamily="18" charset="0"/>
                <a:ea typeface="Times New Roman" panose="02020603050405020304" pitchFamily="18" charset="0"/>
              </a:rPr>
              <a:t> </a:t>
            </a:r>
            <a:r>
              <a:rPr lang="ar-SA"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rPr>
              <a:t>التحضر وتنامي الحراك الاجتماعي هي أسباب المشكلات الاجتماعية المعاصرة.</a:t>
            </a:r>
            <a:endParaRPr lang="ar-DZ" sz="3200" b="1" dirty="0">
              <a:solidFill>
                <a:srgbClr val="00206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في</a:t>
            </a:r>
            <a:r>
              <a:rPr lang="ar-DZ" sz="3200" dirty="0">
                <a:latin typeface="Times New Roman" panose="02020603050405020304" pitchFamily="18" charset="0"/>
                <a:ea typeface="Times New Roman" panose="02020603050405020304" pitchFamily="18" charset="0"/>
              </a:rPr>
              <a:t> </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الأصل، </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كانت شيكاغو لوحة نظيفة، بيئة مادية فارغة. وفي عام 1860 كانت شيكاغو مدينة صغيرة يبلغ عدد سكانها 10000 نسمة .</a:t>
            </a:r>
            <a:endParaRPr lang="ar-DZ"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ومن ثم كان هناك نمو كبير بعد </a:t>
            </a:r>
            <a:r>
              <a:rPr lang="ar-SA" sz="3200" b="1" dirty="0">
                <a:solidFill>
                  <a:srgbClr val="C00000"/>
                </a:solidFill>
                <a:effectLst/>
                <a:latin typeface="Times New Roman" panose="02020603050405020304" pitchFamily="18" charset="0"/>
                <a:ea typeface="Times New Roman" panose="02020603050405020304" pitchFamily="18" charset="0"/>
                <a:cs typeface="Traditional Arabic" panose="02020603050405020304" pitchFamily="18" charset="-78"/>
              </a:rPr>
              <a:t>حريق عام 1871</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وبحلول </a:t>
            </a:r>
            <a:r>
              <a:rPr lang="ar-SA" sz="3200" b="1" dirty="0">
                <a:solidFill>
                  <a:srgbClr val="C00000"/>
                </a:solidFill>
                <a:effectLst/>
                <a:latin typeface="Times New Roman" panose="02020603050405020304" pitchFamily="18" charset="0"/>
                <a:ea typeface="Times New Roman" panose="02020603050405020304" pitchFamily="18" charset="0"/>
                <a:cs typeface="Traditional Arabic" panose="02020603050405020304" pitchFamily="18" charset="-78"/>
              </a:rPr>
              <a:t>عام 1910</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تجاوز عدد السكان هذه المدينة </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مليوني نسمة</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وكانت الزيادة السكانية السريعة التي ا</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ت</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ت </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نتيجة لتدفق المهاجرين قد ادت إلى زياد معدلات التشرد</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أندرسون (1923).</a:t>
            </a:r>
            <a:endPar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بالإضافة إلى سوء ظروف السكن، وظروف العمل السيئة المبنية على أساس الأجور المنخفضة والساعات الطويلة، </a:t>
            </a:r>
            <a:r>
              <a:rPr lang="ar-SA" sz="3200" b="1" dirty="0">
                <a:solidFill>
                  <a:srgbClr val="C00000"/>
                </a:solidFill>
                <a:effectLst/>
                <a:latin typeface="Times New Roman" panose="02020603050405020304" pitchFamily="18" charset="0"/>
                <a:ea typeface="Times New Roman" panose="02020603050405020304" pitchFamily="18" charset="0"/>
                <a:cs typeface="Traditional Arabic" panose="02020603050405020304" pitchFamily="18" charset="-78"/>
              </a:rPr>
              <a:t>يؤكد كل من توماس </a:t>
            </a:r>
            <a:r>
              <a:rPr lang="ar-SA" sz="3200" b="1" dirty="0" err="1">
                <a:solidFill>
                  <a:srgbClr val="C00000"/>
                </a:solidFill>
                <a:effectLst/>
                <a:latin typeface="Times New Roman" panose="02020603050405020304" pitchFamily="18" charset="0"/>
                <a:ea typeface="Times New Roman" panose="02020603050405020304" pitchFamily="18" charset="0"/>
                <a:cs typeface="Traditional Arabic" panose="02020603050405020304" pitchFamily="18" charset="-78"/>
              </a:rPr>
              <a:t>وزنانكي</a:t>
            </a:r>
            <a:r>
              <a:rPr lang="ar-SA" sz="3200" b="1" dirty="0">
                <a:solidFill>
                  <a:srgbClr val="C00000"/>
                </a:solidFill>
                <a:effectLst/>
                <a:latin typeface="Times New Roman" panose="02020603050405020304" pitchFamily="18" charset="0"/>
                <a:ea typeface="Times New Roman" panose="02020603050405020304" pitchFamily="18" charset="0"/>
                <a:cs typeface="Traditional Arabic" panose="02020603050405020304" pitchFamily="18" charset="-78"/>
              </a:rPr>
              <a:t> (1918) على أن الحرية المفاجئة للمهاجرين المنطلقة من ضوابط أوروبا إلى المنافسة غير المقيدة للمدينة الجديدة كانت مصدر ديناميكية النمو في المدينة</a:t>
            </a:r>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fr-FR" sz="3200" b="1" dirty="0">
              <a:solidFill>
                <a:srgbClr val="92D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02944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EA4A7DE-910B-46AF-AE96-42E84A439ECD}"/>
              </a:ext>
            </a:extLst>
          </p:cNvPr>
          <p:cNvSpPr txBox="1"/>
          <p:nvPr/>
        </p:nvSpPr>
        <p:spPr>
          <a:xfrm>
            <a:off x="342900" y="1193750"/>
            <a:ext cx="11658600" cy="5016758"/>
          </a:xfrm>
          <a:prstGeom prst="rect">
            <a:avLst/>
          </a:prstGeom>
          <a:noFill/>
        </p:spPr>
        <p:txBody>
          <a:bodyPr wrap="square">
            <a:spAutoFit/>
          </a:bodyPr>
          <a:lstStyle/>
          <a:p>
            <a:pPr algn="r" rtl="1"/>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اما </a:t>
            </a:r>
            <a:r>
              <a:rPr lang="ar-SA" sz="3600" b="1" dirty="0" err="1">
                <a:effectLst/>
                <a:latin typeface="Times New Roman" panose="02020603050405020304" pitchFamily="18" charset="0"/>
                <a:ea typeface="Times New Roman" panose="02020603050405020304" pitchFamily="18" charset="0"/>
                <a:cs typeface="Traditional Arabic" panose="02020603050405020304" pitchFamily="18" charset="-78"/>
              </a:rPr>
              <a:t>بيرجس</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 فقد درس تاريخ التنمية وخلص إلى أن المدينة لم تنمو على الحواف </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و وجود </a:t>
            </a:r>
            <a:r>
              <a:rPr lang="ar-SA" sz="36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rPr>
              <a:t>بحيرة ميشيغان </a:t>
            </a:r>
            <a:r>
              <a:rPr lang="ar-SA" sz="3600" b="1" dirty="0">
                <a:effectLst/>
                <a:latin typeface="Times New Roman" panose="02020603050405020304" pitchFamily="18" charset="0"/>
                <a:ea typeface="Times New Roman" panose="02020603050405020304" pitchFamily="18" charset="0"/>
                <a:cs typeface="Traditional Arabic" panose="02020603050405020304" pitchFamily="18" charset="-78"/>
              </a:rPr>
              <a:t>حال دون التطويق الكامل</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إلا أنه افترض أن جميع المدن الرئيسية سوف تتشكل يتوسع من الداخل أي من المركز في حلقات متحدة المركز والتي وصفها بأنها مناطق أي منطقة الأعمال في المركز، ومنطقة العشوائيات تسمى المركز في المراحل الانتقالية ودرسها </a:t>
            </a:r>
            <a:r>
              <a:rPr lang="ar-SA" sz="36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rPr>
              <a:t>ويرث</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تكون حول المنطقة الوسطى، اما منطقة منازل العمال فأبعد، المنطقة السكنية تكون خارج هذه المنطقة، ثم قسم </a:t>
            </a:r>
            <a:r>
              <a:rPr lang="ar-SA" sz="3600" dirty="0" err="1">
                <a:effectLst/>
                <a:latin typeface="Times New Roman" panose="02020603050405020304" pitchFamily="18" charset="0"/>
                <a:ea typeface="Times New Roman" panose="02020603050405020304" pitchFamily="18" charset="0"/>
                <a:cs typeface="Traditional Arabic" panose="02020603050405020304" pitchFamily="18" charset="-78"/>
              </a:rPr>
              <a:t>البنغل</a:t>
            </a:r>
            <a:r>
              <a:rPr lang="ar-SA" sz="3600" dirty="0">
                <a:effectLst/>
                <a:latin typeface="Times New Roman" panose="02020603050405020304" pitchFamily="18" charset="0"/>
                <a:ea typeface="Times New Roman" panose="02020603050405020304" pitchFamily="18" charset="0"/>
                <a:cs typeface="Traditional Arabic" panose="02020603050405020304" pitchFamily="18" charset="-78"/>
              </a:rPr>
              <a:t> - البيوت ذات الطابق الواحد - ومحطات المسافر على الاطراف وتحت </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تأثير </a:t>
            </a:r>
            <a:r>
              <a:rPr lang="ar-SA" sz="36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البيون</a:t>
            </a:r>
            <a:r>
              <a:rPr lang="ar-SA"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سمول، قام البحث في المدرسة باستخراج للبيانات الرسمية بما في ذلك تقارير التعداد وسجلات الإسكان / الرعاية وأرقام الجريمة، وترتبط البيانات مكانياً بالمناطق الجغرافية المختلفة للمدينة.</a:t>
            </a:r>
            <a:endParaRPr lang="fr-FR" sz="36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fr-FR" dirty="0"/>
          </a:p>
        </p:txBody>
      </p:sp>
    </p:spTree>
    <p:extLst>
      <p:ext uri="{BB962C8B-B14F-4D97-AF65-F5344CB8AC3E}">
        <p14:creationId xmlns:p14="http://schemas.microsoft.com/office/powerpoint/2010/main" val="763753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717FF181-4689-4D53-A948-59B8C568F1B2}"/>
              </a:ext>
            </a:extLst>
          </p:cNvPr>
          <p:cNvSpPr txBox="1"/>
          <p:nvPr/>
        </p:nvSpPr>
        <p:spPr>
          <a:xfrm>
            <a:off x="838200" y="1251674"/>
            <a:ext cx="10887075" cy="3046988"/>
          </a:xfrm>
          <a:prstGeom prst="rect">
            <a:avLst/>
          </a:prstGeom>
          <a:noFill/>
        </p:spPr>
        <p:txBody>
          <a:bodyPr wrap="square">
            <a:spAutoFit/>
          </a:bodyPr>
          <a:lstStyle/>
          <a:p>
            <a:pPr algn="r" rtl="1"/>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قام شاو </a:t>
            </a:r>
            <a:r>
              <a:rPr lang="ar-SA" sz="3200" b="1" dirty="0" err="1">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ومكاي</a:t>
            </a:r>
            <a:r>
              <a:rPr lang="ar-SA"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rPr>
              <a:t> بإنشاء خرائط :</a:t>
            </a:r>
            <a:endParaRPr lang="fr-FR" sz="3200" b="1" dirty="0">
              <a:solidFill>
                <a:srgbClr val="7030A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457200" indent="-457200" algn="r" rtl="1">
              <a:buFont typeface="Arial" panose="020B0604020202020204" pitchFamily="34" charset="0"/>
              <a:buChar char="•"/>
            </a:pP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خرائط فورية لتوضيح موقع مجموعة من المشاكل الاجتماعية مع التركيز الأساسي على مشاكل</a:t>
            </a:r>
            <a:r>
              <a:rPr lang="ar-DZ" sz="3200" b="1" dirty="0">
                <a:latin typeface="Times New Roman" panose="02020603050405020304" pitchFamily="18" charset="0"/>
                <a:ea typeface="Times New Roman" panose="02020603050405020304" pitchFamily="18" charset="0"/>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الأحداث</a:t>
            </a:r>
            <a:r>
              <a:rPr lang="ar-DZ" sz="3200" b="1"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خرائط الأسعار التي قسمت المدينة إلى كتلة ميل مربع واحد وأظهرت السكان حسب العمر</a:t>
            </a:r>
            <a:r>
              <a:rPr lang="ar-DZ" sz="3200" b="1" dirty="0">
                <a:latin typeface="Times New Roman" panose="02020603050405020304" pitchFamily="18" charset="0"/>
                <a:ea typeface="Times New Roman" panose="02020603050405020304" pitchFamily="18" charset="0"/>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والجنس والعرق، الخ</a:t>
            </a:r>
            <a:endParaRPr lang="fr-FR" sz="3200" b="1" dirty="0">
              <a:effectLst/>
              <a:latin typeface="Times New Roman" panose="02020603050405020304" pitchFamily="18" charset="0"/>
              <a:ea typeface="Times New Roman" panose="02020603050405020304" pitchFamily="18" charset="0"/>
            </a:endParaRPr>
          </a:p>
          <a:p>
            <a:pPr marL="457200" indent="-457200" algn="r" rtl="1">
              <a:buFont typeface="Arial" panose="020B0604020202020204" pitchFamily="34" charset="0"/>
              <a:buChar char="•"/>
            </a:pP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خرائط المناطق التي أظهرت أن المشاكل الرئيسية تكون غالبا في وسط المدينة.</a:t>
            </a:r>
            <a:endParaRPr lang="fr-FR" sz="3200" b="1" dirty="0">
              <a:effectLst/>
              <a:latin typeface="Times New Roman" panose="02020603050405020304" pitchFamily="18" charset="0"/>
              <a:ea typeface="Times New Roman" panose="02020603050405020304" pitchFamily="18" charset="0"/>
            </a:endParaRPr>
          </a:p>
          <a:p>
            <a:pPr algn="r" rtl="1"/>
            <a:r>
              <a:rPr lang="ar-SA" sz="3200" b="1" dirty="0">
                <a:solidFill>
                  <a:srgbClr val="0070C0"/>
                </a:solidFill>
                <a:effectLst/>
                <a:latin typeface="Times New Roman" panose="02020603050405020304" pitchFamily="18" charset="0"/>
                <a:ea typeface="Times New Roman" panose="02020603050405020304" pitchFamily="18" charset="0"/>
                <a:cs typeface="Traditional Arabic" panose="02020603050405020304" pitchFamily="18" charset="-78"/>
              </a:rPr>
              <a:t>طور توماس أيضا تقنيات التقارير الشخصية وتاريخ الفرد لتوفير ميزاني موضوعي للتحليل.</a:t>
            </a:r>
            <a:endParaRPr lang="ar-DZ" sz="3200" b="1" dirty="0">
              <a:solidFill>
                <a:srgbClr val="0070C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3904340375"/>
      </p:ext>
    </p:extLst>
  </p:cSld>
  <p:clrMapOvr>
    <a:masterClrMapping/>
  </p:clrMapOvr>
</p:sld>
</file>

<file path=ppt/theme/theme1.xml><?xml version="1.0" encoding="utf-8"?>
<a:theme xmlns:a="http://schemas.openxmlformats.org/drawingml/2006/main" name="Brin">
  <a:themeElements>
    <a:clrScheme name="Bleu chau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741</TotalTime>
  <Words>7304</Words>
  <Application>Microsoft Office PowerPoint</Application>
  <PresentationFormat>شاشة عريضة</PresentationFormat>
  <Paragraphs>216</Paragraphs>
  <Slides>53</Slides>
  <Notes>0</Notes>
  <HiddenSlides>0</HiddenSlides>
  <MMClips>0</MMClips>
  <ScaleCrop>false</ScaleCrop>
  <HeadingPairs>
    <vt:vector size="6" baseType="variant">
      <vt:variant>
        <vt:lpstr>الخطوط المستخدمة</vt:lpstr>
      </vt:variant>
      <vt:variant>
        <vt:i4>9</vt:i4>
      </vt:variant>
      <vt:variant>
        <vt:lpstr>نسق</vt:lpstr>
      </vt:variant>
      <vt:variant>
        <vt:i4>1</vt:i4>
      </vt:variant>
      <vt:variant>
        <vt:lpstr>عناوين الشرائح</vt:lpstr>
      </vt:variant>
      <vt:variant>
        <vt:i4>53</vt:i4>
      </vt:variant>
    </vt:vector>
  </HeadingPairs>
  <TitlesOfParts>
    <vt:vector size="63" baseType="lpstr">
      <vt:lpstr>Andalus</vt:lpstr>
      <vt:lpstr>Arabic Typesetting</vt:lpstr>
      <vt:lpstr>Arial</vt:lpstr>
      <vt:lpstr>Calibri</vt:lpstr>
      <vt:lpstr>Century Gothic</vt:lpstr>
      <vt:lpstr>Times New Roman</vt:lpstr>
      <vt:lpstr>Traditional Arabic</vt:lpstr>
      <vt:lpstr>Wingdings</vt:lpstr>
      <vt:lpstr>Wingdings 3</vt:lpstr>
      <vt:lpstr>Brin</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ub2</dc:creator>
  <cp:lastModifiedBy>User</cp:lastModifiedBy>
  <cp:revision>41</cp:revision>
  <dcterms:created xsi:type="dcterms:W3CDTF">2018-04-29T17:53:19Z</dcterms:created>
  <dcterms:modified xsi:type="dcterms:W3CDTF">2024-12-11T10:06:30Z</dcterms:modified>
</cp:coreProperties>
</file>