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6" r:id="rId4"/>
    <p:sldId id="261" r:id="rId5"/>
    <p:sldId id="267" r:id="rId6"/>
    <p:sldId id="263" r:id="rId7"/>
    <p:sldId id="264" r:id="rId8"/>
    <p:sldId id="265" r:id="rId9"/>
    <p:sldId id="268" r:id="rId10"/>
    <p:sldId id="269" r:id="rId11"/>
    <p:sldId id="274" r:id="rId12"/>
    <p:sldId id="270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54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92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162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54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6383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9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0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0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7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3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7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7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9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9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3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B6A498-8788-4A46-BC30-50EEB075D57E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2BA9F1-C967-4B3C-BA82-D93C23C327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99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3012" y="1056861"/>
            <a:ext cx="8534400" cy="3615267"/>
          </a:xfr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en-US" sz="4400" b="1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General concepts about the organization and the environment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246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9EBD13A-E0AC-FF30-7136-37BBE6A8BBF4}"/>
              </a:ext>
            </a:extLst>
          </p:cNvPr>
          <p:cNvSpPr/>
          <p:nvPr/>
        </p:nvSpPr>
        <p:spPr>
          <a:xfrm>
            <a:off x="2597426" y="457199"/>
            <a:ext cx="6785113" cy="691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r-F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sections</a:t>
            </a:r>
            <a:endParaRPr lang="ar-D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135B95EB-4995-CB8A-079A-B1C4F59BE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ar-D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Internal environment</a:t>
            </a:r>
            <a:endParaRPr kumimoji="0" lang="ar-DZ" altLang="ar-D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025E998D-D65C-AF83-C948-EF0F6B4F7F70}"/>
              </a:ext>
            </a:extLst>
          </p:cNvPr>
          <p:cNvGrpSpPr/>
          <p:nvPr/>
        </p:nvGrpSpPr>
        <p:grpSpPr>
          <a:xfrm>
            <a:off x="993909" y="1588600"/>
            <a:ext cx="10538793" cy="4727714"/>
            <a:chOff x="543339" y="1204289"/>
            <a:chExt cx="10538793" cy="4727714"/>
          </a:xfrm>
          <a:solidFill>
            <a:srgbClr val="FFC000"/>
          </a:solidFill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4B927268-DD86-08AA-C72A-71DE97DCABFE}"/>
                </a:ext>
              </a:extLst>
            </p:cNvPr>
            <p:cNvGrpSpPr/>
            <p:nvPr/>
          </p:nvGrpSpPr>
          <p:grpSpPr>
            <a:xfrm>
              <a:off x="1096614" y="1969603"/>
              <a:ext cx="8216348" cy="3962400"/>
              <a:chOff x="2342320" y="1340126"/>
              <a:chExt cx="8216348" cy="3962400"/>
            </a:xfrm>
            <a:grpFill/>
          </p:grpSpPr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A30A1CAF-6271-F006-D017-07D539E4036D}"/>
                  </a:ext>
                </a:extLst>
              </p:cNvPr>
              <p:cNvSpPr/>
              <p:nvPr/>
            </p:nvSpPr>
            <p:spPr>
              <a:xfrm>
                <a:off x="2342320" y="1340126"/>
                <a:ext cx="8216348" cy="3962400"/>
              </a:xfrm>
              <a:prstGeom prst="ellipse">
                <a:avLst/>
              </a:prstGeom>
              <a:grpFill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r" rtl="1"/>
                <a:endParaRPr lang="ar-DZ" dirty="0"/>
              </a:p>
            </p:txBody>
          </p:sp>
          <p:sp>
            <p:nvSpPr>
              <p:cNvPr id="6" name="Ellipse 5">
                <a:extLst>
                  <a:ext uri="{FF2B5EF4-FFF2-40B4-BE49-F238E27FC236}">
                    <a16:creationId xmlns:a16="http://schemas.microsoft.com/office/drawing/2014/main" id="{7B272C67-DC86-5B75-ABEA-8CFD11660065}"/>
                  </a:ext>
                </a:extLst>
              </p:cNvPr>
              <p:cNvSpPr/>
              <p:nvPr/>
            </p:nvSpPr>
            <p:spPr>
              <a:xfrm>
                <a:off x="2981739" y="1987826"/>
                <a:ext cx="4492487" cy="278295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r" rtl="1"/>
                <a:endParaRPr lang="ar-DZ" dirty="0"/>
              </a:p>
            </p:txBody>
          </p:sp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073ADA72-B6D6-15AF-5CAA-C8405E79CADC}"/>
                  </a:ext>
                </a:extLst>
              </p:cNvPr>
              <p:cNvSpPr/>
              <p:nvPr/>
            </p:nvSpPr>
            <p:spPr>
              <a:xfrm>
                <a:off x="3233532" y="2468217"/>
                <a:ext cx="2206485" cy="1706218"/>
              </a:xfrm>
              <a:prstGeom prst="ellipse">
                <a:avLst/>
              </a:prstGeom>
              <a:solidFill>
                <a:srgbClr val="FFFF00"/>
              </a:solidFill>
              <a:ln>
                <a:prstDash val="dash"/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DZ" dirty="0"/>
              </a:p>
              <a:p>
                <a:pPr algn="ctr"/>
                <a:endParaRPr lang="ar-DZ" dirty="0"/>
              </a:p>
            </p:txBody>
          </p:sp>
        </p:grp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16459C6-AB27-A973-9D81-7318CF230238}"/>
                </a:ext>
              </a:extLst>
            </p:cNvPr>
            <p:cNvSpPr/>
            <p:nvPr/>
          </p:nvSpPr>
          <p:spPr>
            <a:xfrm>
              <a:off x="543339" y="1204289"/>
              <a:ext cx="1749287" cy="10866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r-FR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Organization</a:t>
              </a:r>
              <a:r>
                <a:rPr lang="fr-F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boundaries</a:t>
              </a:r>
              <a:endParaRPr lang="ar-D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5B6111B-3627-8114-4926-6A18E8A9AB55}"/>
                </a:ext>
              </a:extLst>
            </p:cNvPr>
            <p:cNvSpPr/>
            <p:nvPr/>
          </p:nvSpPr>
          <p:spPr>
            <a:xfrm>
              <a:off x="9332845" y="1237418"/>
              <a:ext cx="1749287" cy="15322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D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external environment</a:t>
              </a:r>
              <a:endParaRPr lang="ar-D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Connecteur droit avec flèche 9">
              <a:extLst>
                <a:ext uri="{FF2B5EF4-FFF2-40B4-BE49-F238E27FC236}">
                  <a16:creationId xmlns:a16="http://schemas.microsoft.com/office/drawing/2014/main" id="{3D314511-3C20-3433-E68E-3490FE58581C}"/>
                </a:ext>
              </a:extLst>
            </p:cNvPr>
            <p:cNvCxnSpPr>
              <a:cxnSpLocks/>
            </p:cNvCxnSpPr>
            <p:nvPr/>
          </p:nvCxnSpPr>
          <p:spPr>
            <a:xfrm>
              <a:off x="1736033" y="2087218"/>
              <a:ext cx="954159" cy="1062659"/>
            </a:xfrm>
            <a:prstGeom prst="straightConnector1">
              <a:avLst/>
            </a:prstGeom>
            <a:grpFill/>
            <a:ln w="7620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FFEED24E-801B-8FFF-4722-E30AA24BF7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53878" y="2148510"/>
              <a:ext cx="4028661" cy="1234107"/>
            </a:xfrm>
            <a:prstGeom prst="straightConnector1">
              <a:avLst/>
            </a:prstGeom>
            <a:grpFill/>
            <a:ln w="7620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E307475A-97F4-59C5-2FEE-6F96D4BF38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66040" y="2290967"/>
              <a:ext cx="1249021" cy="1306997"/>
            </a:xfrm>
            <a:prstGeom prst="straightConnector1">
              <a:avLst/>
            </a:prstGeom>
            <a:grpFill/>
            <a:ln w="7620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96F79DDB-764A-FB5E-6719-FE9147880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6857" y="3709252"/>
              <a:ext cx="1603510" cy="6463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altLang="ar-DZ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Internal</a:t>
              </a:r>
              <a:r>
                <a:rPr kumimoji="0" lang="ar-DZ" altLang="ar-DZ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ar-DZ" altLang="ar-DZ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environment</a:t>
              </a:r>
              <a:endParaRPr kumimoji="0" lang="ar-DZ" altLang="ar-DZ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3">
              <a:extLst>
                <a:ext uri="{FF2B5EF4-FFF2-40B4-BE49-F238E27FC236}">
                  <a16:creationId xmlns:a16="http://schemas.microsoft.com/office/drawing/2014/main" id="{05785D99-23A5-006B-C04D-5A3235204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4728" y="3678475"/>
              <a:ext cx="1490870" cy="6463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altLang="ar-DZ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Total</a:t>
              </a:r>
              <a:r>
                <a:rPr kumimoji="0" lang="ar-DZ" altLang="ar-DZ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ar-DZ" altLang="ar-DZ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environment</a:t>
              </a:r>
              <a:endParaRPr kumimoji="0" lang="ar-DZ" altLang="ar-DZ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4">
              <a:extLst>
                <a:ext uri="{FF2B5EF4-FFF2-40B4-BE49-F238E27FC236}">
                  <a16:creationId xmlns:a16="http://schemas.microsoft.com/office/drawing/2014/main" id="{8B6489C5-284E-241A-0B38-EC84E0BA3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060" y="3741684"/>
              <a:ext cx="1583635" cy="64633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altLang="ar-DZ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Microenvironment</a:t>
              </a:r>
              <a:endParaRPr kumimoji="0" lang="ar-DZ" altLang="ar-DZ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812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EE6E77-0F39-BC0E-1B7A-225A2390C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846" y="2874270"/>
            <a:ext cx="3394004" cy="2426595"/>
          </a:xfr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rtl="1"/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ar-D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Politicalvariables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and</a:t>
            </a:r>
            <a:r>
              <a:rPr lang="ar-D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D301740-7C57-D3D2-9828-AC5477C33C65}"/>
              </a:ext>
            </a:extLst>
          </p:cNvPr>
          <p:cNvSpPr txBox="1">
            <a:spLocks/>
          </p:cNvSpPr>
          <p:nvPr/>
        </p:nvSpPr>
        <p:spPr>
          <a:xfrm>
            <a:off x="8276331" y="1673941"/>
            <a:ext cx="3394003" cy="3626924"/>
          </a:xfrm>
          <a:prstGeom prst="rect">
            <a:avLst/>
          </a:prstGeom>
          <a:solidFill>
            <a:srgbClr val="FFC000"/>
          </a:solidFill>
          <a:ln>
            <a:solidFill>
              <a:srgbClr val="FFC000">
                <a:alpha val="60000"/>
              </a:srgb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OrganizationalStructure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ar-D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B1A39CE-B937-362D-BE84-D9BA36D7FAAD}"/>
              </a:ext>
            </a:extLst>
          </p:cNvPr>
          <p:cNvSpPr txBox="1">
            <a:spLocks/>
          </p:cNvSpPr>
          <p:nvPr/>
        </p:nvSpPr>
        <p:spPr>
          <a:xfrm>
            <a:off x="507861" y="2874270"/>
            <a:ext cx="2289176" cy="2426595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Suppliers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 and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Regulators</a:t>
            </a:r>
            <a:endParaRPr lang="a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760E5B7-4B71-85FD-DAE4-2C17B2901372}"/>
              </a:ext>
            </a:extLst>
          </p:cNvPr>
          <p:cNvSpPr txBox="1"/>
          <p:nvPr/>
        </p:nvSpPr>
        <p:spPr>
          <a:xfrm>
            <a:off x="1074392" y="796778"/>
            <a:ext cx="49023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fr-FR" sz="3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DZ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6E955A3-7DA8-B55B-F006-9B4A3E3FCAFF}"/>
              </a:ext>
            </a:extLst>
          </p:cNvPr>
          <p:cNvSpPr txBox="1"/>
          <p:nvPr/>
        </p:nvSpPr>
        <p:spPr>
          <a:xfrm>
            <a:off x="7782478" y="796778"/>
            <a:ext cx="41842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fr-FR" sz="3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DZ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46FF8E8-2337-C985-6B6F-7F1149135985}"/>
              </a:ext>
            </a:extLst>
          </p:cNvPr>
          <p:cNvSpPr txBox="1"/>
          <p:nvPr/>
        </p:nvSpPr>
        <p:spPr>
          <a:xfrm>
            <a:off x="3428865" y="1673941"/>
            <a:ext cx="3696186" cy="120032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fr-FR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ar-D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</a:t>
            </a:r>
            <a:r>
              <a:rPr lang="ar-D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ar-D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 </a:t>
            </a:r>
            <a:r>
              <a:rPr lang="fr-FR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D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F082D5D-F21A-B22B-370A-770E14039DAE}"/>
              </a:ext>
            </a:extLst>
          </p:cNvPr>
          <p:cNvSpPr txBox="1"/>
          <p:nvPr/>
        </p:nvSpPr>
        <p:spPr>
          <a:xfrm>
            <a:off x="187050" y="1692488"/>
            <a:ext cx="2885660" cy="120032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 </a:t>
            </a:r>
            <a:r>
              <a:rPr lang="fr-FR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</a:t>
            </a:r>
            <a:r>
              <a:rPr lang="ar-D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D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EC9E1CE5-E6CC-938A-F7E1-292493AE8BA1}"/>
              </a:ext>
            </a:extLst>
          </p:cNvPr>
          <p:cNvCxnSpPr>
            <a:cxnSpLocks/>
          </p:cNvCxnSpPr>
          <p:nvPr/>
        </p:nvCxnSpPr>
        <p:spPr>
          <a:xfrm>
            <a:off x="3839682" y="1381553"/>
            <a:ext cx="569842" cy="292388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D0C559BC-BBC0-8993-241E-689FE05E67DC}"/>
              </a:ext>
            </a:extLst>
          </p:cNvPr>
          <p:cNvCxnSpPr>
            <a:cxnSpLocks/>
          </p:cNvCxnSpPr>
          <p:nvPr/>
        </p:nvCxnSpPr>
        <p:spPr>
          <a:xfrm flipH="1">
            <a:off x="2797037" y="1337818"/>
            <a:ext cx="527467" cy="336123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F130DBD2-91F9-F41A-E34D-E63E05CC253E}"/>
              </a:ext>
            </a:extLst>
          </p:cNvPr>
          <p:cNvCxnSpPr>
            <a:cxnSpLocks/>
          </p:cNvCxnSpPr>
          <p:nvPr/>
        </p:nvCxnSpPr>
        <p:spPr>
          <a:xfrm>
            <a:off x="9954109" y="1337817"/>
            <a:ext cx="0" cy="490983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480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0C7B33A3-ECEA-09EB-53E4-4B7778337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60" y="1931504"/>
            <a:ext cx="8534400" cy="361526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Knowing the competitive position</a:t>
            </a:r>
            <a:endParaRPr lang="ar-D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Knowing the strengths and maintaining them</a:t>
            </a:r>
            <a:endParaRPr lang="ar-D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Knowing the weaknesses and eliminating them.</a:t>
            </a:r>
            <a:endParaRPr lang="ar-D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 to modify the strategic plan</a:t>
            </a:r>
            <a:r>
              <a:rPr lang="ar-D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Knowing the optimal strategic directions.</a:t>
            </a:r>
          </a:p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helps in setting or modifying goals.</a:t>
            </a:r>
            <a:endParaRPr lang="fr-D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C2E8EBF-6EA0-DBAE-C4EA-1D4F669E01C1}"/>
              </a:ext>
            </a:extLst>
          </p:cNvPr>
          <p:cNvSpPr txBox="1"/>
          <p:nvPr/>
        </p:nvSpPr>
        <p:spPr>
          <a:xfrm>
            <a:off x="1020417" y="398429"/>
            <a:ext cx="96294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studying the environment</a:t>
            </a:r>
            <a:endParaRPr lang="fr-D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31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DD381B8-032E-D23C-771B-37ADD0E4262B}"/>
              </a:ext>
            </a:extLst>
          </p:cNvPr>
          <p:cNvSpPr txBox="1"/>
          <p:nvPr/>
        </p:nvSpPr>
        <p:spPr>
          <a:xfrm>
            <a:off x="1630016" y="386291"/>
            <a:ext cx="9024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Organization's impact on the environment</a:t>
            </a:r>
            <a:endParaRPr lang="fr-D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3C78A0-8A19-8B42-7F46-AF5B45B1AD87}"/>
              </a:ext>
            </a:extLst>
          </p:cNvPr>
          <p:cNvSpPr txBox="1"/>
          <p:nvPr/>
        </p:nvSpPr>
        <p:spPr>
          <a:xfrm>
            <a:off x="536713" y="2553654"/>
            <a:ext cx="5029200" cy="310854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positions</a:t>
            </a:r>
            <a:endParaRPr lang="ar-D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on wages</a:t>
            </a:r>
            <a:endParaRPr lang="ar-D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the lifestyle of the population</a:t>
            </a:r>
            <a:endParaRPr lang="ar-D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consumption</a:t>
            </a:r>
            <a:endParaRPr lang="ar-D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unemployment</a:t>
            </a:r>
            <a:endParaRPr lang="fr-D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D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31E3EDB-1129-6665-328B-BA2FB1DA70E3}"/>
              </a:ext>
            </a:extLst>
          </p:cNvPr>
          <p:cNvSpPr txBox="1"/>
          <p:nvPr/>
        </p:nvSpPr>
        <p:spPr>
          <a:xfrm>
            <a:off x="1749287" y="1964174"/>
            <a:ext cx="2604052" cy="52322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impacts</a:t>
            </a:r>
            <a:endParaRPr lang="ar-D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4A1573D-0D03-33F6-8EDF-ABC5ACB971F4}"/>
              </a:ext>
            </a:extLst>
          </p:cNvPr>
          <p:cNvSpPr txBox="1"/>
          <p:nvPr/>
        </p:nvSpPr>
        <p:spPr>
          <a:xfrm>
            <a:off x="6705598" y="2003953"/>
            <a:ext cx="4098235" cy="52322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fr-FR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fr-F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endParaRPr lang="fr-D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F0DED76-D14D-B2DA-928C-2E5A434483E8}"/>
              </a:ext>
            </a:extLst>
          </p:cNvPr>
          <p:cNvSpPr txBox="1"/>
          <p:nvPr/>
        </p:nvSpPr>
        <p:spPr>
          <a:xfrm>
            <a:off x="5850835" y="2553654"/>
            <a:ext cx="5804452" cy="310854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the construction process.</a:t>
            </a:r>
            <a:endParaRPr lang="ar-D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Emergence of a commercial establishment.</a:t>
            </a:r>
            <a:endParaRPr lang="ar-D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economic integration.</a:t>
            </a:r>
            <a:endParaRPr lang="ar-D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prices.</a:t>
            </a:r>
            <a:endParaRPr lang="ar-D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D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D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998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ABEE180-203B-6874-F251-A7E7AFCFD47F}"/>
              </a:ext>
            </a:extLst>
          </p:cNvPr>
          <p:cNvSpPr txBox="1"/>
          <p:nvPr/>
        </p:nvSpPr>
        <p:spPr>
          <a:xfrm>
            <a:off x="887896" y="306314"/>
            <a:ext cx="107872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prominent challenges facing organizations in the contemporary environment</a:t>
            </a:r>
            <a:endParaRPr lang="fr-D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1F3804-4887-8F7F-4D30-91BC14BAE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229" y="2090530"/>
            <a:ext cx="8534400" cy="3615267"/>
          </a:xfrm>
        </p:spPr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Globalization.</a:t>
            </a:r>
          </a:p>
          <a:p>
            <a:pPr>
              <a:buClr>
                <a:srgbClr val="FFC000"/>
              </a:buClr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</a:t>
            </a:r>
            <a:r>
              <a:rPr lang="fr-F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Groups(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blocs).</a:t>
            </a:r>
          </a:p>
          <a:p>
            <a:pPr>
              <a:buClr>
                <a:srgbClr val="FFC000"/>
              </a:buClr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and productivity.</a:t>
            </a:r>
          </a:p>
          <a:p>
            <a:pPr>
              <a:buClr>
                <a:srgbClr val="FFC000"/>
              </a:buClr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ethics.</a:t>
            </a:r>
          </a:p>
          <a:p>
            <a:pPr>
              <a:buClr>
                <a:srgbClr val="FFC000"/>
              </a:buClr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Diversity.</a:t>
            </a:r>
          </a:p>
          <a:p>
            <a:pPr>
              <a:buClr>
                <a:srgbClr val="FFC000"/>
              </a:buClr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knowledge age.</a:t>
            </a:r>
            <a:endParaRPr lang="fr-D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06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7652" y="242047"/>
            <a:ext cx="8592866" cy="6199093"/>
          </a:xfrm>
        </p:spPr>
        <p:txBody>
          <a:bodyPr>
            <a:normAutofit/>
          </a:bodyPr>
          <a:lstStyle/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 of the organization's environment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 of the environment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Internal environment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External environment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Importance of studying the environment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organization's impact on the environment</a:t>
            </a:r>
            <a:endParaRPr lang="ar-DZ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35" algn="justLow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rgbClr val="FFC000"/>
              </a:buClr>
              <a:tabLst>
                <a:tab pos="448945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biggest challenges facing contemporary management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3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8623A4-30EE-A931-2C83-6C954CE85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752060"/>
            <a:ext cx="10376451" cy="58125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6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concept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marL="0" indent="0" algn="ctr">
              <a:buNone/>
            </a:pPr>
            <a:r>
              <a:rPr lang="en-US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FFC000"/>
              </a:buClr>
            </a:pP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“Business Environment is the aggregate of all conditions, events and influences that surround and affect the business.”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Keith Davis</a:t>
            </a: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   </a:t>
            </a:r>
          </a:p>
          <a:p>
            <a:pPr algn="l">
              <a:buClr>
                <a:srgbClr val="FFC000"/>
              </a:buClr>
            </a:pP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“Business Environment encompasses the climate or set of conditions</a:t>
            </a:r>
            <a:r>
              <a:rPr lang="en-US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-economic, social, political or </a:t>
            </a: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institutional in which business operations are conducted.”</a:t>
            </a:r>
            <a:r>
              <a:rPr lang="en-US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Weimer</a:t>
            </a:r>
          </a:p>
          <a:p>
            <a:pPr algn="l">
              <a:buClr>
                <a:srgbClr val="FFC000"/>
              </a:buClr>
            </a:pP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“The term Business Environment of a company is defined as the pattern of all exter</a:t>
            </a:r>
            <a:r>
              <a:rPr lang="en-US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nal influences that </a:t>
            </a: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affect its life and development.” 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Andrews</a:t>
            </a:r>
            <a:endParaRPr lang="en-US" sz="2400" b="1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l">
              <a:buClr>
                <a:srgbClr val="FFC000"/>
              </a:buClr>
            </a:pP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“The total of all things external to firms and industries that affect the function of the </a:t>
            </a:r>
            <a:r>
              <a:rPr lang="en-US" sz="2400" b="1" i="0" u="none" strike="noStrike" baseline="0" dirty="0" err="1">
                <a:solidFill>
                  <a:schemeClr val="bg1"/>
                </a:solidFill>
                <a:latin typeface="TimesNewRoman-Identity-H"/>
              </a:rPr>
              <a:t>organisation</a:t>
            </a:r>
            <a:r>
              <a:rPr lang="en-US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 is called </a:t>
            </a:r>
            <a:r>
              <a:rPr lang="fr-FR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business </a:t>
            </a:r>
            <a:r>
              <a:rPr lang="fr-FR" sz="2400" b="1" i="0" u="none" strike="noStrike" baseline="0" dirty="0" err="1">
                <a:solidFill>
                  <a:schemeClr val="bg1"/>
                </a:solidFill>
                <a:latin typeface="TimesNewRoman-Identity-H"/>
              </a:rPr>
              <a:t>environment</a:t>
            </a:r>
            <a:r>
              <a:rPr lang="fr-FR" sz="2400" b="1" i="0" u="none" strike="noStrike" baseline="0" dirty="0">
                <a:solidFill>
                  <a:schemeClr val="bg1"/>
                </a:solidFill>
                <a:latin typeface="TimesNewRoman-Identity-H"/>
              </a:rPr>
              <a:t>.” </a:t>
            </a:r>
            <a:r>
              <a:rPr lang="fr-FR" sz="1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Wheeler</a:t>
            </a:r>
            <a:endParaRPr lang="ar-D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52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C1F0CE-22F0-2E78-85EB-3B5DE1A9C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974" y="1017104"/>
            <a:ext cx="10986052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Generally The environment of economic companies includes all the internal variables that a successful company must control, and it also includes external variables that it tries to control or influence, or at least adapt to</a:t>
            </a:r>
            <a:r>
              <a:rPr lang="fr-F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ar-D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6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A0CB3F5-C6C9-4300-866D-B4E0364C9E19}"/>
              </a:ext>
            </a:extLst>
          </p:cNvPr>
          <p:cNvSpPr txBox="1"/>
          <p:nvPr/>
        </p:nvSpPr>
        <p:spPr>
          <a:xfrm>
            <a:off x="2789582" y="2664549"/>
            <a:ext cx="61092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endParaRPr lang="fr-FR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9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324E72B-6B08-CB44-20B9-D388D6F5F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481228"/>
              </p:ext>
            </p:extLst>
          </p:nvPr>
        </p:nvGraphicFramePr>
        <p:xfrm>
          <a:off x="684211" y="1329265"/>
          <a:ext cx="10699407" cy="39384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6301">
                  <a:extLst>
                    <a:ext uri="{9D8B030D-6E8A-4147-A177-3AD203B41FA5}">
                      <a16:colId xmlns:a16="http://schemas.microsoft.com/office/drawing/2014/main" val="1847896010"/>
                    </a:ext>
                  </a:extLst>
                </a:gridCol>
                <a:gridCol w="3961358">
                  <a:extLst>
                    <a:ext uri="{9D8B030D-6E8A-4147-A177-3AD203B41FA5}">
                      <a16:colId xmlns:a16="http://schemas.microsoft.com/office/drawing/2014/main" val="1371295503"/>
                    </a:ext>
                  </a:extLst>
                </a:gridCol>
                <a:gridCol w="536599">
                  <a:extLst>
                    <a:ext uri="{9D8B030D-6E8A-4147-A177-3AD203B41FA5}">
                      <a16:colId xmlns:a16="http://schemas.microsoft.com/office/drawing/2014/main" val="1197205869"/>
                    </a:ext>
                  </a:extLst>
                </a:gridCol>
                <a:gridCol w="3735149">
                  <a:extLst>
                    <a:ext uri="{9D8B030D-6E8A-4147-A177-3AD203B41FA5}">
                      <a16:colId xmlns:a16="http://schemas.microsoft.com/office/drawing/2014/main" val="3335236687"/>
                    </a:ext>
                  </a:extLst>
                </a:gridCol>
              </a:tblGrid>
              <a:tr h="847294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Simple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Complex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36852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Characterized by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influencing components </a:t>
                      </a:r>
                      <a:endParaRPr lang="a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are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limited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influencing components are diverse and different.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98613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organization needs to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organization does not need much knowledge and information.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organization needs predictive information.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8874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2A8C056C-EC07-C540-99DB-8B7F9BF8F091}"/>
              </a:ext>
            </a:extLst>
          </p:cNvPr>
          <p:cNvCxnSpPr>
            <a:cxnSpLocks/>
          </p:cNvCxnSpPr>
          <p:nvPr/>
        </p:nvCxnSpPr>
        <p:spPr>
          <a:xfrm>
            <a:off x="6202017" y="1683026"/>
            <a:ext cx="2345635" cy="0"/>
          </a:xfrm>
          <a:prstGeom prst="straightConnector1">
            <a:avLst/>
          </a:prstGeom>
          <a:ln w="5715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74F713FA-3695-F986-DEAC-9943D81E098B}"/>
              </a:ext>
            </a:extLst>
          </p:cNvPr>
          <p:cNvSpPr txBox="1"/>
          <p:nvPr/>
        </p:nvSpPr>
        <p:spPr>
          <a:xfrm>
            <a:off x="684211" y="598387"/>
            <a:ext cx="65183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 of c</a:t>
            </a:r>
            <a:r>
              <a:rPr lang="fr-FR" sz="36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omplexity</a:t>
            </a:r>
            <a:endParaRPr lang="ar-DZ" sz="3600" b="1" u="sng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2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C77AD83-2FC0-5F68-1F55-BA6B4586DBA4}"/>
              </a:ext>
            </a:extLst>
          </p:cNvPr>
          <p:cNvSpPr txBox="1"/>
          <p:nvPr/>
        </p:nvSpPr>
        <p:spPr>
          <a:xfrm>
            <a:off x="662608" y="650221"/>
            <a:ext cx="107210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ar-DZ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Stability level</a:t>
            </a:r>
            <a:endParaRPr lang="ar-DZ" sz="36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DD2B6FE-924B-A2B3-8901-82C214BF4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841622"/>
              </p:ext>
            </p:extLst>
          </p:nvPr>
        </p:nvGraphicFramePr>
        <p:xfrm>
          <a:off x="662609" y="1461785"/>
          <a:ext cx="10721009" cy="39384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87903">
                  <a:extLst>
                    <a:ext uri="{9D8B030D-6E8A-4147-A177-3AD203B41FA5}">
                      <a16:colId xmlns:a16="http://schemas.microsoft.com/office/drawing/2014/main" val="1847896010"/>
                    </a:ext>
                  </a:extLst>
                </a:gridCol>
                <a:gridCol w="3961358">
                  <a:extLst>
                    <a:ext uri="{9D8B030D-6E8A-4147-A177-3AD203B41FA5}">
                      <a16:colId xmlns:a16="http://schemas.microsoft.com/office/drawing/2014/main" val="1371295503"/>
                    </a:ext>
                  </a:extLst>
                </a:gridCol>
                <a:gridCol w="536599">
                  <a:extLst>
                    <a:ext uri="{9D8B030D-6E8A-4147-A177-3AD203B41FA5}">
                      <a16:colId xmlns:a16="http://schemas.microsoft.com/office/drawing/2014/main" val="1197205869"/>
                    </a:ext>
                  </a:extLst>
                </a:gridCol>
                <a:gridCol w="3735149">
                  <a:extLst>
                    <a:ext uri="{9D8B030D-6E8A-4147-A177-3AD203B41FA5}">
                      <a16:colId xmlns:a16="http://schemas.microsoft.com/office/drawing/2014/main" val="3335236687"/>
                    </a:ext>
                  </a:extLst>
                </a:gridCol>
              </a:tblGrid>
              <a:tr h="847294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Stable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Stormy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36852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Characterized by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rate of change in the components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(variables) 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the environment is simple.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rate of change in the components of the environment is high.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98613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Impact on the organization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Predicting the behavior of environmental components is possible.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Predicting the behavior of environmental components is difficult.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88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56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85FA6E3-E380-8564-F1AB-748111251452}"/>
              </a:ext>
            </a:extLst>
          </p:cNvPr>
          <p:cNvSpPr txBox="1"/>
          <p:nvPr/>
        </p:nvSpPr>
        <p:spPr>
          <a:xfrm>
            <a:off x="662609" y="314863"/>
            <a:ext cx="107210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Certainty</a:t>
            </a:r>
            <a:r>
              <a:rPr lang="ar-DZ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endParaRPr lang="ar-DZ" sz="36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CB04109-2BB0-F7CC-26DC-087DDE0E3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280036"/>
              </p:ext>
            </p:extLst>
          </p:nvPr>
        </p:nvGraphicFramePr>
        <p:xfrm>
          <a:off x="662609" y="1037719"/>
          <a:ext cx="10721009" cy="50203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87903">
                  <a:extLst>
                    <a:ext uri="{9D8B030D-6E8A-4147-A177-3AD203B41FA5}">
                      <a16:colId xmlns:a16="http://schemas.microsoft.com/office/drawing/2014/main" val="1847896010"/>
                    </a:ext>
                  </a:extLst>
                </a:gridCol>
                <a:gridCol w="3961358">
                  <a:extLst>
                    <a:ext uri="{9D8B030D-6E8A-4147-A177-3AD203B41FA5}">
                      <a16:colId xmlns:a16="http://schemas.microsoft.com/office/drawing/2014/main" val="1371295503"/>
                    </a:ext>
                  </a:extLst>
                </a:gridCol>
                <a:gridCol w="536599">
                  <a:extLst>
                    <a:ext uri="{9D8B030D-6E8A-4147-A177-3AD203B41FA5}">
                      <a16:colId xmlns:a16="http://schemas.microsoft.com/office/drawing/2014/main" val="1197205869"/>
                    </a:ext>
                  </a:extLst>
                </a:gridCol>
                <a:gridCol w="3735149">
                  <a:extLst>
                    <a:ext uri="{9D8B030D-6E8A-4147-A177-3AD203B41FA5}">
                      <a16:colId xmlns:a16="http://schemas.microsoft.com/office/drawing/2014/main" val="3335236687"/>
                    </a:ext>
                  </a:extLst>
                </a:gridCol>
              </a:tblGrid>
              <a:tr h="847294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Certainty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a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Certainty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a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36852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Characterized by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decision maker has the information and therefore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 can determine whether the event will actually occur.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decision maker cannot determine how, the degree of impact, and whether it will actually happen.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 reason is the lack of future information.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98613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Impact on the organization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risk, high success, high returns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risk, low returns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88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319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61C35F4-B24A-B9E8-7D1D-9F4B0A6E5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440893"/>
              </p:ext>
            </p:extLst>
          </p:nvPr>
        </p:nvGraphicFramePr>
        <p:xfrm>
          <a:off x="662609" y="1329265"/>
          <a:ext cx="10721009" cy="3794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903">
                  <a:extLst>
                    <a:ext uri="{9D8B030D-6E8A-4147-A177-3AD203B41FA5}">
                      <a16:colId xmlns:a16="http://schemas.microsoft.com/office/drawing/2014/main" val="1847896010"/>
                    </a:ext>
                  </a:extLst>
                </a:gridCol>
                <a:gridCol w="3961358">
                  <a:extLst>
                    <a:ext uri="{9D8B030D-6E8A-4147-A177-3AD203B41FA5}">
                      <a16:colId xmlns:a16="http://schemas.microsoft.com/office/drawing/2014/main" val="1371295503"/>
                    </a:ext>
                  </a:extLst>
                </a:gridCol>
                <a:gridCol w="536599">
                  <a:extLst>
                    <a:ext uri="{9D8B030D-6E8A-4147-A177-3AD203B41FA5}">
                      <a16:colId xmlns:a16="http://schemas.microsoft.com/office/drawing/2014/main" val="1197205869"/>
                    </a:ext>
                  </a:extLst>
                </a:gridCol>
                <a:gridCol w="3735149">
                  <a:extLst>
                    <a:ext uri="{9D8B030D-6E8A-4147-A177-3AD203B41FA5}">
                      <a16:colId xmlns:a16="http://schemas.microsoft.com/office/drawing/2014/main" val="3335236687"/>
                    </a:ext>
                  </a:extLst>
                </a:gridCol>
              </a:tblGrid>
              <a:tr h="808614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non-hostile</a:t>
                      </a:r>
                      <a:endParaRPr lang="a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hostile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36852"/>
                  </a:ext>
                </a:extLst>
              </a:tr>
              <a:tr h="15550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Characterized by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Available resources</a:t>
                      </a:r>
                    </a:p>
                    <a:p>
                      <a:pPr algn="ctr"/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Customer satisfaction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possible.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 monopoly in the market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scarcity of resources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Difficulty satisfying customers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 competition in the market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98613"/>
                  </a:ext>
                </a:extLst>
              </a:tr>
              <a:tr h="105137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Impact on the organization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Easy profits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DZ" sz="24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Possibility of large losses or exit from the market</a:t>
                      </a:r>
                      <a:endParaRPr lang="fr-DZ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88742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E44F5519-2F67-F1AB-8962-22302665EAC8}"/>
              </a:ext>
            </a:extLst>
          </p:cNvPr>
          <p:cNvSpPr txBox="1"/>
          <p:nvPr/>
        </p:nvSpPr>
        <p:spPr>
          <a:xfrm>
            <a:off x="662609" y="570708"/>
            <a:ext cx="65134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fr-FR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Hostility</a:t>
            </a:r>
            <a:r>
              <a:rPr lang="fr-FR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endParaRPr lang="fr-D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73953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2823</TotalTime>
  <Words>592</Words>
  <Application>Microsoft Office PowerPoint</Application>
  <PresentationFormat>Grand écran</PresentationFormat>
  <Paragraphs>120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Century Gothic</vt:lpstr>
      <vt:lpstr>Times New Roman</vt:lpstr>
      <vt:lpstr>TimesNewRoman-Identity-H</vt:lpstr>
      <vt:lpstr>Wingdings 3</vt:lpstr>
      <vt:lpstr>Secteur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اليقظة الرقمية  digital vigilance</dc:title>
  <dc:creator>Acer</dc:creator>
  <cp:lastModifiedBy>Raed-inf</cp:lastModifiedBy>
  <cp:revision>25</cp:revision>
  <dcterms:created xsi:type="dcterms:W3CDTF">2024-10-01T09:42:49Z</dcterms:created>
  <dcterms:modified xsi:type="dcterms:W3CDTF">2024-12-23T18:12:05Z</dcterms:modified>
</cp:coreProperties>
</file>