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256" r:id="rId2"/>
    <p:sldId id="263" r:id="rId3"/>
    <p:sldId id="264" r:id="rId4"/>
    <p:sldId id="265" r:id="rId5"/>
    <p:sldId id="266" r:id="rId6"/>
    <p:sldId id="267" r:id="rId7"/>
    <p:sldId id="268" r:id="rId8"/>
    <p:sldId id="257" r:id="rId9"/>
    <p:sldId id="258" r:id="rId10"/>
    <p:sldId id="259" r:id="rId11"/>
    <p:sldId id="260" r:id="rId12"/>
    <p:sldId id="261" r:id="rId13"/>
    <p:sldId id="262" r:id="rId14"/>
    <p:sldId id="272" r:id="rId15"/>
    <p:sldId id="271" r:id="rId16"/>
    <p:sldId id="270" r:id="rId17"/>
    <p:sldId id="273" r:id="rId18"/>
    <p:sldId id="274" r:id="rId19"/>
    <p:sldId id="275" r:id="rId20"/>
    <p:sldId id="276" r:id="rId21"/>
    <p:sldId id="277" r:id="rId22"/>
    <p:sldId id="278" r:id="rId23"/>
    <p:sldId id="280" r:id="rId24"/>
    <p:sldId id="283" r:id="rId25"/>
    <p:sldId id="286" r:id="rId26"/>
    <p:sldId id="285"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4"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46155617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5ae798400d3a820c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5ae798400d3a820c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5ae798400d3a820c_1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5ae798400d3a820c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5ae798400d3a820c_1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5ae798400d3a820c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616320ba984a5b4f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616320ba984a5b4f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616320ba984a5b4f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616320ba984a5b4f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616320ba984a5b4f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616320ba984a5b4f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509632"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55200"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159826"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905395"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7279439"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6917201"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35" name="Google Shape;35;p2"/>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36" name="Google Shape;36;p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ar"/>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 name="Google Shape;119;p11"/>
          <p:cNvSpPr txBox="1">
            <a:spLocks noGrp="1"/>
          </p:cNvSpPr>
          <p:nvPr>
            <p:ph type="title" hasCustomPrompt="1"/>
          </p:nvPr>
        </p:nvSpPr>
        <p:spPr>
          <a:xfrm>
            <a:off x="1385850" y="1383850"/>
            <a:ext cx="6372300" cy="13797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a:spLocks noGrp="1"/>
          </p:cNvSpPr>
          <p:nvPr>
            <p:ph type="body" idx="1"/>
          </p:nvPr>
        </p:nvSpPr>
        <p:spPr>
          <a:xfrm>
            <a:off x="1385850" y="2863850"/>
            <a:ext cx="6372300" cy="641100"/>
          </a:xfrm>
          <a:prstGeom prst="rect">
            <a:avLst/>
          </a:prstGeom>
        </p:spPr>
        <p:txBody>
          <a:bodyPr spcFirstLastPara="1" wrap="square" lIns="91425" tIns="91425" rIns="91425" bIns="91425" anchor="t" anchorCtr="0">
            <a:normAutofit/>
          </a:bodyPr>
          <a:lstStyle>
            <a:lvl1pPr marL="457200" lvl="0" indent="-311150" algn="ctr">
              <a:spcBef>
                <a:spcPts val="0"/>
              </a:spcBef>
              <a:spcAft>
                <a:spcPts val="0"/>
              </a:spcAft>
              <a:buSzPts val="1300"/>
              <a:buChar char="●"/>
              <a:defRPr/>
            </a:lvl1pPr>
            <a:lvl2pPr marL="914400" lvl="1" indent="-298450" algn="ctr">
              <a:spcBef>
                <a:spcPts val="0"/>
              </a:spcBef>
              <a:spcAft>
                <a:spcPts val="0"/>
              </a:spcAft>
              <a:buSzPts val="1100"/>
              <a:buChar char="○"/>
              <a:defRPr/>
            </a:lvl2pPr>
            <a:lvl3pPr marL="1371600" lvl="2" indent="-298450" algn="ctr">
              <a:spcBef>
                <a:spcPts val="0"/>
              </a:spcBef>
              <a:spcAft>
                <a:spcPts val="0"/>
              </a:spcAft>
              <a:buSzPts val="1100"/>
              <a:buChar char="■"/>
              <a:defRPr/>
            </a:lvl3pPr>
            <a:lvl4pPr marL="1828800" lvl="3" indent="-298450" algn="ctr">
              <a:spcBef>
                <a:spcPts val="0"/>
              </a:spcBef>
              <a:spcAft>
                <a:spcPts val="0"/>
              </a:spcAft>
              <a:buSzPts val="1100"/>
              <a:buChar char="●"/>
              <a:defRPr/>
            </a:lvl4pPr>
            <a:lvl5pPr marL="2286000" lvl="4" indent="-298450" algn="ctr">
              <a:spcBef>
                <a:spcPts val="0"/>
              </a:spcBef>
              <a:spcAft>
                <a:spcPts val="0"/>
              </a:spcAft>
              <a:buSzPts val="1100"/>
              <a:buChar char="○"/>
              <a:defRPr/>
            </a:lvl5pPr>
            <a:lvl6pPr marL="2743200" lvl="5" indent="-298450" algn="ctr">
              <a:spcBef>
                <a:spcPts val="0"/>
              </a:spcBef>
              <a:spcAft>
                <a:spcPts val="0"/>
              </a:spcAft>
              <a:buSzPts val="1100"/>
              <a:buChar char="■"/>
              <a:defRPr/>
            </a:lvl6pPr>
            <a:lvl7pPr marL="3200400" lvl="6" indent="-298450" algn="ctr">
              <a:spcBef>
                <a:spcPts val="0"/>
              </a:spcBef>
              <a:spcAft>
                <a:spcPts val="0"/>
              </a:spcAft>
              <a:buSzPts val="1100"/>
              <a:buChar char="●"/>
              <a:defRPr/>
            </a:lvl7pPr>
            <a:lvl8pPr marL="3657600" lvl="7" indent="-298450" algn="ctr">
              <a:spcBef>
                <a:spcPts val="0"/>
              </a:spcBef>
              <a:spcAft>
                <a:spcPts val="0"/>
              </a:spcAft>
              <a:buSzPts val="1100"/>
              <a:buChar char="○"/>
              <a:defRPr/>
            </a:lvl8pPr>
            <a:lvl9pPr marL="4114800" lvl="8" indent="-298450" algn="ctr">
              <a:spcBef>
                <a:spcPts val="0"/>
              </a:spcBef>
              <a:spcAft>
                <a:spcPts val="0"/>
              </a:spcAft>
              <a:buSzPts val="1100"/>
              <a:buChar char="■"/>
              <a:defRPr/>
            </a:lvl9pPr>
          </a:lstStyle>
          <a:p>
            <a:endParaRPr/>
          </a:p>
        </p:txBody>
      </p:sp>
      <p:sp>
        <p:nvSpPr>
          <p:cNvPr id="121" name="Google Shape;121;p11"/>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ar"/>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Google Shape;123;p1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ar"/>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 name="Google Shape;47;p3"/>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a:endParaRPr/>
          </a:p>
        </p:txBody>
      </p:sp>
      <p:sp>
        <p:nvSpPr>
          <p:cNvPr id="48" name="Google Shape;48;p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ar"/>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4"/>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54" name="Google Shape;54;p4"/>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5" name="Google Shape;55;p4"/>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ar"/>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5"/>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1" name="Google Shape;61;p5"/>
          <p:cNvSpPr txBox="1">
            <a:spLocks noGrp="1"/>
          </p:cNvSpPr>
          <p:nvPr>
            <p:ph type="body" idx="1"/>
          </p:nvPr>
        </p:nvSpPr>
        <p:spPr>
          <a:xfrm>
            <a:off x="819150" y="1990725"/>
            <a:ext cx="3686100" cy="24480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2" name="Google Shape;62;p5"/>
          <p:cNvSpPr txBox="1">
            <a:spLocks noGrp="1"/>
          </p:cNvSpPr>
          <p:nvPr>
            <p:ph type="body" idx="2"/>
          </p:nvPr>
        </p:nvSpPr>
        <p:spPr>
          <a:xfrm>
            <a:off x="4638675" y="1990725"/>
            <a:ext cx="3686100" cy="24480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3" name="Google Shape;63;p5"/>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ar"/>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6"/>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9" name="Google Shape;69;p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ar"/>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7"/>
          <p:cNvSpPr/>
          <p:nvPr/>
        </p:nvSpPr>
        <p:spPr>
          <a:xfrm>
            <a:off x="31" y="2824500"/>
            <a:ext cx="7370400" cy="23190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7"/>
          <p:cNvSpPr txBox="1">
            <a:spLocks noGrp="1"/>
          </p:cNvSpPr>
          <p:nvPr>
            <p:ph type="title"/>
          </p:nvPr>
        </p:nvSpPr>
        <p:spPr>
          <a:xfrm>
            <a:off x="819150" y="845600"/>
            <a:ext cx="3709200" cy="13830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75" name="Google Shape;75;p7"/>
          <p:cNvSpPr txBox="1">
            <a:spLocks noGrp="1"/>
          </p:cNvSpPr>
          <p:nvPr>
            <p:ph type="body" idx="1"/>
          </p:nvPr>
        </p:nvSpPr>
        <p:spPr>
          <a:xfrm>
            <a:off x="830700" y="2319050"/>
            <a:ext cx="3709200" cy="2119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76" name="Google Shape;76;p7"/>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ar"/>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a:off x="4093430"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a:off x="3961956"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a:off x="7279439"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a:off x="6917201"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8"/>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8"/>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 name="Google Shape;93;p8"/>
          <p:cNvSpPr txBox="1">
            <a:spLocks noGrp="1"/>
          </p:cNvSpPr>
          <p:nvPr>
            <p:ph type="title"/>
          </p:nvPr>
        </p:nvSpPr>
        <p:spPr>
          <a:xfrm>
            <a:off x="1393929" y="1301146"/>
            <a:ext cx="6366900" cy="25392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a:endParaRPr/>
          </a:p>
        </p:txBody>
      </p:sp>
      <p:sp>
        <p:nvSpPr>
          <p:cNvPr id="94" name="Google Shape;94;p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ar"/>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9"/>
          <p:cNvSpPr txBox="1">
            <a:spLocks noGrp="1"/>
          </p:cNvSpPr>
          <p:nvPr>
            <p:ph type="title"/>
          </p:nvPr>
        </p:nvSpPr>
        <p:spPr>
          <a:xfrm>
            <a:off x="819150" y="845600"/>
            <a:ext cx="6424200" cy="7050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100" name="Google Shape;100;p9"/>
          <p:cNvSpPr txBox="1">
            <a:spLocks noGrp="1"/>
          </p:cNvSpPr>
          <p:nvPr>
            <p:ph type="subTitle" idx="1"/>
          </p:nvPr>
        </p:nvSpPr>
        <p:spPr>
          <a:xfrm>
            <a:off x="819150" y="1550700"/>
            <a:ext cx="5859900" cy="3936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101" name="Google Shape;101;p9"/>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02" name="Google Shape;102;p9"/>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ar"/>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0"/>
          <p:cNvSpPr txBox="1">
            <a:spLocks noGrp="1"/>
          </p:cNvSpPr>
          <p:nvPr>
            <p:ph type="body" idx="1"/>
          </p:nvPr>
        </p:nvSpPr>
        <p:spPr>
          <a:xfrm>
            <a:off x="328025" y="4163500"/>
            <a:ext cx="7415100" cy="605100"/>
          </a:xfrm>
          <a:prstGeom prst="rect">
            <a:avLst/>
          </a:prstGeom>
        </p:spPr>
        <p:txBody>
          <a:bodyPr spcFirstLastPara="1" wrap="square" lIns="91425" tIns="91425" rIns="91425" bIns="91425" anchor="b" anchorCtr="0">
            <a:normAutofit/>
          </a:bodyPr>
          <a:lstStyle>
            <a:lvl1pPr marL="457200" lvl="0" indent="-228600">
              <a:lnSpc>
                <a:spcPct val="100000"/>
              </a:lnSpc>
              <a:spcBef>
                <a:spcPts val="0"/>
              </a:spcBef>
              <a:spcAft>
                <a:spcPts val="0"/>
              </a:spcAft>
              <a:buSzPts val="1300"/>
              <a:buNone/>
              <a:defRPr/>
            </a:lvl1pPr>
          </a:lstStyle>
          <a:p>
            <a:endParaRPr/>
          </a:p>
        </p:txBody>
      </p:sp>
      <p:sp>
        <p:nvSpPr>
          <p:cNvPr id="108" name="Google Shape;108;p10"/>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ar"/>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hift">
    <p:bg>
      <p:bgRef idx="1001">
        <a:schemeClr val="bg1"/>
      </p:bgRef>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a:endParaRPr/>
          </a:p>
        </p:txBody>
      </p:sp>
      <p:sp>
        <p:nvSpPr>
          <p:cNvPr id="7" name="Google Shape;7;p1"/>
          <p:cNvSpPr txBox="1">
            <a:spLocks noGrp="1"/>
          </p:cNvSpPr>
          <p:nvPr>
            <p:ph type="body" idx="1"/>
          </p:nvPr>
        </p:nvSpPr>
        <p:spPr>
          <a:xfrm>
            <a:off x="311700" y="1152475"/>
            <a:ext cx="8520600" cy="33912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marL="914400" lvl="1"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marL="1371600" lvl="2"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marL="1828800" lvl="3"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marL="2286000" lvl="4"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marL="2743200" lvl="5"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marL="3200400" lvl="6"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marL="3657600" lvl="7"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marL="4114800" lvl="8" indent="-29845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a:endParaRPr/>
          </a:p>
        </p:txBody>
      </p:sp>
      <p:sp>
        <p:nvSpPr>
          <p:cNvPr id="8" name="Google Shape;8;p1"/>
          <p:cNvSpPr txBox="1">
            <a:spLocks noGrp="1"/>
          </p:cNvSpPr>
          <p:nvPr>
            <p:ph type="sldNum" idx="12"/>
          </p:nvPr>
        </p:nvSpPr>
        <p:spPr>
          <a:xfrm>
            <a:off x="8390734" y="4543668"/>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ar"/>
              <a:pPr marL="0" lvl="0" indent="0" algn="r" rtl="0">
                <a:spcBef>
                  <a:spcPts val="0"/>
                </a:spcBef>
                <a:spcAft>
                  <a:spcPts val="0"/>
                </a:spcAft>
                <a:buNone/>
              </a:pPr>
              <a:t>‹#›</a:t>
            </a:fld>
            <a:endParaRPr/>
          </a:p>
        </p:txBody>
      </p:sp>
    </p:spTree>
  </p:cSld>
  <p:clrMap bg1="dk1" tx1="lt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3"/>
          <p:cNvSpPr txBox="1">
            <a:spLocks noGrp="1"/>
          </p:cNvSpPr>
          <p:nvPr>
            <p:ph type="ctrTitle"/>
          </p:nvPr>
        </p:nvSpPr>
        <p:spPr>
          <a:xfrm>
            <a:off x="1079140" y="542640"/>
            <a:ext cx="6687879" cy="2169041"/>
          </a:xfrm>
          <a:prstGeom prst="rect">
            <a:avLst/>
          </a:prstGeom>
        </p:spPr>
        <p:txBody>
          <a:bodyPr spcFirstLastPara="1" wrap="square" lIns="91425" tIns="91425" rIns="91425" bIns="91425" anchor="ctr" anchorCtr="0">
            <a:normAutofit fontScale="90000"/>
          </a:bodyPr>
          <a:lstStyle/>
          <a:p>
            <a:pPr marL="0" lvl="0" indent="0" rtl="1">
              <a:lnSpc>
                <a:spcPct val="150000"/>
              </a:lnSpc>
              <a:spcBef>
                <a:spcPts val="0"/>
              </a:spcBef>
              <a:spcAft>
                <a:spcPts val="0"/>
              </a:spcAft>
              <a:buNone/>
            </a:pPr>
            <a:r>
              <a:rPr lang="ar" b="1" u="sng" dirty="0">
                <a:solidFill>
                  <a:schemeClr val="accent6">
                    <a:lumMod val="75000"/>
                  </a:schemeClr>
                </a:solidFill>
                <a:latin typeface="Simplified Arabic" panose="02020603050405020304" pitchFamily="18" charset="-78"/>
                <a:cs typeface="Simplified Arabic" panose="02020603050405020304" pitchFamily="18" charset="-78"/>
              </a:rPr>
              <a:t>المقال الاول: </a:t>
            </a:r>
            <a:br>
              <a:rPr lang="fr-FR" dirty="0">
                <a:solidFill>
                  <a:schemeClr val="dk2"/>
                </a:solidFill>
                <a:latin typeface="Simplified Arabic" panose="02020603050405020304" pitchFamily="18" charset="-78"/>
                <a:cs typeface="Simplified Arabic" panose="02020603050405020304" pitchFamily="18" charset="-78"/>
              </a:rPr>
            </a:br>
            <a:r>
              <a:rPr lang="ar" sz="3200" b="1" dirty="0">
                <a:solidFill>
                  <a:schemeClr val="tx1"/>
                </a:solidFill>
                <a:latin typeface="Simplified Arabic" panose="02020603050405020304" pitchFamily="18" charset="-78"/>
                <a:cs typeface="Simplified Arabic" panose="02020603050405020304" pitchFamily="18" charset="-78"/>
              </a:rPr>
              <a:t>القانون الجزائري رقم 11 سنة 1990 المتعلق بالعلاقات العمل وتعديلاته الى حد 1997</a:t>
            </a:r>
            <a:r>
              <a:rPr lang="ar" sz="3200" b="1" dirty="0">
                <a:solidFill>
                  <a:schemeClr val="bg2"/>
                </a:solidFill>
                <a:latin typeface="Simplified Arabic" panose="02020603050405020304" pitchFamily="18" charset="-78"/>
                <a:cs typeface="Simplified Arabic" panose="02020603050405020304" pitchFamily="18" charset="-78"/>
              </a:rPr>
              <a:t>.</a:t>
            </a:r>
            <a:endParaRPr b="1" dirty="0">
              <a:solidFill>
                <a:schemeClr val="bg2"/>
              </a:solidFill>
              <a:latin typeface="Simplified Arabic" panose="02020603050405020304" pitchFamily="18" charset="-78"/>
              <a:cs typeface="Simplified Arabic" panose="02020603050405020304" pitchFamily="18" charset="-78"/>
            </a:endParaRPr>
          </a:p>
        </p:txBody>
      </p:sp>
      <p:sp>
        <p:nvSpPr>
          <p:cNvPr id="129" name="Google Shape;129;p13"/>
          <p:cNvSpPr txBox="1">
            <a:spLocks noGrp="1"/>
          </p:cNvSpPr>
          <p:nvPr>
            <p:ph type="subTitle" idx="1"/>
          </p:nvPr>
        </p:nvSpPr>
        <p:spPr>
          <a:xfrm>
            <a:off x="1620219" y="3109851"/>
            <a:ext cx="5361300" cy="1586700"/>
          </a:xfrm>
          <a:prstGeom prst="rect">
            <a:avLst/>
          </a:prstGeom>
        </p:spPr>
        <p:txBody>
          <a:bodyPr spcFirstLastPara="1" wrap="square" lIns="91425" tIns="91425" rIns="91425" bIns="91425" anchor="t" anchorCtr="0">
            <a:normAutofit/>
          </a:bodyPr>
          <a:lstStyle/>
          <a:p>
            <a:pPr marL="0" lvl="0" indent="0" algn="r" rtl="1">
              <a:spcBef>
                <a:spcPts val="0"/>
              </a:spcBef>
              <a:spcAft>
                <a:spcPts val="0"/>
              </a:spcAft>
              <a:buNone/>
            </a:pPr>
            <a:r>
              <a:rPr lang="ar" sz="1800" b="1" u="sng" dirty="0">
                <a:solidFill>
                  <a:schemeClr val="bg2"/>
                </a:solidFill>
                <a:latin typeface="Simplified Arabic" panose="02020603050405020304" pitchFamily="18" charset="-78"/>
                <a:cs typeface="Simplified Arabic" panose="02020603050405020304" pitchFamily="18" charset="-78"/>
              </a:rPr>
              <a:t>الطلبة:</a:t>
            </a:r>
            <a:r>
              <a:rPr lang="ar" sz="1800" b="1" dirty="0">
                <a:solidFill>
                  <a:schemeClr val="bg2"/>
                </a:solidFill>
                <a:latin typeface="Simplified Arabic" panose="02020603050405020304" pitchFamily="18" charset="-78"/>
                <a:cs typeface="Simplified Arabic" panose="02020603050405020304" pitchFamily="18" charset="-78"/>
              </a:rPr>
              <a:t> </a:t>
            </a:r>
            <a:r>
              <a:rPr lang="fr-FR" sz="1800" b="1" dirty="0">
                <a:solidFill>
                  <a:schemeClr val="bg2"/>
                </a:solidFill>
                <a:latin typeface="Simplified Arabic" panose="02020603050405020304" pitchFamily="18" charset="-78"/>
                <a:cs typeface="Simplified Arabic" panose="02020603050405020304" pitchFamily="18" charset="-78"/>
              </a:rPr>
              <a:t>                                        </a:t>
            </a:r>
            <a:r>
              <a:rPr lang="ar-DZ" sz="1800" b="1" u="sng" dirty="0">
                <a:solidFill>
                  <a:schemeClr val="bg2"/>
                </a:solidFill>
                <a:latin typeface="Simplified Arabic" panose="02020603050405020304" pitchFamily="18" charset="-78"/>
                <a:cs typeface="Simplified Arabic" panose="02020603050405020304" pitchFamily="18" charset="-78"/>
              </a:rPr>
              <a:t>الفوج: 03</a:t>
            </a:r>
            <a:endParaRPr sz="1800" b="1" u="sng" dirty="0">
              <a:solidFill>
                <a:schemeClr val="bg2"/>
              </a:solidFill>
              <a:latin typeface="Simplified Arabic" panose="02020603050405020304" pitchFamily="18" charset="-78"/>
              <a:cs typeface="Simplified Arabic" panose="02020603050405020304" pitchFamily="18" charset="-78"/>
            </a:endParaRPr>
          </a:p>
          <a:p>
            <a:pPr marL="0" lvl="0" indent="0" algn="r" rtl="1">
              <a:spcBef>
                <a:spcPts val="0"/>
              </a:spcBef>
              <a:spcAft>
                <a:spcPts val="0"/>
              </a:spcAft>
              <a:buNone/>
            </a:pPr>
            <a:r>
              <a:rPr lang="ar" b="1" dirty="0">
                <a:solidFill>
                  <a:schemeClr val="bg2"/>
                </a:solidFill>
                <a:latin typeface="Simplified Arabic" panose="02020603050405020304" pitchFamily="18" charset="-78"/>
                <a:cs typeface="Simplified Arabic" panose="02020603050405020304" pitchFamily="18" charset="-78"/>
              </a:rPr>
              <a:t>عواد مروة </a:t>
            </a:r>
            <a:endParaRPr b="1" dirty="0">
              <a:solidFill>
                <a:schemeClr val="bg2"/>
              </a:solidFill>
              <a:latin typeface="Simplified Arabic" panose="02020603050405020304" pitchFamily="18" charset="-78"/>
              <a:cs typeface="Simplified Arabic" panose="02020603050405020304" pitchFamily="18" charset="-78"/>
            </a:endParaRPr>
          </a:p>
          <a:p>
            <a:pPr marL="0" lvl="0" indent="0" algn="r" rtl="1">
              <a:spcBef>
                <a:spcPts val="0"/>
              </a:spcBef>
              <a:spcAft>
                <a:spcPts val="0"/>
              </a:spcAft>
              <a:buNone/>
            </a:pPr>
            <a:r>
              <a:rPr lang="ar" b="1" dirty="0">
                <a:solidFill>
                  <a:schemeClr val="bg2"/>
                </a:solidFill>
                <a:latin typeface="Simplified Arabic" panose="02020603050405020304" pitchFamily="18" charset="-78"/>
                <a:cs typeface="Simplified Arabic" panose="02020603050405020304" pitchFamily="18" charset="-78"/>
              </a:rPr>
              <a:t>عصمان هديل </a:t>
            </a:r>
            <a:endParaRPr b="1" dirty="0">
              <a:solidFill>
                <a:schemeClr val="bg2"/>
              </a:solidFill>
              <a:latin typeface="Simplified Arabic" panose="02020603050405020304" pitchFamily="18" charset="-78"/>
              <a:cs typeface="Simplified Arabic" panose="02020603050405020304" pitchFamily="18" charset="-78"/>
            </a:endParaRPr>
          </a:p>
          <a:p>
            <a:pPr marL="0" lvl="0" indent="0" algn="r" rtl="1">
              <a:spcBef>
                <a:spcPts val="0"/>
              </a:spcBef>
              <a:spcAft>
                <a:spcPts val="0"/>
              </a:spcAft>
              <a:buNone/>
            </a:pPr>
            <a:r>
              <a:rPr lang="ar" b="1" dirty="0">
                <a:solidFill>
                  <a:schemeClr val="bg2"/>
                </a:solidFill>
                <a:latin typeface="Simplified Arabic" panose="02020603050405020304" pitchFamily="18" charset="-78"/>
                <a:cs typeface="Simplified Arabic" panose="02020603050405020304" pitchFamily="18" charset="-78"/>
              </a:rPr>
              <a:t>لبعل سلسبيل </a:t>
            </a:r>
            <a:endParaRPr b="1" dirty="0">
              <a:solidFill>
                <a:schemeClr val="bg2"/>
              </a:solidFill>
              <a:latin typeface="Simplified Arabic" panose="02020603050405020304" pitchFamily="18" charset="-78"/>
              <a:cs typeface="Simplified Arabic" panose="02020603050405020304" pitchFamily="18" charset="-78"/>
            </a:endParaRPr>
          </a:p>
          <a:p>
            <a:pPr marL="0" lvl="0" indent="0" algn="r" rtl="1">
              <a:spcBef>
                <a:spcPts val="0"/>
              </a:spcBef>
              <a:spcAft>
                <a:spcPts val="0"/>
              </a:spcAft>
              <a:buNone/>
            </a:pPr>
            <a:r>
              <a:rPr lang="ar" b="1" dirty="0">
                <a:solidFill>
                  <a:schemeClr val="bg2"/>
                </a:solidFill>
                <a:latin typeface="Simplified Arabic" panose="02020603050405020304" pitchFamily="18" charset="-78"/>
                <a:cs typeface="Simplified Arabic" panose="02020603050405020304" pitchFamily="18" charset="-78"/>
              </a:rPr>
              <a:t>سليماني فطيمة الزهرة. </a:t>
            </a:r>
            <a:endParaRPr b="1" dirty="0">
              <a:solidFill>
                <a:schemeClr val="bg2"/>
              </a:solidFill>
              <a:latin typeface="Simplified Arabic" panose="02020603050405020304" pitchFamily="18" charset="-78"/>
              <a:cs typeface="Simplified Arabic" panose="02020603050405020304" pitchFamily="18" charset="-78"/>
            </a:endParaRPr>
          </a:p>
        </p:txBody>
      </p:sp>
      <p:sp>
        <p:nvSpPr>
          <p:cNvPr id="2" name="Rectangle: Rounded Corners 1">
            <a:extLst>
              <a:ext uri="{FF2B5EF4-FFF2-40B4-BE49-F238E27FC236}">
                <a16:creationId xmlns:a16="http://schemas.microsoft.com/office/drawing/2014/main" id="{2C381F04-9571-411A-85E6-95459DC515FC}"/>
              </a:ext>
            </a:extLst>
          </p:cNvPr>
          <p:cNvSpPr/>
          <p:nvPr/>
        </p:nvSpPr>
        <p:spPr>
          <a:xfrm>
            <a:off x="1398118" y="789571"/>
            <a:ext cx="6049925" cy="20733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dirty="0"/>
              <a:t>القانون الجزائري رقم 11 لسنة 1990 المتعلق بعلاقات العمل </a:t>
            </a:r>
            <a:r>
              <a:rPr lang="ar-SA" sz="2400"/>
              <a:t>وتعديلاته إلى </a:t>
            </a:r>
            <a:r>
              <a:rPr lang="ar-SA" sz="2400" dirty="0"/>
              <a:t>حد 1997</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8"/>
          <p:cNvSpPr txBox="1">
            <a:spLocks noGrp="1"/>
          </p:cNvSpPr>
          <p:nvPr>
            <p:ph type="ctrTitle"/>
          </p:nvPr>
        </p:nvSpPr>
        <p:spPr>
          <a:xfrm>
            <a:off x="635925" y="377025"/>
            <a:ext cx="7765800" cy="4368900"/>
          </a:xfrm>
          <a:prstGeom prst="rect">
            <a:avLst/>
          </a:prstGeom>
        </p:spPr>
        <p:txBody>
          <a:bodyPr spcFirstLastPara="1" wrap="square" lIns="91425" tIns="91425" rIns="91425" bIns="91425" anchor="ctr" anchorCtr="0">
            <a:normAutofit fontScale="90000"/>
          </a:bodyPr>
          <a:lstStyle/>
          <a:p>
            <a:pPr marL="0" lvl="0" indent="0" rtl="1">
              <a:lnSpc>
                <a:spcPct val="150000"/>
              </a:lnSpc>
              <a:spcBef>
                <a:spcPts val="0"/>
              </a:spcBef>
              <a:spcAft>
                <a:spcPts val="0"/>
              </a:spcAft>
              <a:buNone/>
            </a:pPr>
            <a:r>
              <a:rPr lang="ar" sz="2400" b="1" dirty="0">
                <a:solidFill>
                  <a:schemeClr val="accent6">
                    <a:lumMod val="75000"/>
                  </a:schemeClr>
                </a:solidFill>
                <a:latin typeface="Simplified Arabic" panose="02020603050405020304" pitchFamily="18" charset="-78"/>
                <a:cs typeface="Simplified Arabic" panose="02020603050405020304" pitchFamily="18" charset="-78"/>
              </a:rPr>
              <a:t>الباب الرابع</a:t>
            </a:r>
            <a:r>
              <a:rPr lang="ar-DZ" sz="2400" b="1" dirty="0">
                <a:solidFill>
                  <a:schemeClr val="accent6">
                    <a:lumMod val="75000"/>
                  </a:schemeClr>
                </a:solidFill>
                <a:latin typeface="Simplified Arabic" panose="02020603050405020304" pitchFamily="18" charset="-78"/>
                <a:cs typeface="Simplified Arabic" panose="02020603050405020304" pitchFamily="18" charset="-78"/>
              </a:rPr>
              <a:t>:</a:t>
            </a:r>
            <a:r>
              <a:rPr lang="ar" sz="2400" b="1" dirty="0">
                <a:solidFill>
                  <a:schemeClr val="accent6">
                    <a:lumMod val="75000"/>
                  </a:schemeClr>
                </a:solidFill>
                <a:latin typeface="Simplified Arabic" panose="02020603050405020304" pitchFamily="18" charset="-78"/>
                <a:cs typeface="Simplified Arabic" panose="02020603050405020304" pitchFamily="18" charset="-78"/>
              </a:rPr>
              <a:t> اجرة العمل </a:t>
            </a:r>
            <a:endParaRPr sz="2400" b="1" dirty="0">
              <a:solidFill>
                <a:schemeClr val="accent6">
                  <a:lumMod val="75000"/>
                </a:schemeClr>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DZ" sz="2000" b="1" dirty="0">
                <a:solidFill>
                  <a:schemeClr val="bg1">
                    <a:lumMod val="75000"/>
                  </a:schemeClr>
                </a:solidFill>
                <a:latin typeface="Simplified Arabic" panose="02020603050405020304" pitchFamily="18" charset="-78"/>
                <a:cs typeface="Simplified Arabic" panose="02020603050405020304" pitchFamily="18" charset="-78"/>
              </a:rPr>
              <a:t>                                       </a:t>
            </a:r>
            <a:r>
              <a:rPr lang="ar" sz="2000" b="1" dirty="0">
                <a:solidFill>
                  <a:schemeClr val="bg1">
                    <a:lumMod val="75000"/>
                  </a:schemeClr>
                </a:solidFill>
                <a:latin typeface="Simplified Arabic" panose="02020603050405020304" pitchFamily="18" charset="-78"/>
                <a:cs typeface="Simplified Arabic" panose="02020603050405020304" pitchFamily="18" charset="-78"/>
              </a:rPr>
              <a:t>الفصل الاول</a:t>
            </a:r>
            <a:r>
              <a:rPr lang="ar-DZ" sz="2000" b="1" dirty="0">
                <a:solidFill>
                  <a:schemeClr val="bg1">
                    <a:lumMod val="75000"/>
                  </a:schemeClr>
                </a:solidFill>
                <a:latin typeface="Simplified Arabic" panose="02020603050405020304" pitchFamily="18" charset="-78"/>
                <a:cs typeface="Simplified Arabic" panose="02020603050405020304" pitchFamily="18" charset="-78"/>
              </a:rPr>
              <a:t>:</a:t>
            </a:r>
            <a:r>
              <a:rPr lang="ar" sz="2000" b="1" dirty="0">
                <a:solidFill>
                  <a:schemeClr val="bg1">
                    <a:lumMod val="75000"/>
                  </a:schemeClr>
                </a:solidFill>
                <a:latin typeface="Simplified Arabic" panose="02020603050405020304" pitchFamily="18" charset="-78"/>
                <a:cs typeface="Simplified Arabic" panose="02020603050405020304" pitchFamily="18" charset="-78"/>
              </a:rPr>
              <a:t> </a:t>
            </a:r>
            <a:r>
              <a:rPr lang="ar" sz="2000" b="1" dirty="0">
                <a:solidFill>
                  <a:schemeClr val="dk2"/>
                </a:solidFill>
                <a:latin typeface="Simplified Arabic" panose="02020603050405020304" pitchFamily="18" charset="-78"/>
                <a:cs typeface="Simplified Arabic" panose="02020603050405020304" pitchFamily="18" charset="-78"/>
              </a:rPr>
              <a:t>احكام عامة</a:t>
            </a:r>
            <a:br>
              <a:rPr lang="ar-DZ" sz="2000" b="1" dirty="0">
                <a:solidFill>
                  <a:schemeClr val="dk2"/>
                </a:solidFill>
                <a:latin typeface="Simplified Arabic" panose="02020603050405020304" pitchFamily="18" charset="-78"/>
                <a:cs typeface="Simplified Arabic" panose="02020603050405020304" pitchFamily="18" charset="-78"/>
              </a:rPr>
            </a:br>
            <a:r>
              <a:rPr lang="ar" sz="2000" b="1" dirty="0">
                <a:solidFill>
                  <a:schemeClr val="dk2"/>
                </a:solidFill>
                <a:latin typeface="Simplified Arabic" panose="02020603050405020304" pitchFamily="18" charset="-78"/>
                <a:cs typeface="Simplified Arabic" panose="02020603050405020304" pitchFamily="18" charset="-78"/>
              </a:rPr>
              <a:t>المادة 80</a:t>
            </a:r>
            <a:r>
              <a:rPr lang="ar-DZ" sz="2000" b="1" dirty="0">
                <a:solidFill>
                  <a:schemeClr val="dk2"/>
                </a:solidFill>
                <a:latin typeface="Simplified Arabic" panose="02020603050405020304" pitchFamily="18" charset="-78"/>
                <a:cs typeface="Simplified Arabic" panose="02020603050405020304" pitchFamily="18" charset="-78"/>
              </a:rPr>
              <a:t>:</a:t>
            </a:r>
            <a:r>
              <a:rPr lang="ar" sz="2000" b="1" dirty="0">
                <a:solidFill>
                  <a:schemeClr val="dk2"/>
                </a:solidFill>
                <a:latin typeface="Simplified Arabic" panose="02020603050405020304" pitchFamily="18" charset="-78"/>
                <a:cs typeface="Simplified Arabic" panose="02020603050405020304" pitchFamily="18" charset="-78"/>
              </a:rPr>
              <a:t> </a:t>
            </a:r>
            <a:r>
              <a:rPr lang="ar" sz="2000" dirty="0">
                <a:solidFill>
                  <a:schemeClr val="dk2"/>
                </a:solidFill>
                <a:latin typeface="Simplified Arabic" panose="02020603050405020304" pitchFamily="18" charset="-78"/>
                <a:cs typeface="Simplified Arabic" panose="02020603050405020304" pitchFamily="18" charset="-78"/>
              </a:rPr>
              <a:t>للعمال حق في اجر مقابل العمل المؤدى يجب ان يتناسب مع نتائج العمل.</a:t>
            </a:r>
            <a:endParaRPr sz="2000" dirty="0">
              <a:solidFill>
                <a:schemeClr val="dk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dk2"/>
                </a:solidFill>
                <a:latin typeface="Simplified Arabic" panose="02020603050405020304" pitchFamily="18" charset="-78"/>
                <a:cs typeface="Simplified Arabic" panose="02020603050405020304" pitchFamily="18" charset="-78"/>
              </a:rPr>
              <a:t>المادة 84</a:t>
            </a:r>
            <a:r>
              <a:rPr lang="ar-DZ" sz="2000" b="1" dirty="0">
                <a:solidFill>
                  <a:schemeClr val="dk2"/>
                </a:solidFill>
                <a:latin typeface="Simplified Arabic" panose="02020603050405020304" pitchFamily="18" charset="-78"/>
                <a:cs typeface="Simplified Arabic" panose="02020603050405020304" pitchFamily="18" charset="-78"/>
              </a:rPr>
              <a:t>:</a:t>
            </a:r>
            <a:r>
              <a:rPr lang="ar" sz="2000" b="1" dirty="0">
                <a:solidFill>
                  <a:schemeClr val="dk2"/>
                </a:solidFill>
                <a:latin typeface="Simplified Arabic" panose="02020603050405020304" pitchFamily="18" charset="-78"/>
                <a:cs typeface="Simplified Arabic" panose="02020603050405020304" pitchFamily="18" charset="-78"/>
              </a:rPr>
              <a:t> </a:t>
            </a:r>
            <a:r>
              <a:rPr lang="ar" sz="2000" dirty="0">
                <a:solidFill>
                  <a:schemeClr val="dk2"/>
                </a:solidFill>
                <a:latin typeface="Simplified Arabic" panose="02020603050405020304" pitchFamily="18" charset="-78"/>
                <a:cs typeface="Simplified Arabic" panose="02020603050405020304" pitchFamily="18" charset="-78"/>
              </a:rPr>
              <a:t>المساواة في الاجور بين العمال بدون تمييز. </a:t>
            </a:r>
            <a:br>
              <a:rPr lang="fr-FR" sz="2000" dirty="0">
                <a:solidFill>
                  <a:schemeClr val="dk2"/>
                </a:solidFill>
                <a:latin typeface="Simplified Arabic" panose="02020603050405020304" pitchFamily="18" charset="-78"/>
                <a:cs typeface="Simplified Arabic" panose="02020603050405020304" pitchFamily="18" charset="-78"/>
              </a:rPr>
            </a:br>
            <a:r>
              <a:rPr lang="ar-DZ" sz="2000" dirty="0">
                <a:solidFill>
                  <a:schemeClr val="dk2"/>
                </a:solidFill>
                <a:latin typeface="Simplified Arabic" panose="02020603050405020304" pitchFamily="18" charset="-78"/>
                <a:cs typeface="Simplified Arabic" panose="02020603050405020304" pitchFamily="18" charset="-78"/>
              </a:rPr>
              <a:t>                                      </a:t>
            </a:r>
            <a:r>
              <a:rPr lang="ar-DZ" sz="2000" b="1" dirty="0">
                <a:solidFill>
                  <a:schemeClr val="bg1">
                    <a:lumMod val="75000"/>
                  </a:schemeClr>
                </a:solidFill>
                <a:latin typeface="Simplified Arabic" panose="02020603050405020304" pitchFamily="18" charset="-78"/>
                <a:cs typeface="Simplified Arabic" panose="02020603050405020304" pitchFamily="18" charset="-78"/>
              </a:rPr>
              <a:t>الفصل الثاني: </a:t>
            </a:r>
            <a:r>
              <a:rPr lang="ar-DZ" sz="2000" b="1" dirty="0">
                <a:solidFill>
                  <a:schemeClr val="dk2"/>
                </a:solidFill>
                <a:latin typeface="Simplified Arabic" panose="02020603050405020304" pitchFamily="18" charset="-78"/>
                <a:cs typeface="Simplified Arabic" panose="02020603050405020304" pitchFamily="18" charset="-78"/>
              </a:rPr>
              <a:t>الاجر الوطني الادنى المضمون </a:t>
            </a:r>
            <a:br>
              <a:rPr lang="ar-DZ" sz="2000" dirty="0">
                <a:solidFill>
                  <a:schemeClr val="dk2"/>
                </a:solidFill>
                <a:latin typeface="Simplified Arabic" panose="02020603050405020304" pitchFamily="18" charset="-78"/>
                <a:cs typeface="Simplified Arabic" panose="02020603050405020304" pitchFamily="18" charset="-78"/>
              </a:rPr>
            </a:br>
            <a:r>
              <a:rPr lang="ar-DZ" sz="2000" b="1" dirty="0">
                <a:solidFill>
                  <a:schemeClr val="dk2"/>
                </a:solidFill>
                <a:latin typeface="Simplified Arabic" panose="02020603050405020304" pitchFamily="18" charset="-78"/>
                <a:cs typeface="Simplified Arabic" panose="02020603050405020304" pitchFamily="18" charset="-78"/>
              </a:rPr>
              <a:t>المادة 87: </a:t>
            </a:r>
            <a:r>
              <a:rPr lang="ar-DZ" sz="2000" dirty="0">
                <a:solidFill>
                  <a:schemeClr val="dk2"/>
                </a:solidFill>
                <a:latin typeface="Simplified Arabic" panose="02020603050405020304" pitchFamily="18" charset="-78"/>
                <a:cs typeface="Simplified Arabic" panose="02020603050405020304" pitchFamily="18" charset="-78"/>
              </a:rPr>
              <a:t>يحدد الاجر الوطني الادنى المضمون بموجب مرسوم بعد استشارة النقابات والتنظيمات النقابية.</a:t>
            </a:r>
            <a:br>
              <a:rPr lang="ar-DZ" sz="2000" dirty="0">
                <a:solidFill>
                  <a:schemeClr val="dk2"/>
                </a:solidFill>
                <a:latin typeface="Simplified Arabic" panose="02020603050405020304" pitchFamily="18" charset="-78"/>
                <a:cs typeface="Simplified Arabic" panose="02020603050405020304" pitchFamily="18" charset="-78"/>
              </a:rPr>
            </a:br>
            <a:r>
              <a:rPr lang="ar-DZ" sz="2000" dirty="0">
                <a:solidFill>
                  <a:schemeClr val="dk2"/>
                </a:solidFill>
                <a:latin typeface="Simplified Arabic" panose="02020603050405020304" pitchFamily="18" charset="-78"/>
                <a:cs typeface="Simplified Arabic" panose="02020603050405020304" pitchFamily="18" charset="-78"/>
              </a:rPr>
              <a:t>                                      </a:t>
            </a:r>
            <a:r>
              <a:rPr lang="ar-DZ" sz="2000" b="1" dirty="0">
                <a:solidFill>
                  <a:schemeClr val="bg1">
                    <a:lumMod val="75000"/>
                  </a:schemeClr>
                </a:solidFill>
                <a:latin typeface="Simplified Arabic" panose="02020603050405020304" pitchFamily="18" charset="-78"/>
                <a:cs typeface="Simplified Arabic" panose="02020603050405020304" pitchFamily="18" charset="-78"/>
              </a:rPr>
              <a:t>الفصل الثالث: </a:t>
            </a:r>
            <a:r>
              <a:rPr lang="ar-DZ" sz="2000" b="1" dirty="0">
                <a:solidFill>
                  <a:schemeClr val="dk2"/>
                </a:solidFill>
                <a:latin typeface="Simplified Arabic" panose="02020603050405020304" pitchFamily="18" charset="-78"/>
                <a:cs typeface="Simplified Arabic" panose="02020603050405020304" pitchFamily="18" charset="-78"/>
              </a:rPr>
              <a:t>الامتيازات والضمانات </a:t>
            </a:r>
            <a:br>
              <a:rPr lang="ar-DZ" sz="2000" dirty="0">
                <a:solidFill>
                  <a:schemeClr val="dk2"/>
                </a:solidFill>
                <a:latin typeface="Simplified Arabic" panose="02020603050405020304" pitchFamily="18" charset="-78"/>
                <a:cs typeface="Simplified Arabic" panose="02020603050405020304" pitchFamily="18" charset="-78"/>
              </a:rPr>
            </a:br>
            <a:r>
              <a:rPr lang="ar-DZ" sz="2000" b="1" dirty="0">
                <a:solidFill>
                  <a:schemeClr val="dk2"/>
                </a:solidFill>
                <a:latin typeface="Simplified Arabic" panose="02020603050405020304" pitchFamily="18" charset="-78"/>
                <a:cs typeface="Simplified Arabic" panose="02020603050405020304" pitchFamily="18" charset="-78"/>
              </a:rPr>
              <a:t>المادة 88: </a:t>
            </a:r>
            <a:r>
              <a:rPr lang="ar-DZ" sz="2000" dirty="0">
                <a:solidFill>
                  <a:schemeClr val="dk2"/>
                </a:solidFill>
                <a:latin typeface="Simplified Arabic" panose="02020603050405020304" pitchFamily="18" charset="-78"/>
                <a:cs typeface="Simplified Arabic" panose="02020603050405020304" pitchFamily="18" charset="-78"/>
              </a:rPr>
              <a:t>يجب على كل مستخدم دفع الاجور </a:t>
            </a:r>
            <a:r>
              <a:rPr lang="ar-DZ" sz="2000" dirty="0">
                <a:solidFill>
                  <a:schemeClr val="bg2"/>
                </a:solidFill>
                <a:latin typeface="Simplified Arabic" panose="02020603050405020304" pitchFamily="18" charset="-78"/>
                <a:cs typeface="Simplified Arabic" panose="02020603050405020304" pitchFamily="18" charset="-78"/>
              </a:rPr>
              <a:t>بانتظام عند استحقاقها</a:t>
            </a:r>
            <a:r>
              <a:rPr lang="ar-DZ" sz="2000" dirty="0">
                <a:solidFill>
                  <a:schemeClr val="dk2"/>
                </a:solidFill>
                <a:latin typeface="Simplified Arabic" panose="02020603050405020304" pitchFamily="18" charset="-78"/>
                <a:cs typeface="Simplified Arabic" panose="02020603050405020304" pitchFamily="18" charset="-78"/>
              </a:rPr>
              <a:t>. </a:t>
            </a:r>
            <a:br>
              <a:rPr lang="ar-DZ" sz="2000" dirty="0">
                <a:solidFill>
                  <a:schemeClr val="dk2"/>
                </a:solidFill>
                <a:latin typeface="Simplified Arabic" panose="02020603050405020304" pitchFamily="18" charset="-78"/>
                <a:cs typeface="Simplified Arabic" panose="02020603050405020304" pitchFamily="18" charset="-78"/>
              </a:rPr>
            </a:br>
            <a:endParaRPr sz="2000" dirty="0">
              <a:solidFill>
                <a:schemeClr val="dk2"/>
              </a:solidFill>
              <a:latin typeface="Simplified Arabic" panose="02020603050405020304" pitchFamily="18" charset="-78"/>
              <a:cs typeface="Simplified Arabic" panose="02020603050405020304" pitchFamily="18" charset="-78"/>
            </a:endParaRPr>
          </a:p>
          <a:p>
            <a:pPr marL="0" lvl="0" indent="0" algn="r" rtl="1">
              <a:spcBef>
                <a:spcPts val="0"/>
              </a:spcBef>
              <a:spcAft>
                <a:spcPts val="0"/>
              </a:spcAft>
              <a:buNone/>
            </a:pPr>
            <a:endParaRPr sz="2000" dirty="0">
              <a:solidFill>
                <a:schemeClr val="dk2"/>
              </a:solidFill>
              <a:latin typeface="Simplified Arabic" panose="02020603050405020304" pitchFamily="18" charset="-78"/>
              <a:cs typeface="Simplified Arabic" panose="02020603050405020304" pitchFamily="18" charset="-78"/>
            </a:endParaRPr>
          </a:p>
        </p:txBody>
      </p:sp>
      <p:sp>
        <p:nvSpPr>
          <p:cNvPr id="159" name="Google Shape;159;p18"/>
          <p:cNvSpPr txBox="1">
            <a:spLocks noGrp="1"/>
          </p:cNvSpPr>
          <p:nvPr>
            <p:ph type="subTitle" idx="1"/>
          </p:nvPr>
        </p:nvSpPr>
        <p:spPr>
          <a:xfrm>
            <a:off x="0" y="7072002"/>
            <a:ext cx="5361300" cy="52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0"/>
          <p:cNvSpPr txBox="1">
            <a:spLocks noGrp="1"/>
          </p:cNvSpPr>
          <p:nvPr>
            <p:ph type="ctrTitle"/>
          </p:nvPr>
        </p:nvSpPr>
        <p:spPr>
          <a:xfrm>
            <a:off x="340242" y="447825"/>
            <a:ext cx="8389088" cy="4132800"/>
          </a:xfrm>
          <a:prstGeom prst="rect">
            <a:avLst/>
          </a:prstGeom>
        </p:spPr>
        <p:txBody>
          <a:bodyPr spcFirstLastPara="1" wrap="square" lIns="91425" tIns="91425" rIns="91425" bIns="91425" anchor="ctr" anchorCtr="0">
            <a:noAutofit/>
          </a:bodyPr>
          <a:lstStyle/>
          <a:p>
            <a:pPr marL="0" lvl="0" indent="0" rtl="1">
              <a:lnSpc>
                <a:spcPct val="150000"/>
              </a:lnSpc>
              <a:spcBef>
                <a:spcPts val="0"/>
              </a:spcBef>
              <a:spcAft>
                <a:spcPts val="0"/>
              </a:spcAft>
              <a:buNone/>
            </a:pPr>
            <a:r>
              <a:rPr lang="ar" sz="2400" b="1" dirty="0">
                <a:solidFill>
                  <a:schemeClr val="accent6">
                    <a:lumMod val="75000"/>
                  </a:schemeClr>
                </a:solidFill>
                <a:latin typeface="Simplified Arabic" panose="02020603050405020304" pitchFamily="18" charset="-78"/>
                <a:cs typeface="Simplified Arabic" panose="02020603050405020304" pitchFamily="18" charset="-78"/>
              </a:rPr>
              <a:t>الباب الخامس</a:t>
            </a:r>
            <a:r>
              <a:rPr lang="ar-DZ" sz="2400" b="1" dirty="0">
                <a:solidFill>
                  <a:schemeClr val="accent6">
                    <a:lumMod val="75000"/>
                  </a:schemeClr>
                </a:solidFill>
                <a:latin typeface="Simplified Arabic" panose="02020603050405020304" pitchFamily="18" charset="-78"/>
                <a:cs typeface="Simplified Arabic" panose="02020603050405020304" pitchFamily="18" charset="-78"/>
              </a:rPr>
              <a:t>:</a:t>
            </a:r>
            <a:r>
              <a:rPr lang="ar" sz="2400" b="1" dirty="0">
                <a:solidFill>
                  <a:schemeClr val="accent6">
                    <a:lumMod val="75000"/>
                  </a:schemeClr>
                </a:solidFill>
                <a:latin typeface="Simplified Arabic" panose="02020603050405020304" pitchFamily="18" charset="-78"/>
                <a:cs typeface="Simplified Arabic" panose="02020603050405020304" pitchFamily="18" charset="-78"/>
              </a:rPr>
              <a:t> مشاركة العمال</a:t>
            </a:r>
            <a:endParaRPr sz="2400" b="1" dirty="0">
              <a:solidFill>
                <a:schemeClr val="accent6">
                  <a:lumMod val="75000"/>
                </a:schemeClr>
              </a:solidFill>
              <a:latin typeface="Simplified Arabic" panose="02020603050405020304" pitchFamily="18" charset="-78"/>
              <a:cs typeface="Simplified Arabic" panose="02020603050405020304" pitchFamily="18" charset="-78"/>
            </a:endParaRPr>
          </a:p>
          <a:p>
            <a:pPr marL="0" lvl="0" indent="0" rtl="1">
              <a:lnSpc>
                <a:spcPct val="150000"/>
              </a:lnSpc>
              <a:spcBef>
                <a:spcPts val="0"/>
              </a:spcBef>
              <a:spcAft>
                <a:spcPts val="0"/>
              </a:spcAft>
              <a:buNone/>
            </a:pPr>
            <a:r>
              <a:rPr lang="ar" sz="2000" b="1" dirty="0">
                <a:solidFill>
                  <a:schemeClr val="bg1">
                    <a:lumMod val="75000"/>
                  </a:schemeClr>
                </a:solidFill>
                <a:latin typeface="Simplified Arabic" panose="02020603050405020304" pitchFamily="18" charset="-78"/>
                <a:cs typeface="Simplified Arabic" panose="02020603050405020304" pitchFamily="18" charset="-78"/>
              </a:rPr>
              <a:t>الفصل الاول</a:t>
            </a:r>
            <a:r>
              <a:rPr lang="ar-DZ" sz="2000" b="1" dirty="0">
                <a:solidFill>
                  <a:schemeClr val="bg1">
                    <a:lumMod val="75000"/>
                  </a:schemeClr>
                </a:solidFill>
                <a:latin typeface="Simplified Arabic" panose="02020603050405020304" pitchFamily="18" charset="-78"/>
                <a:cs typeface="Simplified Arabic" panose="02020603050405020304" pitchFamily="18" charset="-78"/>
              </a:rPr>
              <a:t>:</a:t>
            </a:r>
            <a:r>
              <a:rPr lang="ar" sz="2000" b="1" dirty="0">
                <a:solidFill>
                  <a:schemeClr val="bg1">
                    <a:lumMod val="75000"/>
                  </a:schemeClr>
                </a:solidFill>
                <a:latin typeface="Simplified Arabic" panose="02020603050405020304" pitchFamily="18" charset="-78"/>
                <a:cs typeface="Simplified Arabic" panose="02020603050405020304" pitchFamily="18" charset="-78"/>
              </a:rPr>
              <a:t> </a:t>
            </a:r>
            <a:r>
              <a:rPr lang="ar" sz="2000" b="1" dirty="0">
                <a:solidFill>
                  <a:schemeClr val="dk2"/>
                </a:solidFill>
                <a:latin typeface="Simplified Arabic" panose="02020603050405020304" pitchFamily="18" charset="-78"/>
                <a:cs typeface="Simplified Arabic" panose="02020603050405020304" pitchFamily="18" charset="-78"/>
              </a:rPr>
              <a:t>اجهزة المشاركة</a:t>
            </a:r>
            <a:endParaRPr sz="2000" b="1" dirty="0">
              <a:solidFill>
                <a:schemeClr val="dk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dk2"/>
                </a:solidFill>
                <a:latin typeface="Simplified Arabic" panose="02020603050405020304" pitchFamily="18" charset="-78"/>
                <a:cs typeface="Simplified Arabic" panose="02020603050405020304" pitchFamily="18" charset="-78"/>
              </a:rPr>
              <a:t>المادة 91</a:t>
            </a:r>
            <a:r>
              <a:rPr lang="ar-DZ" sz="2000" b="1" dirty="0">
                <a:solidFill>
                  <a:schemeClr val="dk2"/>
                </a:solidFill>
                <a:latin typeface="Simplified Arabic" panose="02020603050405020304" pitchFamily="18" charset="-78"/>
                <a:cs typeface="Simplified Arabic" panose="02020603050405020304" pitchFamily="18" charset="-78"/>
              </a:rPr>
              <a:t>:</a:t>
            </a:r>
            <a:r>
              <a:rPr lang="ar" sz="2000" b="1" dirty="0">
                <a:solidFill>
                  <a:schemeClr val="dk2"/>
                </a:solidFill>
                <a:latin typeface="Simplified Arabic" panose="02020603050405020304" pitchFamily="18" charset="-78"/>
                <a:cs typeface="Simplified Arabic" panose="02020603050405020304" pitchFamily="18" charset="-78"/>
              </a:rPr>
              <a:t> </a:t>
            </a:r>
            <a:r>
              <a:rPr lang="ar" sz="2000" dirty="0">
                <a:solidFill>
                  <a:schemeClr val="dk2"/>
                </a:solidFill>
                <a:latin typeface="Simplified Arabic" panose="02020603050405020304" pitchFamily="18" charset="-78"/>
                <a:cs typeface="Simplified Arabic" panose="02020603050405020304" pitchFamily="18" charset="-78"/>
              </a:rPr>
              <a:t>يتم مشاركة العمال في الهيئة المستخدمة من خلال مندوبي المستخدمين في اماكن العمل التي تحتوي على 20 عاملا على الاقل، وكذلك من خلال لجنة المشاركة. </a:t>
            </a:r>
            <a:endParaRPr sz="2000" dirty="0">
              <a:solidFill>
                <a:schemeClr val="dk2"/>
              </a:solidFill>
              <a:latin typeface="Simplified Arabic" panose="02020603050405020304" pitchFamily="18" charset="-78"/>
              <a:cs typeface="Simplified Arabic" panose="02020603050405020304" pitchFamily="18" charset="-78"/>
            </a:endParaRPr>
          </a:p>
          <a:p>
            <a:pPr marL="0" lvl="0" indent="0" rtl="1">
              <a:lnSpc>
                <a:spcPct val="150000"/>
              </a:lnSpc>
              <a:spcBef>
                <a:spcPts val="0"/>
              </a:spcBef>
              <a:spcAft>
                <a:spcPts val="0"/>
              </a:spcAft>
              <a:buNone/>
            </a:pPr>
            <a:r>
              <a:rPr lang="ar" sz="2000" b="1" dirty="0">
                <a:solidFill>
                  <a:schemeClr val="bg1">
                    <a:lumMod val="75000"/>
                  </a:schemeClr>
                </a:solidFill>
                <a:latin typeface="Simplified Arabic" panose="02020603050405020304" pitchFamily="18" charset="-78"/>
                <a:cs typeface="Simplified Arabic" panose="02020603050405020304" pitchFamily="18" charset="-78"/>
              </a:rPr>
              <a:t>الفصل الثاني</a:t>
            </a:r>
            <a:r>
              <a:rPr lang="ar-DZ" sz="2000" b="1" dirty="0">
                <a:solidFill>
                  <a:schemeClr val="bg1">
                    <a:lumMod val="75000"/>
                  </a:schemeClr>
                </a:solidFill>
                <a:latin typeface="Simplified Arabic" panose="02020603050405020304" pitchFamily="18" charset="-78"/>
                <a:cs typeface="Simplified Arabic" panose="02020603050405020304" pitchFamily="18" charset="-78"/>
              </a:rPr>
              <a:t>:</a:t>
            </a:r>
            <a:r>
              <a:rPr lang="ar" sz="2000" b="1" dirty="0">
                <a:solidFill>
                  <a:schemeClr val="bg1">
                    <a:lumMod val="75000"/>
                  </a:schemeClr>
                </a:solidFill>
                <a:latin typeface="Simplified Arabic" panose="02020603050405020304" pitchFamily="18" charset="-78"/>
                <a:cs typeface="Simplified Arabic" panose="02020603050405020304" pitchFamily="18" charset="-78"/>
              </a:rPr>
              <a:t> </a:t>
            </a:r>
            <a:r>
              <a:rPr lang="ar" sz="2000" b="1" dirty="0">
                <a:solidFill>
                  <a:schemeClr val="dk2"/>
                </a:solidFill>
                <a:latin typeface="Simplified Arabic" panose="02020603050405020304" pitchFamily="18" charset="-78"/>
                <a:cs typeface="Simplified Arabic" panose="02020603050405020304" pitchFamily="18" charset="-78"/>
              </a:rPr>
              <a:t>صلاحيات اجهزة المشاركة</a:t>
            </a:r>
            <a:endParaRPr sz="2000" b="1" dirty="0">
              <a:solidFill>
                <a:schemeClr val="dk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dk2"/>
                </a:solidFill>
                <a:latin typeface="Simplified Arabic" panose="02020603050405020304" pitchFamily="18" charset="-78"/>
                <a:cs typeface="Simplified Arabic" panose="02020603050405020304" pitchFamily="18" charset="-78"/>
              </a:rPr>
              <a:t>المادة 94</a:t>
            </a:r>
            <a:r>
              <a:rPr lang="ar-DZ" sz="2000" dirty="0">
                <a:solidFill>
                  <a:schemeClr val="dk2"/>
                </a:solidFill>
                <a:latin typeface="Simplified Arabic" panose="02020603050405020304" pitchFamily="18" charset="-78"/>
                <a:cs typeface="Simplified Arabic" panose="02020603050405020304" pitchFamily="18" charset="-78"/>
              </a:rPr>
              <a:t>:</a:t>
            </a:r>
            <a:r>
              <a:rPr lang="ar" sz="2000" dirty="0">
                <a:solidFill>
                  <a:schemeClr val="dk2"/>
                </a:solidFill>
                <a:latin typeface="Simplified Arabic" panose="02020603050405020304" pitchFamily="18" charset="-78"/>
                <a:cs typeface="Simplified Arabic" panose="02020603050405020304" pitchFamily="18" charset="-78"/>
              </a:rPr>
              <a:t> للجنة المشاركة صلاحيات محددة</a:t>
            </a:r>
            <a:r>
              <a:rPr lang="ar-DZ" sz="2000" dirty="0">
                <a:solidFill>
                  <a:schemeClr val="dk2"/>
                </a:solidFill>
                <a:latin typeface="Simplified Arabic" panose="02020603050405020304" pitchFamily="18" charset="-78"/>
                <a:cs typeface="Simplified Arabic" panose="02020603050405020304" pitchFamily="18" charset="-78"/>
              </a:rPr>
              <a:t> </a:t>
            </a:r>
            <a:r>
              <a:rPr lang="ar" sz="2000" dirty="0">
                <a:solidFill>
                  <a:schemeClr val="dk2"/>
                </a:solidFill>
                <a:latin typeface="Simplified Arabic" panose="02020603050405020304" pitchFamily="18" charset="-78"/>
                <a:cs typeface="Simplified Arabic" panose="02020603050405020304" pitchFamily="18" charset="-78"/>
              </a:rPr>
              <a:t>مثل </a:t>
            </a:r>
            <a:r>
              <a:rPr lang="ar-DZ" sz="2000" dirty="0">
                <a:solidFill>
                  <a:schemeClr val="dk2"/>
                </a:solidFill>
                <a:latin typeface="Simplified Arabic" panose="02020603050405020304" pitchFamily="18" charset="-78"/>
                <a:cs typeface="Simplified Arabic" panose="02020603050405020304" pitchFamily="18" charset="-78"/>
              </a:rPr>
              <a:t>مراقبة تنفيذ الاحكام المتعلقة بالعمل، تلقي المعلومات من المستخدم حول تطوير الانتاج. </a:t>
            </a:r>
            <a:br>
              <a:rPr lang="ar-DZ" sz="2000" dirty="0">
                <a:solidFill>
                  <a:schemeClr val="dk2"/>
                </a:solidFill>
                <a:latin typeface="Simplified Arabic" panose="02020603050405020304" pitchFamily="18" charset="-78"/>
                <a:cs typeface="Simplified Arabic" panose="02020603050405020304" pitchFamily="18" charset="-78"/>
              </a:rPr>
            </a:br>
            <a:r>
              <a:rPr lang="ar-DZ" sz="2000" b="1" dirty="0">
                <a:solidFill>
                  <a:schemeClr val="dk2"/>
                </a:solidFill>
                <a:latin typeface="Simplified Arabic" panose="02020603050405020304" pitchFamily="18" charset="-78"/>
                <a:cs typeface="Simplified Arabic" panose="02020603050405020304" pitchFamily="18" charset="-78"/>
              </a:rPr>
              <a:t>المادة 95: </a:t>
            </a:r>
            <a:r>
              <a:rPr lang="ar-DZ" sz="2000" dirty="0">
                <a:solidFill>
                  <a:schemeClr val="dk2"/>
                </a:solidFill>
                <a:latin typeface="Simplified Arabic" panose="02020603050405020304" pitchFamily="18" charset="-78"/>
                <a:cs typeface="Simplified Arabic" panose="02020603050405020304" pitchFamily="18" charset="-78"/>
              </a:rPr>
              <a:t>تشكيل لجنة المشاركة اذا كانت الهيئة تضم اكثر من 150 عاملا. </a:t>
            </a:r>
            <a:br>
              <a:rPr lang="ar-DZ" sz="2000" dirty="0">
                <a:solidFill>
                  <a:schemeClr val="dk2"/>
                </a:solidFill>
                <a:latin typeface="Simplified Arabic" panose="02020603050405020304" pitchFamily="18" charset="-78"/>
                <a:cs typeface="Simplified Arabic" panose="02020603050405020304" pitchFamily="18" charset="-78"/>
              </a:rPr>
            </a:br>
            <a:endParaRPr sz="2000" dirty="0">
              <a:solidFill>
                <a:schemeClr val="dk2"/>
              </a:solidFill>
              <a:latin typeface="Simplified Arabic" panose="02020603050405020304" pitchFamily="18" charset="-78"/>
              <a:cs typeface="Simplified Arabic" panose="02020603050405020304" pitchFamily="18" charset="-78"/>
            </a:endParaRPr>
          </a:p>
        </p:txBody>
      </p:sp>
      <p:sp>
        <p:nvSpPr>
          <p:cNvPr id="171" name="Google Shape;171;p20"/>
          <p:cNvSpPr txBox="1">
            <a:spLocks noGrp="1"/>
          </p:cNvSpPr>
          <p:nvPr>
            <p:ph type="subTitle" idx="1"/>
          </p:nvPr>
        </p:nvSpPr>
        <p:spPr>
          <a:xfrm>
            <a:off x="943448" y="7647551"/>
            <a:ext cx="5361300" cy="52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2"/>
          <p:cNvSpPr txBox="1">
            <a:spLocks noGrp="1"/>
          </p:cNvSpPr>
          <p:nvPr>
            <p:ph type="ctrTitle"/>
          </p:nvPr>
        </p:nvSpPr>
        <p:spPr>
          <a:xfrm>
            <a:off x="372725" y="515581"/>
            <a:ext cx="8218382" cy="4357500"/>
          </a:xfrm>
          <a:prstGeom prst="rect">
            <a:avLst/>
          </a:prstGeom>
        </p:spPr>
        <p:txBody>
          <a:bodyPr spcFirstLastPara="1" wrap="square" lIns="91425" tIns="91425" rIns="91425" bIns="91425" anchor="ctr" anchorCtr="0">
            <a:noAutofit/>
          </a:bodyPr>
          <a:lstStyle/>
          <a:p>
            <a:pPr marL="0" lvl="0" indent="0" rtl="1">
              <a:lnSpc>
                <a:spcPct val="150000"/>
              </a:lnSpc>
              <a:spcBef>
                <a:spcPts val="0"/>
              </a:spcBef>
              <a:spcAft>
                <a:spcPts val="0"/>
              </a:spcAft>
              <a:buNone/>
            </a:pPr>
            <a:r>
              <a:rPr lang="ar" sz="2000" b="1" dirty="0">
                <a:solidFill>
                  <a:schemeClr val="bg1">
                    <a:lumMod val="75000"/>
                  </a:schemeClr>
                </a:solidFill>
                <a:latin typeface="Simplified Arabic" panose="02020603050405020304" pitchFamily="18" charset="-78"/>
                <a:cs typeface="Simplified Arabic" panose="02020603050405020304" pitchFamily="18" charset="-78"/>
              </a:rPr>
              <a:t>الفصل الثالث</a:t>
            </a:r>
            <a:r>
              <a:rPr lang="ar-DZ" sz="2000" b="1" dirty="0">
                <a:solidFill>
                  <a:schemeClr val="bg1">
                    <a:lumMod val="75000"/>
                  </a:schemeClr>
                </a:solidFill>
                <a:latin typeface="Simplified Arabic" panose="02020603050405020304" pitchFamily="18" charset="-78"/>
                <a:cs typeface="Simplified Arabic" panose="02020603050405020304" pitchFamily="18" charset="-78"/>
              </a:rPr>
              <a:t>:</a:t>
            </a:r>
            <a:r>
              <a:rPr lang="ar" sz="2000" b="1" dirty="0">
                <a:solidFill>
                  <a:schemeClr val="bg1">
                    <a:lumMod val="75000"/>
                  </a:schemeClr>
                </a:solidFill>
                <a:latin typeface="Simplified Arabic" panose="02020603050405020304" pitchFamily="18" charset="-78"/>
                <a:cs typeface="Simplified Arabic" panose="02020603050405020304" pitchFamily="18" charset="-78"/>
              </a:rPr>
              <a:t> </a:t>
            </a:r>
            <a:r>
              <a:rPr lang="ar" sz="2000" b="1" dirty="0">
                <a:solidFill>
                  <a:schemeClr val="dk2"/>
                </a:solidFill>
                <a:latin typeface="Simplified Arabic" panose="02020603050405020304" pitchFamily="18" charset="-78"/>
                <a:cs typeface="Simplified Arabic" panose="02020603050405020304" pitchFamily="18" charset="-78"/>
              </a:rPr>
              <a:t>طريقة الانتخاب</a:t>
            </a:r>
            <a:endParaRPr sz="2000" b="1" dirty="0">
              <a:solidFill>
                <a:schemeClr val="dk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DZ" sz="2000" dirty="0">
                <a:solidFill>
                  <a:schemeClr val="dk2"/>
                </a:solidFill>
                <a:latin typeface="Simplified Arabic" panose="02020603050405020304" pitchFamily="18" charset="-78"/>
                <a:cs typeface="Simplified Arabic" panose="02020603050405020304" pitchFamily="18" charset="-78"/>
              </a:rPr>
              <a:t>   </a:t>
            </a:r>
            <a:r>
              <a:rPr lang="ar" sz="2000" dirty="0">
                <a:solidFill>
                  <a:schemeClr val="dk2"/>
                </a:solidFill>
                <a:latin typeface="Simplified Arabic" panose="02020603050405020304" pitchFamily="18" charset="-78"/>
                <a:cs typeface="Simplified Arabic" panose="02020603050405020304" pitchFamily="18" charset="-78"/>
              </a:rPr>
              <a:t>تشكيل </a:t>
            </a:r>
            <a:r>
              <a:rPr lang="ar-DZ" sz="2000" dirty="0">
                <a:solidFill>
                  <a:schemeClr val="dk2"/>
                </a:solidFill>
                <a:latin typeface="Simplified Arabic" panose="02020603050405020304" pitchFamily="18" charset="-78"/>
                <a:cs typeface="Simplified Arabic" panose="02020603050405020304" pitchFamily="18" charset="-78"/>
              </a:rPr>
              <a:t>أ</a:t>
            </a:r>
            <a:r>
              <a:rPr lang="ar" sz="2000" dirty="0">
                <a:solidFill>
                  <a:schemeClr val="dk2"/>
                </a:solidFill>
                <a:latin typeface="Simplified Arabic" panose="02020603050405020304" pitchFamily="18" charset="-78"/>
                <a:cs typeface="Simplified Arabic" panose="02020603050405020304" pitchFamily="18" charset="-78"/>
              </a:rPr>
              <a:t>جهزة المشاركة</a:t>
            </a:r>
            <a:r>
              <a:rPr lang="ar-DZ" sz="2000" dirty="0">
                <a:solidFill>
                  <a:schemeClr val="dk2"/>
                </a:solidFill>
                <a:latin typeface="Simplified Arabic" panose="02020603050405020304" pitchFamily="18" charset="-78"/>
                <a:cs typeface="Simplified Arabic" panose="02020603050405020304" pitchFamily="18" charset="-78"/>
              </a:rPr>
              <a:t>:</a:t>
            </a:r>
            <a:r>
              <a:rPr lang="ar" sz="2000" dirty="0">
                <a:solidFill>
                  <a:schemeClr val="dk2"/>
                </a:solidFill>
                <a:latin typeface="Simplified Arabic" panose="02020603050405020304" pitchFamily="18" charset="-78"/>
                <a:cs typeface="Simplified Arabic" panose="02020603050405020304" pitchFamily="18" charset="-78"/>
              </a:rPr>
              <a:t> </a:t>
            </a:r>
            <a:endParaRPr sz="2000" dirty="0">
              <a:solidFill>
                <a:schemeClr val="dk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dk2"/>
                </a:solidFill>
                <a:latin typeface="Simplified Arabic" panose="02020603050405020304" pitchFamily="18" charset="-78"/>
                <a:cs typeface="Simplified Arabic" panose="02020603050405020304" pitchFamily="18" charset="-78"/>
              </a:rPr>
              <a:t>مادة 97</a:t>
            </a:r>
            <a:r>
              <a:rPr lang="ar-DZ" sz="2000" b="1" dirty="0">
                <a:solidFill>
                  <a:schemeClr val="dk2"/>
                </a:solidFill>
                <a:latin typeface="Simplified Arabic" panose="02020603050405020304" pitchFamily="18" charset="-78"/>
                <a:cs typeface="Simplified Arabic" panose="02020603050405020304" pitchFamily="18" charset="-78"/>
              </a:rPr>
              <a:t>:</a:t>
            </a:r>
            <a:r>
              <a:rPr lang="ar" sz="2000" b="1" dirty="0">
                <a:solidFill>
                  <a:schemeClr val="dk2"/>
                </a:solidFill>
                <a:latin typeface="Simplified Arabic" panose="02020603050405020304" pitchFamily="18" charset="-78"/>
                <a:cs typeface="Simplified Arabic" panose="02020603050405020304" pitchFamily="18" charset="-78"/>
              </a:rPr>
              <a:t> </a:t>
            </a:r>
            <a:r>
              <a:rPr lang="ar" sz="2000" dirty="0">
                <a:solidFill>
                  <a:schemeClr val="dk2"/>
                </a:solidFill>
                <a:latin typeface="Simplified Arabic" panose="02020603050405020304" pitchFamily="18" charset="-78"/>
                <a:cs typeface="Simplified Arabic" panose="02020603050405020304" pitchFamily="18" charset="-78"/>
              </a:rPr>
              <a:t>طريقة انتخاب مندوبي المستخدمين وذلك من خلال الاقتراع الفرعي الحر والسري، يستثنى من الانتخاب اطارات القيادية واقارب المستخدمين من الدرجة الاولى. </a:t>
            </a:r>
            <a:endParaRPr sz="2000" dirty="0">
              <a:solidFill>
                <a:schemeClr val="dk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dk2"/>
                </a:solidFill>
                <a:latin typeface="Simplified Arabic" panose="02020603050405020304" pitchFamily="18" charset="-78"/>
                <a:cs typeface="Simplified Arabic" panose="02020603050405020304" pitchFamily="18" charset="-78"/>
              </a:rPr>
              <a:t>مادة 98</a:t>
            </a:r>
            <a:r>
              <a:rPr lang="ar-DZ" sz="2000" dirty="0">
                <a:solidFill>
                  <a:schemeClr val="dk2"/>
                </a:solidFill>
                <a:latin typeface="Simplified Arabic" panose="02020603050405020304" pitchFamily="18" charset="-78"/>
                <a:cs typeface="Simplified Arabic" panose="02020603050405020304" pitchFamily="18" charset="-78"/>
              </a:rPr>
              <a:t>:</a:t>
            </a:r>
            <a:r>
              <a:rPr lang="ar" sz="2000" dirty="0">
                <a:solidFill>
                  <a:schemeClr val="dk2"/>
                </a:solidFill>
                <a:latin typeface="Simplified Arabic" panose="02020603050405020304" pitchFamily="18" charset="-78"/>
                <a:cs typeface="Simplified Arabic" panose="02020603050405020304" pitchFamily="18" charset="-78"/>
              </a:rPr>
              <a:t> تنظيم الانتخابات حيث: تجرى الانتخابات في دورين، اذا لم يحصل المرشحون على نصف الاصوات يتم اجراء دور ثاني.  </a:t>
            </a:r>
            <a:br>
              <a:rPr lang="fr-FR" sz="2000" dirty="0">
                <a:solidFill>
                  <a:schemeClr val="dk2"/>
                </a:solidFill>
                <a:latin typeface="Simplified Arabic" panose="02020603050405020304" pitchFamily="18" charset="-78"/>
                <a:cs typeface="Simplified Arabic" panose="02020603050405020304" pitchFamily="18" charset="-78"/>
              </a:rPr>
            </a:br>
            <a:r>
              <a:rPr lang="ar-DZ" sz="2000" b="1" dirty="0">
                <a:solidFill>
                  <a:schemeClr val="dk2"/>
                </a:solidFill>
                <a:latin typeface="Simplified Arabic" panose="02020603050405020304" pitchFamily="18" charset="-78"/>
                <a:cs typeface="Simplified Arabic" panose="02020603050405020304" pitchFamily="18" charset="-78"/>
              </a:rPr>
              <a:t>مادة 99: </a:t>
            </a:r>
            <a:r>
              <a:rPr lang="ar-DZ" sz="2000" dirty="0">
                <a:solidFill>
                  <a:schemeClr val="dk2"/>
                </a:solidFill>
                <a:latin typeface="Simplified Arabic" panose="02020603050405020304" pitchFamily="18" charset="-78"/>
                <a:cs typeface="Simplified Arabic" panose="02020603050405020304" pitchFamily="18" charset="-78"/>
              </a:rPr>
              <a:t>عدد مندوبي العمل وذلك بناءا على حجم الهيئة: من 20 الى 50 عاملا مندوب واحد، من 51الى 150 مندوبان، من 151 الى 400 اربعة، من 401 الى 1000 ستة مندوبين مع مندوب اضافي لكل عامل اضافي. </a:t>
            </a:r>
            <a:br>
              <a:rPr lang="ar-DZ" sz="2000" dirty="0">
                <a:solidFill>
                  <a:schemeClr val="dk2"/>
                </a:solidFill>
                <a:latin typeface="Simplified Arabic" panose="02020603050405020304" pitchFamily="18" charset="-78"/>
                <a:cs typeface="Simplified Arabic" panose="02020603050405020304" pitchFamily="18" charset="-78"/>
              </a:rPr>
            </a:br>
            <a:endParaRPr sz="2000" dirty="0">
              <a:solidFill>
                <a:schemeClr val="dk2"/>
              </a:solidFill>
              <a:latin typeface="Simplified Arabic" panose="02020603050405020304" pitchFamily="18" charset="-78"/>
              <a:cs typeface="Simplified Arabic" panose="02020603050405020304" pitchFamily="18" charset="-78"/>
            </a:endParaRPr>
          </a:p>
        </p:txBody>
      </p:sp>
      <p:sp>
        <p:nvSpPr>
          <p:cNvPr id="183" name="Google Shape;183;p22"/>
          <p:cNvSpPr txBox="1">
            <a:spLocks noGrp="1"/>
          </p:cNvSpPr>
          <p:nvPr>
            <p:ph type="subTitle" idx="1"/>
          </p:nvPr>
        </p:nvSpPr>
        <p:spPr>
          <a:xfrm>
            <a:off x="1318312" y="7421443"/>
            <a:ext cx="5361300" cy="52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4"/>
          <p:cNvSpPr txBox="1">
            <a:spLocks noGrp="1"/>
          </p:cNvSpPr>
          <p:nvPr>
            <p:ph type="ctrTitle"/>
          </p:nvPr>
        </p:nvSpPr>
        <p:spPr>
          <a:xfrm>
            <a:off x="440425" y="366725"/>
            <a:ext cx="8092800" cy="4244700"/>
          </a:xfrm>
          <a:prstGeom prst="rect">
            <a:avLst/>
          </a:prstGeom>
        </p:spPr>
        <p:txBody>
          <a:bodyPr spcFirstLastPara="1" wrap="square" lIns="91425" tIns="91425" rIns="91425" bIns="91425" anchor="ctr" anchorCtr="0">
            <a:noAutofit/>
          </a:bodyPr>
          <a:lstStyle/>
          <a:p>
            <a:pPr marL="0" lvl="0" indent="0" algn="r" rtl="1">
              <a:lnSpc>
                <a:spcPct val="150000"/>
              </a:lnSpc>
              <a:spcBef>
                <a:spcPts val="0"/>
              </a:spcBef>
              <a:spcAft>
                <a:spcPts val="0"/>
              </a:spcAft>
              <a:buNone/>
            </a:pPr>
            <a:r>
              <a:rPr lang="ar-DZ" sz="2000" b="1" dirty="0">
                <a:solidFill>
                  <a:schemeClr val="bg1">
                    <a:lumMod val="75000"/>
                  </a:schemeClr>
                </a:solidFill>
                <a:latin typeface="Simplified Arabic" panose="02020603050405020304" pitchFamily="18" charset="-78"/>
                <a:cs typeface="Simplified Arabic" panose="02020603050405020304" pitchFamily="18" charset="-78"/>
              </a:rPr>
              <a:t>               الفصل الرابع: </a:t>
            </a:r>
            <a:r>
              <a:rPr lang="ar-DZ" sz="2000" b="1" dirty="0">
                <a:solidFill>
                  <a:schemeClr val="dk2"/>
                </a:solidFill>
                <a:latin typeface="Simplified Arabic" panose="02020603050405020304" pitchFamily="18" charset="-78"/>
                <a:cs typeface="Simplified Arabic" panose="02020603050405020304" pitchFamily="18" charset="-78"/>
              </a:rPr>
              <a:t>تسيير لجنة المشاركة وحقوق مندوبي المستخدمين</a:t>
            </a:r>
            <a:br>
              <a:rPr lang="ar-DZ" sz="2000" b="1" dirty="0">
                <a:solidFill>
                  <a:schemeClr val="dk2"/>
                </a:solidFill>
                <a:latin typeface="Simplified Arabic" panose="02020603050405020304" pitchFamily="18" charset="-78"/>
                <a:cs typeface="Simplified Arabic" panose="02020603050405020304" pitchFamily="18" charset="-78"/>
              </a:rPr>
            </a:br>
            <a:r>
              <a:rPr lang="ar" sz="2000" b="1" dirty="0">
                <a:solidFill>
                  <a:schemeClr val="dk2"/>
                </a:solidFill>
                <a:latin typeface="Simplified Arabic" panose="02020603050405020304" pitchFamily="18" charset="-78"/>
                <a:cs typeface="Simplified Arabic" panose="02020603050405020304" pitchFamily="18" charset="-78"/>
              </a:rPr>
              <a:t>المادة 101</a:t>
            </a:r>
            <a:r>
              <a:rPr lang="ar-DZ" sz="2000" b="1" dirty="0">
                <a:solidFill>
                  <a:schemeClr val="dk2"/>
                </a:solidFill>
                <a:latin typeface="Simplified Arabic" panose="02020603050405020304" pitchFamily="18" charset="-78"/>
                <a:cs typeface="Simplified Arabic" panose="02020603050405020304" pitchFamily="18" charset="-78"/>
              </a:rPr>
              <a:t>:</a:t>
            </a:r>
            <a:r>
              <a:rPr lang="ar" sz="2000" b="1" dirty="0">
                <a:solidFill>
                  <a:schemeClr val="dk2"/>
                </a:solidFill>
                <a:latin typeface="Simplified Arabic" panose="02020603050405020304" pitchFamily="18" charset="-78"/>
                <a:cs typeface="Simplified Arabic" panose="02020603050405020304" pitchFamily="18" charset="-78"/>
              </a:rPr>
              <a:t> </a:t>
            </a:r>
            <a:r>
              <a:rPr lang="ar" sz="2000" dirty="0">
                <a:solidFill>
                  <a:schemeClr val="dk2"/>
                </a:solidFill>
                <a:latin typeface="Simplified Arabic" panose="02020603050405020304" pitchFamily="18" charset="-78"/>
                <a:cs typeface="Simplified Arabic" panose="02020603050405020304" pitchFamily="18" charset="-78"/>
              </a:rPr>
              <a:t>مدة العضوية: تدوم مدة العضوية للمندوبي المستخدمين ثلاث سنوات ويمكن سحب العضوية بناء على قرار اغلبية الذين انتخبوهم. </a:t>
            </a:r>
            <a:endParaRPr sz="2000" dirty="0">
              <a:solidFill>
                <a:schemeClr val="dk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dk2"/>
                </a:solidFill>
                <a:latin typeface="Simplified Arabic" panose="02020603050405020304" pitchFamily="18" charset="-78"/>
                <a:cs typeface="Simplified Arabic" panose="02020603050405020304" pitchFamily="18" charset="-78"/>
              </a:rPr>
              <a:t>المادة 102</a:t>
            </a:r>
            <a:r>
              <a:rPr lang="ar-DZ" sz="2000" b="1" dirty="0">
                <a:solidFill>
                  <a:schemeClr val="dk2"/>
                </a:solidFill>
                <a:latin typeface="Simplified Arabic" panose="02020603050405020304" pitchFamily="18" charset="-78"/>
                <a:cs typeface="Simplified Arabic" panose="02020603050405020304" pitchFamily="18" charset="-78"/>
              </a:rPr>
              <a:t>:</a:t>
            </a:r>
            <a:r>
              <a:rPr lang="ar" sz="2000" b="1" dirty="0">
                <a:solidFill>
                  <a:schemeClr val="dk2"/>
                </a:solidFill>
                <a:latin typeface="Simplified Arabic" panose="02020603050405020304" pitchFamily="18" charset="-78"/>
                <a:cs typeface="Simplified Arabic" panose="02020603050405020304" pitchFamily="18" charset="-78"/>
              </a:rPr>
              <a:t> </a:t>
            </a:r>
            <a:r>
              <a:rPr lang="ar" sz="2000" dirty="0">
                <a:solidFill>
                  <a:schemeClr val="dk2"/>
                </a:solidFill>
                <a:latin typeface="Simplified Arabic" panose="02020603050405020304" pitchFamily="18" charset="-78"/>
                <a:cs typeface="Simplified Arabic" panose="02020603050405020304" pitchFamily="18" charset="-78"/>
              </a:rPr>
              <a:t>تكوين لجنة المشاركة </a:t>
            </a:r>
            <a:endParaRPr sz="2000" dirty="0">
              <a:solidFill>
                <a:schemeClr val="dk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dk2"/>
                </a:solidFill>
                <a:latin typeface="Simplified Arabic" panose="02020603050405020304" pitchFamily="18" charset="-78"/>
                <a:cs typeface="Simplified Arabic" panose="02020603050405020304" pitchFamily="18" charset="-78"/>
              </a:rPr>
              <a:t>المادة 106</a:t>
            </a:r>
            <a:r>
              <a:rPr lang="ar-DZ" sz="2000" b="1" dirty="0">
                <a:solidFill>
                  <a:schemeClr val="dk2"/>
                </a:solidFill>
                <a:latin typeface="Simplified Arabic" panose="02020603050405020304" pitchFamily="18" charset="-78"/>
                <a:cs typeface="Simplified Arabic" panose="02020603050405020304" pitchFamily="18" charset="-78"/>
              </a:rPr>
              <a:t>:</a:t>
            </a:r>
            <a:r>
              <a:rPr lang="ar" sz="2000" b="1" dirty="0">
                <a:solidFill>
                  <a:schemeClr val="dk2"/>
                </a:solidFill>
                <a:latin typeface="Simplified Arabic" panose="02020603050405020304" pitchFamily="18" charset="-78"/>
                <a:cs typeface="Simplified Arabic" panose="02020603050405020304" pitchFamily="18" charset="-78"/>
              </a:rPr>
              <a:t> </a:t>
            </a:r>
            <a:r>
              <a:rPr lang="ar" sz="2000" dirty="0">
                <a:solidFill>
                  <a:schemeClr val="dk2"/>
                </a:solidFill>
                <a:latin typeface="Simplified Arabic" panose="02020603050405020304" pitchFamily="18" charset="-78"/>
                <a:cs typeface="Simplified Arabic" panose="02020603050405020304" pitchFamily="18" charset="-78"/>
              </a:rPr>
              <a:t>ساعات العمل المخصصة </a:t>
            </a:r>
            <a:endParaRPr sz="2000" dirty="0">
              <a:solidFill>
                <a:schemeClr val="dk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dk2"/>
                </a:solidFill>
                <a:latin typeface="Simplified Arabic" panose="02020603050405020304" pitchFamily="18" charset="-78"/>
                <a:cs typeface="Simplified Arabic" panose="02020603050405020304" pitchFamily="18" charset="-78"/>
              </a:rPr>
              <a:t>المادة 107</a:t>
            </a:r>
            <a:r>
              <a:rPr lang="ar-DZ" sz="2000" b="1" dirty="0">
                <a:solidFill>
                  <a:schemeClr val="dk2"/>
                </a:solidFill>
                <a:latin typeface="Simplified Arabic" panose="02020603050405020304" pitchFamily="18" charset="-78"/>
                <a:cs typeface="Simplified Arabic" panose="02020603050405020304" pitchFamily="18" charset="-78"/>
              </a:rPr>
              <a:t>:</a:t>
            </a:r>
            <a:r>
              <a:rPr lang="ar" sz="2000" b="1" dirty="0">
                <a:solidFill>
                  <a:schemeClr val="dk2"/>
                </a:solidFill>
                <a:latin typeface="Simplified Arabic" panose="02020603050405020304" pitchFamily="18" charset="-78"/>
                <a:cs typeface="Simplified Arabic" panose="02020603050405020304" pitchFamily="18" charset="-78"/>
              </a:rPr>
              <a:t> </a:t>
            </a:r>
            <a:r>
              <a:rPr lang="ar" sz="2000" dirty="0">
                <a:solidFill>
                  <a:schemeClr val="dk2"/>
                </a:solidFill>
                <a:latin typeface="Simplified Arabic" panose="02020603050405020304" pitchFamily="18" charset="-78"/>
                <a:cs typeface="Simplified Arabic" panose="02020603050405020304" pitchFamily="18" charset="-78"/>
              </a:rPr>
              <a:t>تجميع ساعات العمل </a:t>
            </a:r>
            <a:endParaRPr sz="2000" dirty="0">
              <a:solidFill>
                <a:schemeClr val="dk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dk2"/>
                </a:solidFill>
                <a:latin typeface="Simplified Arabic" panose="02020603050405020304" pitchFamily="18" charset="-78"/>
                <a:cs typeface="Simplified Arabic" panose="02020603050405020304" pitchFamily="18" charset="-78"/>
              </a:rPr>
              <a:t>الما</a:t>
            </a:r>
            <a:r>
              <a:rPr lang="ar-DZ" sz="2000" b="1" dirty="0">
                <a:solidFill>
                  <a:schemeClr val="dk2"/>
                </a:solidFill>
                <a:latin typeface="Simplified Arabic" panose="02020603050405020304" pitchFamily="18" charset="-78"/>
                <a:cs typeface="Simplified Arabic" panose="02020603050405020304" pitchFamily="18" charset="-78"/>
              </a:rPr>
              <a:t>د</a:t>
            </a:r>
            <a:r>
              <a:rPr lang="ar" sz="2000" b="1" dirty="0">
                <a:solidFill>
                  <a:schemeClr val="dk2"/>
                </a:solidFill>
                <a:latin typeface="Simplified Arabic" panose="02020603050405020304" pitchFamily="18" charset="-78"/>
                <a:cs typeface="Simplified Arabic" panose="02020603050405020304" pitchFamily="18" charset="-78"/>
              </a:rPr>
              <a:t>ة 11</a:t>
            </a:r>
            <a:r>
              <a:rPr lang="ar-DZ" sz="2000" b="1" dirty="0">
                <a:solidFill>
                  <a:schemeClr val="dk2"/>
                </a:solidFill>
                <a:latin typeface="Simplified Arabic" panose="02020603050405020304" pitchFamily="18" charset="-78"/>
                <a:cs typeface="Simplified Arabic" panose="02020603050405020304" pitchFamily="18" charset="-78"/>
              </a:rPr>
              <a:t>:</a:t>
            </a:r>
            <a:r>
              <a:rPr lang="ar" sz="2000" b="1" dirty="0">
                <a:solidFill>
                  <a:schemeClr val="dk2"/>
                </a:solidFill>
                <a:latin typeface="Simplified Arabic" panose="02020603050405020304" pitchFamily="18" charset="-78"/>
                <a:cs typeface="Simplified Arabic" panose="02020603050405020304" pitchFamily="18" charset="-78"/>
              </a:rPr>
              <a:t> </a:t>
            </a:r>
            <a:r>
              <a:rPr lang="ar" sz="2000" dirty="0">
                <a:solidFill>
                  <a:schemeClr val="dk2"/>
                </a:solidFill>
                <a:latin typeface="Simplified Arabic" panose="02020603050405020304" pitchFamily="18" charset="-78"/>
                <a:cs typeface="Simplified Arabic" panose="02020603050405020304" pitchFamily="18" charset="-78"/>
              </a:rPr>
              <a:t>الميزانية </a:t>
            </a:r>
            <a:endParaRPr sz="2000" dirty="0">
              <a:solidFill>
                <a:schemeClr val="dk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dk2"/>
                </a:solidFill>
                <a:latin typeface="Simplified Arabic" panose="02020603050405020304" pitchFamily="18" charset="-78"/>
                <a:cs typeface="Simplified Arabic" panose="02020603050405020304" pitchFamily="18" charset="-78"/>
              </a:rPr>
              <a:t>المادة 112</a:t>
            </a:r>
            <a:r>
              <a:rPr lang="ar-DZ" sz="2000" b="1" dirty="0">
                <a:solidFill>
                  <a:schemeClr val="dk2"/>
                </a:solidFill>
                <a:latin typeface="Simplified Arabic" panose="02020603050405020304" pitchFamily="18" charset="-78"/>
                <a:cs typeface="Simplified Arabic" panose="02020603050405020304" pitchFamily="18" charset="-78"/>
              </a:rPr>
              <a:t>: </a:t>
            </a:r>
            <a:r>
              <a:rPr lang="ar" sz="2000" dirty="0">
                <a:solidFill>
                  <a:schemeClr val="dk2"/>
                </a:solidFill>
                <a:latin typeface="Simplified Arabic" panose="02020603050405020304" pitchFamily="18" charset="-78"/>
                <a:cs typeface="Simplified Arabic" panose="02020603050405020304" pitchFamily="18" charset="-78"/>
              </a:rPr>
              <a:t>حقوق وواجبات مندوبي المستخدمين </a:t>
            </a:r>
            <a:endParaRPr sz="2000" dirty="0">
              <a:solidFill>
                <a:schemeClr val="dk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dk2"/>
                </a:solidFill>
                <a:latin typeface="Simplified Arabic" panose="02020603050405020304" pitchFamily="18" charset="-78"/>
                <a:cs typeface="Simplified Arabic" panose="02020603050405020304" pitchFamily="18" charset="-78"/>
              </a:rPr>
              <a:t>المادة 113</a:t>
            </a:r>
            <a:r>
              <a:rPr lang="ar-DZ" sz="2000" b="1" dirty="0">
                <a:solidFill>
                  <a:schemeClr val="dk2"/>
                </a:solidFill>
                <a:latin typeface="Simplified Arabic" panose="02020603050405020304" pitchFamily="18" charset="-78"/>
                <a:cs typeface="Simplified Arabic" panose="02020603050405020304" pitchFamily="18" charset="-78"/>
              </a:rPr>
              <a:t>: </a:t>
            </a:r>
            <a:r>
              <a:rPr lang="ar" sz="2000" dirty="0">
                <a:solidFill>
                  <a:schemeClr val="dk2"/>
                </a:solidFill>
                <a:latin typeface="Simplified Arabic" panose="02020603050405020304" pitchFamily="18" charset="-78"/>
                <a:cs typeface="Simplified Arabic" panose="02020603050405020304" pitchFamily="18" charset="-78"/>
              </a:rPr>
              <a:t>حماية مندوبي المستخدمين. </a:t>
            </a:r>
            <a:endParaRPr sz="2000" dirty="0">
              <a:solidFill>
                <a:schemeClr val="dk2"/>
              </a:solidFill>
              <a:latin typeface="Simplified Arabic" panose="02020603050405020304" pitchFamily="18" charset="-78"/>
              <a:cs typeface="Simplified Arabic" panose="02020603050405020304" pitchFamily="18" charset="-78"/>
            </a:endParaRPr>
          </a:p>
        </p:txBody>
      </p:sp>
      <p:sp>
        <p:nvSpPr>
          <p:cNvPr id="195" name="Google Shape;195;p24"/>
          <p:cNvSpPr txBox="1">
            <a:spLocks noGrp="1"/>
          </p:cNvSpPr>
          <p:nvPr>
            <p:ph type="subTitle" idx="1"/>
          </p:nvPr>
        </p:nvSpPr>
        <p:spPr>
          <a:xfrm>
            <a:off x="1391337" y="8068934"/>
            <a:ext cx="5361300" cy="52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56930" y="1392865"/>
            <a:ext cx="7751135" cy="3391783"/>
          </a:xfrm>
        </p:spPr>
        <p:txBody>
          <a:bodyPr>
            <a:noAutofit/>
          </a:bodyPr>
          <a:lstStyle/>
          <a:p>
            <a:pPr algn="r"/>
            <a:r>
              <a:rPr lang="ar-DZ" sz="1600" b="1" dirty="0">
                <a:effectLst>
                  <a:outerShdw blurRad="38100" dist="38100" dir="2700000" algn="tl">
                    <a:srgbClr val="000000">
                      <a:alpha val="43137"/>
                    </a:srgbClr>
                  </a:outerShdw>
                </a:effectLst>
                <a:latin typeface="Traditional Arabic" pitchFamily="18" charset="-78"/>
                <a:cs typeface="Traditional Arabic" pitchFamily="18" charset="-78"/>
              </a:rPr>
              <a:t>                                                 </a:t>
            </a: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الباب </a:t>
            </a:r>
            <a:r>
              <a:rPr lang="ar-DZ" sz="2000" b="1" dirty="0" err="1">
                <a:effectLst>
                  <a:outerShdw blurRad="38100" dist="38100" dir="2700000" algn="tl">
                    <a:srgbClr val="000000">
                      <a:alpha val="43137"/>
                    </a:srgbClr>
                  </a:outerShdw>
                </a:effectLst>
                <a:latin typeface="Traditional Arabic" pitchFamily="18" charset="-78"/>
                <a:cs typeface="Traditional Arabic" pitchFamily="18" charset="-78"/>
              </a:rPr>
              <a:t>السادس:التفاوض</a:t>
            </a: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 الجماعي   </a:t>
            </a:r>
            <a:br>
              <a:rPr lang="fr-FR" sz="1600" b="1" dirty="0">
                <a:effectLst>
                  <a:outerShdw blurRad="38100" dist="38100" dir="2700000" algn="tl">
                    <a:srgbClr val="000000">
                      <a:alpha val="43137"/>
                    </a:srgbClr>
                  </a:outerShdw>
                </a:effectLst>
                <a:latin typeface="Traditional Arabic" pitchFamily="18" charset="-78"/>
                <a:cs typeface="Traditional Arabic" pitchFamily="18" charset="-78"/>
              </a:rPr>
            </a:br>
            <a:r>
              <a:rPr lang="ar-DZ" sz="1600" b="1" dirty="0">
                <a:effectLst>
                  <a:outerShdw blurRad="38100" dist="38100" dir="2700000" algn="tl">
                    <a:srgbClr val="000000">
                      <a:alpha val="43137"/>
                    </a:srgbClr>
                  </a:outerShdw>
                </a:effectLst>
                <a:latin typeface="Traditional Arabic" pitchFamily="18" charset="-78"/>
                <a:cs typeface="Traditional Arabic" pitchFamily="18" charset="-78"/>
              </a:rPr>
              <a:t>الفصل </a:t>
            </a:r>
            <a:r>
              <a:rPr lang="ar-DZ" sz="1600" b="1">
                <a:effectLst>
                  <a:outerShdw blurRad="38100" dist="38100" dir="2700000" algn="tl">
                    <a:srgbClr val="000000">
                      <a:alpha val="43137"/>
                    </a:srgbClr>
                  </a:outerShdw>
                </a:effectLst>
                <a:latin typeface="Traditional Arabic" pitchFamily="18" charset="-78"/>
                <a:cs typeface="Traditional Arabic" pitchFamily="18" charset="-78"/>
              </a:rPr>
              <a:t>الأول:أحكام</a:t>
            </a:r>
            <a:r>
              <a:rPr lang="ar-DZ" sz="1600" b="1" dirty="0">
                <a:effectLst>
                  <a:outerShdw blurRad="38100" dist="38100" dir="2700000" algn="tl">
                    <a:srgbClr val="000000">
                      <a:alpha val="43137"/>
                    </a:srgbClr>
                  </a:outerShdw>
                </a:effectLst>
                <a:latin typeface="Traditional Arabic" pitchFamily="18" charset="-78"/>
                <a:cs typeface="Traditional Arabic" pitchFamily="18" charset="-78"/>
              </a:rPr>
              <a:t> </a:t>
            </a: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عامة</a:t>
            </a:r>
            <a:br>
              <a:rPr lang="ar-DZ" sz="1600" b="1" dirty="0">
                <a:effectLst>
                  <a:outerShdw blurRad="38100" dist="38100" dir="2700000" algn="tl">
                    <a:srgbClr val="000000">
                      <a:alpha val="43137"/>
                    </a:srgbClr>
                  </a:outerShdw>
                </a:effectLst>
                <a:latin typeface="Traditional Arabic" pitchFamily="18" charset="-78"/>
                <a:cs typeface="Traditional Arabic" pitchFamily="18" charset="-78"/>
              </a:rPr>
            </a:br>
            <a:br>
              <a:rPr lang="ar-DZ" sz="1600" b="1" dirty="0">
                <a:effectLst>
                  <a:outerShdw blurRad="38100" dist="38100" dir="2700000" algn="tl">
                    <a:srgbClr val="000000">
                      <a:alpha val="43137"/>
                    </a:srgbClr>
                  </a:outerShdw>
                </a:effectLst>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مادة114: </a:t>
            </a:r>
            <a:r>
              <a:rPr lang="ar-DZ" sz="1800" b="1" dirty="0" err="1">
                <a:latin typeface="Traditional Arabic" pitchFamily="18" charset="-78"/>
                <a:cs typeface="Traditional Arabic" pitchFamily="18" charset="-78"/>
              </a:rPr>
              <a:t>الاتتفاق</a:t>
            </a:r>
            <a:r>
              <a:rPr lang="ar-DZ" sz="1800" b="1" dirty="0">
                <a:latin typeface="Traditional Arabic" pitchFamily="18" charset="-78"/>
                <a:cs typeface="Traditional Arabic" pitchFamily="18" charset="-78"/>
              </a:rPr>
              <a:t> الجماعي اتفاق مدون يعالج عنصرا معين أو عدة عناصر محددة من مجموع شروط العمل بالنسبة لفئة او عدة فئات اجتماعية ومهنية</a:t>
            </a:r>
            <a:br>
              <a:rPr lang="ar-DZ" sz="18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116</a:t>
            </a:r>
            <a:r>
              <a:rPr lang="ar-DZ" sz="1800" b="1" dirty="0">
                <a:latin typeface="Traditional Arabic" pitchFamily="18" charset="-78"/>
                <a:cs typeface="Traditional Arabic" pitchFamily="18" charset="-78"/>
              </a:rPr>
              <a:t>:تخص الاتفاقيات الجماعية عدة مؤسسات مستخدمة</a:t>
            </a:r>
            <a:br>
              <a:rPr lang="fr-FR" sz="1800" b="1" dirty="0">
                <a:effectLst>
                  <a:outerShdw blurRad="38100" dist="38100" dir="2700000" algn="tl">
                    <a:srgbClr val="000000">
                      <a:alpha val="43137"/>
                    </a:srgbClr>
                  </a:outerShdw>
                </a:effectLst>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-117 </a:t>
            </a:r>
            <a:r>
              <a:rPr lang="ar-DZ" sz="1800" b="1" dirty="0">
                <a:latin typeface="Traditional Arabic" pitchFamily="18" charset="-78"/>
                <a:cs typeface="Traditional Arabic" pitchFamily="18" charset="-78"/>
              </a:rPr>
              <a:t>تبرم الاتفاقية الجماعية لمدة محدودة أو غير محدودة. </a:t>
            </a:r>
            <a:br>
              <a:rPr lang="fr-FR" sz="1800" b="1" dirty="0">
                <a:effectLst>
                  <a:outerShdw blurRad="38100" dist="38100" dir="2700000" algn="tl">
                    <a:srgbClr val="000000">
                      <a:alpha val="43137"/>
                    </a:srgbClr>
                  </a:outerShdw>
                </a:effectLst>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-119</a:t>
            </a:r>
            <a:r>
              <a:rPr lang="ar-DZ" sz="1800" b="1" dirty="0">
                <a:latin typeface="Traditional Arabic" pitchFamily="18" charset="-78"/>
                <a:cs typeface="Traditional Arabic" pitchFamily="18" charset="-78"/>
              </a:rPr>
              <a:t> يجب على الهيئات المستخدمة أن تقوم بإشهار كل الاتفاقيات الجماعية التي تكون طرفا فيها في أوساط</a:t>
            </a:r>
            <a:br>
              <a:rPr lang="fr-FR" sz="1800" b="1" dirty="0">
                <a:latin typeface="Traditional Arabic" pitchFamily="18" charset="-78"/>
                <a:cs typeface="Traditional Arabic" pitchFamily="18" charset="-78"/>
              </a:rPr>
            </a:br>
            <a:r>
              <a:rPr lang="ar-DZ" sz="1800" b="1" dirty="0">
                <a:latin typeface="Traditional Arabic" pitchFamily="18" charset="-78"/>
                <a:cs typeface="Traditional Arabic" pitchFamily="18" charset="-78"/>
              </a:rPr>
              <a:t>جماعات العمال المعنيين وتوضع نسخة من الاتفاقيات الجماعية، دوما، تحت تصرف العمال وفي موضع مميز في كل مكان العمل</a:t>
            </a:r>
            <a:br>
              <a:rPr lang="ar-DZ" sz="18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الفصل الثاني محتوى الاتفاقية الجماعية</a:t>
            </a:r>
            <a:r>
              <a:rPr lang="ar-DZ" sz="1800" b="1" dirty="0">
                <a:latin typeface="Traditional Arabic" pitchFamily="18" charset="-78"/>
                <a:cs typeface="Traditional Arabic" pitchFamily="18" charset="-78"/>
              </a:rPr>
              <a:t>:</a:t>
            </a:r>
            <a:br>
              <a:rPr lang="ar-DZ" sz="18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-120 </a:t>
            </a:r>
            <a:r>
              <a:rPr lang="ar-DZ" sz="1800" b="1" dirty="0">
                <a:latin typeface="Traditional Arabic" pitchFamily="18" charset="-78"/>
                <a:cs typeface="Traditional Arabic" pitchFamily="18" charset="-78"/>
              </a:rPr>
              <a:t>تعالج الاتفاقيات الجماعية التي تبرم حسب الشروط التي يحددها هذا القانون، شروط التشغيل والعمل</a:t>
            </a:r>
            <a:br>
              <a:rPr lang="ar-DZ" sz="1800" b="1" dirty="0">
                <a:latin typeface="Traditional Arabic" pitchFamily="18" charset="-78"/>
                <a:cs typeface="Traditional Arabic" pitchFamily="18" charset="-78"/>
              </a:rPr>
            </a:br>
            <a:r>
              <a:rPr lang="ar-DZ" sz="1800" b="1" dirty="0">
                <a:latin typeface="Traditional Arabic" pitchFamily="18" charset="-78"/>
                <a:cs typeface="Traditional Arabic" pitchFamily="18" charset="-78"/>
              </a:rPr>
              <a:t>ويمكنها أن تعالج خصوصا العناصر التالية:</a:t>
            </a:r>
            <a:br>
              <a:rPr lang="ar-DZ" sz="1800" b="1" dirty="0">
                <a:latin typeface="Traditional Arabic" pitchFamily="18" charset="-78"/>
                <a:cs typeface="Traditional Arabic" pitchFamily="18" charset="-78"/>
              </a:rPr>
            </a:br>
            <a:r>
              <a:rPr lang="ar-DZ" sz="1800" b="1" dirty="0">
                <a:latin typeface="Traditional Arabic" pitchFamily="18" charset="-78"/>
                <a:cs typeface="Traditional Arabic" pitchFamily="18" charset="-78"/>
              </a:rPr>
              <a:t> 1-التصنيف المهني      2-مقاييس العمل         3-الاجور الاساسية الدنيا المطابقة    -4التعويضات 5-المكافآت 6-كيفيات مكافأة فئات العمال  7-تحديد النفقات المصرفية،      8-فترة التجريب والاشعار المسبق، -       9مدة العمل الفعلي– 10الغيابات– </a:t>
            </a:r>
            <a:r>
              <a:rPr lang="ar-DZ" sz="1600" b="1" dirty="0">
                <a:latin typeface="Traditional Arabic" pitchFamily="18" charset="-78"/>
                <a:cs typeface="Traditional Arabic" pitchFamily="18" charset="-78"/>
              </a:rPr>
              <a:t>11إجراءات المصالحة - 12الحد الادنى من الخدمة في حالة الاضراب، - 13ممارسة الحق النقابي، 14-مدة لاتفاقية</a:t>
            </a:r>
            <a:br>
              <a:rPr lang="ar-DZ" sz="1600" b="1" dirty="0">
                <a:latin typeface="Traditional Arabic" pitchFamily="18" charset="-78"/>
                <a:cs typeface="Traditional Arabic" pitchFamily="18" charset="-78"/>
              </a:rPr>
            </a:br>
            <a:br>
              <a:rPr lang="fr-FR" sz="1600" b="1" dirty="0">
                <a:effectLst>
                  <a:outerShdw blurRad="38100" dist="38100" dir="2700000" algn="tl">
                    <a:srgbClr val="000000">
                      <a:alpha val="43137"/>
                    </a:srgbClr>
                  </a:outerShdw>
                </a:effectLst>
                <a:latin typeface="Traditional Arabic" pitchFamily="18" charset="-78"/>
                <a:cs typeface="Traditional Arabic" pitchFamily="18" charset="-78"/>
              </a:rPr>
            </a:br>
            <a:br>
              <a:rPr lang="fr-FR" sz="1600" b="1" dirty="0">
                <a:effectLst>
                  <a:outerShdw blurRad="38100" dist="38100" dir="2700000" algn="tl">
                    <a:srgbClr val="000000">
                      <a:alpha val="43137"/>
                    </a:srgbClr>
                  </a:outerShdw>
                </a:effectLst>
                <a:latin typeface="Traditional Arabic" pitchFamily="18" charset="-78"/>
                <a:cs typeface="Traditional Arabic" pitchFamily="18" charset="-78"/>
              </a:rPr>
            </a:br>
            <a:br>
              <a:rPr lang="fr-FR" sz="1600" b="1" dirty="0">
                <a:effectLst>
                  <a:outerShdw blurRad="38100" dist="38100" dir="2700000" algn="tl">
                    <a:srgbClr val="000000">
                      <a:alpha val="43137"/>
                    </a:srgbClr>
                  </a:outerShdw>
                </a:effectLst>
                <a:latin typeface="Traditional Arabic" pitchFamily="18" charset="-78"/>
                <a:cs typeface="Traditional Arabic" pitchFamily="18" charset="-78"/>
              </a:rPr>
            </a:br>
            <a:br>
              <a:rPr lang="fr-FR" sz="1600" b="1" dirty="0">
                <a:effectLst>
                  <a:outerShdw blurRad="38100" dist="38100" dir="2700000" algn="tl">
                    <a:srgbClr val="000000">
                      <a:alpha val="43137"/>
                    </a:srgbClr>
                  </a:outerShdw>
                </a:effectLst>
                <a:latin typeface="Traditional Arabic" pitchFamily="18" charset="-78"/>
                <a:cs typeface="Traditional Arabic" pitchFamily="18" charset="-78"/>
              </a:rPr>
            </a:br>
            <a:br>
              <a:rPr lang="fr-FR" sz="1600" b="1" dirty="0">
                <a:effectLst>
                  <a:outerShdw blurRad="38100" dist="38100" dir="2700000" algn="tl">
                    <a:srgbClr val="000000">
                      <a:alpha val="43137"/>
                    </a:srgbClr>
                  </a:outerShdw>
                </a:effectLst>
                <a:latin typeface="Traditional Arabic" pitchFamily="18" charset="-78"/>
                <a:cs typeface="Traditional Arabic" pitchFamily="18" charset="-78"/>
              </a:rPr>
            </a:br>
            <a:br>
              <a:rPr lang="fr-FR" sz="1600" b="1" dirty="0">
                <a:effectLst>
                  <a:outerShdw blurRad="38100" dist="38100" dir="2700000" algn="tl">
                    <a:srgbClr val="000000">
                      <a:alpha val="43137"/>
                    </a:srgbClr>
                  </a:outerShdw>
                </a:effectLst>
                <a:latin typeface="Traditional Arabic" pitchFamily="18" charset="-78"/>
                <a:cs typeface="Traditional Arabic" pitchFamily="18" charset="-78"/>
              </a:rPr>
            </a:br>
            <a:endParaRPr lang="fr-FR" sz="1600" b="1" dirty="0">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4282633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3647" y="520994"/>
            <a:ext cx="7931888" cy="4284921"/>
          </a:xfrm>
        </p:spPr>
        <p:txBody>
          <a:bodyPr>
            <a:normAutofit fontScale="90000"/>
          </a:bodyPr>
          <a:lstStyle/>
          <a:p>
            <a:pPr algn="r"/>
            <a:r>
              <a:rPr lang="ar-DZ" sz="2000" dirty="0">
                <a:effectLst>
                  <a:outerShdw blurRad="38100" dist="38100" dir="2700000" algn="tl">
                    <a:srgbClr val="000000">
                      <a:alpha val="43137"/>
                    </a:srgbClr>
                  </a:outerShdw>
                </a:effectLst>
              </a:rPr>
              <a:t>الفصل </a:t>
            </a:r>
            <a:r>
              <a:rPr lang="ar-DZ" sz="2000" dirty="0" err="1">
                <a:effectLst>
                  <a:outerShdw blurRad="38100" dist="38100" dir="2700000" algn="tl">
                    <a:srgbClr val="000000">
                      <a:alpha val="43137"/>
                    </a:srgbClr>
                  </a:outerShdw>
                </a:effectLst>
              </a:rPr>
              <a:t>الثالث:لاتفاقية</a:t>
            </a:r>
            <a:r>
              <a:rPr lang="ar-DZ" sz="2000" dirty="0">
                <a:effectLst>
                  <a:outerShdw blurRad="38100" dist="38100" dir="2700000" algn="tl">
                    <a:srgbClr val="000000">
                      <a:alpha val="43137"/>
                    </a:srgbClr>
                  </a:outerShdw>
                </a:effectLst>
              </a:rPr>
              <a:t> الجماعية الخاصة بالمؤسسة والاتفاقية التي </a:t>
            </a:r>
            <a:br>
              <a:rPr lang="ar-DZ" sz="2000" dirty="0">
                <a:effectLst>
                  <a:outerShdw blurRad="38100" dist="38100" dir="2700000" algn="tl">
                    <a:srgbClr val="000000">
                      <a:alpha val="43137"/>
                    </a:srgbClr>
                  </a:outerShdw>
                </a:effectLst>
              </a:rPr>
            </a:br>
            <a:r>
              <a:rPr lang="ar-DZ" sz="2000" dirty="0">
                <a:effectLst>
                  <a:outerShdw blurRad="38100" dist="38100" dir="2700000" algn="tl">
                    <a:srgbClr val="000000">
                      <a:alpha val="43137"/>
                    </a:srgbClr>
                  </a:outerShdw>
                </a:effectLst>
              </a:rPr>
              <a:t>تعلوها درجة</a:t>
            </a:r>
            <a:br>
              <a:rPr lang="ar-DZ" sz="2000" dirty="0">
                <a:effectLst>
                  <a:outerShdw blurRad="38100" dist="38100" dir="2700000" algn="tl">
                    <a:srgbClr val="000000">
                      <a:alpha val="43137"/>
                    </a:srgbClr>
                  </a:outerShdw>
                </a:effectLst>
              </a:rPr>
            </a:br>
            <a:r>
              <a:rPr lang="ar-DZ" sz="2000" b="1" dirty="0"/>
              <a:t>المادة-121 يمكن أي هيئة مستخدمة أن تتوفر على اتفاقية </a:t>
            </a:r>
            <a:br>
              <a:rPr lang="fr-FR" sz="2000" b="1" dirty="0"/>
            </a:br>
            <a:r>
              <a:rPr lang="ar-DZ" sz="2000" b="1" dirty="0"/>
              <a:t>جماعية للمؤسسة أو تكون طرفا في اتفاقية جماعية تعلوها</a:t>
            </a:r>
            <a:br>
              <a:rPr lang="fr-FR" sz="2000" b="1" dirty="0"/>
            </a:br>
            <a:r>
              <a:rPr lang="ar-DZ" sz="2000" b="1" dirty="0">
                <a:effectLst>
                  <a:outerShdw blurRad="38100" dist="38100" dir="2700000" algn="tl">
                    <a:srgbClr val="000000">
                      <a:alpha val="43137"/>
                    </a:srgbClr>
                  </a:outerShdw>
                </a:effectLst>
              </a:rPr>
              <a:t>الفصل </a:t>
            </a:r>
            <a:r>
              <a:rPr lang="ar-DZ" sz="2000" b="1" dirty="0" err="1">
                <a:effectLst>
                  <a:outerShdw blurRad="38100" dist="38100" dir="2700000" algn="tl">
                    <a:srgbClr val="000000">
                      <a:alpha val="43137"/>
                    </a:srgbClr>
                  </a:outerShdw>
                </a:effectLst>
              </a:rPr>
              <a:t>الرابع:التفويض</a:t>
            </a:r>
            <a:r>
              <a:rPr lang="ar-DZ" sz="2000" b="1" dirty="0">
                <a:effectLst>
                  <a:outerShdw blurRad="38100" dist="38100" dir="2700000" algn="tl">
                    <a:srgbClr val="000000">
                      <a:alpha val="43137"/>
                    </a:srgbClr>
                  </a:outerShdw>
                </a:effectLst>
              </a:rPr>
              <a:t> في الاتفاقيات الجماعية</a:t>
            </a:r>
            <a:br>
              <a:rPr lang="fr-FR" sz="2000" b="1" dirty="0">
                <a:effectLst>
                  <a:outerShdw blurRad="38100" dist="38100" dir="2700000" algn="tl">
                    <a:srgbClr val="000000">
                      <a:alpha val="43137"/>
                    </a:srgbClr>
                  </a:outerShdw>
                </a:effectLst>
              </a:rPr>
            </a:br>
            <a:r>
              <a:rPr lang="ar-DZ" sz="2000" b="1" dirty="0">
                <a:effectLst>
                  <a:outerShdw blurRad="38100" dist="38100" dir="2700000" algn="tl">
                    <a:srgbClr val="000000">
                      <a:alpha val="43137"/>
                    </a:srgbClr>
                  </a:outerShdw>
                </a:effectLst>
              </a:rPr>
              <a:t>مادة -123 ي</a:t>
            </a:r>
            <a:r>
              <a:rPr lang="ar-DZ" sz="2000" b="1" dirty="0"/>
              <a:t>كون التفاوض في الاتفاقيات الجماعية بناء على طلب أحد الطرفين المذكورين في المادة 114 أ</a:t>
            </a:r>
            <a:r>
              <a:rPr lang="ar-DZ" sz="2000" b="1" dirty="0">
                <a:effectLst>
                  <a:outerShdw blurRad="38100" dist="38100" dir="2700000" algn="tl">
                    <a:srgbClr val="000000">
                      <a:alpha val="43137"/>
                    </a:srgbClr>
                  </a:outerShdw>
                </a:effectLst>
              </a:rPr>
              <a:t>علاه</a:t>
            </a:r>
            <a:br>
              <a:rPr lang="fr-FR" sz="2000" b="1" dirty="0">
                <a:effectLst>
                  <a:outerShdw blurRad="38100" dist="38100" dir="2700000" algn="tl">
                    <a:srgbClr val="000000">
                      <a:alpha val="43137"/>
                    </a:srgbClr>
                  </a:outerShdw>
                </a:effectLst>
              </a:rPr>
            </a:br>
            <a:r>
              <a:rPr lang="ar-DZ" sz="2000" b="1" dirty="0">
                <a:effectLst>
                  <a:outerShdw blurRad="38100" dist="38100" dir="2700000" algn="tl">
                    <a:srgbClr val="000000">
                      <a:alpha val="43137"/>
                    </a:srgbClr>
                  </a:outerShdw>
                </a:effectLst>
              </a:rPr>
              <a:t>مادة124</a:t>
            </a:r>
            <a:r>
              <a:rPr lang="ar-DZ" sz="2000" b="1" dirty="0"/>
              <a:t> يتراوح عدد اعضاء الاتفاقية الجماعية من 3 الى 7 اعضاء بينما في الاتفاقيات </a:t>
            </a:r>
            <a:br>
              <a:rPr lang="ar-DZ" sz="2000" b="1" dirty="0"/>
            </a:br>
            <a:r>
              <a:rPr lang="ar-DZ" sz="2000" b="1" dirty="0"/>
              <a:t>الاعلى درجة يمكن ان يتجاوز ممثلي كل طرف 11 عضوا</a:t>
            </a:r>
            <a:br>
              <a:rPr lang="ar-DZ" sz="2000" b="1" dirty="0"/>
            </a:br>
            <a:r>
              <a:rPr lang="ar-DZ" sz="2000" b="1" dirty="0">
                <a:effectLst>
                  <a:outerShdw blurRad="38100" dist="38100" dir="2700000" algn="tl">
                    <a:srgbClr val="000000">
                      <a:alpha val="43137"/>
                    </a:srgbClr>
                  </a:outerShdw>
                </a:effectLst>
              </a:rPr>
              <a:t>المادة</a:t>
            </a:r>
            <a:r>
              <a:rPr lang="ar-DZ" sz="2000" b="1" dirty="0"/>
              <a:t> -125 يعين كل واحد من الطرفين في التفاوض لسير المفاوضات الجماعية، رئيسا يعبر عن رأي أغلبية </a:t>
            </a:r>
            <a:r>
              <a:rPr lang="ar-DZ" sz="2000" b="1" dirty="0" err="1"/>
              <a:t>أعضاءالوفد</a:t>
            </a:r>
            <a:r>
              <a:rPr lang="ar-DZ" sz="2000" b="1" dirty="0"/>
              <a:t> ويصبح ناطقه الرسمي </a:t>
            </a:r>
            <a:br>
              <a:rPr lang="ar-DZ" sz="2000" b="1" dirty="0"/>
            </a:br>
            <a:r>
              <a:rPr lang="ar-DZ" sz="2000" b="1" dirty="0">
                <a:effectLst>
                  <a:outerShdw blurRad="38100" dist="38100" dir="2700000" algn="tl">
                    <a:srgbClr val="000000">
                      <a:alpha val="43137"/>
                    </a:srgbClr>
                  </a:outerShdw>
                </a:effectLst>
              </a:rPr>
              <a:t>الفصل الخامس :تنفيذ الاتفاقيات الجماعية</a:t>
            </a:r>
            <a:br>
              <a:rPr lang="ar-DZ" sz="2000" b="1" dirty="0">
                <a:effectLst>
                  <a:outerShdw blurRad="38100" dist="38100" dir="2700000" algn="tl">
                    <a:srgbClr val="000000">
                      <a:alpha val="43137"/>
                    </a:srgbClr>
                  </a:outerShdw>
                </a:effectLst>
              </a:rPr>
            </a:br>
            <a:r>
              <a:rPr lang="ar-DZ" sz="2000" b="1" dirty="0"/>
              <a:t>لمادة126يقدم طرف التفاوض الجماعي الاتفاقية الجماعية  الى مفتشية العمل ضبط المحكمة في الاماكن التالية:</a:t>
            </a:r>
            <a:endParaRPr lang="fr-FR" sz="2000" b="1" dirty="0"/>
          </a:p>
        </p:txBody>
      </p:sp>
    </p:spTree>
    <p:extLst>
      <p:ext uri="{BB962C8B-B14F-4D97-AF65-F5344CB8AC3E}">
        <p14:creationId xmlns:p14="http://schemas.microsoft.com/office/powerpoint/2010/main" val="3818001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4912" y="350874"/>
            <a:ext cx="8038214" cy="4465675"/>
          </a:xfrm>
        </p:spPr>
        <p:txBody>
          <a:bodyPr>
            <a:normAutofit/>
          </a:bodyPr>
          <a:lstStyle/>
          <a:p>
            <a:pPr algn="r"/>
            <a:r>
              <a:rPr lang="ar-DZ" sz="2000" b="1" dirty="0">
                <a:latin typeface="Traditional Arabic" pitchFamily="18" charset="-78"/>
                <a:cs typeface="Traditional Arabic" pitchFamily="18" charset="-78"/>
              </a:rPr>
              <a:t>•في مكان مقر الهيئة المستخدمة، إذ تعلق الامر باتفاقية جماعية للمؤسسة، •في مقر البلدية إذا كان مجال تطبيقها ينتهي عند حدود البلدية، •في مقر الولاية عندما يمتد مجال تطبيقها إلى الولاية أو إلى عدة بلديات من الولاية الواحدة، •وفي مدينة الجزائر فيما يخص الاتفاقيات الجماعية المشتركة بين الولايات أو بين الفروع، أو الوطنية</a:t>
            </a:r>
            <a:br>
              <a:rPr lang="ar-DZ" sz="2000" b="1" dirty="0">
                <a:latin typeface="Traditional Arabic" pitchFamily="18" charset="-78"/>
                <a:cs typeface="Traditional Arabic" pitchFamily="18" charset="-78"/>
              </a:rPr>
            </a:b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المادة -127</a:t>
            </a:r>
            <a:r>
              <a:rPr lang="ar-DZ" sz="2000" b="1" dirty="0">
                <a:latin typeface="Traditional Arabic" pitchFamily="18" charset="-78"/>
                <a:cs typeface="Traditional Arabic" pitchFamily="18" charset="-78"/>
              </a:rPr>
              <a:t> تلزم الاتفاقيات الجماعية كل من وقع عليها أو انضم إليها فور استكمال الاجراءات المنصوص عليها في</a:t>
            </a:r>
            <a:br>
              <a:rPr lang="ar-DZ" sz="2000" b="1" dirty="0">
                <a:latin typeface="Traditional Arabic" pitchFamily="18" charset="-78"/>
                <a:cs typeface="Traditional Arabic" pitchFamily="18" charset="-78"/>
              </a:rPr>
            </a:br>
            <a:r>
              <a:rPr lang="ar-DZ" sz="2000" b="1" dirty="0">
                <a:latin typeface="Traditional Arabic" pitchFamily="18" charset="-78"/>
                <a:cs typeface="Traditional Arabic" pitchFamily="18" charset="-78"/>
              </a:rPr>
              <a:t>المادة السابقة.</a:t>
            </a:r>
            <a:br>
              <a:rPr lang="ar-DZ" sz="2000" b="1" dirty="0">
                <a:latin typeface="Traditional Arabic" pitchFamily="18" charset="-78"/>
                <a:cs typeface="Traditional Arabic" pitchFamily="18" charset="-78"/>
              </a:rPr>
            </a:b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لمادة -131</a:t>
            </a:r>
            <a:r>
              <a:rPr lang="ar-DZ" sz="2000" b="1" dirty="0">
                <a:latin typeface="Traditional Arabic" pitchFamily="18" charset="-78"/>
                <a:cs typeface="Traditional Arabic" pitchFamily="18" charset="-78"/>
              </a:rPr>
              <a:t> يمكن </a:t>
            </a:r>
            <a:r>
              <a:rPr lang="ar-DZ" sz="2000" b="1" dirty="0" err="1">
                <a:latin typeface="Traditional Arabic" pitchFamily="18" charset="-78"/>
                <a:cs typeface="Traditional Arabic" pitchFamily="18" charset="-78"/>
              </a:rPr>
              <a:t>للاطراف</a:t>
            </a:r>
            <a:r>
              <a:rPr lang="ar-DZ" sz="2000" b="1" dirty="0">
                <a:latin typeface="Traditional Arabic" pitchFamily="18" charset="-78"/>
                <a:cs typeface="Traditional Arabic" pitchFamily="18" charset="-78"/>
              </a:rPr>
              <a:t> المتعاقدة نقض الاتفاقية الجماعية جزئيا أو كليا </a:t>
            </a:r>
            <a:br>
              <a:rPr lang="ar-DZ" sz="2000" b="1" dirty="0">
                <a:latin typeface="Traditional Arabic" pitchFamily="18" charset="-78"/>
                <a:cs typeface="Traditional Arabic" pitchFamily="18" charset="-78"/>
              </a:rPr>
            </a:br>
            <a:r>
              <a:rPr lang="ar-DZ" sz="2000" b="1" dirty="0">
                <a:latin typeface="Traditional Arabic" pitchFamily="18" charset="-78"/>
                <a:cs typeface="Traditional Arabic" pitchFamily="18" charset="-78"/>
              </a:rPr>
              <a:t> </a:t>
            </a: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المادة -132</a:t>
            </a:r>
            <a:r>
              <a:rPr lang="ar-DZ" sz="2000" b="1" dirty="0">
                <a:latin typeface="Traditional Arabic" pitchFamily="18" charset="-78"/>
                <a:cs typeface="Traditional Arabic" pitchFamily="18" charset="-78"/>
              </a:rPr>
              <a:t> يبلغ النقض برسالة مستعجلة، إلى الطرف المتعاقد الاخر، مع إرساله نسخة إلى مفتشية العمل، التي سجلت هذه الاتفاقية وتسلمها الى كتابة </a:t>
            </a:r>
            <a:r>
              <a:rPr lang="ar-DZ" sz="2000" b="1" dirty="0" err="1">
                <a:latin typeface="Traditional Arabic" pitchFamily="18" charset="-78"/>
                <a:cs typeface="Traditional Arabic" pitchFamily="18" charset="-78"/>
              </a:rPr>
              <a:t>الظبط</a:t>
            </a:r>
            <a:r>
              <a:rPr lang="ar-DZ" sz="2000" b="1" dirty="0">
                <a:latin typeface="Traditional Arabic" pitchFamily="18" charset="-78"/>
                <a:cs typeface="Traditional Arabic" pitchFamily="18" charset="-78"/>
              </a:rPr>
              <a:t> التابعة للمحكمة المودع اليها</a:t>
            </a:r>
            <a:br>
              <a:rPr lang="ar-DZ" sz="2000" b="1" dirty="0">
                <a:latin typeface="Traditional Arabic" pitchFamily="18" charset="-78"/>
                <a:cs typeface="Traditional Arabic" pitchFamily="18" charset="-78"/>
              </a:rPr>
            </a:b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المادة -133</a:t>
            </a:r>
            <a:r>
              <a:rPr lang="ar-DZ" sz="2000" b="1" dirty="0">
                <a:latin typeface="Traditional Arabic" pitchFamily="18" charset="-78"/>
                <a:cs typeface="Traditional Arabic" pitchFamily="18" charset="-78"/>
              </a:rPr>
              <a:t>يلزم ابلاغ النقض </a:t>
            </a:r>
            <a:r>
              <a:rPr lang="ar-DZ" sz="2000" b="1" dirty="0" err="1">
                <a:latin typeface="Traditional Arabic" pitchFamily="18" charset="-78"/>
                <a:cs typeface="Traditional Arabic" pitchFamily="18" charset="-78"/>
              </a:rPr>
              <a:t>للاطراف</a:t>
            </a:r>
            <a:r>
              <a:rPr lang="ar-DZ" sz="2000" b="1" dirty="0">
                <a:latin typeface="Traditional Arabic" pitchFamily="18" charset="-78"/>
                <a:cs typeface="Traditional Arabic" pitchFamily="18" charset="-78"/>
              </a:rPr>
              <a:t> بالشروع في مفاوضات في ظرف ثالثين يوما </a:t>
            </a:r>
            <a:r>
              <a:rPr lang="ar-DZ" sz="2000" b="1" dirty="0" err="1">
                <a:latin typeface="Traditional Arabic" pitchFamily="18" charset="-78"/>
                <a:cs typeface="Traditional Arabic" pitchFamily="18" charset="-78"/>
              </a:rPr>
              <a:t>لابرام</a:t>
            </a:r>
            <a:r>
              <a:rPr lang="ar-DZ" sz="2000" b="1" dirty="0">
                <a:latin typeface="Traditional Arabic" pitchFamily="18" charset="-78"/>
                <a:cs typeface="Traditional Arabic" pitchFamily="18" charset="-78"/>
              </a:rPr>
              <a:t> اتفاقية جماعية جديدة</a:t>
            </a:r>
            <a:endParaRPr lang="fr-FR"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2169811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8707" y="1491174"/>
            <a:ext cx="7910623" cy="3094893"/>
          </a:xfrm>
        </p:spPr>
        <p:txBody>
          <a:bodyPr>
            <a:normAutofit fontScale="90000"/>
          </a:bodyPr>
          <a:lstStyle/>
          <a:p>
            <a:pPr algn="r"/>
            <a:b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لباب السابع: حالات </a:t>
            </a: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البطلان</a:t>
            </a:r>
            <a:br>
              <a:rPr lang="ar-DZ" sz="18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-135 </a:t>
            </a:r>
            <a:r>
              <a:rPr lang="ar-DZ" sz="1800" b="1" dirty="0">
                <a:latin typeface="Traditional Arabic" pitchFamily="18" charset="-78"/>
                <a:cs typeface="Traditional Arabic" pitchFamily="18" charset="-78"/>
              </a:rPr>
              <a:t>تعد باطلة وعديمة الاثر كل علاقة عمل غير مطابقة </a:t>
            </a:r>
            <a:r>
              <a:rPr lang="ar-DZ" sz="1800" b="1" dirty="0" err="1">
                <a:latin typeface="Traditional Arabic" pitchFamily="18" charset="-78"/>
                <a:cs typeface="Traditional Arabic" pitchFamily="18" charset="-78"/>
              </a:rPr>
              <a:t>لاحكام</a:t>
            </a:r>
            <a:r>
              <a:rPr lang="ar-DZ" sz="1800" b="1" dirty="0">
                <a:latin typeface="Traditional Arabic" pitchFamily="18" charset="-78"/>
                <a:cs typeface="Traditional Arabic" pitchFamily="18" charset="-78"/>
              </a:rPr>
              <a:t> التشريع المعمول به.</a:t>
            </a:r>
            <a:br>
              <a:rPr lang="ar-DZ" sz="18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-137</a:t>
            </a:r>
            <a:r>
              <a:rPr lang="ar-DZ" sz="1800" b="1" dirty="0">
                <a:latin typeface="Traditional Arabic" pitchFamily="18" charset="-78"/>
                <a:cs typeface="Traditional Arabic" pitchFamily="18" charset="-78"/>
              </a:rPr>
              <a:t> يكون باطلا وعديم الاثر كل بند في عقد العمل يخالف </a:t>
            </a:r>
            <a:br>
              <a:rPr lang="ar-DZ" sz="1800" b="1" dirty="0">
                <a:latin typeface="Traditional Arabic" pitchFamily="18" charset="-78"/>
                <a:cs typeface="Traditional Arabic" pitchFamily="18" charset="-78"/>
              </a:rPr>
            </a:br>
            <a:r>
              <a:rPr lang="ar-DZ" sz="1800" b="1" dirty="0">
                <a:latin typeface="Traditional Arabic" pitchFamily="18" charset="-78"/>
                <a:cs typeface="Traditional Arabic" pitchFamily="18" charset="-78"/>
              </a:rPr>
              <a:t>باستنقاصه حقوقا منحت للعمال</a:t>
            </a:r>
            <a:br>
              <a:rPr lang="ar-DZ" sz="1800" b="1" dirty="0">
                <a:latin typeface="Traditional Arabic" pitchFamily="18" charset="-78"/>
                <a:cs typeface="Traditional Arabic" pitchFamily="18" charset="-78"/>
              </a:rPr>
            </a:br>
            <a:r>
              <a:rPr lang="ar-DZ" sz="1800" b="1" dirty="0">
                <a:latin typeface="Traditional Arabic" pitchFamily="18" charset="-78"/>
                <a:cs typeface="Traditional Arabic" pitchFamily="18" charset="-78"/>
              </a:rPr>
              <a:t> </a:t>
            </a: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الباب الثامن: الأحكام الجزائية</a:t>
            </a:r>
            <a:b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a:t>
            </a:r>
            <a:r>
              <a:rPr lang="ar-DZ" sz="1800" b="1" dirty="0">
                <a:latin typeface="Traditional Arabic" pitchFamily="18" charset="-78"/>
                <a:cs typeface="Traditional Arabic" pitchFamily="18" charset="-78"/>
              </a:rPr>
              <a:t>140 يعاقب بغرامة مالية تتراوح من 1.000 إلى 2.000 دج على كل توظيف عامل قاصر لم يبلغ   السن المقرر</a:t>
            </a:r>
            <a:br>
              <a:rPr lang="ar-DZ" sz="18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a:t>
            </a:r>
            <a:r>
              <a:rPr lang="ar-DZ" sz="1800" b="1" dirty="0">
                <a:latin typeface="Traditional Arabic" pitchFamily="18" charset="-78"/>
                <a:cs typeface="Traditional Arabic" pitchFamily="18" charset="-78"/>
              </a:rPr>
              <a:t>142 يعاقب بغرامة مالية تتراوح من 2.000دج إلى 5.000دج كل من يوقع اتفاقية جماعية   للعمل يكون من شأن أحكامهما إقامة تميز بين العمال في مجال الشغل أو الراتب وظروف العمل </a:t>
            </a:r>
            <a:br>
              <a:rPr lang="ar-DZ" sz="1800" b="1" dirty="0">
                <a:latin typeface="Traditional Arabic" pitchFamily="18" charset="-78"/>
                <a:cs typeface="Traditional Arabic" pitchFamily="18" charset="-78"/>
              </a:rPr>
            </a:br>
            <a:r>
              <a:rPr lang="ar-DZ" sz="1800" b="1" dirty="0">
                <a:latin typeface="Traditional Arabic" pitchFamily="18" charset="-78"/>
                <a:cs typeface="Traditional Arabic" pitchFamily="18" charset="-78"/>
              </a:rPr>
              <a:t>المادة -143 يعاقب بغرامة من 500دج الى 1000 كل من خالف أحكام هذا القانون المتعلق بمدة العمل </a:t>
            </a:r>
            <a:br>
              <a:rPr lang="ar-DZ" sz="1800" b="1" dirty="0">
                <a:latin typeface="Traditional Arabic" pitchFamily="18" charset="-78"/>
                <a:cs typeface="Traditional Arabic" pitchFamily="18" charset="-78"/>
              </a:rPr>
            </a:br>
            <a:r>
              <a:rPr lang="ar-DZ" sz="1800" b="1" dirty="0">
                <a:latin typeface="Traditional Arabic" pitchFamily="18" charset="-78"/>
                <a:cs typeface="Traditional Arabic" pitchFamily="18" charset="-78"/>
              </a:rPr>
              <a:t>القانونية الاسبوعية واتساع فترة والحدود في مجال اللجوء إلى الساعات الاضافية والعمل الليلي</a:t>
            </a:r>
            <a:br>
              <a:rPr lang="ar-DZ" sz="1800" b="1" dirty="0">
                <a:latin typeface="Traditional Arabic" pitchFamily="18" charset="-78"/>
                <a:cs typeface="Traditional Arabic" pitchFamily="18" charset="-78"/>
              </a:rPr>
            </a:br>
            <a:r>
              <a:rPr lang="ar-DZ" sz="1800" b="1" dirty="0">
                <a:latin typeface="Traditional Arabic" pitchFamily="18" charset="-78"/>
                <a:cs typeface="Traditional Arabic" pitchFamily="18" charset="-78"/>
              </a:rPr>
              <a:t>المادة -144 يعاقب بغرامة مالية تتراوح من 1.000 دج إلى 2.000 دج كل مستخدم يخالف أحكام هذا القانون المتعلقة</a:t>
            </a:r>
            <a:br>
              <a:rPr lang="ar-DZ" sz="1800" b="1" dirty="0">
                <a:latin typeface="Traditional Arabic" pitchFamily="18" charset="-78"/>
                <a:cs typeface="Traditional Arabic" pitchFamily="18" charset="-78"/>
              </a:rPr>
            </a:br>
            <a:r>
              <a:rPr lang="ar-DZ" sz="1800" b="1" dirty="0">
                <a:latin typeface="Traditional Arabic" pitchFamily="18" charset="-78"/>
                <a:cs typeface="Traditional Arabic" pitchFamily="18" charset="-78"/>
              </a:rPr>
              <a:t>بالراحة القانونية، ويتكرر تطبيقها حسب عدد العمال المعنيين.</a:t>
            </a:r>
            <a:br>
              <a:rPr lang="ar-DZ" sz="1800" b="1" dirty="0">
                <a:latin typeface="Traditional Arabic" pitchFamily="18" charset="-78"/>
                <a:cs typeface="Traditional Arabic" pitchFamily="18" charset="-78"/>
              </a:rPr>
            </a:br>
            <a:r>
              <a:rPr lang="ar-DZ" sz="1800" b="1" dirty="0">
                <a:latin typeface="Traditional Arabic" pitchFamily="18" charset="-78"/>
                <a:cs typeface="Traditional Arabic" pitchFamily="18" charset="-78"/>
              </a:rPr>
              <a:t>المادة -145 يعاقب بغرامة مالية تتراوح من1.000 دج إلى 2.000 دج على كل مخالفة معاينة وحسب عدد العمال المعنيين كل من يخالف أحكام المواد من38 إلى 52 أعلاه.</a:t>
            </a:r>
            <a:b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الباب التاسع: الاحكام الختامية.</a:t>
            </a:r>
            <a:b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-156، </a:t>
            </a:r>
            <a:r>
              <a:rPr lang="ar-DZ" sz="1800" b="1" dirty="0">
                <a:latin typeface="Traditional Arabic" pitchFamily="18" charset="-78"/>
                <a:cs typeface="Traditional Arabic" pitchFamily="18" charset="-78"/>
              </a:rPr>
              <a:t>يقدم المستخدم دفاتر و السجلات كلما يطلبها مفتش العمل.</a:t>
            </a:r>
            <a:br>
              <a:rPr lang="ar-DZ" sz="1800" dirty="0">
                <a:effectLst>
                  <a:outerShdw blurRad="38100" dist="38100" dir="2700000" algn="tl">
                    <a:srgbClr val="000000">
                      <a:alpha val="43137"/>
                    </a:srgbClr>
                  </a:outerShdw>
                </a:effectLst>
              </a:rPr>
            </a:br>
            <a:r>
              <a:rPr lang="ar-DZ" sz="1800" dirty="0">
                <a:effectLst>
                  <a:outerShdw blurRad="38100" dist="38100" dir="2700000" algn="tl">
                    <a:srgbClr val="000000">
                      <a:alpha val="43137"/>
                    </a:srgbClr>
                  </a:outerShdw>
                </a:effectLst>
              </a:rPr>
              <a:t>المادة -158 </a:t>
            </a:r>
            <a:r>
              <a:rPr lang="ar-DZ" sz="1800" dirty="0"/>
              <a:t>ينشر هذا القانون في الجريدة الرسمية للجمهورية الجزائرية الديمقراطية الشعبية.</a:t>
            </a:r>
            <a:br>
              <a:rPr lang="ar-DZ" sz="2000" dirty="0">
                <a:effectLst>
                  <a:outerShdw blurRad="38100" dist="38100" dir="2700000" algn="tl">
                    <a:srgbClr val="000000">
                      <a:alpha val="43137"/>
                    </a:srgbClr>
                  </a:outerShdw>
                </a:effectLst>
              </a:rPr>
            </a:br>
            <a:br>
              <a:rPr lang="ar-DZ" sz="2000" dirty="0">
                <a:effectLst>
                  <a:outerShdw blurRad="38100" dist="38100" dir="2700000" algn="tl">
                    <a:srgbClr val="000000">
                      <a:alpha val="43137"/>
                    </a:srgbClr>
                  </a:outerShdw>
                </a:effectLst>
              </a:rPr>
            </a:br>
            <a:br>
              <a:rPr lang="ar-DZ" sz="2000" dirty="0">
                <a:effectLst>
                  <a:outerShdw blurRad="38100" dist="38100" dir="2700000" algn="tl">
                    <a:srgbClr val="000000">
                      <a:alpha val="43137"/>
                    </a:srgbClr>
                  </a:outerShdw>
                </a:effectLst>
              </a:rPr>
            </a:br>
            <a:br>
              <a:rPr lang="ar-DZ" sz="2000" dirty="0">
                <a:effectLst>
                  <a:outerShdw blurRad="38100" dist="38100" dir="2700000" algn="tl">
                    <a:srgbClr val="000000">
                      <a:alpha val="43137"/>
                    </a:srgbClr>
                  </a:outerShdw>
                </a:effectLst>
              </a:rPr>
            </a:br>
            <a:br>
              <a:rPr lang="ar-DZ" sz="2000" dirty="0">
                <a:effectLst>
                  <a:outerShdw blurRad="38100" dist="38100" dir="2700000" algn="tl">
                    <a:srgbClr val="000000">
                      <a:alpha val="43137"/>
                    </a:srgbClr>
                  </a:outerShdw>
                </a:effectLst>
              </a:rPr>
            </a:br>
            <a:endParaRPr lang="fr-FR"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1763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05515" y="171627"/>
            <a:ext cx="7145080" cy="3939540"/>
          </a:xfrm>
          <a:prstGeom prst="rect">
            <a:avLst/>
          </a:prstGeom>
        </p:spPr>
        <p:txBody>
          <a:bodyPr wrap="square">
            <a:spAutoFit/>
          </a:bodyPr>
          <a:lstStyle/>
          <a:p>
            <a:pPr lvl="0" algn="ctr">
              <a:buClr>
                <a:srgbClr val="233A44"/>
              </a:buClr>
              <a:buSzPts val="3200"/>
            </a:pPr>
            <a:r>
              <a:rPr lang="ar-DZ" sz="2000" b="1" dirty="0">
                <a:solidFill>
                  <a:srgbClr val="233A44"/>
                </a:solidFill>
                <a:effectLst>
                  <a:outerShdw blurRad="38100" dist="38100" dir="2700000" algn="tl">
                    <a:srgbClr val="000000">
                      <a:alpha val="43137"/>
                    </a:srgbClr>
                  </a:outerShdw>
                </a:effectLst>
                <a:latin typeface="Traditional Arabic" pitchFamily="18" charset="-78"/>
                <a:cs typeface="Traditional Arabic" pitchFamily="18" charset="-78"/>
                <a:sym typeface="Nunito"/>
              </a:rPr>
              <a:t>الوقاية من النزاعات الجماعية في العمل وتسويتها.</a:t>
            </a:r>
            <a:br>
              <a:rPr lang="ar-DZ" sz="2000" b="1" dirty="0">
                <a:solidFill>
                  <a:srgbClr val="233A44"/>
                </a:solidFill>
                <a:effectLst>
                  <a:outerShdw blurRad="38100" dist="38100" dir="2700000" algn="tl">
                    <a:srgbClr val="000000">
                      <a:alpha val="43137"/>
                    </a:srgbClr>
                  </a:outerShdw>
                </a:effectLst>
                <a:latin typeface="Traditional Arabic" pitchFamily="18" charset="-78"/>
                <a:cs typeface="Traditional Arabic" pitchFamily="18" charset="-78"/>
                <a:sym typeface="Nunito"/>
              </a:rPr>
            </a:br>
            <a:r>
              <a:rPr lang="ar-DZ" sz="2200" dirty="0">
                <a:solidFill>
                  <a:srgbClr val="233A44"/>
                </a:solidFill>
                <a:effectLst>
                  <a:outerShdw blurRad="38100" dist="38100" dir="2700000" algn="tl">
                    <a:srgbClr val="000000">
                      <a:alpha val="43137"/>
                    </a:srgbClr>
                  </a:outerShdw>
                </a:effectLst>
                <a:latin typeface="Traditional Arabic" pitchFamily="18" charset="-78"/>
                <a:cs typeface="Traditional Arabic" pitchFamily="18" charset="-78"/>
                <a:sym typeface="Nunito"/>
              </a:rPr>
              <a:t>الفصل الاو</a:t>
            </a:r>
            <a:r>
              <a:rPr lang="ar-DZ" sz="2200" dirty="0">
                <a:solidFill>
                  <a:srgbClr val="233A44"/>
                </a:solidFill>
                <a:latin typeface="Traditional Arabic" pitchFamily="18" charset="-78"/>
                <a:cs typeface="Traditional Arabic" pitchFamily="18" charset="-78"/>
                <a:sym typeface="Nunito"/>
              </a:rPr>
              <a:t>ل: </a:t>
            </a:r>
            <a:r>
              <a:rPr lang="ar-DZ" sz="1600" b="1" dirty="0">
                <a:solidFill>
                  <a:srgbClr val="233A44"/>
                </a:solidFill>
                <a:latin typeface="Traditional Arabic" pitchFamily="18" charset="-78"/>
                <a:cs typeface="Traditional Arabic" pitchFamily="18" charset="-78"/>
                <a:sym typeface="Nunito"/>
              </a:rPr>
              <a:t>الاحكام التي تطبق على الهيئات المستخدمة غير المؤسسات والادارات</a:t>
            </a:r>
          </a:p>
          <a:p>
            <a:pPr lvl="0" algn="r">
              <a:buClr>
                <a:srgbClr val="233A44"/>
              </a:buClr>
              <a:buSzPts val="3200"/>
            </a:pPr>
            <a:r>
              <a:rPr lang="ar-DZ" sz="1600" b="1" dirty="0">
                <a:solidFill>
                  <a:srgbClr val="233A44"/>
                </a:solidFill>
                <a:latin typeface="Traditional Arabic" pitchFamily="18" charset="-78"/>
                <a:cs typeface="Traditional Arabic" pitchFamily="18" charset="-78"/>
                <a:sym typeface="Nunito"/>
              </a:rPr>
              <a:t>العمومية</a:t>
            </a:r>
            <a:br>
              <a:rPr lang="ar-DZ" sz="1600" b="1" dirty="0">
                <a:solidFill>
                  <a:srgbClr val="233A44"/>
                </a:solidFill>
                <a:latin typeface="Traditional Arabic" pitchFamily="18" charset="-78"/>
                <a:cs typeface="Traditional Arabic" pitchFamily="18" charset="-78"/>
                <a:sym typeface="Nunito"/>
              </a:rPr>
            </a:br>
            <a:r>
              <a:rPr lang="ar-DZ" sz="1600" b="1" dirty="0">
                <a:solidFill>
                  <a:srgbClr val="233A44"/>
                </a:solidFill>
                <a:effectLst>
                  <a:outerShdw blurRad="38100" dist="38100" dir="2700000" algn="tl">
                    <a:srgbClr val="000000">
                      <a:alpha val="43137"/>
                    </a:srgbClr>
                  </a:outerShdw>
                </a:effectLst>
                <a:latin typeface="Traditional Arabic" pitchFamily="18" charset="-78"/>
                <a:cs typeface="Traditional Arabic" pitchFamily="18" charset="-78"/>
                <a:sym typeface="Nunito"/>
              </a:rPr>
              <a:t>القسم الاول</a:t>
            </a:r>
            <a:r>
              <a:rPr lang="ar-DZ" sz="1600" b="1" dirty="0">
                <a:solidFill>
                  <a:srgbClr val="233A44"/>
                </a:solidFill>
                <a:latin typeface="Traditional Arabic" pitchFamily="18" charset="-78"/>
                <a:cs typeface="Traditional Arabic" pitchFamily="18" charset="-78"/>
                <a:sym typeface="Nunito"/>
              </a:rPr>
              <a:t>: الوقاية من النزاعات.</a:t>
            </a:r>
            <a:br>
              <a:rPr lang="ar-DZ" sz="1600" b="1" dirty="0">
                <a:solidFill>
                  <a:srgbClr val="233A44"/>
                </a:solidFill>
                <a:latin typeface="Traditional Arabic" pitchFamily="18" charset="-78"/>
                <a:cs typeface="Traditional Arabic" pitchFamily="18" charset="-78"/>
                <a:sym typeface="Nunito"/>
              </a:rPr>
            </a:br>
            <a:r>
              <a:rPr lang="ar-DZ" sz="1600" b="1" dirty="0">
                <a:solidFill>
                  <a:srgbClr val="233A44"/>
                </a:solidFill>
                <a:effectLst>
                  <a:outerShdw blurRad="38100" dist="38100" dir="2700000" algn="tl">
                    <a:srgbClr val="000000">
                      <a:alpha val="43137"/>
                    </a:srgbClr>
                  </a:outerShdw>
                </a:effectLst>
                <a:latin typeface="Traditional Arabic" pitchFamily="18" charset="-78"/>
                <a:cs typeface="Traditional Arabic" pitchFamily="18" charset="-78"/>
                <a:sym typeface="Nunito"/>
              </a:rPr>
              <a:t>المادة 4–</a:t>
            </a:r>
            <a:r>
              <a:rPr lang="ar-DZ" sz="1600" b="1" dirty="0">
                <a:solidFill>
                  <a:srgbClr val="233A44"/>
                </a:solidFill>
                <a:latin typeface="Traditional Arabic" pitchFamily="18" charset="-78"/>
                <a:cs typeface="Traditional Arabic" pitchFamily="18" charset="-78"/>
                <a:sym typeface="Nunito"/>
              </a:rPr>
              <a:t> يعقد المستخدمون وممثلو العمال اجتماعات دورية ويدرسون فيها وضعية العلاقات الاجتماعية والمهنية وظروف العمل العامة داخل الهيئة المستخدمة. </a:t>
            </a:r>
            <a:br>
              <a:rPr lang="ar-DZ" sz="1600" b="1" dirty="0">
                <a:solidFill>
                  <a:srgbClr val="233A44"/>
                </a:solidFill>
                <a:latin typeface="Traditional Arabic" pitchFamily="18" charset="-78"/>
                <a:cs typeface="Traditional Arabic" pitchFamily="18" charset="-78"/>
                <a:sym typeface="Nunito"/>
              </a:rPr>
            </a:br>
            <a:r>
              <a:rPr lang="ar-DZ" sz="1600" b="1" dirty="0">
                <a:solidFill>
                  <a:srgbClr val="233A44"/>
                </a:solidFill>
                <a:effectLst>
                  <a:outerShdw blurRad="38100" dist="38100" dir="2700000" algn="tl">
                    <a:srgbClr val="000000">
                      <a:alpha val="43137"/>
                    </a:srgbClr>
                  </a:outerShdw>
                </a:effectLst>
                <a:latin typeface="Traditional Arabic" pitchFamily="18" charset="-78"/>
                <a:cs typeface="Traditional Arabic" pitchFamily="18" charset="-78"/>
                <a:sym typeface="Nunito"/>
              </a:rPr>
              <a:t>المادة -5</a:t>
            </a:r>
            <a:r>
              <a:rPr lang="ar-DZ" sz="1600" b="1" dirty="0">
                <a:solidFill>
                  <a:srgbClr val="233A44"/>
                </a:solidFill>
                <a:latin typeface="Traditional Arabic" pitchFamily="18" charset="-78"/>
                <a:cs typeface="Traditional Arabic" pitchFamily="18" charset="-78"/>
                <a:sym typeface="Nunito"/>
              </a:rPr>
              <a:t>إذا اختلف الطرفان في كل المسائل المدروسة أو في بعضها، يباشر المستخدم وممثلو العمال اجراءات المصالحة وإذا لم تكن هناك إجراءات اتفاقية للمصالحة أو في حالة فشلها، يرفع المستخدم أو ممثلو العمال الخلاف الجماعي في العمل إلى مفتشية العمل</a:t>
            </a:r>
          </a:p>
          <a:p>
            <a:pPr lvl="0" algn="r">
              <a:buClr>
                <a:srgbClr val="233A44"/>
              </a:buClr>
              <a:buSzPts val="3200"/>
            </a:pPr>
            <a:r>
              <a:rPr lang="ar-DZ" sz="1600" b="1" dirty="0">
                <a:solidFill>
                  <a:srgbClr val="233A44"/>
                </a:solidFill>
                <a:effectLst>
                  <a:outerShdw blurRad="38100" dist="38100" dir="2700000" algn="tl">
                    <a:srgbClr val="000000">
                      <a:alpha val="43137"/>
                    </a:srgbClr>
                  </a:outerShdw>
                </a:effectLst>
                <a:latin typeface="Traditional Arabic" pitchFamily="18" charset="-78"/>
                <a:cs typeface="Traditional Arabic" pitchFamily="18" charset="-78"/>
                <a:sym typeface="Nunito"/>
              </a:rPr>
              <a:t>القسم </a:t>
            </a:r>
            <a:r>
              <a:rPr lang="ar-DZ" sz="1600" b="1" dirty="0" err="1">
                <a:solidFill>
                  <a:srgbClr val="233A44"/>
                </a:solidFill>
                <a:effectLst>
                  <a:outerShdw blurRad="38100" dist="38100" dir="2700000" algn="tl">
                    <a:srgbClr val="000000">
                      <a:alpha val="43137"/>
                    </a:srgbClr>
                  </a:outerShdw>
                </a:effectLst>
                <a:latin typeface="Traditional Arabic" pitchFamily="18" charset="-78"/>
                <a:cs typeface="Traditional Arabic" pitchFamily="18" charset="-78"/>
                <a:sym typeface="Nunito"/>
              </a:rPr>
              <a:t>الثاني:المصالحة</a:t>
            </a:r>
            <a:endParaRPr lang="ar-DZ" sz="1600" b="1" dirty="0">
              <a:solidFill>
                <a:srgbClr val="233A44"/>
              </a:solidFill>
              <a:effectLst>
                <a:outerShdw blurRad="38100" dist="38100" dir="2700000" algn="tl">
                  <a:srgbClr val="000000">
                    <a:alpha val="43137"/>
                  </a:srgbClr>
                </a:outerShdw>
              </a:effectLst>
              <a:latin typeface="Traditional Arabic" pitchFamily="18" charset="-78"/>
              <a:cs typeface="Traditional Arabic" pitchFamily="18" charset="-78"/>
              <a:sym typeface="Nunito"/>
            </a:endParaRPr>
          </a:p>
          <a:p>
            <a:pPr lvl="0" algn="r">
              <a:buClr>
                <a:srgbClr val="233A44"/>
              </a:buClr>
              <a:buSzPts val="3200"/>
            </a:pPr>
            <a:r>
              <a:rPr lang="ar-DZ" sz="1600" dirty="0">
                <a:solidFill>
                  <a:srgbClr val="233A44"/>
                </a:solidFill>
                <a:latin typeface="Traditional Arabic" pitchFamily="18" charset="-78"/>
                <a:cs typeface="Traditional Arabic" pitchFamily="18" charset="-78"/>
                <a:sym typeface="Nunito"/>
              </a:rPr>
              <a:t>ا</a:t>
            </a:r>
            <a:r>
              <a:rPr lang="ar-DZ" sz="1600" dirty="0">
                <a:solidFill>
                  <a:srgbClr val="233A44"/>
                </a:solidFill>
                <a:effectLst>
                  <a:outerShdw blurRad="38100" dist="38100" dir="2700000" algn="tl">
                    <a:srgbClr val="000000">
                      <a:alpha val="43137"/>
                    </a:srgbClr>
                  </a:outerShdw>
                </a:effectLst>
                <a:latin typeface="Traditional Arabic" pitchFamily="18" charset="-78"/>
                <a:cs typeface="Traditional Arabic" pitchFamily="18" charset="-78"/>
                <a:sym typeface="Nunito"/>
              </a:rPr>
              <a:t>لمادة6 </a:t>
            </a:r>
            <a:r>
              <a:rPr lang="ar-DZ" sz="1600" b="1" dirty="0">
                <a:solidFill>
                  <a:srgbClr val="233A44"/>
                </a:solidFill>
                <a:latin typeface="Traditional Arabic" pitchFamily="18" charset="-78"/>
                <a:cs typeface="Traditional Arabic" pitchFamily="18" charset="-78"/>
                <a:sym typeface="Nunito"/>
              </a:rPr>
              <a:t>تقوم مفتشية العمال المختصة اقليميا بمحاولة المصالحة بين المستخدم وممثلي العمال</a:t>
            </a:r>
          </a:p>
          <a:p>
            <a:pPr lvl="0" algn="r">
              <a:buClr>
                <a:srgbClr val="233A44"/>
              </a:buClr>
              <a:buSzPts val="3200"/>
            </a:pPr>
            <a:r>
              <a:rPr lang="ar-DZ" sz="1600" b="1" dirty="0">
                <a:solidFill>
                  <a:srgbClr val="233A44"/>
                </a:solidFill>
                <a:effectLst>
                  <a:outerShdw blurRad="38100" dist="38100" dir="2700000" algn="tl">
                    <a:srgbClr val="000000">
                      <a:alpha val="43137"/>
                    </a:srgbClr>
                  </a:outerShdw>
                </a:effectLst>
                <a:latin typeface="Traditional Arabic" pitchFamily="18" charset="-78"/>
                <a:cs typeface="Traditional Arabic" pitchFamily="18" charset="-78"/>
                <a:sym typeface="Nunito"/>
              </a:rPr>
              <a:t>المادة -7</a:t>
            </a:r>
            <a:r>
              <a:rPr lang="ar-DZ" sz="1600" b="1" dirty="0">
                <a:solidFill>
                  <a:srgbClr val="233A44"/>
                </a:solidFill>
                <a:latin typeface="Traditional Arabic" pitchFamily="18" charset="-78"/>
                <a:cs typeface="Traditional Arabic" pitchFamily="18" charset="-78"/>
                <a:sym typeface="Nunito"/>
              </a:rPr>
              <a:t> يجب على طرفي الخلاف الجماعي في العمل أن يحضروا جلسات المصالحة التي ينظمها مفتش العمل.</a:t>
            </a:r>
          </a:p>
          <a:p>
            <a:pPr lvl="0" algn="r">
              <a:buClr>
                <a:srgbClr val="233A44"/>
              </a:buClr>
              <a:buSzPts val="3200"/>
            </a:pPr>
            <a:r>
              <a:rPr lang="ar-DZ" sz="1600" b="1" dirty="0">
                <a:solidFill>
                  <a:srgbClr val="233A44"/>
                </a:solidFill>
                <a:effectLst>
                  <a:outerShdw blurRad="38100" dist="38100" dir="2700000" algn="tl">
                    <a:srgbClr val="000000">
                      <a:alpha val="43137"/>
                    </a:srgbClr>
                  </a:outerShdw>
                </a:effectLst>
                <a:latin typeface="Traditional Arabic" pitchFamily="18" charset="-78"/>
                <a:cs typeface="Traditional Arabic" pitchFamily="18" charset="-78"/>
                <a:sym typeface="Nunito"/>
              </a:rPr>
              <a:t>المادة -8عند </a:t>
            </a:r>
            <a:r>
              <a:rPr lang="ar-DZ" sz="1600" b="1" dirty="0">
                <a:solidFill>
                  <a:srgbClr val="233A44"/>
                </a:solidFill>
                <a:latin typeface="Traditional Arabic" pitchFamily="18" charset="-78"/>
                <a:cs typeface="Traditional Arabic" pitchFamily="18" charset="-78"/>
                <a:sym typeface="Nunito"/>
              </a:rPr>
              <a:t>انقضاء مدة إجراء المصالحة التي لا يمكن أن تتجاوز ثمانية 8أيام ابتداء من تاريخ  الجلسة الاولى، يعد محضرا يدون فيه المسائل المطروحة</a:t>
            </a:r>
          </a:p>
          <a:p>
            <a:pPr lvl="0" algn="r">
              <a:buClr>
                <a:srgbClr val="233A44"/>
              </a:buClr>
              <a:buSzPts val="3200"/>
            </a:pPr>
            <a:endParaRPr lang="fr-FR" sz="1600" dirty="0">
              <a:solidFill>
                <a:srgbClr val="233A44"/>
              </a:solidFill>
              <a:latin typeface="Traditional Arabic" pitchFamily="18" charset="-78"/>
              <a:cs typeface="Traditional Arabic" pitchFamily="18" charset="-78"/>
              <a:sym typeface="Nunito"/>
            </a:endParaRPr>
          </a:p>
        </p:txBody>
      </p:sp>
    </p:spTree>
    <p:extLst>
      <p:ext uri="{BB962C8B-B14F-4D97-AF65-F5344CB8AC3E}">
        <p14:creationId xmlns:p14="http://schemas.microsoft.com/office/powerpoint/2010/main" val="1533217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31358" y="744279"/>
            <a:ext cx="7772400" cy="3742661"/>
          </a:xfrm>
        </p:spPr>
        <p:txBody>
          <a:bodyPr>
            <a:normAutofit fontScale="90000"/>
          </a:bodyPr>
          <a:lstStyle/>
          <a:p>
            <a:pPr algn="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لقسم الثالث : الوساطة</a:t>
            </a:r>
            <a:b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br>
            <a:b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b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المادة -10 </a:t>
            </a:r>
            <a:r>
              <a:rPr lang="ar-DZ" sz="2000" b="1" dirty="0">
                <a:latin typeface="Traditional Arabic" pitchFamily="18" charset="-78"/>
                <a:cs typeface="Traditional Arabic" pitchFamily="18" charset="-78"/>
              </a:rPr>
              <a:t>الوساطة هي إجراء يتفق، بموجبه، طرفا الخلاف الجماعي في العمل على إسناد مهمة اقتراح تسوية </a:t>
            </a:r>
            <a:br>
              <a:rPr lang="ar-DZ" sz="2000" b="1" dirty="0">
                <a:latin typeface="Traditional Arabic" pitchFamily="18" charset="-78"/>
                <a:cs typeface="Traditional Arabic" pitchFamily="18" charset="-78"/>
              </a:rPr>
            </a:br>
            <a:r>
              <a:rPr lang="ar-DZ" sz="2000" b="1" dirty="0">
                <a:latin typeface="Traditional Arabic" pitchFamily="18" charset="-78"/>
                <a:cs typeface="Traditional Arabic" pitchFamily="18" charset="-78"/>
              </a:rPr>
              <a:t>ودية للنزاع إلى شخص من الغير يدعى الوسيط ويشتركان في تعيين</a:t>
            </a:r>
            <a:br>
              <a:rPr lang="ar-DZ" sz="2000" b="1" dirty="0">
                <a:latin typeface="Traditional Arabic" pitchFamily="18" charset="-78"/>
                <a:cs typeface="Traditional Arabic" pitchFamily="18" charset="-78"/>
              </a:rPr>
            </a:b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المادة -11 </a:t>
            </a:r>
            <a:r>
              <a:rPr lang="ar-DZ" sz="2000" b="1" dirty="0">
                <a:latin typeface="Traditional Arabic" pitchFamily="18" charset="-78"/>
                <a:cs typeface="Traditional Arabic" pitchFamily="18" charset="-78"/>
              </a:rPr>
              <a:t>يتلقى الوسيط من الطرفين جميع المعلومات المفيدة للقيام بمهمة ويتعين عليه أن يتقيد بالسر المهني إزاء</a:t>
            </a:r>
            <a:br>
              <a:rPr lang="ar-DZ" sz="2000" b="1" dirty="0">
                <a:latin typeface="Traditional Arabic" pitchFamily="18" charset="-78"/>
                <a:cs typeface="Traditional Arabic" pitchFamily="18" charset="-78"/>
              </a:rPr>
            </a:br>
            <a:r>
              <a:rPr lang="ar-DZ" sz="2000" b="1" dirty="0">
                <a:latin typeface="Traditional Arabic" pitchFamily="18" charset="-78"/>
                <a:cs typeface="Traditional Arabic" pitchFamily="18" charset="-78"/>
              </a:rPr>
              <a:t>الغير في كل المعلومات التي يكون قد اطلع عليها أثناء قيامه بمهمته</a:t>
            </a:r>
            <a:br>
              <a:rPr lang="ar-DZ" sz="2000" b="1" dirty="0">
                <a:latin typeface="Traditional Arabic" pitchFamily="18" charset="-78"/>
                <a:cs typeface="Traditional Arabic" pitchFamily="18" charset="-78"/>
              </a:rPr>
            </a:br>
            <a:r>
              <a:rPr lang="ar-DZ" sz="2000" b="1" dirty="0">
                <a:latin typeface="Traditional Arabic" pitchFamily="18" charset="-78"/>
                <a:cs typeface="Traditional Arabic" pitchFamily="18" charset="-78"/>
              </a:rPr>
              <a:t>المادة -12 يعرض الوسيط على الطرفين، خلال الاجل الذي يحددانه اقتراحات لتسوية النزاع المعروض عليه في</a:t>
            </a:r>
            <a:br>
              <a:rPr lang="ar-DZ" sz="2000" b="1" dirty="0">
                <a:latin typeface="Traditional Arabic" pitchFamily="18" charset="-78"/>
                <a:cs typeface="Traditional Arabic" pitchFamily="18" charset="-78"/>
              </a:rPr>
            </a:br>
            <a:r>
              <a:rPr lang="ar-DZ" sz="2000" b="1" dirty="0">
                <a:latin typeface="Traditional Arabic" pitchFamily="18" charset="-78"/>
                <a:cs typeface="Traditional Arabic" pitchFamily="18" charset="-78"/>
              </a:rPr>
              <a:t>شكل توصية معللة ويرسل نسخة من التوصية المذكورة إلى مفتشية العمل المختصة إقليميا.</a:t>
            </a:r>
            <a:br>
              <a:rPr lang="ar-DZ" sz="2000" b="1" dirty="0">
                <a:latin typeface="Traditional Arabic" pitchFamily="18" charset="-78"/>
                <a:cs typeface="Traditional Arabic" pitchFamily="18" charset="-78"/>
              </a:rPr>
            </a:b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القسم الرابع: التحكيم</a:t>
            </a:r>
            <a:br>
              <a:rPr lang="ar-DZ" sz="2000" b="1" dirty="0">
                <a:latin typeface="Traditional Arabic" pitchFamily="18" charset="-78"/>
                <a:cs typeface="Traditional Arabic" pitchFamily="18" charset="-78"/>
              </a:rPr>
            </a:br>
            <a:r>
              <a:rPr lang="ar-DZ" sz="2000" b="1" dirty="0">
                <a:latin typeface="Traditional Arabic" pitchFamily="18" charset="-78"/>
                <a:cs typeface="Traditional Arabic" pitchFamily="18" charset="-78"/>
              </a:rPr>
              <a:t>المادة -13 في حالة اتفاق الطرفين على عرض خالفهما على التحكيم، تطبق المواد من 442 إلى 454 من قانون</a:t>
            </a:r>
            <a:br>
              <a:rPr lang="ar-DZ" sz="2000" b="1" dirty="0">
                <a:latin typeface="Traditional Arabic" pitchFamily="18" charset="-78"/>
                <a:cs typeface="Traditional Arabic" pitchFamily="18" charset="-78"/>
              </a:rPr>
            </a:br>
            <a:r>
              <a:rPr lang="ar-DZ" sz="2000" b="1" dirty="0" err="1">
                <a:latin typeface="Traditional Arabic" pitchFamily="18" charset="-78"/>
                <a:cs typeface="Traditional Arabic" pitchFamily="18" charset="-78"/>
              </a:rPr>
              <a:t>اإلجراءات</a:t>
            </a:r>
            <a:r>
              <a:rPr lang="ar-DZ" sz="2000" b="1" dirty="0">
                <a:latin typeface="Traditional Arabic" pitchFamily="18" charset="-78"/>
                <a:cs typeface="Traditional Arabic" pitchFamily="18" charset="-78"/>
              </a:rPr>
              <a:t> المدنية، مع مراعاة </a:t>
            </a:r>
            <a:r>
              <a:rPr lang="ar-DZ" sz="2000" b="1" dirty="0" err="1">
                <a:latin typeface="Traditional Arabic" pitchFamily="18" charset="-78"/>
                <a:cs typeface="Traditional Arabic" pitchFamily="18" charset="-78"/>
              </a:rPr>
              <a:t>األحكام</a:t>
            </a:r>
            <a:r>
              <a:rPr lang="ar-DZ" sz="2000" b="1" dirty="0">
                <a:latin typeface="Traditional Arabic" pitchFamily="18" charset="-78"/>
                <a:cs typeface="Traditional Arabic" pitchFamily="18" charset="-78"/>
              </a:rPr>
              <a:t> الخاصة في هذا القانون يصدر قرار التحكيم النهائي خلال الثالثين يوما الموالية</a:t>
            </a:r>
            <a:br>
              <a:rPr lang="ar-DZ" sz="2000" b="1" dirty="0">
                <a:latin typeface="Traditional Arabic" pitchFamily="18" charset="-78"/>
                <a:cs typeface="Traditional Arabic" pitchFamily="18" charset="-78"/>
              </a:rPr>
            </a:br>
            <a:r>
              <a:rPr lang="ar-DZ" sz="2000" b="1" dirty="0">
                <a:latin typeface="Traditional Arabic" pitchFamily="18" charset="-78"/>
                <a:cs typeface="Traditional Arabic" pitchFamily="18" charset="-78"/>
              </a:rPr>
              <a:t>لتعيين الحكام، وهذا القرار يفرض نفسه على الطرفين اللذين يلزمان بتنفيذه.</a:t>
            </a:r>
            <a:endParaRPr lang="fr-FR"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3066349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BE684F-6F4D-AAC0-C26A-AA1A458B3A40}"/>
              </a:ext>
            </a:extLst>
          </p:cNvPr>
          <p:cNvSpPr>
            <a:spLocks noGrp="1"/>
          </p:cNvSpPr>
          <p:nvPr>
            <p:ph type="title"/>
          </p:nvPr>
        </p:nvSpPr>
        <p:spPr>
          <a:xfrm>
            <a:off x="464574" y="892277"/>
            <a:ext cx="8089491" cy="3487994"/>
          </a:xfrm>
        </p:spPr>
        <p:style>
          <a:lnRef idx="1">
            <a:schemeClr val="dk1"/>
          </a:lnRef>
          <a:fillRef idx="2">
            <a:schemeClr val="dk1"/>
          </a:fillRef>
          <a:effectRef idx="1">
            <a:schemeClr val="dk1"/>
          </a:effectRef>
          <a:fontRef idx="minor">
            <a:schemeClr val="dk1"/>
          </a:fontRef>
        </p:style>
        <p:txBody>
          <a:bodyPr>
            <a:normAutofit/>
          </a:bodyPr>
          <a:lstStyle/>
          <a:p>
            <a:pPr algn="r" rtl="1"/>
            <a:r>
              <a:rPr lang="ar-DZ" sz="1400" b="1" dirty="0" err="1">
                <a:solidFill>
                  <a:schemeClr val="bg2"/>
                </a:solidFill>
                <a:latin typeface="Traditional Arabic" panose="02020603050405020304" pitchFamily="18" charset="-78"/>
                <a:cs typeface="Traditional Arabic" panose="02020603050405020304" pitchFamily="18" charset="-78"/>
              </a:rPr>
              <a:t>اولا:قانون</a:t>
            </a:r>
            <a:r>
              <a:rPr lang="ar-DZ" sz="1400" b="1" dirty="0">
                <a:solidFill>
                  <a:schemeClr val="bg2"/>
                </a:solidFill>
                <a:latin typeface="Traditional Arabic" panose="02020603050405020304" pitchFamily="18" charset="-78"/>
                <a:cs typeface="Traditional Arabic" panose="02020603050405020304" pitchFamily="18" charset="-78"/>
              </a:rPr>
              <a:t> العمل </a:t>
            </a:r>
            <a:r>
              <a:rPr lang="fr-FR" sz="1400" b="1" dirty="0">
                <a:solidFill>
                  <a:schemeClr val="bg2"/>
                </a:solidFill>
                <a:latin typeface="Traditional Arabic" panose="02020603050405020304" pitchFamily="18" charset="-78"/>
                <a:cs typeface="Traditional Arabic" panose="02020603050405020304" pitchFamily="18" charset="-78"/>
              </a:rPr>
              <a:t>11/90 </a:t>
            </a:r>
            <a:r>
              <a:rPr lang="ar-DZ" sz="1400" b="1" dirty="0">
                <a:solidFill>
                  <a:schemeClr val="bg2"/>
                </a:solidFill>
                <a:latin typeface="Traditional Arabic" panose="02020603050405020304" pitchFamily="18" charset="-78"/>
                <a:cs typeface="Traditional Arabic" panose="02020603050405020304" pitchFamily="18" charset="-78"/>
              </a:rPr>
              <a:t> يتعلق بعلاقات العمل:</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-مرسوم تشريعي رقم 09-94 مؤرخ في 15 ذي الحجة عام 1414 الموافق 26 مايو سنة ،1994 يضمن الحفاظ</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على الشغل وحماية الأجراء الذين قد يفقدون عملهم بصفة ال إرادية. ( رقم 34 لسنة 1994)</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أمر رقم 03-97 مؤرخ في 2 رمضان عام 1417 الموافق 11 يناير سنة 1997 يحدد المدة القانونية للعمل. (رقم3 السنة 1997)</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ان رئيس الجمهورية و بناء على دستور و المواد 52و53و54و113و115و117 ومنه:</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القانون المتعلق بالعقوبات .</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القانون المتعلق بتسيير الاشتراكي للمؤسسات, القانون المتضمن القانون التجاري، والقانون الذي يحدد القواعد لخاصة المطبقة على المؤسسات العمومية </a:t>
            </a:r>
            <a:r>
              <a:rPr lang="ar-DZ" sz="1400" dirty="0" err="1">
                <a:solidFill>
                  <a:schemeClr val="bg2"/>
                </a:solidFill>
                <a:latin typeface="Traditional Arabic" panose="02020603050405020304" pitchFamily="18" charset="-78"/>
                <a:cs typeface="Traditional Arabic" panose="02020603050405020304" pitchFamily="18" charset="-78"/>
              </a:rPr>
              <a:t>الاقتصاديةو</a:t>
            </a:r>
            <a:r>
              <a:rPr lang="ar-DZ" sz="1400" dirty="0">
                <a:solidFill>
                  <a:schemeClr val="bg2"/>
                </a:solidFill>
                <a:latin typeface="Traditional Arabic" panose="02020603050405020304" pitchFamily="18" charset="-78"/>
                <a:cs typeface="Traditional Arabic" panose="02020603050405020304" pitchFamily="18" charset="-78"/>
              </a:rPr>
              <a:t> القانون الذي يتضمن نظام البنوك و القرض.</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القانون المتعلق بالشروط العامة للعمل في القطاع الخاص.</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القانون المتعلق القانون الأساسي العام للعامل .</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القانون الذي يحدد المدة القانونية للعمل .</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القانون الذي يتعلق بالعطل السنوية.</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قانون الذي يتعلق بعلاقات العمل الفردية, القانون الذي يتعلق بالنزاعات الفردية للعمل, بالوقاية من</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النزاعات الجماعية للعمل وتسويتها وممارسة حق الاضراب, بمفتشية العمل.</a:t>
            </a:r>
            <a:br>
              <a:rPr lang="ar-DZ" sz="1400" dirty="0">
                <a:latin typeface="Traditional Arabic" panose="02020603050405020304" pitchFamily="18" charset="-78"/>
                <a:cs typeface="Traditional Arabic" panose="02020603050405020304" pitchFamily="18" charset="-78"/>
              </a:rPr>
            </a:br>
            <a:endParaRPr lang="fr-FR" sz="1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6516838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2436"/>
            <a:ext cx="9144000" cy="5001064"/>
          </a:xfrm>
        </p:spPr>
        <p:txBody>
          <a:bodyPr>
            <a:normAutofit/>
          </a:bodyPr>
          <a:lstStyle/>
          <a:p>
            <a:pPr algn="r"/>
            <a:r>
              <a:rPr lang="ar-SA" sz="1800" b="1" dirty="0">
                <a:effectLst>
                  <a:outerShdw blurRad="38100" dist="38100" dir="2700000" algn="tl">
                    <a:srgbClr val="000000">
                      <a:alpha val="43137"/>
                    </a:srgbClr>
                  </a:outerShdw>
                </a:effectLst>
                <a:latin typeface="Traditional Arabic" pitchFamily="18" charset="-78"/>
                <a:cs typeface="Traditional Arabic" pitchFamily="18" charset="-78"/>
              </a:rPr>
              <a:t>ا</a:t>
            </a: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لفصل الثاني: الأحكام التي تطبق على المؤسسات والإدارات العمومية</a:t>
            </a:r>
            <a:br>
              <a:rPr lang="ar-SA" sz="18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القسم الأول: التعريف</a:t>
            </a:r>
            <a:br>
              <a:rPr lang="ar-DZ" sz="18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14- </a:t>
            </a:r>
            <a:r>
              <a:rPr lang="ar-DZ" sz="1600" b="1" dirty="0">
                <a:latin typeface="Traditional Arabic" pitchFamily="18" charset="-78"/>
                <a:cs typeface="Traditional Arabic" pitchFamily="18" charset="-78"/>
              </a:rPr>
              <a:t>تعد مؤسسات وإدارات عمومية، في مفهوم هذا القانون، المؤسسات والهيئات العمومية ذات الطابع الإداري، وكذلك الإدارات المركزية التابعة للدولة والولايات والبلديات.</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القسم الثاني: الوقاية من النزاعات الجماعية في العمل</a:t>
            </a:r>
            <a:b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br>
            <a:r>
              <a:rPr lang="ar-DZ" sz="1600" b="1" dirty="0">
                <a:latin typeface="Traditional Arabic" pitchFamily="18" charset="-78"/>
                <a:cs typeface="Traditional Arabic" pitchFamily="18" charset="-78"/>
              </a:rPr>
              <a:t>المادة 15- تدرس وضعية العلاقات الإجتماعية والمهنية داخل المؤسسات والإدارات العمومية في اجتماعات دورية بين ممثلي العمال والممثلين المخولين في المؤسسات والإدارات العمومية المهنية.</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القسم الثالث: المصالحة.</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16- </a:t>
            </a:r>
            <a:r>
              <a:rPr lang="ar-DZ" sz="1600" b="1" dirty="0">
                <a:latin typeface="Traditional Arabic" pitchFamily="18" charset="-78"/>
                <a:cs typeface="Traditional Arabic" pitchFamily="18" charset="-78"/>
              </a:rPr>
              <a:t>إذا اختلف الطرفان في كل المسائل المدروسة أو في بعضها</a:t>
            </a: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17-</a:t>
            </a:r>
            <a:r>
              <a:rPr lang="ar-DZ" sz="1600" b="1" dirty="0">
                <a:latin typeface="Traditional Arabic" pitchFamily="18" charset="-78"/>
                <a:cs typeface="Traditional Arabic" pitchFamily="18" charset="-78"/>
              </a:rPr>
              <a:t> في حالة عدم تسوية المسائل المقصودة بالطعن المنصوص عليها في المادة السابقة </a:t>
            </a:r>
            <a:r>
              <a:rPr lang="ar-DZ" sz="2400" dirty="0"/>
              <a:t>.</a:t>
            </a:r>
            <a:b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18- </a:t>
            </a:r>
            <a:r>
              <a:rPr lang="ar-DZ" sz="1600" b="1" dirty="0">
                <a:latin typeface="Traditional Arabic" pitchFamily="18" charset="-78"/>
                <a:cs typeface="Traditional Arabic" pitchFamily="18" charset="-78"/>
              </a:rPr>
              <a:t>إذا تبين، خلال اجتماع المصالحة، أن الخالف يتعلق بعدم تطبيق التزام قانوني وتنظيمي</a:t>
            </a:r>
            <a:r>
              <a:rPr lang="ar-DZ" sz="2400" dirty="0"/>
              <a:t>.</a:t>
            </a:r>
            <a:br>
              <a:rPr lang="ar-DZ" sz="2400" dirty="0"/>
            </a:br>
            <a:endParaRPr lang="ar-DZ" sz="2800" dirty="0"/>
          </a:p>
        </p:txBody>
      </p:sp>
    </p:spTree>
    <p:extLst>
      <p:ext uri="{BB962C8B-B14F-4D97-AF65-F5344CB8AC3E}">
        <p14:creationId xmlns:p14="http://schemas.microsoft.com/office/powerpoint/2010/main" val="1239175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986"/>
            <a:ext cx="9144000" cy="5296486"/>
          </a:xfrm>
        </p:spPr>
        <p:txBody>
          <a:bodyPr>
            <a:normAutofit/>
          </a:bodyPr>
          <a:lstStyle/>
          <a:p>
            <a:pPr algn="r" rtl="1"/>
            <a:br>
              <a:rPr lang="ar-SA"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القسم الرابع: مجلس الوظيفة العمومية المتساوي الأعضاء </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21</a:t>
            </a:r>
            <a:r>
              <a:rPr lang="ar-DZ" sz="1600" b="1" dirty="0">
                <a:latin typeface="Traditional Arabic" pitchFamily="18" charset="-78"/>
                <a:cs typeface="Traditional Arabic" pitchFamily="18" charset="-78"/>
              </a:rPr>
              <a:t>- يحدث مجلس متساوي الأعضاء في الوظيفة العمومية يتكون من الإدارة وممثلي العمال ويوضع لدى السلطة المكلفة بالوظيفة العمومية. </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22</a:t>
            </a:r>
            <a:r>
              <a:rPr lang="ar-DZ" sz="1600" b="1" dirty="0">
                <a:latin typeface="Traditional Arabic" pitchFamily="18" charset="-78"/>
                <a:cs typeface="Traditional Arabic" pitchFamily="18" charset="-78"/>
              </a:rPr>
              <a:t>- يشكل المجلس المتساوي الأعضاء في الوظيفة العمومية، جهاز مصالحة في مجال الخلافات الجماعية في العمل داخل المؤسسات والإدارات العمومية. </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لمادة 23-</a:t>
            </a:r>
            <a:r>
              <a:rPr lang="ar-DZ" sz="1600" b="1" dirty="0">
                <a:latin typeface="Traditional Arabic" pitchFamily="18" charset="-78"/>
                <a:cs typeface="Traditional Arabic" pitchFamily="18" charset="-78"/>
              </a:rPr>
              <a:t> يحدد تشكيل المجلس المتساوي الأعضاء في الوظيفةالعمومية وطرق تعيين رئيسه وأعضائه وكذا كيفية تنظيمه وسيره، عن طريق التنظيم.</a:t>
            </a:r>
            <a:br>
              <a:rPr lang="ar-DZ" sz="1600" b="1" dirty="0">
                <a:latin typeface="Traditional Arabic" pitchFamily="18" charset="-78"/>
                <a:cs typeface="Traditional Arabic" pitchFamily="18" charset="-78"/>
              </a:rPr>
            </a:br>
            <a:r>
              <a:rPr lang="ar-DZ" sz="1600" b="1" dirty="0">
                <a:latin typeface="Traditional Arabic" pitchFamily="18" charset="-78"/>
                <a:cs typeface="Traditional Arabic" pitchFamily="18" charset="-78"/>
              </a:rPr>
              <a:t> </a:t>
            </a: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الباب الثالث: ممارسة حق الإضراب </a:t>
            </a:r>
            <a:br>
              <a:rPr lang="ar-SA" sz="1600" b="1" dirty="0">
                <a:latin typeface="Traditional Arabic" pitchFamily="18" charset="-78"/>
                <a:cs typeface="Traditional Arabic" pitchFamily="18" charset="-78"/>
              </a:rPr>
            </a:br>
            <a:r>
              <a:rPr lang="ar-SA" sz="1600" b="1" dirty="0">
                <a:latin typeface="Traditional Arabic" pitchFamily="18" charset="-78"/>
                <a:cs typeface="Traditional Arabic" pitchFamily="18" charset="-78"/>
              </a:rPr>
              <a:t> </a:t>
            </a: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الفصل الأول: كيفيات ممارسة حق الإضراب</a:t>
            </a:r>
            <a:r>
              <a:rPr lang="ar-SA" sz="1800" b="1" dirty="0">
                <a:effectLst>
                  <a:outerShdw blurRad="38100" dist="38100" dir="2700000" algn="tl">
                    <a:srgbClr val="000000">
                      <a:alpha val="43137"/>
                    </a:srgbClr>
                  </a:outerShdw>
                </a:effectLst>
                <a:latin typeface="Traditional Arabic" pitchFamily="18" charset="-78"/>
                <a:cs typeface="Traditional Arabic" pitchFamily="18" charset="-78"/>
              </a:rPr>
              <a:t> </a:t>
            </a:r>
            <a:br>
              <a:rPr lang="ar-SA"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القسم الأول: الشروط العامة </a:t>
            </a:r>
            <a:br>
              <a:rPr lang="ar-SA"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24</a:t>
            </a:r>
            <a:r>
              <a:rPr lang="ar-DZ" sz="1600" b="1" dirty="0">
                <a:latin typeface="Traditional Arabic" pitchFamily="18" charset="-78"/>
                <a:cs typeface="Traditional Arabic" pitchFamily="18" charset="-78"/>
              </a:rPr>
              <a:t>- إذا استمر الخلاف بعد استنفاد إجراءات المصالحة والوساطة المنصوص عليها أعلاه، وفي غياب طرق أخرى للتسوية، قد ترد في عقد أو اتفاقية بين الطرفين، يمارس حق العمال في اللجوء إلى الإضراب وفقا للشروط </a:t>
            </a:r>
            <a:r>
              <a:rPr lang="ar-DZ" sz="1600" b="1" dirty="0" err="1">
                <a:latin typeface="Traditional Arabic" pitchFamily="18" charset="-78"/>
                <a:cs typeface="Traditional Arabic" pitchFamily="18" charset="-78"/>
              </a:rPr>
              <a:t>والكيفيات</a:t>
            </a:r>
            <a:r>
              <a:rPr lang="ar-DZ" sz="1600" b="1" dirty="0">
                <a:latin typeface="Traditional Arabic" pitchFamily="18" charset="-78"/>
                <a:cs typeface="Traditional Arabic" pitchFamily="18" charset="-78"/>
              </a:rPr>
              <a:t> المحددة في أحكام هذا القانون.</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25</a:t>
            </a:r>
            <a:r>
              <a:rPr lang="ar-DZ" sz="1600" b="1" dirty="0">
                <a:latin typeface="Traditional Arabic" pitchFamily="18" charset="-78"/>
                <a:cs typeface="Traditional Arabic" pitchFamily="18" charset="-78"/>
              </a:rPr>
              <a:t>- لا يمكن اللجوء إلى ممارسة الإضراب ويوقف الإضراب الذي شرع فيه بمجرد اتفاق الطرفين في الخلاف الجماعي في العمل على عرض خلافهما على التحكيم.</a:t>
            </a:r>
            <a:r>
              <a:rPr lang="fr-FR" sz="1600" b="1" dirty="0">
                <a:latin typeface="Traditional Arabic" pitchFamily="18" charset="-78"/>
                <a:cs typeface="Traditional Arabic" pitchFamily="18" charset="-78"/>
              </a:rPr>
              <a:t> </a:t>
            </a:r>
            <a:endParaRPr lang="ar-DZ" sz="16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3595125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19311"/>
            <a:ext cx="9045526" cy="2827606"/>
          </a:xfrm>
        </p:spPr>
        <p:txBody>
          <a:bodyPr>
            <a:noAutofit/>
          </a:bodyPr>
          <a:lstStyle/>
          <a:p>
            <a:pPr algn="r" rtl="1"/>
            <a:r>
              <a:rPr lang="ar-DZ" sz="1600" b="1" dirty="0">
                <a:latin typeface="Traditional Arabic" pitchFamily="18" charset="-78"/>
                <a:cs typeface="Traditional Arabic" pitchFamily="18" charset="-78"/>
              </a:rPr>
              <a:t>.</a:t>
            </a:r>
            <a:r>
              <a:rPr lang="fr-FR" sz="1600" b="1" dirty="0">
                <a:latin typeface="Traditional Arabic" pitchFamily="18" charset="-78"/>
                <a:cs typeface="Traditional Arabic" pitchFamily="18" charset="-78"/>
              </a:rPr>
              <a:t> </a:t>
            </a:r>
            <a:br>
              <a:rPr lang="fr-FR"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القسم الثاني: موافـقة جماعة العمال على الإضراب</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27</a:t>
            </a:r>
            <a:r>
              <a:rPr lang="ar-DZ" sz="1600" b="1" dirty="0">
                <a:latin typeface="Traditional Arabic" pitchFamily="18" charset="-78"/>
                <a:cs typeface="Traditional Arabic" pitchFamily="18" charset="-78"/>
              </a:rPr>
              <a:t>- تستدعى في الحالات المنصوص عليها في المادة 4 أعلاه، جماعة العمال المعنيين بمبادرة من ممثلي</a:t>
            </a:r>
            <a:r>
              <a:rPr lang="ar-SA" sz="1600" b="1" dirty="0">
                <a:latin typeface="Traditional Arabic" pitchFamily="18" charset="-78"/>
                <a:cs typeface="Traditional Arabic" pitchFamily="18" charset="-78"/>
              </a:rPr>
              <a:t> </a:t>
            </a:r>
            <a:r>
              <a:rPr lang="ar-DZ" sz="1600" b="1" dirty="0">
                <a:latin typeface="Traditional Arabic" pitchFamily="18" charset="-78"/>
                <a:cs typeface="Traditional Arabic" pitchFamily="18" charset="-78"/>
              </a:rPr>
              <a:t>العمال، كما تحددهم المادة 4 (الفقرة2) من هذا القانون إلى جمعية عامة في مواقع العمل المعتادة.</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28</a:t>
            </a:r>
            <a:r>
              <a:rPr lang="ar-DZ" sz="1600" b="1" dirty="0">
                <a:latin typeface="Traditional Arabic" pitchFamily="18" charset="-78"/>
                <a:cs typeface="Traditional Arabic" pitchFamily="18" charset="-78"/>
              </a:rPr>
              <a:t>- يوافق على اللجوء إلى الإضراب عن طريق </a:t>
            </a:r>
            <a:r>
              <a:rPr lang="ar-DZ" sz="1600" b="1" dirty="0" err="1">
                <a:latin typeface="Traditional Arabic" pitchFamily="18" charset="-78"/>
                <a:cs typeface="Traditional Arabic" pitchFamily="18" charset="-78"/>
              </a:rPr>
              <a:t>الإقتراع</a:t>
            </a:r>
            <a:r>
              <a:rPr lang="ar-DZ" sz="1600" b="1" dirty="0">
                <a:latin typeface="Traditional Arabic" pitchFamily="18" charset="-78"/>
                <a:cs typeface="Traditional Arabic" pitchFamily="18" charset="-78"/>
              </a:rPr>
              <a:t> السري</a:t>
            </a:r>
            <a:r>
              <a:rPr lang="ar-SA" sz="1600" b="1" dirty="0">
                <a:latin typeface="Traditional Arabic" pitchFamily="18" charset="-78"/>
                <a:cs typeface="Traditional Arabic" pitchFamily="18" charset="-78"/>
              </a:rPr>
              <a:t> .</a:t>
            </a:r>
            <a:br>
              <a:rPr lang="ar-SA"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القسم الثالث: الإشعار المسبق بالإضراب</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29- </a:t>
            </a:r>
            <a:r>
              <a:rPr lang="ar-DZ" sz="1600" b="1" dirty="0">
                <a:latin typeface="Traditional Arabic" pitchFamily="18" charset="-78"/>
                <a:cs typeface="Traditional Arabic" pitchFamily="18" charset="-78"/>
              </a:rPr>
              <a:t>يشرع في الإضراب المتفق عليه، حسب الشروط المنصوص عليها في المادتين 27 و28 أعلاه. </a:t>
            </a:r>
            <a:br>
              <a:rPr lang="ar-SA"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مادة 30</a:t>
            </a:r>
            <a:r>
              <a:rPr lang="ar-DZ" sz="1600" b="1" dirty="0">
                <a:latin typeface="Traditional Arabic" pitchFamily="18" charset="-78"/>
                <a:cs typeface="Traditional Arabic" pitchFamily="18" charset="-78"/>
              </a:rPr>
              <a:t>-تحسب مدة الإشعار المسبق بالإضراب ابتداء من تاريخ إيداعه لدى المستخدم وإعلام </a:t>
            </a:r>
            <a:r>
              <a:rPr lang="ar-DZ" sz="1600" b="1" dirty="0" err="1">
                <a:latin typeface="Traditional Arabic" pitchFamily="18" charset="-78"/>
                <a:cs typeface="Traditional Arabic" pitchFamily="18" charset="-78"/>
              </a:rPr>
              <a:t>مفتشية</a:t>
            </a:r>
            <a:r>
              <a:rPr lang="ar-DZ" sz="1600" b="1" dirty="0">
                <a:latin typeface="Traditional Arabic" pitchFamily="18" charset="-78"/>
                <a:cs typeface="Traditional Arabic" pitchFamily="18" charset="-78"/>
              </a:rPr>
              <a:t> العمل</a:t>
            </a:r>
            <a:r>
              <a:rPr lang="ar-SA" sz="1600" b="1" dirty="0">
                <a:latin typeface="Traditional Arabic" pitchFamily="18" charset="-78"/>
                <a:cs typeface="Traditional Arabic" pitchFamily="18" charset="-78"/>
              </a:rPr>
              <a:t> </a:t>
            </a:r>
            <a:r>
              <a:rPr lang="ar-DZ" sz="1600" b="1" dirty="0">
                <a:latin typeface="Traditional Arabic" pitchFamily="18" charset="-78"/>
                <a:cs typeface="Traditional Arabic" pitchFamily="18" charset="-78"/>
              </a:rPr>
              <a:t>المختصة إقليميا.</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القسم الرابع: حماية حق الإضراب</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32</a:t>
            </a:r>
            <a:r>
              <a:rPr lang="ar-DZ" sz="1600" b="1" dirty="0">
                <a:latin typeface="Traditional Arabic" pitchFamily="18" charset="-78"/>
                <a:cs typeface="Traditional Arabic" pitchFamily="18" charset="-78"/>
              </a:rPr>
              <a:t>- يحمي القانون حق الإضراب الذي يمارس مع احترام أحكام هذا القانون.</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33</a:t>
            </a:r>
            <a:r>
              <a:rPr lang="ar-DZ" sz="1600" b="1" dirty="0">
                <a:latin typeface="Traditional Arabic" pitchFamily="18" charset="-78"/>
                <a:cs typeface="Traditional Arabic" pitchFamily="18" charset="-78"/>
              </a:rPr>
              <a:t>- يمنع أي تعيين للعمال عن طريق التوظيف أو غيره قصد استخلاف العمال المضربين، ما عدا حالات</a:t>
            </a:r>
            <a:br>
              <a:rPr lang="ar-DZ" sz="1600" b="1" dirty="0">
                <a:latin typeface="Traditional Arabic" pitchFamily="18" charset="-78"/>
                <a:cs typeface="Traditional Arabic" pitchFamily="18" charset="-78"/>
              </a:rPr>
            </a:br>
            <a:r>
              <a:rPr lang="ar-DZ" sz="1600" b="1" dirty="0">
                <a:latin typeface="Traditional Arabic" pitchFamily="18" charset="-78"/>
                <a:cs typeface="Traditional Arabic" pitchFamily="18" charset="-78"/>
              </a:rPr>
              <a:t>التسخير الذي تأمر به السلطات الإدارية أو إذا رفض العمال تنفيذ </a:t>
            </a:r>
            <a:r>
              <a:rPr lang="ar-DZ" sz="1600" b="1" dirty="0" err="1">
                <a:latin typeface="Traditional Arabic" pitchFamily="18" charset="-78"/>
                <a:cs typeface="Traditional Arabic" pitchFamily="18" charset="-78"/>
              </a:rPr>
              <a:t>الإلتزامات</a:t>
            </a:r>
            <a:r>
              <a:rPr lang="ar-DZ" sz="1600" b="1" dirty="0">
                <a:latin typeface="Traditional Arabic" pitchFamily="18" charset="-78"/>
                <a:cs typeface="Traditional Arabic" pitchFamily="18" charset="-78"/>
              </a:rPr>
              <a:t> الناجمة عن ضمان القدر </a:t>
            </a:r>
            <a:r>
              <a:rPr lang="ar-DZ" sz="1600" b="1" dirty="0" err="1">
                <a:latin typeface="Traditional Arabic" pitchFamily="18" charset="-78"/>
                <a:cs typeface="Traditional Arabic" pitchFamily="18" charset="-78"/>
              </a:rPr>
              <a:t>الأدن</a:t>
            </a:r>
            <a:r>
              <a:rPr lang="ar-SA" sz="1600" b="1" dirty="0">
                <a:latin typeface="Traditional Arabic" pitchFamily="18" charset="-78"/>
                <a:cs typeface="Traditional Arabic" pitchFamily="18" charset="-78"/>
              </a:rPr>
              <a:t>ى </a:t>
            </a:r>
            <a:r>
              <a:rPr lang="ar-DZ" sz="1600" b="1" dirty="0">
                <a:latin typeface="Traditional Arabic" pitchFamily="18" charset="-78"/>
                <a:cs typeface="Traditional Arabic" pitchFamily="18" charset="-78"/>
              </a:rPr>
              <a:t>الخدمة المنصوص عليه في المادتين 39 و40 أدناه</a:t>
            </a:r>
            <a:br>
              <a:rPr lang="ar-DZ" sz="1600" b="1" dirty="0">
                <a:latin typeface="Traditional Arabic" pitchFamily="18" charset="-78"/>
                <a:cs typeface="Traditional Arabic" pitchFamily="18" charset="-78"/>
              </a:rPr>
            </a:br>
            <a:br>
              <a:rPr lang="ar-DZ" sz="1600" b="1" dirty="0">
                <a:latin typeface="Traditional Arabic" pitchFamily="18" charset="-78"/>
                <a:cs typeface="Traditional Arabic" pitchFamily="18" charset="-78"/>
              </a:rPr>
            </a:br>
            <a:endParaRPr lang="ar-DZ" sz="16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1769010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26941"/>
            <a:ext cx="9144000" cy="3087859"/>
          </a:xfrm>
        </p:spPr>
        <p:txBody>
          <a:bodyPr>
            <a:noAutofit/>
          </a:bodyPr>
          <a:lstStyle/>
          <a:p>
            <a:pPr algn="r" rtl="1"/>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القسم الخامس: عرقلة حرية العمل</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34- </a:t>
            </a:r>
            <a:r>
              <a:rPr lang="ar-DZ" sz="1600" b="1" dirty="0">
                <a:latin typeface="Traditional Arabic" pitchFamily="18" charset="-78"/>
                <a:cs typeface="Traditional Arabic" pitchFamily="18" charset="-78"/>
              </a:rPr>
              <a:t>يعاقب القانون على عرقلة حرية العمل. ويعد عرقلة لحرية العمل كل فعل من شأنه أن يمنع العامل أو</a:t>
            </a:r>
            <a:r>
              <a:rPr lang="ar-SA" sz="1600" b="1" dirty="0">
                <a:latin typeface="Traditional Arabic" pitchFamily="18" charset="-78"/>
                <a:cs typeface="Traditional Arabic" pitchFamily="18" charset="-78"/>
              </a:rPr>
              <a:t> </a:t>
            </a:r>
            <a:r>
              <a:rPr lang="ar-DZ" sz="1600" b="1" dirty="0">
                <a:latin typeface="Traditional Arabic" pitchFamily="18" charset="-78"/>
                <a:cs typeface="Traditional Arabic" pitchFamily="18" charset="-78"/>
              </a:rPr>
              <a:t>المستخدم أو ممثليه من الإلتحاق بمكان عمله .</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35- </a:t>
            </a:r>
            <a:r>
              <a:rPr lang="ar-DZ" sz="1600" b="1" dirty="0">
                <a:latin typeface="Traditional Arabic" pitchFamily="18" charset="-78"/>
                <a:cs typeface="Traditional Arabic" pitchFamily="18" charset="-78"/>
              </a:rPr>
              <a:t>يمنع العمال المضربون عن احتلال المحلات المهنية للمستخدم، عندما يستهدف هذا الاحتلال عرقلة حرية</a:t>
            </a:r>
            <a:r>
              <a:rPr lang="ar-SA" sz="1600" b="1" dirty="0">
                <a:latin typeface="Traditional Arabic" pitchFamily="18" charset="-78"/>
                <a:cs typeface="Traditional Arabic" pitchFamily="18" charset="-78"/>
              </a:rPr>
              <a:t> </a:t>
            </a:r>
            <a:r>
              <a:rPr lang="ar-DZ" sz="1600" b="1" dirty="0">
                <a:latin typeface="Traditional Arabic" pitchFamily="18" charset="-78"/>
                <a:cs typeface="Traditional Arabic" pitchFamily="18" charset="-78"/>
              </a:rPr>
              <a:t>العمل</a:t>
            </a:r>
            <a:r>
              <a:rPr lang="ar-DZ" sz="2800" dirty="0"/>
              <a:t>.</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الفصل الثاني: تحديد ممارسة حق الإضراب</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القسم الأول: القدر الأدنى من الخدمة</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37</a:t>
            </a:r>
            <a:r>
              <a:rPr lang="ar-DZ" sz="1600" b="1" dirty="0">
                <a:latin typeface="Traditional Arabic" pitchFamily="18" charset="-78"/>
                <a:cs typeface="Traditional Arabic" pitchFamily="18" charset="-78"/>
              </a:rPr>
              <a:t>-إذا كان الإضراب يمس الأنظمة التي يمكن أن يضر انقطاعها التام استمرار المرافق العمومية الأساسية، أو</a:t>
            </a:r>
            <a:r>
              <a:rPr lang="ar-SA" sz="1600" b="1" dirty="0">
                <a:latin typeface="Traditional Arabic" pitchFamily="18" charset="-78"/>
                <a:cs typeface="Traditional Arabic" pitchFamily="18" charset="-78"/>
              </a:rPr>
              <a:t>ي</a:t>
            </a:r>
            <a:r>
              <a:rPr lang="ar-DZ" sz="1600" b="1" dirty="0">
                <a:latin typeface="Traditional Arabic" pitchFamily="18" charset="-78"/>
                <a:cs typeface="Traditional Arabic" pitchFamily="18" charset="-78"/>
              </a:rPr>
              <a:t>مس الأنشطة </a:t>
            </a:r>
            <a:r>
              <a:rPr lang="ar-DZ" sz="1600" b="1" dirty="0" err="1">
                <a:latin typeface="Traditional Arabic" pitchFamily="18" charset="-78"/>
                <a:cs typeface="Traditional Arabic" pitchFamily="18" charset="-78"/>
              </a:rPr>
              <a:t>الإقتصادية</a:t>
            </a:r>
            <a:r>
              <a:rPr lang="ar-DZ" sz="1600" b="1" dirty="0">
                <a:latin typeface="Traditional Arabic" pitchFamily="18" charset="-78"/>
                <a:cs typeface="Traditional Arabic" pitchFamily="18" charset="-78"/>
              </a:rPr>
              <a:t> </a:t>
            </a:r>
            <a:r>
              <a:rPr lang="ar-DZ" sz="1600" b="1" dirty="0" err="1">
                <a:latin typeface="Traditional Arabic" pitchFamily="18" charset="-78"/>
                <a:cs typeface="Traditional Arabic" pitchFamily="18" charset="-78"/>
              </a:rPr>
              <a:t>الحيو</a:t>
            </a:r>
            <a:r>
              <a:rPr lang="ar-SA" sz="1600" b="1" dirty="0" err="1">
                <a:latin typeface="Traditional Arabic" pitchFamily="18" charset="-78"/>
                <a:cs typeface="Traditional Arabic" pitchFamily="18" charset="-78"/>
              </a:rPr>
              <a:t>ية</a:t>
            </a:r>
            <a:r>
              <a:rPr lang="ar-SA" sz="1600" b="1" dirty="0">
                <a:latin typeface="Traditional Arabic" pitchFamily="18" charset="-78"/>
                <a:cs typeface="Traditional Arabic" pitchFamily="18" charset="-78"/>
              </a:rPr>
              <a:t>.</a:t>
            </a:r>
            <a:br>
              <a:rPr lang="ar-SA" sz="1600" b="1" dirty="0">
                <a:latin typeface="Traditional Arabic" pitchFamily="18" charset="-78"/>
                <a:cs typeface="Traditional Arabic" pitchFamily="18" charset="-78"/>
              </a:rPr>
            </a:br>
            <a:r>
              <a:rPr lang="ar-SA" sz="1600" b="1" dirty="0">
                <a:latin typeface="Traditional Arabic" pitchFamily="18" charset="-78"/>
                <a:cs typeface="Traditional Arabic" pitchFamily="18" charset="-78"/>
              </a:rPr>
              <a:t> </a:t>
            </a: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38</a:t>
            </a:r>
            <a:r>
              <a:rPr lang="ar-DZ" sz="1600" dirty="0">
                <a:latin typeface="Traditional Arabic" pitchFamily="18" charset="-78"/>
                <a:cs typeface="Traditional Arabic" pitchFamily="18" charset="-78"/>
              </a:rPr>
              <a:t>- </a:t>
            </a:r>
            <a:r>
              <a:rPr lang="ar-DZ" sz="1600" b="1" dirty="0">
                <a:latin typeface="Traditional Arabic" pitchFamily="18" charset="-78"/>
                <a:cs typeface="Traditional Arabic" pitchFamily="18" charset="-78"/>
              </a:rPr>
              <a:t>ينظم قدر أدنى من الخدمة الإجبارية في المجالات التالية: -1المصالح </a:t>
            </a:r>
            <a:r>
              <a:rPr lang="ar-DZ" sz="1600" b="1" dirty="0" err="1">
                <a:latin typeface="Traditional Arabic" pitchFamily="18" charset="-78"/>
                <a:cs typeface="Traditional Arabic" pitchFamily="18" charset="-78"/>
              </a:rPr>
              <a:t>الإستشفائية</a:t>
            </a:r>
            <a:r>
              <a:rPr lang="ar-DZ" sz="1600" b="1" dirty="0">
                <a:latin typeface="Traditional Arabic" pitchFamily="18" charset="-78"/>
                <a:cs typeface="Traditional Arabic" pitchFamily="18" charset="-78"/>
              </a:rPr>
              <a:t>، المناوبة ومصالح</a:t>
            </a:r>
            <a:r>
              <a:rPr lang="ar-SA" sz="1600" b="1" dirty="0">
                <a:latin typeface="Traditional Arabic" pitchFamily="18" charset="-78"/>
                <a:cs typeface="Traditional Arabic" pitchFamily="18" charset="-78"/>
              </a:rPr>
              <a:t>  </a:t>
            </a:r>
            <a:r>
              <a:rPr lang="ar-DZ" sz="1600" b="1" dirty="0" err="1">
                <a:latin typeface="Traditional Arabic" pitchFamily="18" charset="-78"/>
                <a:cs typeface="Traditional Arabic" pitchFamily="18" charset="-78"/>
              </a:rPr>
              <a:t>الإستعجالات</a:t>
            </a:r>
            <a:r>
              <a:rPr lang="ar-DZ" sz="1600" b="1" dirty="0">
                <a:latin typeface="Traditional Arabic" pitchFamily="18" charset="-78"/>
                <a:cs typeface="Traditional Arabic" pitchFamily="18" charset="-78"/>
              </a:rPr>
              <a:t> </a:t>
            </a:r>
            <a:r>
              <a:rPr lang="ar-SA" sz="1600" b="1" dirty="0">
                <a:latin typeface="Traditional Arabic" pitchFamily="18" charset="-78"/>
                <a:cs typeface="Traditional Arabic" pitchFamily="18" charset="-78"/>
              </a:rPr>
              <a:t>.</a:t>
            </a:r>
            <a:br>
              <a:rPr lang="ar-SA" sz="1600" b="1" dirty="0">
                <a:latin typeface="Traditional Arabic" pitchFamily="18" charset="-78"/>
                <a:cs typeface="Traditional Arabic" pitchFamily="18" charset="-78"/>
              </a:rPr>
            </a:br>
            <a:r>
              <a:rPr lang="ar-SA" sz="1600" b="1" dirty="0">
                <a:latin typeface="Traditional Arabic" pitchFamily="18" charset="-78"/>
                <a:cs typeface="Traditional Arabic" pitchFamily="18" charset="-78"/>
              </a:rPr>
              <a:t> </a:t>
            </a: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39</a:t>
            </a:r>
            <a:r>
              <a:rPr lang="ar-DZ" sz="1600" b="1" dirty="0">
                <a:latin typeface="Traditional Arabic" pitchFamily="18" charset="-78"/>
                <a:cs typeface="Traditional Arabic" pitchFamily="18" charset="-78"/>
              </a:rPr>
              <a:t>- يحدد القدر الأدنى من الخدمة في ميادين النشاط المنصوص عليها في اتفاقية أو عقد جماعي، دون المساس</a:t>
            </a:r>
            <a:r>
              <a:rPr lang="ar-SA" sz="1600" b="1" dirty="0">
                <a:latin typeface="Traditional Arabic" pitchFamily="18" charset="-78"/>
                <a:cs typeface="Traditional Arabic" pitchFamily="18" charset="-78"/>
              </a:rPr>
              <a:t> </a:t>
            </a:r>
            <a:r>
              <a:rPr lang="ar-DZ" sz="1600" b="1" dirty="0">
                <a:latin typeface="Traditional Arabic" pitchFamily="18" charset="-78"/>
                <a:cs typeface="Traditional Arabic" pitchFamily="18" charset="-78"/>
              </a:rPr>
              <a:t>بالأحكام الواردة في المادة 38 أعلا</a:t>
            </a:r>
            <a:r>
              <a:rPr lang="ar-SA" sz="1600" b="1" dirty="0">
                <a:latin typeface="Traditional Arabic" pitchFamily="18" charset="-78"/>
                <a:cs typeface="Traditional Arabic" pitchFamily="18" charset="-78"/>
              </a:rPr>
              <a:t>ه .</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القسم الثاني: التسخير</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41</a:t>
            </a:r>
            <a:r>
              <a:rPr lang="ar-DZ" sz="1600" b="1" dirty="0">
                <a:latin typeface="Traditional Arabic" pitchFamily="18" charset="-78"/>
                <a:cs typeface="Traditional Arabic" pitchFamily="18" charset="-78"/>
              </a:rPr>
              <a:t>- عملا بالتشريع الساري المفعول، يمكن أن يؤمر بتسخير العمال المضربين الذين يشغلون، في الهيئات أو</a:t>
            </a:r>
            <a:r>
              <a:rPr lang="ar-SA" sz="1600" b="1" dirty="0">
                <a:latin typeface="Traditional Arabic" pitchFamily="18" charset="-78"/>
                <a:cs typeface="Traditional Arabic" pitchFamily="18" charset="-78"/>
              </a:rPr>
              <a:t> </a:t>
            </a:r>
            <a:r>
              <a:rPr lang="ar-DZ" sz="1600" b="1" dirty="0">
                <a:latin typeface="Traditional Arabic" pitchFamily="18" charset="-78"/>
                <a:cs typeface="Traditional Arabic" pitchFamily="18" charset="-78"/>
              </a:rPr>
              <a:t>الإدارات العمومية أو المؤسسات</a:t>
            </a:r>
            <a:r>
              <a:rPr lang="ar-DZ" sz="2800" b="1" dirty="0">
                <a:latin typeface="Traditional Arabic" pitchFamily="18" charset="-78"/>
                <a:cs typeface="Traditional Arabic" pitchFamily="18" charset="-78"/>
              </a:rPr>
              <a:t>. </a:t>
            </a:r>
            <a:br>
              <a:rPr lang="ar-DZ" sz="2800" dirty="0"/>
            </a:br>
            <a:endParaRPr lang="ar-DZ" sz="16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1738215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13802"/>
            <a:ext cx="8975186" cy="2862775"/>
          </a:xfrm>
        </p:spPr>
        <p:txBody>
          <a:bodyPr>
            <a:normAutofit fontScale="90000"/>
          </a:bodyPr>
          <a:lstStyle/>
          <a:p>
            <a:pPr algn="r" rtl="1"/>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المادة 42- </a:t>
            </a:r>
            <a:r>
              <a:rPr lang="ar-DZ" sz="1800" b="1" dirty="0">
                <a:latin typeface="Traditional Arabic" pitchFamily="18" charset="-78"/>
                <a:cs typeface="Traditional Arabic" pitchFamily="18" charset="-78"/>
              </a:rPr>
              <a:t>يعد عدم الامتثال لأمر التسخير خطأ جسيما، دون المساس بالعقوبات المنصوص عليها في القانون</a:t>
            </a:r>
            <a:r>
              <a:rPr lang="ar-SA" sz="1800" b="1" dirty="0">
                <a:latin typeface="Traditional Arabic" pitchFamily="18" charset="-78"/>
                <a:cs typeface="Traditional Arabic" pitchFamily="18" charset="-78"/>
              </a:rPr>
              <a:t> </a:t>
            </a:r>
            <a:r>
              <a:rPr lang="ar-DZ" sz="1800" b="1" dirty="0">
                <a:latin typeface="Traditional Arabic" pitchFamily="18" charset="-78"/>
                <a:cs typeface="Traditional Arabic" pitchFamily="18" charset="-78"/>
              </a:rPr>
              <a:t>الجزائي.</a:t>
            </a:r>
            <a:br>
              <a:rPr lang="ar-DZ" sz="1800" b="1" dirty="0">
                <a:latin typeface="Traditional Arabic" pitchFamily="18" charset="-78"/>
                <a:cs typeface="Traditional Arabic" pitchFamily="18" charset="-78"/>
              </a:rPr>
            </a:b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الفصل الثالث: موقع اللجوء إلى الإضراب</a:t>
            </a:r>
            <a:br>
              <a:rPr lang="ar-DZ" sz="1800" b="1" dirty="0">
                <a:latin typeface="Traditional Arabic" pitchFamily="18" charset="-78"/>
                <a:cs typeface="Traditional Arabic" pitchFamily="18" charset="-78"/>
              </a:rPr>
            </a:b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المادة 43</a:t>
            </a:r>
            <a:r>
              <a:rPr lang="ar-DZ" sz="1800" b="1" dirty="0">
                <a:latin typeface="Traditional Arabic" pitchFamily="18" charset="-78"/>
                <a:cs typeface="Traditional Arabic" pitchFamily="18" charset="-78"/>
              </a:rPr>
              <a:t>- يمنع اللجوء إلى الإضراب في ميادين الأنشطة الأساسية التي قد تعرض توقفها حياة أو أمن أو صحة</a:t>
            </a:r>
            <a:br>
              <a:rPr lang="ar-DZ" sz="1800" b="1" dirty="0">
                <a:latin typeface="Traditional Arabic" pitchFamily="18" charset="-78"/>
                <a:cs typeface="Traditional Arabic" pitchFamily="18" charset="-78"/>
              </a:rPr>
            </a:br>
            <a:r>
              <a:rPr lang="ar-DZ" sz="1800" b="1" dirty="0">
                <a:latin typeface="Traditional Arabic" pitchFamily="18" charset="-78"/>
                <a:cs typeface="Traditional Arabic" pitchFamily="18" charset="-78"/>
              </a:rPr>
              <a:t>المواطنين أو اقتصاد الوطني للخطر ومنه يمنع على : -1القضاة، -2الموظفين المعينين</a:t>
            </a:r>
            <a:r>
              <a:rPr lang="ar-SA" sz="1800" b="1" dirty="0">
                <a:latin typeface="Traditional Arabic" pitchFamily="18" charset="-78"/>
                <a:cs typeface="Traditional Arabic" pitchFamily="18" charset="-78"/>
              </a:rPr>
              <a:t> </a:t>
            </a:r>
            <a:r>
              <a:rPr lang="ar-DZ" sz="1800" b="1" dirty="0">
                <a:latin typeface="Traditional Arabic" pitchFamily="18" charset="-78"/>
                <a:cs typeface="Traditional Arabic" pitchFamily="18" charset="-78"/>
              </a:rPr>
              <a:t>بمرسوم أو الموظفين -3أعوان مصالح الأمن..الخ</a:t>
            </a:r>
            <a:br>
              <a:rPr lang="ar-DZ" sz="1800" b="1" dirty="0">
                <a:latin typeface="Traditional Arabic" pitchFamily="18" charset="-78"/>
                <a:cs typeface="Traditional Arabic" pitchFamily="18" charset="-78"/>
              </a:rPr>
            </a:b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المادة 44</a:t>
            </a:r>
            <a:r>
              <a:rPr lang="ar-DZ" sz="1800" b="1" dirty="0">
                <a:latin typeface="Traditional Arabic" pitchFamily="18" charset="-78"/>
                <a:cs typeface="Traditional Arabic" pitchFamily="18" charset="-78"/>
              </a:rPr>
              <a:t>- تخضع الخلافات الجماعية في العمل، التي يكون العمال الخاضعون لأحكام المادة السابقة طرفا فيها،لإجراءات المصالحة المنصوص عليها في المواد من 16 إلى 20 أعلاه وللدراسة من طرف لجنة التحكيم الوطنية، إن</a:t>
            </a:r>
            <a:r>
              <a:rPr lang="ar-SA" sz="1800" b="1" dirty="0">
                <a:latin typeface="Traditional Arabic" pitchFamily="18" charset="-78"/>
                <a:cs typeface="Traditional Arabic" pitchFamily="18" charset="-78"/>
              </a:rPr>
              <a:t> </a:t>
            </a:r>
            <a:r>
              <a:rPr lang="ar-DZ" sz="1800" b="1" dirty="0">
                <a:latin typeface="Traditional Arabic" pitchFamily="18" charset="-78"/>
                <a:cs typeface="Traditional Arabic" pitchFamily="18" charset="-78"/>
              </a:rPr>
              <a:t>اقتضى الأمر كما ينص عليها الباب الخامس من هذا </a:t>
            </a:r>
            <a:r>
              <a:rPr lang="ar-DZ" sz="1800" b="1" dirty="0" err="1">
                <a:latin typeface="Traditional Arabic" pitchFamily="18" charset="-78"/>
                <a:cs typeface="Traditional Arabic" pitchFamily="18" charset="-78"/>
              </a:rPr>
              <a:t>القانو</a:t>
            </a:r>
            <a:r>
              <a:rPr lang="ar-SA" sz="1800" b="1" dirty="0">
                <a:latin typeface="Traditional Arabic" pitchFamily="18" charset="-78"/>
                <a:cs typeface="Traditional Arabic" pitchFamily="18" charset="-78"/>
              </a:rPr>
              <a:t>ن .</a:t>
            </a:r>
            <a:br>
              <a:rPr lang="ar-DZ" sz="1800" b="1" dirty="0">
                <a:latin typeface="Traditional Arabic" pitchFamily="18" charset="-78"/>
                <a:cs typeface="Traditional Arabic" pitchFamily="18" charset="-78"/>
              </a:rPr>
            </a:b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الباب الرابع: تسوية الإضراب</a:t>
            </a:r>
            <a:br>
              <a:rPr lang="ar-DZ" sz="1800" b="1" dirty="0">
                <a:latin typeface="Traditional Arabic" pitchFamily="18" charset="-78"/>
                <a:cs typeface="Traditional Arabic" pitchFamily="18" charset="-78"/>
              </a:rPr>
            </a:b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المادة 45</a:t>
            </a:r>
            <a:r>
              <a:rPr lang="ar-DZ" sz="1800" b="1" dirty="0">
                <a:latin typeface="Traditional Arabic" pitchFamily="18" charset="-78"/>
                <a:cs typeface="Traditional Arabic" pitchFamily="18" charset="-78"/>
              </a:rPr>
              <a:t>- يجب على طرفي الخلاف الجماعي في العمل خلال فترة الإشعار المسبق وبعد الشروع في الإضراب أن</a:t>
            </a:r>
            <a:r>
              <a:rPr lang="ar-SA" sz="1800" b="1" dirty="0">
                <a:latin typeface="Traditional Arabic" pitchFamily="18" charset="-78"/>
                <a:cs typeface="Traditional Arabic" pitchFamily="18" charset="-78"/>
              </a:rPr>
              <a:t> </a:t>
            </a:r>
            <a:r>
              <a:rPr lang="ar-DZ" sz="1800" b="1" dirty="0">
                <a:latin typeface="Traditional Arabic" pitchFamily="18" charset="-78"/>
                <a:cs typeface="Traditional Arabic" pitchFamily="18" charset="-78"/>
              </a:rPr>
              <a:t>يواصلوا مفاوضاتهم لتسوية الخلاف الواقع بينهما</a:t>
            </a:r>
            <a:br>
              <a:rPr lang="ar-SA" sz="1800" b="1" dirty="0">
                <a:latin typeface="Traditional Arabic" pitchFamily="18" charset="-78"/>
                <a:cs typeface="Traditional Arabic" pitchFamily="18" charset="-78"/>
              </a:rPr>
            </a:br>
            <a:r>
              <a:rPr lang="ar-DZ" sz="2000" b="1" dirty="0">
                <a:effectLst>
                  <a:outerShdw blurRad="38100" dist="38100" dir="2700000" algn="tl">
                    <a:srgbClr val="000000">
                      <a:alpha val="43137"/>
                    </a:srgbClr>
                  </a:outerShdw>
                </a:effectLst>
                <a:latin typeface="Traditional Arabic" pitchFamily="18" charset="-78"/>
                <a:cs typeface="Traditional Arabic" pitchFamily="18" charset="-78"/>
              </a:rPr>
              <a:t>المادة 46- </a:t>
            </a:r>
            <a:r>
              <a:rPr lang="ar-DZ" sz="1800" b="1" dirty="0">
                <a:latin typeface="Traditional Arabic" pitchFamily="18" charset="-78"/>
                <a:cs typeface="Traditional Arabic" pitchFamily="18" charset="-78"/>
              </a:rPr>
              <a:t>يمكن الوزير المكلف بالقطاع أو الوالي أو رئيس المجلس الشعبي البلدي أن يعين وسيطا كفئا، يعرض على</a:t>
            </a:r>
            <a:br>
              <a:rPr lang="ar-DZ" sz="1800" b="1" dirty="0">
                <a:latin typeface="Traditional Arabic" pitchFamily="18" charset="-78"/>
                <a:cs typeface="Traditional Arabic" pitchFamily="18" charset="-78"/>
              </a:rPr>
            </a:br>
            <a:r>
              <a:rPr lang="ar-DZ" sz="1800" b="1" dirty="0">
                <a:latin typeface="Traditional Arabic" pitchFamily="18" charset="-78"/>
                <a:cs typeface="Traditional Arabic" pitchFamily="18" charset="-78"/>
              </a:rPr>
              <a:t>طرفي الخلاف اقتراحات لتسوية خالفهما</a:t>
            </a:r>
            <a:r>
              <a:rPr lang="ar-DZ" sz="1800" dirty="0"/>
              <a:t>.</a:t>
            </a:r>
            <a:br>
              <a:rPr lang="ar-DZ" sz="2000" dirty="0"/>
            </a:br>
            <a:br>
              <a:rPr lang="ar-DZ" sz="1800" b="1" dirty="0">
                <a:latin typeface="Traditional Arabic" pitchFamily="18" charset="-78"/>
                <a:cs typeface="Traditional Arabic" pitchFamily="18" charset="-78"/>
              </a:rPr>
            </a:br>
            <a:endParaRPr lang="ar-DZ" sz="20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3323600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71" y="1041009"/>
            <a:ext cx="9087729" cy="3601329"/>
          </a:xfrm>
        </p:spPr>
        <p:txBody>
          <a:bodyPr>
            <a:normAutofit/>
          </a:bodyPr>
          <a:lstStyle/>
          <a:p>
            <a:pPr algn="r" rtl="1"/>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48</a:t>
            </a:r>
            <a:r>
              <a:rPr lang="ar-DZ" sz="1600" b="1" dirty="0">
                <a:latin typeface="Traditional Arabic" pitchFamily="18" charset="-78"/>
                <a:cs typeface="Traditional Arabic" pitchFamily="18" charset="-78"/>
              </a:rPr>
              <a:t>-إذا استمر الإضراب بعد فشل الوساطة المنصوص عليها في المادة 46 يمكن الوزير المعني أو الوالي أو</a:t>
            </a:r>
            <a:r>
              <a:rPr lang="ar-SA" sz="1600" b="1" dirty="0">
                <a:latin typeface="Traditional Arabic" pitchFamily="18" charset="-78"/>
                <a:cs typeface="Traditional Arabic" pitchFamily="18" charset="-78"/>
              </a:rPr>
              <a:t> </a:t>
            </a:r>
            <a:r>
              <a:rPr lang="ar-DZ" sz="1600" b="1" dirty="0">
                <a:latin typeface="Traditional Arabic" pitchFamily="18" charset="-78"/>
                <a:cs typeface="Traditional Arabic" pitchFamily="18" charset="-78"/>
              </a:rPr>
              <a:t>رئيس المجلس الشعبي البلدي أن يحيل الخلاف الجماعي في العمل.</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الباب الخامس: اللجنة الوطنية للتحكيم</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القسم الأول: اختصاصها أو تكوينها</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49</a:t>
            </a:r>
            <a:r>
              <a:rPr lang="ar-DZ" sz="1600" b="1" dirty="0">
                <a:latin typeface="Traditional Arabic" pitchFamily="18" charset="-78"/>
                <a:cs typeface="Traditional Arabic" pitchFamily="18" charset="-78"/>
              </a:rPr>
              <a:t>-تختص اللجنة الوطنية للتحكيم بالخلافات الجماعية في العمل .</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50</a:t>
            </a:r>
            <a:r>
              <a:rPr lang="ar-DZ" sz="1600" b="1" dirty="0">
                <a:latin typeface="Traditional Arabic" pitchFamily="18" charset="-78"/>
                <a:cs typeface="Traditional Arabic" pitchFamily="18" charset="-78"/>
              </a:rPr>
              <a:t>- تبت اللجنة الوطنية للتحكيم في الخلافات الجماعية في العمل، التي يحيلها </a:t>
            </a:r>
            <a:r>
              <a:rPr lang="ar-DZ" sz="1600" b="1" dirty="0" err="1">
                <a:latin typeface="Traditional Arabic" pitchFamily="18" charset="-78"/>
                <a:cs typeface="Traditional Arabic" pitchFamily="18" charset="-78"/>
              </a:rPr>
              <a:t>عليهاالوزير</a:t>
            </a:r>
            <a:r>
              <a:rPr lang="ar-DZ" sz="1600" b="1" dirty="0">
                <a:latin typeface="Traditional Arabic" pitchFamily="18" charset="-78"/>
                <a:cs typeface="Traditional Arabic" pitchFamily="18" charset="-78"/>
              </a:rPr>
              <a:t> المعني أو</a:t>
            </a:r>
            <a:r>
              <a:rPr lang="ar-SA" sz="1600" b="1" dirty="0">
                <a:latin typeface="Traditional Arabic" pitchFamily="18" charset="-78"/>
                <a:cs typeface="Traditional Arabic" pitchFamily="18" charset="-78"/>
              </a:rPr>
              <a:t> </a:t>
            </a:r>
            <a:r>
              <a:rPr lang="ar-DZ" sz="1600" b="1" dirty="0">
                <a:latin typeface="Traditional Arabic" pitchFamily="18" charset="-78"/>
                <a:cs typeface="Traditional Arabic" pitchFamily="18" charset="-78"/>
              </a:rPr>
              <a:t>الوالي أو رئيس المجلس الشعبي البلدي حسب الشروط المحددة في المادة 48 أعلاه</a:t>
            </a:r>
            <a:r>
              <a:rPr lang="ar-DZ" sz="1800" b="1" dirty="0">
                <a:latin typeface="Traditional Arabic" pitchFamily="18" charset="-78"/>
                <a:cs typeface="Traditional Arabic" pitchFamily="18" charset="-78"/>
              </a:rPr>
              <a:t>. </a:t>
            </a:r>
            <a:br>
              <a:rPr lang="ar-SA" sz="18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القسم الثاني: قرارات التحكيم</a:t>
            </a:r>
            <a:br>
              <a:rPr lang="ar-DZ" sz="18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52</a:t>
            </a:r>
            <a:r>
              <a:rPr lang="ar-DZ" sz="1600" b="1" dirty="0">
                <a:latin typeface="Traditional Arabic" pitchFamily="18" charset="-78"/>
                <a:cs typeface="Traditional Arabic" pitchFamily="18" charset="-78"/>
              </a:rPr>
              <a:t>- تصبح قرارات التحكيم نافذة بأمر من الرئيس الأول للمحكمة العليا </a:t>
            </a:r>
            <a:r>
              <a:rPr lang="ar-DZ" sz="2400" dirty="0"/>
              <a:t>.</a:t>
            </a:r>
            <a:br>
              <a:rPr lang="ar-DZ" sz="2400" dirty="0"/>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الباب السادس: أحكام جزائية</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53- </a:t>
            </a:r>
            <a:r>
              <a:rPr lang="ar-DZ" sz="1600" b="1" dirty="0">
                <a:latin typeface="Traditional Arabic" pitchFamily="18" charset="-78"/>
                <a:cs typeface="Traditional Arabic" pitchFamily="18" charset="-78"/>
              </a:rPr>
              <a:t>يعاقب بغرامة مالية تتراوح ما بين 500 </a:t>
            </a:r>
            <a:r>
              <a:rPr lang="ar-DZ" sz="1600" b="1" dirty="0" err="1">
                <a:latin typeface="Traditional Arabic" pitchFamily="18" charset="-78"/>
                <a:cs typeface="Traditional Arabic" pitchFamily="18" charset="-78"/>
              </a:rPr>
              <a:t>دج</a:t>
            </a:r>
            <a:r>
              <a:rPr lang="ar-DZ" sz="1600" b="1" dirty="0">
                <a:latin typeface="Traditional Arabic" pitchFamily="18" charset="-78"/>
                <a:cs typeface="Traditional Arabic" pitchFamily="18" charset="-78"/>
              </a:rPr>
              <a:t> و2000 </a:t>
            </a:r>
            <a:r>
              <a:rPr lang="ar-DZ" sz="1600" b="1" dirty="0" err="1">
                <a:latin typeface="Traditional Arabic" pitchFamily="18" charset="-78"/>
                <a:cs typeface="Traditional Arabic" pitchFamily="18" charset="-78"/>
              </a:rPr>
              <a:t>دج</a:t>
            </a:r>
            <a:r>
              <a:rPr lang="ar-DZ" sz="1600" b="1" dirty="0">
                <a:latin typeface="Traditional Arabic" pitchFamily="18" charset="-78"/>
                <a:cs typeface="Traditional Arabic" pitchFamily="18" charset="-78"/>
              </a:rPr>
              <a:t> كل من يتغيب من طرفي الخلاف الجماعي في</a:t>
            </a:r>
            <a:br>
              <a:rPr lang="ar-DZ" sz="1600" b="1" dirty="0">
                <a:latin typeface="Traditional Arabic" pitchFamily="18" charset="-78"/>
                <a:cs typeface="Traditional Arabic" pitchFamily="18" charset="-78"/>
              </a:rPr>
            </a:br>
            <a:r>
              <a:rPr lang="ar-DZ" sz="1600" b="1" dirty="0">
                <a:latin typeface="Traditional Arabic" pitchFamily="18" charset="-78"/>
                <a:cs typeface="Traditional Arabic" pitchFamily="18" charset="-78"/>
              </a:rPr>
              <a:t>العمل دون سبب شرعي عن جلسات المصالحة واجتماعاتها، التي تنظم طبقا لأحكام هذا القانون.</a:t>
            </a:r>
            <a:endParaRPr lang="ar-DZ" sz="18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191939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 y="1097279"/>
            <a:ext cx="8989256" cy="3263705"/>
          </a:xfrm>
        </p:spPr>
        <p:txBody>
          <a:bodyPr>
            <a:normAutofit/>
          </a:bodyPr>
          <a:lstStyle/>
          <a:p>
            <a:pPr algn="r" rtl="1"/>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56</a:t>
            </a:r>
            <a:r>
              <a:rPr lang="ar-DZ" sz="1600" b="1" dirty="0">
                <a:latin typeface="Traditional Arabic" pitchFamily="18" charset="-78"/>
                <a:cs typeface="Traditional Arabic" pitchFamily="18" charset="-78"/>
              </a:rPr>
              <a:t>- يعاقب بغرامة مالية تتراوح ما بين 500 دج و2.000 دج وخمسة عشر يوما إلى شهرين حبسا أو بإحدى</a:t>
            </a:r>
            <a:br>
              <a:rPr lang="ar-DZ" sz="1600" b="1" dirty="0">
                <a:latin typeface="Traditional Arabic" pitchFamily="18" charset="-78"/>
                <a:cs typeface="Traditional Arabic" pitchFamily="18" charset="-78"/>
              </a:rPr>
            </a:br>
            <a:r>
              <a:rPr lang="ar-DZ" sz="1600" b="1" dirty="0">
                <a:latin typeface="Traditional Arabic" pitchFamily="18" charset="-78"/>
                <a:cs typeface="Traditional Arabic" pitchFamily="18" charset="-78"/>
              </a:rPr>
              <a:t>هاتين العقوبتين كل من مارس مناورة احتيالية أو تهديدا أو عنفا.</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57</a:t>
            </a:r>
            <a:r>
              <a:rPr lang="ar-DZ" sz="1600" b="1" dirty="0">
                <a:latin typeface="Traditional Arabic" pitchFamily="18" charset="-78"/>
                <a:cs typeface="Traditional Arabic" pitchFamily="18" charset="-78"/>
              </a:rPr>
              <a:t>- يعاقب بالحبس من ثمانية أيام إلى شهرين وبغرامة مالية تتراوح ما بين 500 دج و 2.000 دج، أو بإحدى</a:t>
            </a:r>
            <a:r>
              <a:rPr lang="ar-SA" sz="1600" b="1" dirty="0">
                <a:latin typeface="Traditional Arabic" pitchFamily="18" charset="-78"/>
                <a:cs typeface="Traditional Arabic" pitchFamily="18" charset="-78"/>
              </a:rPr>
              <a:t> </a:t>
            </a:r>
            <a:r>
              <a:rPr lang="ar-DZ" sz="1600" b="1" dirty="0">
                <a:latin typeface="Traditional Arabic" pitchFamily="18" charset="-78"/>
                <a:cs typeface="Traditional Arabic" pitchFamily="18" charset="-78"/>
              </a:rPr>
              <a:t>هاتين العقوبتين، كل شخص يمس ممارسة حق الإضراب في ظل احترام أحكام هذا القانون بتوظيفه</a:t>
            </a:r>
            <a:r>
              <a:rPr lang="ar-SA" sz="1600" b="1" dirty="0">
                <a:latin typeface="Traditional Arabic" pitchFamily="18" charset="-78"/>
                <a:cs typeface="Traditional Arabic" pitchFamily="18" charset="-78"/>
              </a:rPr>
              <a:t> </a:t>
            </a:r>
            <a:r>
              <a:rPr lang="ar-DZ" sz="1600" b="1" dirty="0">
                <a:latin typeface="Traditional Arabic" pitchFamily="18" charset="-78"/>
                <a:cs typeface="Traditional Arabic" pitchFamily="18" charset="-78"/>
              </a:rPr>
              <a:t>عمالا آخرين أو تعيينهم</a:t>
            </a:r>
            <a:r>
              <a:rPr lang="ar-DZ" sz="2400" dirty="0"/>
              <a:t>.</a:t>
            </a:r>
            <a:r>
              <a:rPr lang="ar-DZ" sz="2400" b="1" dirty="0">
                <a:latin typeface="Traditional Arabic" pitchFamily="18" charset="-78"/>
                <a:cs typeface="Traditional Arabic" pitchFamily="18" charset="-78"/>
              </a:rPr>
              <a:t> </a:t>
            </a:r>
            <a:br>
              <a:rPr lang="ar-SA" sz="24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الباب السابع : أحكام نهائية.</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58</a:t>
            </a:r>
            <a:r>
              <a:rPr lang="ar-DZ" sz="1600" b="1" dirty="0">
                <a:latin typeface="Traditional Arabic" pitchFamily="18" charset="-78"/>
                <a:cs typeface="Traditional Arabic" pitchFamily="18" charset="-78"/>
              </a:rPr>
              <a:t>- تلغى جميع الأحكام المخالفة لأحكام هذا القانون، لاسيما المادة 171 من الأمر رقم 156-66 المؤرخ في 8</a:t>
            </a:r>
            <a:br>
              <a:rPr lang="ar-DZ" sz="1600" b="1" dirty="0">
                <a:latin typeface="Traditional Arabic" pitchFamily="18" charset="-78"/>
                <a:cs typeface="Traditional Arabic" pitchFamily="18" charset="-78"/>
              </a:rPr>
            </a:br>
            <a:r>
              <a:rPr lang="ar-DZ" sz="1600" b="1" dirty="0">
                <a:latin typeface="Traditional Arabic" pitchFamily="18" charset="-78"/>
                <a:cs typeface="Traditional Arabic" pitchFamily="18" charset="-78"/>
              </a:rPr>
              <a:t>يونيو سنة 1966، المعدل والمتمم والمتضمن قانون العقوبات. كما تلغى أحكام القانون رقم 05-82 المؤرخ في 13</a:t>
            </a:r>
            <a:br>
              <a:rPr lang="ar-DZ" sz="1600" b="1" dirty="0">
                <a:latin typeface="Traditional Arabic" pitchFamily="18" charset="-78"/>
                <a:cs typeface="Traditional Arabic" pitchFamily="18" charset="-78"/>
              </a:rPr>
            </a:br>
            <a:r>
              <a:rPr lang="ar-DZ" sz="1600" b="1" dirty="0">
                <a:latin typeface="Traditional Arabic" pitchFamily="18" charset="-78"/>
                <a:cs typeface="Traditional Arabic" pitchFamily="18" charset="-78"/>
              </a:rPr>
              <a:t>فبراير سنة 1982 والمتعلق بالوقاية من الخلافات الجماعية في العمل وتسويتها.</a:t>
            </a:r>
            <a:br>
              <a:rPr lang="ar-DZ" sz="1600" b="1" dirty="0">
                <a:latin typeface="Traditional Arabic" pitchFamily="18" charset="-78"/>
                <a:cs typeface="Traditional Arabic" pitchFamily="18" charset="-78"/>
              </a:rPr>
            </a:br>
            <a:r>
              <a:rPr lang="ar-DZ" sz="1800" b="1" dirty="0">
                <a:effectLst>
                  <a:outerShdw blurRad="38100" dist="38100" dir="2700000" algn="tl">
                    <a:srgbClr val="000000">
                      <a:alpha val="43137"/>
                    </a:srgbClr>
                  </a:outerShdw>
                </a:effectLst>
                <a:latin typeface="Traditional Arabic" pitchFamily="18" charset="-78"/>
                <a:cs typeface="Traditional Arabic" pitchFamily="18" charset="-78"/>
              </a:rPr>
              <a:t>المادة 59</a:t>
            </a:r>
            <a:r>
              <a:rPr lang="ar-DZ" sz="1600" b="1" dirty="0">
                <a:latin typeface="Traditional Arabic" pitchFamily="18" charset="-78"/>
                <a:cs typeface="Traditional Arabic" pitchFamily="18" charset="-78"/>
              </a:rPr>
              <a:t>- ينشر هذا القانون في الجريدة الرسمية للجمهورية الجزائرية الديمقراطية الشعبية.</a:t>
            </a:r>
            <a:br>
              <a:rPr lang="ar-DZ" sz="1600" b="1" dirty="0">
                <a:latin typeface="Traditional Arabic" pitchFamily="18" charset="-78"/>
                <a:cs typeface="Traditional Arabic" pitchFamily="18" charset="-78"/>
              </a:rPr>
            </a:br>
            <a:r>
              <a:rPr lang="ar-DZ" sz="1600" b="1" dirty="0">
                <a:latin typeface="Traditional Arabic" pitchFamily="18" charset="-78"/>
                <a:cs typeface="Traditional Arabic" pitchFamily="18" charset="-78"/>
              </a:rPr>
              <a:t>حرر بالجزائر في 10 رجب عام 1410 الموافق لـ: 6 فبراير سنة 1990</a:t>
            </a:r>
            <a:r>
              <a:rPr lang="ar-SA" sz="1600" b="1">
                <a:latin typeface="Traditional Arabic" pitchFamily="18" charset="-78"/>
                <a:cs typeface="Traditional Arabic" pitchFamily="18" charset="-78"/>
              </a:rPr>
              <a:t>.</a:t>
            </a:r>
            <a:endParaRPr lang="ar-DZ" sz="2400" dirty="0"/>
          </a:p>
        </p:txBody>
      </p:sp>
    </p:spTree>
    <p:extLst>
      <p:ext uri="{BB962C8B-B14F-4D97-AF65-F5344CB8AC3E}">
        <p14:creationId xmlns:p14="http://schemas.microsoft.com/office/powerpoint/2010/main" val="361224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29B0D7-ACF8-8126-5498-BFFC2A0893AF}"/>
              </a:ext>
            </a:extLst>
          </p:cNvPr>
          <p:cNvSpPr>
            <a:spLocks noGrp="1"/>
          </p:cNvSpPr>
          <p:nvPr>
            <p:ph type="title"/>
          </p:nvPr>
        </p:nvSpPr>
        <p:spPr>
          <a:xfrm>
            <a:off x="560439" y="980769"/>
            <a:ext cx="7647038" cy="3502742"/>
          </a:xfrm>
        </p:spPr>
        <p:style>
          <a:lnRef idx="1">
            <a:schemeClr val="dk1"/>
          </a:lnRef>
          <a:fillRef idx="2">
            <a:schemeClr val="dk1"/>
          </a:fillRef>
          <a:effectRef idx="1">
            <a:schemeClr val="dk1"/>
          </a:effectRef>
          <a:fontRef idx="minor">
            <a:schemeClr val="dk1"/>
          </a:fontRef>
        </p:style>
        <p:txBody>
          <a:bodyPr>
            <a:normAutofit/>
          </a:bodyPr>
          <a:lstStyle/>
          <a:p>
            <a:pPr algn="r" rtl="1"/>
            <a:r>
              <a:rPr lang="ar-DZ" sz="1400" dirty="0">
                <a:solidFill>
                  <a:schemeClr val="bg2"/>
                </a:solidFill>
                <a:latin typeface="Traditional Arabic" panose="02020603050405020304" pitchFamily="18" charset="-78"/>
                <a:cs typeface="Traditional Arabic" panose="02020603050405020304" pitchFamily="18" charset="-78"/>
              </a:rPr>
              <a:t>بعض المواد:</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المادة01 – يحكم هذا القانون العالقات الفردية والجماعية في العمل بين العمال الأجراء والمستخدمين.</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المادة02 – يعتبر عمال أجراء، في مفهوم هذا القانون، كل الأشخاص الذين يؤدون عمال يدويا أو فكريا مقابل مرتب،</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في إطار التنظيم، ولحساب شخص أخر، طبيعي أو معنوي عمومي أو خاص، </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03 – يخضع المستخدمون المدنيون والعسكريون التابعون للدفاع الوطني والقضاة والموظفون والأعوان</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المتعاقدون في الهيئات والإدارات العمومية في الدولة والواليات والبلديات و مستخدمو المؤسسات العمومية ذات الطابع</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الإداري، لأحكام تشريعية وتنظيمية خاصة</a:t>
            </a:r>
            <a:r>
              <a:rPr lang="ar-DZ" sz="1400" dirty="0">
                <a:latin typeface="Traditional Arabic" panose="02020603050405020304" pitchFamily="18" charset="-78"/>
                <a:cs typeface="Traditional Arabic" panose="02020603050405020304" pitchFamily="18" charset="-78"/>
              </a:rPr>
              <a:t>.</a:t>
            </a:r>
            <a:br>
              <a:rPr lang="ar-DZ" sz="1400" dirty="0">
                <a:latin typeface="Traditional Arabic" panose="02020603050405020304" pitchFamily="18" charset="-78"/>
                <a:cs typeface="Traditional Arabic" panose="02020603050405020304" pitchFamily="18" charset="-78"/>
              </a:rPr>
            </a:br>
            <a:endParaRPr lang="fr-FR" sz="1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959631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171313-7059-4927-A078-3E5B31D9A588}"/>
              </a:ext>
            </a:extLst>
          </p:cNvPr>
          <p:cNvSpPr>
            <a:spLocks noGrp="1"/>
          </p:cNvSpPr>
          <p:nvPr>
            <p:ph type="title"/>
          </p:nvPr>
        </p:nvSpPr>
        <p:spPr>
          <a:xfrm>
            <a:off x="685800" y="501445"/>
            <a:ext cx="7654412" cy="3582015"/>
          </a:xfrm>
        </p:spPr>
        <p:style>
          <a:lnRef idx="1">
            <a:schemeClr val="dk1"/>
          </a:lnRef>
          <a:fillRef idx="2">
            <a:schemeClr val="dk1"/>
          </a:fillRef>
          <a:effectRef idx="1">
            <a:schemeClr val="dk1"/>
          </a:effectRef>
          <a:fontRef idx="minor">
            <a:schemeClr val="dk1"/>
          </a:fontRef>
        </p:style>
        <p:txBody>
          <a:bodyPr>
            <a:normAutofit fontScale="90000"/>
          </a:bodyPr>
          <a:lstStyle/>
          <a:p>
            <a:pPr algn="r" rtl="1"/>
            <a:r>
              <a:rPr lang="ar-DZ" sz="1400" b="1" dirty="0">
                <a:solidFill>
                  <a:schemeClr val="bg2"/>
                </a:solidFill>
                <a:latin typeface="Traditional Arabic" panose="02020603050405020304" pitchFamily="18" charset="-78"/>
                <a:cs typeface="Traditional Arabic" panose="02020603050405020304" pitchFamily="18" charset="-78"/>
              </a:rPr>
              <a:t>ثانيا: حقوق العمال و واجباتهم:</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الحقوق:</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05 - يتمتع العمال بالحقوق الأساسية التالية: •ممارسة الحق النقابي •التفاوض الجماعي •المشاركة في الهيئة</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المستخدمة •الضمان الاجتماعي والتقاعد •الوقاية الصحية والأمن وطب العمل •الراحة •المساهمة في الوقاية من</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نزاعات العمل وتسويتها •اللجوء إلى الإضراب.</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06 - يحق للعمال أيضا، في إطار عالقات العمل، ما يأتي: •التشغيل الفعلي، •احترام السالمة البدنية والمعنوية</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وكرامتهم، •الحماية من أي تمييز لشغل منصب عمل غير المنصب القائم على أهليتهم واستحقاقهم، •التكوين المهني</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والترقية في العمل، •الدفع المنتظم للأجر المستحق، •الخدمات الاجتماعية، •كل المنافع المرتبطة بعقد العمل ارتباطا</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نوعيا.</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الواجبات:</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07-و التي تنص على مجموعة من واجبات العمال:</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•أن يتقبلوا أنوع الرقابة الطبية الداخلية والخارجية التي قد يباشرها المستخدم، في إطار طب العمل أو مراقبة المواظبة </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*ان يشاركوا في أعمال التكوين وتحسين المستوى وتجديد المعارف التي يقوم بها المستخدم في إطار تحسين التسيير أو فعالية الهيئة المستخدمة أو من أجل تحسين الوقاية الصحية والأمن.</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•أن ال يفشوا المعلومات المهنية المتعلقة بالتقنيات والتكنولوجيا وأساليب الصنع وطرق التنظيم بصفة عامة أن ال يكشفوا مضمون الوثائق الداخلية الخاصة بالهيئة المستخدمة إلا إذا فرضها القانون أو طلبتها سلطتهم السلمية، </a:t>
            </a: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endParaRPr lang="fr-FR" sz="1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969730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69E471-FC4B-E86D-C7D0-B1BC1D1F1168}"/>
              </a:ext>
            </a:extLst>
          </p:cNvPr>
          <p:cNvSpPr>
            <a:spLocks noGrp="1"/>
          </p:cNvSpPr>
          <p:nvPr>
            <p:ph type="title"/>
          </p:nvPr>
        </p:nvSpPr>
        <p:spPr>
          <a:xfrm>
            <a:off x="589936" y="875685"/>
            <a:ext cx="8111613" cy="3392129"/>
          </a:xfrm>
        </p:spPr>
        <p:style>
          <a:lnRef idx="1">
            <a:schemeClr val="dk1"/>
          </a:lnRef>
          <a:fillRef idx="2">
            <a:schemeClr val="dk1"/>
          </a:fillRef>
          <a:effectRef idx="1">
            <a:schemeClr val="dk1"/>
          </a:effectRef>
          <a:fontRef idx="minor">
            <a:schemeClr val="dk1"/>
          </a:fontRef>
        </p:style>
        <p:txBody>
          <a:bodyPr>
            <a:normAutofit fontScale="90000"/>
          </a:bodyPr>
          <a:lstStyle/>
          <a:p>
            <a:pPr algn="r" rtl="1"/>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solidFill>
                  <a:schemeClr val="bg2"/>
                </a:solidFill>
                <a:latin typeface="Traditional Arabic" panose="02020603050405020304" pitchFamily="18" charset="-78"/>
                <a:cs typeface="Traditional Arabic" panose="02020603050405020304" pitchFamily="18" charset="-78"/>
              </a:rPr>
            </a:br>
            <a:r>
              <a:rPr lang="ar-DZ" sz="1400" b="1" dirty="0">
                <a:solidFill>
                  <a:schemeClr val="bg2"/>
                </a:solidFill>
                <a:latin typeface="Traditional Arabic" panose="02020603050405020304" pitchFamily="18" charset="-78"/>
                <a:cs typeface="Traditional Arabic" panose="02020603050405020304" pitchFamily="18" charset="-78"/>
              </a:rPr>
              <a:t>ثالثا: علاقات العمل الفردية :</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08 - تنشأ عالقة العمل بعقد كتابي أو غير كتابي.</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09 - يتم عقد العمل حسب الأشكال التي تنفق عليها الأطراف المتقاعدة.</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-11 يعتبر العقد مبرما لمدة غير محددة إلا إذا نص على غير ذلك كتابة. وفي حالة انعدام عقد عمل مكتوب، يفترض أن تكون عالقة العمل قائمة لمدة غير محدودة.</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-12يمكن إبرام عقد العمل لمدة محددة بالتوقيت الكامل أو التوقيت الجزئي في الحالات المنصوص عليها.</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13 – يجوز كذلك إبرام عقد العمل لمدة غير محدودة ولكن بالتوقيت الجزئي أي بحجم ساعات متوسط يقل عن المدة القانونية للعمل.</a:t>
            </a:r>
            <a:br>
              <a:rPr lang="ar-DZ" sz="1400" dirty="0">
                <a:solidFill>
                  <a:schemeClr val="bg2"/>
                </a:solidFill>
                <a:latin typeface="Traditional Arabic" panose="02020603050405020304" pitchFamily="18" charset="-78"/>
                <a:cs typeface="Traditional Arabic" panose="02020603050405020304" pitchFamily="18" charset="-78"/>
              </a:rPr>
            </a:br>
            <a:r>
              <a:rPr lang="ar-DZ" sz="1400" b="1" dirty="0">
                <a:solidFill>
                  <a:schemeClr val="bg2"/>
                </a:solidFill>
                <a:latin typeface="Traditional Arabic" panose="02020603050405020304" pitchFamily="18" charset="-78"/>
                <a:cs typeface="Traditional Arabic" panose="02020603050405020304" pitchFamily="18" charset="-78"/>
              </a:rPr>
              <a:t>شروط التوظيف و كيفياته:</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-15 لا يمكن في أي حال من الأحوال أن يقل العمر الأدنى للتوظيف عن ست عشر سنة (16) إلا في بعض الحالات.</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-16 يجب على المؤسسات المستخدمة أن تخصص مناصب عمل للأشخاص المعوقين وفق كيفيات تحدد عن طريق التنظيم.</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-18 يمكن أن يخضع العامل الجديد توظيفه لمدة تجريبية ال تتعدى ستة )6( أشهر، كما يمكن أن ترفع هذه المدة إلى اثني عشر )12( شهرا لمناصب العمل ذات التأهيل العالي. تحدد المدة التجريبية لكل فئة من فئات العمال أو لمجموع العمال عن طريق التفاوض الجماعي.</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-19 يتمتع العامل خلال المدة التجريبية بنفس الحقوق التي يتمتع بها العمال الذين يشغلون مناصب عمل مماثلة ويخضع لنفس الواجبات. وتؤخذ هذه المدة بعين الاعتبار في حساب الأقدمية لدى الهيئة المستخدمة، عندما يثبت في منصبه، إثر انتهاء الفترة التجريبية.</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-20يجوزألحدالطرفين أن يفسخ في أي وقت عقد العمل خلال المدة التجريبية دون تعويض ومن غير إشعار مسبق.</a:t>
            </a:r>
            <a:br>
              <a:rPr lang="ar-DZ" sz="1400" dirty="0">
                <a:solidFill>
                  <a:schemeClr val="bg2"/>
                </a:solidFill>
                <a:latin typeface="Traditional Arabic" panose="02020603050405020304" pitchFamily="18" charset="-78"/>
                <a:cs typeface="Traditional Arabic" panose="02020603050405020304" pitchFamily="18" charset="-78"/>
              </a:rPr>
            </a:br>
            <a:r>
              <a:rPr lang="ar-DZ" sz="1400" dirty="0">
                <a:solidFill>
                  <a:schemeClr val="bg2"/>
                </a:solidFill>
                <a:latin typeface="Traditional Arabic" panose="02020603050405020304" pitchFamily="18" charset="-78"/>
                <a:cs typeface="Traditional Arabic" panose="02020603050405020304" pitchFamily="18" charset="-78"/>
              </a:rPr>
              <a:t>المادة -21 يجوز للمستخدم توظيف العمال الأجانب عندما ال توجد يد عاملة وطنية مؤهلة، وحسب الشروط المحددة في التشريع والتنظيم المعمول بهما.</a:t>
            </a:r>
            <a:br>
              <a:rPr lang="ar-DZ" sz="1400" dirty="0">
                <a:solidFill>
                  <a:schemeClr val="bg2"/>
                </a:solidFill>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endParaRPr lang="fr-FR" sz="1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988684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0D1D78-C3B6-75A7-152F-FBC3B59DA4BA}"/>
              </a:ext>
            </a:extLst>
          </p:cNvPr>
          <p:cNvSpPr>
            <a:spLocks noGrp="1"/>
          </p:cNvSpPr>
          <p:nvPr>
            <p:ph type="title"/>
          </p:nvPr>
        </p:nvSpPr>
        <p:spPr>
          <a:xfrm>
            <a:off x="829597" y="1043940"/>
            <a:ext cx="7484806" cy="3266767"/>
          </a:xfrm>
        </p:spPr>
        <p:style>
          <a:lnRef idx="1">
            <a:schemeClr val="dk1"/>
          </a:lnRef>
          <a:fillRef idx="2">
            <a:schemeClr val="dk1"/>
          </a:fillRef>
          <a:effectRef idx="1">
            <a:schemeClr val="dk1"/>
          </a:effectRef>
          <a:fontRef idx="minor">
            <a:schemeClr val="dk1"/>
          </a:fontRef>
        </p:style>
        <p:txBody>
          <a:bodyPr>
            <a:normAutofit fontScale="90000"/>
          </a:bodyPr>
          <a:lstStyle/>
          <a:p>
            <a:pPr algn="r" rtl="1"/>
            <a:r>
              <a:rPr lang="ar-DZ" sz="1400" b="1" dirty="0">
                <a:latin typeface="Traditional Arabic" panose="02020603050405020304" pitchFamily="18" charset="-78"/>
                <a:cs typeface="Traditional Arabic" panose="02020603050405020304" pitchFamily="18" charset="-78"/>
              </a:rPr>
              <a:t>مدة العمل:</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العمل الليلي:</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المادة -27 يعتبر كل عمل ينفذ ما بين الساعة التاسعة ليال والساعة الخامسة صباحا عمال ليليا. تحدد قواعد وشروط</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العمل الليلي والحقوق المرتبطة به عن طريق الاتفاقيات أو الاتفاقات الجماعية.</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المادة -28 ال يجوز تشغيل العمال من كال الجنسين الذين يقل عمرهم عن تسع عشر)19( سنة كاملة في أي عمل ليلي.</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المادة -29 يمنع المستخدم من تشغيل العاملات في أعمال ليلية. غير أنه، يجوز لمفتش العمل المختص إقليما أن يمنح</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رخصة خاصة، عندما تبرر ذلك طبيعة النشاط وخصوصيات منصب العمل.</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العمل التناوبي:</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المادة -30 يجوز للمستخدم أن ينظم العمل على أساس فرق متعاقبة أو عمل تناوبي إذا اقتضت ذلك حاجات الإنتاج أو الخدمة. يخول العمل التناوبي الحق في التعويض.</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الساعات الاضافية:</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المادة -31 يجب أن يكون اللجوء إلى الساعات الإضافية استجابة لضرورة مطلقة في الخدمة، كمالا يجب أن يكتسي هذا اللجوء طابعا استثنائيا. وفي هذه الحالة، يجوز للمستخدم أن يطلب من أي عامل أداء ساعات إضافية، زيادة على المدة القانونية للعمل، دون أن تتعدى20 % من المدة القانونية المذكورة.</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المادة -32 يخول أداء ساعات إضافية الحق في زيادة لا تقل بأي حال من الأحوال عن50 % من الأجر العادي للساعة.</a:t>
            </a: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endParaRPr lang="fr-FR" sz="1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989080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57B957-3B2A-215D-6312-630FE422DAF6}"/>
              </a:ext>
            </a:extLst>
          </p:cNvPr>
          <p:cNvSpPr>
            <a:spLocks noGrp="1"/>
          </p:cNvSpPr>
          <p:nvPr>
            <p:ph type="title"/>
          </p:nvPr>
        </p:nvSpPr>
        <p:spPr>
          <a:xfrm>
            <a:off x="888590" y="807721"/>
            <a:ext cx="7965850" cy="3741419"/>
          </a:xfrm>
        </p:spPr>
        <p:style>
          <a:lnRef idx="1">
            <a:schemeClr val="dk1"/>
          </a:lnRef>
          <a:fillRef idx="2">
            <a:schemeClr val="dk1"/>
          </a:fillRef>
          <a:effectRef idx="1">
            <a:schemeClr val="dk1"/>
          </a:effectRef>
          <a:fontRef idx="minor">
            <a:schemeClr val="dk1"/>
          </a:fontRef>
        </p:style>
        <p:txBody>
          <a:bodyPr>
            <a:normAutofit fontScale="90000"/>
          </a:bodyPr>
          <a:lstStyle/>
          <a:p>
            <a:pPr algn="r" rtl="1"/>
            <a:r>
              <a:rPr lang="ar-DZ" sz="1400" b="1" dirty="0">
                <a:latin typeface="Traditional Arabic" panose="02020603050405020304" pitchFamily="18" charset="-78"/>
                <a:cs typeface="Traditional Arabic" panose="02020603050405020304" pitchFamily="18" charset="-78"/>
              </a:rPr>
              <a:t>رابعا: الراحة القانونية والعطل والغيابات.</a:t>
            </a:r>
            <a:br>
              <a:rPr lang="ar-DZ" sz="1400" b="1" dirty="0">
                <a:latin typeface="Traditional Arabic" panose="02020603050405020304" pitchFamily="18" charset="-78"/>
                <a:cs typeface="Traditional Arabic" panose="02020603050405020304" pitchFamily="18" charset="-78"/>
              </a:rPr>
            </a:br>
            <a:r>
              <a:rPr lang="ar-DZ" sz="1400" b="1" dirty="0">
                <a:latin typeface="Traditional Arabic" panose="02020603050405020304" pitchFamily="18" charset="-78"/>
                <a:cs typeface="Traditional Arabic" panose="02020603050405020304" pitchFamily="18" charset="-78"/>
              </a:rPr>
              <a:t>العطل و الراحة القانونية:</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المادة-33حق العامل في الراحة يوم كامل في الأسبوع. وتكون الراحة الأسبوعية العادية في ظروف العمل العادية يوم الجمعة.</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المادة -35 يعتبر يوم الراحة الأسبوعي وأيام الأعياد والعطل أيام راحة قانونية.</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المادة -36 يحق للعامل الذي يشتغل في يوم الراحة القانونية التمتع براحة تعويضية مماثلة لها وينتفع بالحق في زيادة ساعات إضافية، طبقا أحكام هذا القانون.</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المادة -39 لكل عامل الحق في عطلة سنوية مدفوعة الأجر، يمنحها إياه المستخدم. وكل تنازل من العامل عن كل عطلته أو عن بعضها يعد باطلا عديم الأثر.</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المادة -42 يمنح العامل في واليات الجنوب عطلة إضافية ال تقل عن عشرة )10( أيام عن سنة العمل الواحدة. تحدد الاتفاقيات أو الاتفاقات الجماعية كيفيات منح هذه العطلة.</a:t>
            </a:r>
            <a:br>
              <a:rPr lang="ar-DZ" sz="1400" dirty="0">
                <a:latin typeface="Traditional Arabic" panose="02020603050405020304" pitchFamily="18" charset="-78"/>
                <a:cs typeface="Traditional Arabic" panose="02020603050405020304" pitchFamily="18" charset="-78"/>
              </a:rPr>
            </a:br>
            <a:r>
              <a:rPr lang="ar-DZ" sz="1400" b="1" dirty="0">
                <a:latin typeface="Traditional Arabic" panose="02020603050405020304" pitchFamily="18" charset="-78"/>
                <a:cs typeface="Traditional Arabic" panose="02020603050405020304" pitchFamily="18" charset="-78"/>
              </a:rPr>
              <a:t>الغيابات:</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لمادة -53 لا يمكن أن يتقاضى العامل أجر فترة لم يعمل فيها مهما كانت وضعيته في الترتيب السلمي، ماعدا في الحالات التي ينص عليها القانون أو التنظيم صراحة، ذلك دون الإخلال بالتدابير التأديبية الواردة في النظام الداخلي.</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المادة 54 - زيادة على حالات الغياب ألسباب منصوص عليها في التشريع المتعلق بالضمان الاجتماعي، يمكن للعامل أن يتغيب، دون فقدان الاجر.</a:t>
            </a:r>
            <a:br>
              <a:rPr lang="ar-DZ" sz="1400" dirty="0">
                <a:latin typeface="Traditional Arabic" panose="02020603050405020304" pitchFamily="18" charset="-78"/>
                <a:cs typeface="Traditional Arabic" panose="02020603050405020304" pitchFamily="18" charset="-78"/>
              </a:rPr>
            </a:br>
            <a:r>
              <a:rPr lang="ar-DZ" sz="1400" dirty="0">
                <a:latin typeface="Traditional Arabic" panose="02020603050405020304" pitchFamily="18" charset="-78"/>
                <a:cs typeface="Traditional Arabic" panose="02020603050405020304" pitchFamily="18" charset="-78"/>
              </a:rPr>
              <a:t>المادة 55 – تستفيد العاملات خلال فترات ما قبل الوالدة وما بعدها من عطلة الأمومة طبقا للتشريع المعمول به. ويمكنهن الاستفادة أيضا من تسهيلات حسب الشروط المحددة في النظام الداخلي للهيئة المستخدمة.</a:t>
            </a: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br>
              <a:rPr lang="ar-DZ" sz="1400" dirty="0">
                <a:latin typeface="Traditional Arabic" panose="02020603050405020304" pitchFamily="18" charset="-78"/>
                <a:cs typeface="Traditional Arabic" panose="02020603050405020304" pitchFamily="18" charset="-78"/>
              </a:rPr>
            </a:br>
            <a:endParaRPr lang="fr-FR" sz="1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911860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4"/>
          <p:cNvSpPr txBox="1">
            <a:spLocks noGrp="1"/>
          </p:cNvSpPr>
          <p:nvPr>
            <p:ph type="ctrTitle"/>
          </p:nvPr>
        </p:nvSpPr>
        <p:spPr>
          <a:xfrm>
            <a:off x="139119" y="362405"/>
            <a:ext cx="8590211" cy="4252511"/>
          </a:xfrm>
          <a:prstGeom prst="rect">
            <a:avLst/>
          </a:prstGeom>
        </p:spPr>
        <p:txBody>
          <a:bodyPr spcFirstLastPara="1" wrap="square" lIns="91425" tIns="91425" rIns="91425" bIns="91425" anchor="ctr" anchorCtr="0">
            <a:normAutofit fontScale="90000"/>
          </a:bodyPr>
          <a:lstStyle/>
          <a:p>
            <a:pPr marL="0" lvl="0" indent="0" rtl="1">
              <a:lnSpc>
                <a:spcPct val="150000"/>
              </a:lnSpc>
              <a:spcBef>
                <a:spcPts val="0"/>
              </a:spcBef>
              <a:spcAft>
                <a:spcPts val="0"/>
              </a:spcAft>
              <a:buNone/>
            </a:pPr>
            <a:r>
              <a:rPr lang="ar" sz="2000" b="1" dirty="0">
                <a:latin typeface="Simplified Arabic" panose="02020603050405020304" pitchFamily="18" charset="-78"/>
                <a:cs typeface="Simplified Arabic" panose="02020603050405020304" pitchFamily="18" charset="-78"/>
              </a:rPr>
              <a:t>الفصل الخامس:</a:t>
            </a:r>
            <a:r>
              <a:rPr lang="ar" sz="2000" b="1" dirty="0">
                <a:solidFill>
                  <a:srgbClr val="000000"/>
                </a:solidFill>
                <a:latin typeface="Simplified Arabic" panose="02020603050405020304" pitchFamily="18" charset="-78"/>
                <a:cs typeface="Simplified Arabic" panose="02020603050405020304" pitchFamily="18" charset="-78"/>
              </a:rPr>
              <a:t>التكوين والترقية خلال العمل. </a:t>
            </a:r>
            <a:endParaRPr sz="2000" b="1" dirty="0">
              <a:solidFill>
                <a:srgbClr val="000000"/>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fr-FR" sz="2000" dirty="0">
                <a:solidFill>
                  <a:srgbClr val="000000"/>
                </a:solidFill>
                <a:latin typeface="Simplified Arabic" panose="02020603050405020304" pitchFamily="18" charset="-78"/>
                <a:cs typeface="Simplified Arabic" panose="02020603050405020304" pitchFamily="18" charset="-78"/>
              </a:rPr>
              <a:t>  </a:t>
            </a:r>
            <a:r>
              <a:rPr lang="ar" sz="2000" dirty="0">
                <a:solidFill>
                  <a:srgbClr val="000000"/>
                </a:solidFill>
                <a:latin typeface="Simplified Arabic" panose="02020603050405020304" pitchFamily="18" charset="-78"/>
                <a:cs typeface="Simplified Arabic" panose="02020603050405020304" pitchFamily="18" charset="-78"/>
              </a:rPr>
              <a:t>يتضمن الفصل الخامس من النص القانوني موضوع التكوين والترقية للعمال حيث</a:t>
            </a:r>
            <a:r>
              <a:rPr lang="ar-DZ" sz="2000" dirty="0">
                <a:solidFill>
                  <a:srgbClr val="000000"/>
                </a:solidFill>
                <a:latin typeface="Simplified Arabic" panose="02020603050405020304" pitchFamily="18" charset="-78"/>
                <a:cs typeface="Simplified Arabic" panose="02020603050405020304" pitchFamily="18" charset="-78"/>
              </a:rPr>
              <a:t>:</a:t>
            </a:r>
            <a:r>
              <a:rPr lang="ar" sz="2000" dirty="0">
                <a:solidFill>
                  <a:srgbClr val="000000"/>
                </a:solidFill>
                <a:latin typeface="Simplified Arabic" panose="02020603050405020304" pitchFamily="18" charset="-78"/>
                <a:cs typeface="Simplified Arabic" panose="02020603050405020304" pitchFamily="18" charset="-78"/>
              </a:rPr>
              <a:t> </a:t>
            </a:r>
            <a:endParaRPr sz="2000" dirty="0">
              <a:solidFill>
                <a:srgbClr val="000000"/>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rgbClr val="000000"/>
                </a:solidFill>
                <a:latin typeface="Simplified Arabic" panose="02020603050405020304" pitchFamily="18" charset="-78"/>
                <a:cs typeface="Simplified Arabic" panose="02020603050405020304" pitchFamily="18" charset="-78"/>
              </a:rPr>
              <a:t>المادة57</a:t>
            </a:r>
            <a:r>
              <a:rPr lang="ar-DZ" sz="2000" b="1" dirty="0">
                <a:solidFill>
                  <a:srgbClr val="000000"/>
                </a:solidFill>
                <a:latin typeface="Simplified Arabic" panose="02020603050405020304" pitchFamily="18" charset="-78"/>
                <a:cs typeface="Simplified Arabic" panose="02020603050405020304" pitchFamily="18" charset="-78"/>
              </a:rPr>
              <a:t>:</a:t>
            </a:r>
            <a:r>
              <a:rPr lang="ar" sz="2000" b="1" dirty="0">
                <a:solidFill>
                  <a:srgbClr val="000000"/>
                </a:solidFill>
                <a:latin typeface="Simplified Arabic" panose="02020603050405020304" pitchFamily="18" charset="-78"/>
                <a:cs typeface="Simplified Arabic" panose="02020603050405020304" pitchFamily="18" charset="-78"/>
              </a:rPr>
              <a:t> </a:t>
            </a:r>
            <a:r>
              <a:rPr lang="ar" sz="2000" dirty="0">
                <a:solidFill>
                  <a:srgbClr val="000000"/>
                </a:solidFill>
                <a:latin typeface="Simplified Arabic" panose="02020603050405020304" pitchFamily="18" charset="-78"/>
                <a:cs typeface="Simplified Arabic" panose="02020603050405020304" pitchFamily="18" charset="-78"/>
              </a:rPr>
              <a:t>تنص على التكوين وتحسين المستوى </a:t>
            </a:r>
            <a:endParaRPr sz="2000" dirty="0">
              <a:solidFill>
                <a:srgbClr val="000000"/>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rgbClr val="000000"/>
                </a:solidFill>
                <a:latin typeface="Simplified Arabic" panose="02020603050405020304" pitchFamily="18" charset="-78"/>
                <a:cs typeface="Simplified Arabic" panose="02020603050405020304" pitchFamily="18" charset="-78"/>
              </a:rPr>
              <a:t>المادة59</a:t>
            </a:r>
            <a:r>
              <a:rPr lang="ar-DZ" sz="2000" b="1" dirty="0">
                <a:solidFill>
                  <a:srgbClr val="000000"/>
                </a:solidFill>
                <a:latin typeface="Simplified Arabic" panose="02020603050405020304" pitchFamily="18" charset="-78"/>
                <a:cs typeface="Simplified Arabic" panose="02020603050405020304" pitchFamily="18" charset="-78"/>
              </a:rPr>
              <a:t>:</a:t>
            </a:r>
            <a:r>
              <a:rPr lang="ar" sz="2000" b="1" dirty="0">
                <a:solidFill>
                  <a:srgbClr val="000000"/>
                </a:solidFill>
                <a:latin typeface="Simplified Arabic" panose="02020603050405020304" pitchFamily="18" charset="-78"/>
                <a:cs typeface="Simplified Arabic" panose="02020603050405020304" pitchFamily="18" charset="-78"/>
              </a:rPr>
              <a:t> </a:t>
            </a:r>
            <a:r>
              <a:rPr lang="ar" sz="2000" dirty="0">
                <a:solidFill>
                  <a:srgbClr val="000000"/>
                </a:solidFill>
                <a:latin typeface="Simplified Arabic" panose="02020603050405020304" pitchFamily="18" charset="-78"/>
                <a:cs typeface="Simplified Arabic" panose="02020603050405020304" pitchFamily="18" charset="-78"/>
              </a:rPr>
              <a:t>مشاركة العمال في التكوين </a:t>
            </a:r>
            <a:endParaRPr sz="2000" dirty="0">
              <a:solidFill>
                <a:srgbClr val="000000"/>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dirty="0">
                <a:solidFill>
                  <a:srgbClr val="000000"/>
                </a:solidFill>
                <a:latin typeface="Simplified Arabic" panose="02020603050405020304" pitchFamily="18" charset="-78"/>
                <a:cs typeface="Simplified Arabic" panose="02020603050405020304" pitchFamily="18" charset="-78"/>
              </a:rPr>
              <a:t>ا</a:t>
            </a:r>
            <a:r>
              <a:rPr lang="ar" sz="2000" b="1" dirty="0">
                <a:solidFill>
                  <a:srgbClr val="000000"/>
                </a:solidFill>
                <a:latin typeface="Simplified Arabic" panose="02020603050405020304" pitchFamily="18" charset="-78"/>
                <a:cs typeface="Simplified Arabic" panose="02020603050405020304" pitchFamily="18" charset="-78"/>
              </a:rPr>
              <a:t>لمادة61</a:t>
            </a:r>
            <a:r>
              <a:rPr lang="ar-DZ" sz="2000" b="1" dirty="0">
                <a:solidFill>
                  <a:srgbClr val="000000"/>
                </a:solidFill>
                <a:latin typeface="Simplified Arabic" panose="02020603050405020304" pitchFamily="18" charset="-78"/>
                <a:cs typeface="Simplified Arabic" panose="02020603050405020304" pitchFamily="18" charset="-78"/>
              </a:rPr>
              <a:t>:</a:t>
            </a:r>
            <a:r>
              <a:rPr lang="ar" sz="2000" b="1" dirty="0">
                <a:solidFill>
                  <a:srgbClr val="000000"/>
                </a:solidFill>
                <a:latin typeface="Simplified Arabic" panose="02020603050405020304" pitchFamily="18" charset="-78"/>
                <a:cs typeface="Simplified Arabic" panose="02020603050405020304" pitchFamily="18" charset="-78"/>
              </a:rPr>
              <a:t> </a:t>
            </a:r>
            <a:r>
              <a:rPr lang="ar" sz="2000" dirty="0">
                <a:solidFill>
                  <a:srgbClr val="000000"/>
                </a:solidFill>
                <a:latin typeface="Simplified Arabic" panose="02020603050405020304" pitchFamily="18" charset="-78"/>
                <a:cs typeface="Simplified Arabic" panose="02020603050405020304" pitchFamily="18" charset="-78"/>
              </a:rPr>
              <a:t>الترقية: تتم الترقية بناء على الاهلية والاستحقاق. </a:t>
            </a:r>
            <a:br>
              <a:rPr lang="fr-FR" sz="2000" dirty="0">
                <a:solidFill>
                  <a:srgbClr val="000000"/>
                </a:solidFill>
                <a:latin typeface="Simplified Arabic" panose="02020603050405020304" pitchFamily="18" charset="-78"/>
                <a:cs typeface="Simplified Arabic" panose="02020603050405020304" pitchFamily="18" charset="-78"/>
              </a:rPr>
            </a:br>
            <a:r>
              <a:rPr lang="ar-DZ" sz="2000" dirty="0">
                <a:solidFill>
                  <a:srgbClr val="000000"/>
                </a:solidFill>
                <a:latin typeface="Simplified Arabic" panose="02020603050405020304" pitchFamily="18" charset="-78"/>
                <a:cs typeface="Simplified Arabic" panose="02020603050405020304" pitchFamily="18" charset="-78"/>
              </a:rPr>
              <a:t>                          </a:t>
            </a:r>
            <a:r>
              <a:rPr lang="ar-DZ" sz="2000" b="1" dirty="0">
                <a:solidFill>
                  <a:schemeClr val="bg1">
                    <a:lumMod val="75000"/>
                  </a:schemeClr>
                </a:solidFill>
                <a:latin typeface="Simplified Arabic" panose="02020603050405020304" pitchFamily="18" charset="-78"/>
                <a:cs typeface="Simplified Arabic" panose="02020603050405020304" pitchFamily="18" charset="-78"/>
              </a:rPr>
              <a:t>الفصل السادس: </a:t>
            </a:r>
            <a:r>
              <a:rPr lang="ar-DZ" sz="2000" b="1" dirty="0">
                <a:solidFill>
                  <a:srgbClr val="000000"/>
                </a:solidFill>
                <a:latin typeface="Simplified Arabic" panose="02020603050405020304" pitchFamily="18" charset="-78"/>
                <a:cs typeface="Simplified Arabic" panose="02020603050405020304" pitchFamily="18" charset="-78"/>
              </a:rPr>
              <a:t>تعديل علاقة العمل تعليقها وانهائها</a:t>
            </a:r>
            <a:br>
              <a:rPr lang="ar-DZ" sz="2000" b="1" dirty="0">
                <a:solidFill>
                  <a:srgbClr val="000000"/>
                </a:solidFill>
                <a:latin typeface="Simplified Arabic" panose="02020603050405020304" pitchFamily="18" charset="-78"/>
                <a:cs typeface="Simplified Arabic" panose="02020603050405020304" pitchFamily="18" charset="-78"/>
              </a:rPr>
            </a:br>
            <a:r>
              <a:rPr lang="ar-DZ" sz="2000" b="1" dirty="0">
                <a:solidFill>
                  <a:srgbClr val="000000"/>
                </a:solidFill>
                <a:latin typeface="Simplified Arabic" panose="02020603050405020304" pitchFamily="18" charset="-78"/>
                <a:cs typeface="Simplified Arabic" panose="02020603050405020304" pitchFamily="18" charset="-78"/>
              </a:rPr>
              <a:t>                   يتناول هذا الفصل الاحكام المتعلقة بتعديل وتعليق وانهاء علاقة العمل. </a:t>
            </a:r>
            <a:br>
              <a:rPr lang="ar-DZ" sz="2000" dirty="0">
                <a:solidFill>
                  <a:srgbClr val="000000"/>
                </a:solidFill>
                <a:latin typeface="Simplified Arabic" panose="02020603050405020304" pitchFamily="18" charset="-78"/>
                <a:cs typeface="Simplified Arabic" panose="02020603050405020304" pitchFamily="18" charset="-78"/>
              </a:rPr>
            </a:br>
            <a:r>
              <a:rPr lang="ar-DZ" sz="2000" b="1" u="sng" dirty="0">
                <a:solidFill>
                  <a:srgbClr val="000000"/>
                </a:solidFill>
                <a:latin typeface="Simplified Arabic" panose="02020603050405020304" pitchFamily="18" charset="-78"/>
                <a:cs typeface="Simplified Arabic" panose="02020603050405020304" pitchFamily="18" charset="-78"/>
              </a:rPr>
              <a:t>الفرع الاول: </a:t>
            </a:r>
            <a:r>
              <a:rPr lang="ar-DZ" sz="2000" dirty="0">
                <a:solidFill>
                  <a:srgbClr val="000000"/>
                </a:solidFill>
                <a:latin typeface="Simplified Arabic" panose="02020603050405020304" pitchFamily="18" charset="-78"/>
                <a:cs typeface="Simplified Arabic" panose="02020603050405020304" pitchFamily="18" charset="-78"/>
              </a:rPr>
              <a:t>تعديل عقد العمل </a:t>
            </a:r>
            <a:br>
              <a:rPr lang="ar-DZ" sz="2000" dirty="0">
                <a:solidFill>
                  <a:srgbClr val="000000"/>
                </a:solidFill>
                <a:latin typeface="Simplified Arabic" panose="02020603050405020304" pitchFamily="18" charset="-78"/>
                <a:cs typeface="Simplified Arabic" panose="02020603050405020304" pitchFamily="18" charset="-78"/>
              </a:rPr>
            </a:br>
            <a:r>
              <a:rPr lang="ar-DZ" sz="2000" b="1" dirty="0">
                <a:solidFill>
                  <a:srgbClr val="000000"/>
                </a:solidFill>
                <a:latin typeface="Simplified Arabic" panose="02020603050405020304" pitchFamily="18" charset="-78"/>
                <a:cs typeface="Simplified Arabic" panose="02020603050405020304" pitchFamily="18" charset="-78"/>
              </a:rPr>
              <a:t>المادة62: </a:t>
            </a:r>
            <a:r>
              <a:rPr lang="ar-DZ" sz="2000" dirty="0">
                <a:solidFill>
                  <a:srgbClr val="000000"/>
                </a:solidFill>
                <a:latin typeface="Simplified Arabic" panose="02020603050405020304" pitchFamily="18" charset="-78"/>
                <a:cs typeface="Simplified Arabic" panose="02020603050405020304" pitchFamily="18" charset="-78"/>
              </a:rPr>
              <a:t>امكانية تعديل عقد العمل. </a:t>
            </a:r>
            <a:br>
              <a:rPr lang="ar-DZ" sz="2000" dirty="0">
                <a:solidFill>
                  <a:srgbClr val="000000"/>
                </a:solidFill>
                <a:latin typeface="Simplified Arabic" panose="02020603050405020304" pitchFamily="18" charset="-78"/>
                <a:cs typeface="Simplified Arabic" panose="02020603050405020304" pitchFamily="18" charset="-78"/>
              </a:rPr>
            </a:br>
            <a:r>
              <a:rPr lang="ar-DZ" sz="2000" b="1" u="sng" dirty="0">
                <a:solidFill>
                  <a:srgbClr val="000000"/>
                </a:solidFill>
                <a:latin typeface="Simplified Arabic" panose="02020603050405020304" pitchFamily="18" charset="-78"/>
                <a:cs typeface="Simplified Arabic" panose="02020603050405020304" pitchFamily="18" charset="-78"/>
              </a:rPr>
              <a:t>الفرع الثاني: </a:t>
            </a:r>
            <a:r>
              <a:rPr lang="ar-DZ" sz="2000" dirty="0">
                <a:solidFill>
                  <a:srgbClr val="000000"/>
                </a:solidFill>
                <a:latin typeface="Simplified Arabic" panose="02020603050405020304" pitchFamily="18" charset="-78"/>
                <a:cs typeface="Simplified Arabic" panose="02020603050405020304" pitchFamily="18" charset="-78"/>
              </a:rPr>
              <a:t>تعليق علاقة العمل</a:t>
            </a:r>
            <a:br>
              <a:rPr lang="ar-DZ" sz="2000" dirty="0">
                <a:solidFill>
                  <a:srgbClr val="000000"/>
                </a:solidFill>
                <a:latin typeface="Simplified Arabic" panose="02020603050405020304" pitchFamily="18" charset="-78"/>
                <a:cs typeface="Simplified Arabic" panose="02020603050405020304" pitchFamily="18" charset="-78"/>
              </a:rPr>
            </a:br>
            <a:r>
              <a:rPr lang="ar-DZ" sz="2000" b="1" dirty="0">
                <a:solidFill>
                  <a:srgbClr val="000000"/>
                </a:solidFill>
                <a:latin typeface="Simplified Arabic" panose="02020603050405020304" pitchFamily="18" charset="-78"/>
                <a:cs typeface="Simplified Arabic" panose="02020603050405020304" pitchFamily="18" charset="-78"/>
              </a:rPr>
              <a:t>مادة64: </a:t>
            </a:r>
            <a:r>
              <a:rPr lang="ar-DZ" sz="2000" dirty="0">
                <a:solidFill>
                  <a:srgbClr val="000000"/>
                </a:solidFill>
                <a:latin typeface="Simplified Arabic" panose="02020603050405020304" pitchFamily="18" charset="-78"/>
                <a:cs typeface="Simplified Arabic" panose="02020603050405020304" pitchFamily="18" charset="-78"/>
              </a:rPr>
              <a:t>يمكن تعليق العلاقة لاسباب الاتفاق المتبادل العطل المرضية اداء الخدمة الوطنية او ممارسة حق الاضراب. </a:t>
            </a:r>
            <a:endParaRPr sz="2000" dirty="0">
              <a:solidFill>
                <a:srgbClr val="000000"/>
              </a:solidFill>
              <a:latin typeface="Simplified Arabic" panose="02020603050405020304" pitchFamily="18" charset="-78"/>
              <a:cs typeface="Simplified Arabic" panose="02020603050405020304" pitchFamily="18" charset="-78"/>
            </a:endParaRPr>
          </a:p>
        </p:txBody>
      </p:sp>
      <p:sp>
        <p:nvSpPr>
          <p:cNvPr id="135" name="Google Shape;135;p14"/>
          <p:cNvSpPr txBox="1">
            <a:spLocks noGrp="1"/>
          </p:cNvSpPr>
          <p:nvPr>
            <p:ph type="subTitle" idx="1"/>
          </p:nvPr>
        </p:nvSpPr>
        <p:spPr>
          <a:xfrm>
            <a:off x="894764" y="6219306"/>
            <a:ext cx="5361300" cy="52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6"/>
          <p:cNvSpPr txBox="1">
            <a:spLocks noGrp="1"/>
          </p:cNvSpPr>
          <p:nvPr>
            <p:ph type="ctrTitle"/>
          </p:nvPr>
        </p:nvSpPr>
        <p:spPr>
          <a:xfrm>
            <a:off x="228599" y="372140"/>
            <a:ext cx="8431619" cy="4327451"/>
          </a:xfrm>
          <a:prstGeom prst="rect">
            <a:avLst/>
          </a:prstGeom>
        </p:spPr>
        <p:txBody>
          <a:bodyPr spcFirstLastPara="1" wrap="square" lIns="91425" tIns="91425" rIns="91425" bIns="91425" anchor="ctr" anchorCtr="0">
            <a:normAutofit fontScale="90000"/>
          </a:bodyPr>
          <a:lstStyle/>
          <a:p>
            <a:pPr marL="0" lvl="0" indent="0" algn="r" rtl="1">
              <a:lnSpc>
                <a:spcPct val="150000"/>
              </a:lnSpc>
              <a:spcBef>
                <a:spcPts val="0"/>
              </a:spcBef>
              <a:spcAft>
                <a:spcPts val="0"/>
              </a:spcAft>
              <a:buNone/>
            </a:pPr>
            <a:r>
              <a:rPr lang="ar" sz="2000" b="1" u="sng" dirty="0">
                <a:solidFill>
                  <a:schemeClr val="bg2"/>
                </a:solidFill>
                <a:latin typeface="Simplified Arabic" panose="02020603050405020304" pitchFamily="18" charset="-78"/>
                <a:cs typeface="Simplified Arabic" panose="02020603050405020304" pitchFamily="18" charset="-78"/>
              </a:rPr>
              <a:t>الفرع الثالث</a:t>
            </a:r>
            <a:r>
              <a:rPr lang="ar-DZ" sz="2000" b="1" u="sng" dirty="0">
                <a:solidFill>
                  <a:schemeClr val="bg2"/>
                </a:solidFill>
                <a:latin typeface="Simplified Arabic" panose="02020603050405020304" pitchFamily="18" charset="-78"/>
                <a:cs typeface="Simplified Arabic" panose="02020603050405020304" pitchFamily="18" charset="-78"/>
              </a:rPr>
              <a:t>:</a:t>
            </a:r>
            <a:r>
              <a:rPr lang="ar" sz="2000" b="1" u="sng" dirty="0">
                <a:solidFill>
                  <a:schemeClr val="bg2"/>
                </a:solidFill>
                <a:latin typeface="Simplified Arabic" panose="02020603050405020304" pitchFamily="18" charset="-78"/>
                <a:cs typeface="Simplified Arabic" panose="02020603050405020304" pitchFamily="18" charset="-78"/>
              </a:rPr>
              <a:t> </a:t>
            </a:r>
            <a:r>
              <a:rPr lang="ar" sz="2000" dirty="0">
                <a:solidFill>
                  <a:schemeClr val="bg2"/>
                </a:solidFill>
                <a:latin typeface="Simplified Arabic" panose="02020603050405020304" pitchFamily="18" charset="-78"/>
                <a:cs typeface="Simplified Arabic" panose="02020603050405020304" pitchFamily="18" charset="-78"/>
              </a:rPr>
              <a:t>انهاء علاقة العمل </a:t>
            </a:r>
            <a:endParaRPr sz="2000" dirty="0">
              <a:solidFill>
                <a:schemeClr val="bg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bg2"/>
                </a:solidFill>
                <a:latin typeface="Simplified Arabic" panose="02020603050405020304" pitchFamily="18" charset="-78"/>
                <a:cs typeface="Simplified Arabic" panose="02020603050405020304" pitchFamily="18" charset="-78"/>
              </a:rPr>
              <a:t>مادة 66</a:t>
            </a:r>
            <a:r>
              <a:rPr lang="ar-DZ" sz="2000" b="1" dirty="0">
                <a:solidFill>
                  <a:schemeClr val="bg2"/>
                </a:solidFill>
                <a:latin typeface="Simplified Arabic" panose="02020603050405020304" pitchFamily="18" charset="-78"/>
                <a:cs typeface="Simplified Arabic" panose="02020603050405020304" pitchFamily="18" charset="-78"/>
              </a:rPr>
              <a:t>:</a:t>
            </a:r>
            <a:r>
              <a:rPr lang="ar" sz="2000" b="1" dirty="0">
                <a:solidFill>
                  <a:schemeClr val="bg2"/>
                </a:solidFill>
                <a:latin typeface="Simplified Arabic" panose="02020603050405020304" pitchFamily="18" charset="-78"/>
                <a:cs typeface="Simplified Arabic" panose="02020603050405020304" pitchFamily="18" charset="-78"/>
              </a:rPr>
              <a:t> </a:t>
            </a:r>
            <a:r>
              <a:rPr lang="ar" sz="2000" dirty="0">
                <a:solidFill>
                  <a:schemeClr val="bg2"/>
                </a:solidFill>
                <a:latin typeface="Simplified Arabic" panose="02020603050405020304" pitchFamily="18" charset="-78"/>
                <a:cs typeface="Simplified Arabic" panose="02020603050405020304" pitchFamily="18" charset="-78"/>
              </a:rPr>
              <a:t>تنتهي علاقة العمل في حالات مثل الاستقالة، العزل انهاء عقد العمل. </a:t>
            </a:r>
            <a:endParaRPr sz="2000" dirty="0">
              <a:solidFill>
                <a:schemeClr val="bg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bg2"/>
                </a:solidFill>
                <a:latin typeface="Simplified Arabic" panose="02020603050405020304" pitchFamily="18" charset="-78"/>
                <a:cs typeface="Simplified Arabic" panose="02020603050405020304" pitchFamily="18" charset="-78"/>
              </a:rPr>
              <a:t>مادة 68</a:t>
            </a:r>
            <a:r>
              <a:rPr lang="ar-DZ" sz="2000" b="1" dirty="0">
                <a:solidFill>
                  <a:schemeClr val="bg2"/>
                </a:solidFill>
                <a:latin typeface="Simplified Arabic" panose="02020603050405020304" pitchFamily="18" charset="-78"/>
                <a:cs typeface="Simplified Arabic" panose="02020603050405020304" pitchFamily="18" charset="-78"/>
              </a:rPr>
              <a:t>:</a:t>
            </a:r>
            <a:r>
              <a:rPr lang="ar" sz="2000" b="1" dirty="0">
                <a:solidFill>
                  <a:schemeClr val="bg2"/>
                </a:solidFill>
                <a:latin typeface="Simplified Arabic" panose="02020603050405020304" pitchFamily="18" charset="-78"/>
                <a:cs typeface="Simplified Arabic" panose="02020603050405020304" pitchFamily="18" charset="-78"/>
              </a:rPr>
              <a:t> </a:t>
            </a:r>
            <a:r>
              <a:rPr lang="ar" sz="2000" dirty="0">
                <a:solidFill>
                  <a:schemeClr val="bg2"/>
                </a:solidFill>
                <a:latin typeface="Simplified Arabic" panose="02020603050405020304" pitchFamily="18" charset="-78"/>
                <a:cs typeface="Simplified Arabic" panose="02020603050405020304" pitchFamily="18" charset="-78"/>
              </a:rPr>
              <a:t>الاستقالة حق للعامل </a:t>
            </a:r>
            <a:endParaRPr sz="2000" dirty="0">
              <a:solidFill>
                <a:schemeClr val="bg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b="1" dirty="0">
                <a:solidFill>
                  <a:schemeClr val="bg2"/>
                </a:solidFill>
                <a:latin typeface="Simplified Arabic" panose="02020603050405020304" pitchFamily="18" charset="-78"/>
                <a:cs typeface="Simplified Arabic" panose="02020603050405020304" pitchFamily="18" charset="-78"/>
              </a:rPr>
              <a:t>مادة 69</a:t>
            </a:r>
            <a:r>
              <a:rPr lang="ar-DZ" sz="2000" b="1" dirty="0">
                <a:solidFill>
                  <a:schemeClr val="bg2"/>
                </a:solidFill>
                <a:latin typeface="Simplified Arabic" panose="02020603050405020304" pitchFamily="18" charset="-78"/>
                <a:cs typeface="Simplified Arabic" panose="02020603050405020304" pitchFamily="18" charset="-78"/>
              </a:rPr>
              <a:t>:</a:t>
            </a:r>
            <a:r>
              <a:rPr lang="ar" sz="2000" b="1" dirty="0">
                <a:solidFill>
                  <a:schemeClr val="bg2"/>
                </a:solidFill>
                <a:latin typeface="Simplified Arabic" panose="02020603050405020304" pitchFamily="18" charset="-78"/>
                <a:cs typeface="Simplified Arabic" panose="02020603050405020304" pitchFamily="18" charset="-78"/>
              </a:rPr>
              <a:t> </a:t>
            </a:r>
            <a:r>
              <a:rPr lang="ar" sz="2000" dirty="0">
                <a:solidFill>
                  <a:schemeClr val="bg2"/>
                </a:solidFill>
                <a:latin typeface="Simplified Arabic" panose="02020603050405020304" pitchFamily="18" charset="-78"/>
                <a:cs typeface="Simplified Arabic" panose="02020603050405020304" pitchFamily="18" charset="-78"/>
              </a:rPr>
              <a:t>تقليص عدد المستخدمين. </a:t>
            </a:r>
            <a:endParaRPr sz="2000" dirty="0">
              <a:solidFill>
                <a:schemeClr val="bg2"/>
              </a:solidFill>
              <a:latin typeface="Simplified Arabic" panose="02020603050405020304" pitchFamily="18" charset="-78"/>
              <a:cs typeface="Simplified Arabic" panose="02020603050405020304" pitchFamily="18" charset="-78"/>
            </a:endParaRPr>
          </a:p>
          <a:p>
            <a:pPr marL="0" lvl="0" indent="0" algn="r" rtl="1">
              <a:lnSpc>
                <a:spcPct val="150000"/>
              </a:lnSpc>
              <a:spcBef>
                <a:spcPts val="0"/>
              </a:spcBef>
              <a:spcAft>
                <a:spcPts val="0"/>
              </a:spcAft>
              <a:buNone/>
            </a:pPr>
            <a:r>
              <a:rPr lang="ar" sz="2000" dirty="0">
                <a:solidFill>
                  <a:schemeClr val="bg2"/>
                </a:solidFill>
                <a:latin typeface="Simplified Arabic" panose="02020603050405020304" pitchFamily="18" charset="-78"/>
                <a:cs typeface="Simplified Arabic" panose="02020603050405020304" pitchFamily="18" charset="-78"/>
              </a:rPr>
              <a:t> توضح هده الفصول الاحكام المتعلقة بتكوين العمل وترقيتهم وتنظيم العلاقة بين العمال والمستخدمين</a:t>
            </a:r>
            <a:r>
              <a:rPr lang="ar-DZ" sz="2000" dirty="0">
                <a:solidFill>
                  <a:schemeClr val="bg2"/>
                </a:solidFill>
                <a:latin typeface="Simplified Arabic" panose="02020603050405020304" pitchFamily="18" charset="-78"/>
                <a:cs typeface="Simplified Arabic" panose="02020603050405020304" pitchFamily="18" charset="-78"/>
              </a:rPr>
              <a:t>.</a:t>
            </a:r>
            <a:r>
              <a:rPr lang="ar" sz="2000" dirty="0">
                <a:solidFill>
                  <a:schemeClr val="bg2"/>
                </a:solidFill>
                <a:latin typeface="Simplified Arabic" panose="02020603050405020304" pitchFamily="18" charset="-78"/>
                <a:cs typeface="Simplified Arabic" panose="02020603050405020304" pitchFamily="18" charset="-78"/>
              </a:rPr>
              <a:t> </a:t>
            </a:r>
            <a:br>
              <a:rPr lang="fr-FR" sz="2000" dirty="0">
                <a:solidFill>
                  <a:schemeClr val="bg2"/>
                </a:solidFill>
                <a:latin typeface="Simplified Arabic" panose="02020603050405020304" pitchFamily="18" charset="-78"/>
                <a:cs typeface="Simplified Arabic" panose="02020603050405020304" pitchFamily="18" charset="-78"/>
              </a:rPr>
            </a:br>
            <a:r>
              <a:rPr lang="ar-DZ" sz="2000" dirty="0">
                <a:solidFill>
                  <a:schemeClr val="bg2"/>
                </a:solidFill>
                <a:latin typeface="Simplified Arabic" panose="02020603050405020304" pitchFamily="18" charset="-78"/>
                <a:cs typeface="Simplified Arabic" panose="02020603050405020304" pitchFamily="18" charset="-78"/>
              </a:rPr>
              <a:t>   ملخص المواد المتعلقة بالتسريح التاديبي: </a:t>
            </a:r>
            <a:br>
              <a:rPr lang="ar-DZ" sz="2000" dirty="0">
                <a:solidFill>
                  <a:schemeClr val="bg2"/>
                </a:solidFill>
                <a:latin typeface="Simplified Arabic" panose="02020603050405020304" pitchFamily="18" charset="-78"/>
                <a:cs typeface="Simplified Arabic" panose="02020603050405020304" pitchFamily="18" charset="-78"/>
              </a:rPr>
            </a:br>
            <a:r>
              <a:rPr lang="ar-DZ" sz="2000" b="1" dirty="0">
                <a:solidFill>
                  <a:schemeClr val="bg2"/>
                </a:solidFill>
                <a:latin typeface="Simplified Arabic" panose="02020603050405020304" pitchFamily="18" charset="-78"/>
                <a:cs typeface="Simplified Arabic" panose="02020603050405020304" pitchFamily="18" charset="-78"/>
              </a:rPr>
              <a:t>مادة 73: </a:t>
            </a:r>
            <a:r>
              <a:rPr lang="ar-DZ" sz="2000" dirty="0">
                <a:solidFill>
                  <a:schemeClr val="bg2"/>
                </a:solidFill>
                <a:latin typeface="Simplified Arabic" panose="02020603050405020304" pitchFamily="18" charset="-78"/>
                <a:cs typeface="Simplified Arabic" panose="02020603050405020304" pitchFamily="18" charset="-78"/>
              </a:rPr>
              <a:t>تحدد هده المادة اسباب التسريح التاديبي للعامل في حالة ارتكاب اخطاء جسيمة مثل رفض تنفيذ التعليمات المرتبطة بالعمل، افشاء معلومات مهنية سرية، المشاركة في اضراب قانوني. </a:t>
            </a:r>
            <a:br>
              <a:rPr lang="ar-DZ" sz="2000" dirty="0">
                <a:solidFill>
                  <a:schemeClr val="bg2"/>
                </a:solidFill>
                <a:latin typeface="Simplified Arabic" panose="02020603050405020304" pitchFamily="18" charset="-78"/>
                <a:cs typeface="Simplified Arabic" panose="02020603050405020304" pitchFamily="18" charset="-78"/>
              </a:rPr>
            </a:br>
            <a:r>
              <a:rPr lang="ar-DZ" sz="2400" dirty="0">
                <a:solidFill>
                  <a:schemeClr val="bg2"/>
                </a:solidFill>
                <a:latin typeface="Simplified Arabic" panose="02020603050405020304" pitchFamily="18" charset="-78"/>
                <a:cs typeface="Simplified Arabic" panose="02020603050405020304" pitchFamily="18" charset="-78"/>
              </a:rPr>
              <a:t>                               </a:t>
            </a:r>
            <a:r>
              <a:rPr lang="ar-DZ" sz="2400" b="1" dirty="0">
                <a:solidFill>
                  <a:schemeClr val="bg1">
                    <a:lumMod val="75000"/>
                  </a:schemeClr>
                </a:solidFill>
                <a:latin typeface="Simplified Arabic" panose="02020603050405020304" pitchFamily="18" charset="-78"/>
                <a:cs typeface="Simplified Arabic" panose="02020603050405020304" pitchFamily="18" charset="-78"/>
              </a:rPr>
              <a:t>الفصل السابع</a:t>
            </a:r>
            <a:r>
              <a:rPr lang="ar-DZ" sz="2400" b="1" dirty="0">
                <a:solidFill>
                  <a:schemeClr val="bg2"/>
                </a:solidFill>
                <a:latin typeface="Simplified Arabic" panose="02020603050405020304" pitchFamily="18" charset="-78"/>
                <a:cs typeface="Simplified Arabic" panose="02020603050405020304" pitchFamily="18" charset="-78"/>
              </a:rPr>
              <a:t>: النظام الداخلي </a:t>
            </a:r>
            <a:br>
              <a:rPr lang="ar-DZ" sz="2000" dirty="0">
                <a:solidFill>
                  <a:schemeClr val="bg2"/>
                </a:solidFill>
                <a:latin typeface="Simplified Arabic" panose="02020603050405020304" pitchFamily="18" charset="-78"/>
                <a:cs typeface="Simplified Arabic" panose="02020603050405020304" pitchFamily="18" charset="-78"/>
              </a:rPr>
            </a:br>
            <a:r>
              <a:rPr lang="ar-DZ" sz="2000" b="1" dirty="0">
                <a:solidFill>
                  <a:schemeClr val="bg2"/>
                </a:solidFill>
                <a:latin typeface="Simplified Arabic" panose="02020603050405020304" pitchFamily="18" charset="-78"/>
                <a:cs typeface="Simplified Arabic" panose="02020603050405020304" pitchFamily="18" charset="-78"/>
              </a:rPr>
              <a:t>المادة 75: </a:t>
            </a:r>
            <a:r>
              <a:rPr lang="ar-DZ" sz="2000" dirty="0">
                <a:solidFill>
                  <a:schemeClr val="bg2"/>
                </a:solidFill>
                <a:latin typeface="Simplified Arabic" panose="02020603050405020304" pitchFamily="18" charset="-78"/>
                <a:cs typeface="Simplified Arabic" panose="02020603050405020304" pitchFamily="18" charset="-78"/>
              </a:rPr>
              <a:t>يجب على المستخدم في المؤسسات التي تشغل 20 عاملا فاكثر اعداد نظام داخلي. </a:t>
            </a:r>
            <a:endParaRPr sz="2000" dirty="0">
              <a:solidFill>
                <a:schemeClr val="bg2"/>
              </a:solidFill>
              <a:latin typeface="Simplified Arabic" panose="02020603050405020304" pitchFamily="18" charset="-78"/>
              <a:cs typeface="Simplified Arabic" panose="02020603050405020304" pitchFamily="18" charset="-78"/>
            </a:endParaRPr>
          </a:p>
        </p:txBody>
      </p:sp>
      <p:sp>
        <p:nvSpPr>
          <p:cNvPr id="147" name="Google Shape;147;p16"/>
          <p:cNvSpPr txBox="1">
            <a:spLocks noGrp="1"/>
          </p:cNvSpPr>
          <p:nvPr>
            <p:ph type="subTitle" idx="1"/>
          </p:nvPr>
        </p:nvSpPr>
        <p:spPr>
          <a:xfrm>
            <a:off x="0" y="7350830"/>
            <a:ext cx="5361300" cy="52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416</TotalTime>
  <Words>4165</Words>
  <Application>Microsoft Office PowerPoint</Application>
  <PresentationFormat>On-screen Show (16:9)</PresentationFormat>
  <Paragraphs>60</Paragraphs>
  <Slides>26</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Nunito</vt:lpstr>
      <vt:lpstr>Simplified Arabic</vt:lpstr>
      <vt:lpstr>Traditional Arabic</vt:lpstr>
      <vt:lpstr>Shift</vt:lpstr>
      <vt:lpstr>المقال الاول:  القانون الجزائري رقم 11 سنة 1990 المتعلق بالعلاقات العمل وتعديلاته الى حد 1997.</vt:lpstr>
      <vt:lpstr>اولا:قانون العمل 11/90  يتعلق بعلاقات العمل: -مرسوم تشريعي رقم 09-94 مؤرخ في 15 ذي الحجة عام 1414 الموافق 26 مايو سنة ،1994 يضمن الحفاظ على الشغل وحماية الأجراء الذين قد يفقدون عملهم بصفة ال إرادية. ( رقم 34 لسنة 1994) أمر رقم 03-97 مؤرخ في 2 رمضان عام 1417 الموافق 11 يناير سنة 1997 يحدد المدة القانونية للعمل. (رقم3 السنة 1997) ان رئيس الجمهورية و بناء على دستور و المواد 52و53و54و113و115و117 ومنه: القانون المتعلق بالعقوبات . القانون المتعلق بتسيير الاشتراكي للمؤسسات, القانون المتضمن القانون التجاري، والقانون الذي يحدد القواعد لخاصة المطبقة على المؤسسات العمومية الاقتصاديةو القانون الذي يتضمن نظام البنوك و القرض. القانون المتعلق بالشروط العامة للعمل في القطاع الخاص. القانون المتعلق القانون الأساسي العام للعامل . القانون الذي يحدد المدة القانونية للعمل . القانون الذي يتعلق بالعطل السنوية. قانون الذي يتعلق بعلاقات العمل الفردية, القانون الذي يتعلق بالنزاعات الفردية للعمل, بالوقاية من النزاعات الجماعية للعمل وتسويتها وممارسة حق الاضراب, بمفتشية العمل. </vt:lpstr>
      <vt:lpstr>بعض المواد: المادة01 – يحكم هذا القانون العالقات الفردية والجماعية في العمل بين العمال الأجراء والمستخدمين. المادة02 – يعتبر عمال أجراء، في مفهوم هذا القانون، كل الأشخاص الذين يؤدون عمال يدويا أو فكريا مقابل مرتب، في إطار التنظيم، ولحساب شخص أخر، طبيعي أو معنوي عمومي أو خاص،  المادة 03 – يخضع المستخدمون المدنيون والعسكريون التابعون للدفاع الوطني والقضاة والموظفون والأعوان المتعاقدون في الهيئات والإدارات العمومية في الدولة والواليات والبلديات و مستخدمو المؤسسات العمومية ذات الطابع الإداري، لأحكام تشريعية وتنظيمية خاصة. </vt:lpstr>
      <vt:lpstr>ثانيا: حقوق العمال و واجباتهم: الحقوق: المادة 05 - يتمتع العمال بالحقوق الأساسية التالية: •ممارسة الحق النقابي •التفاوض الجماعي •المشاركة في الهيئة المستخدمة •الضمان الاجتماعي والتقاعد •الوقاية الصحية والأمن وطب العمل •الراحة •المساهمة في الوقاية من نزاعات العمل وتسويتها •اللجوء إلى الإضراب. المادة 06 - يحق للعمال أيضا، في إطار عالقات العمل، ما يأتي: •التشغيل الفعلي، •احترام السالمة البدنية والمعنوية وكرامتهم، •الحماية من أي تمييز لشغل منصب عمل غير المنصب القائم على أهليتهم واستحقاقهم، •التكوين المهني والترقية في العمل، •الدفع المنتظم للأجر المستحق، •الخدمات الاجتماعية، •كل المنافع المرتبطة بعقد العمل ارتباطا نوعيا. الواجبات: المادة 07-و التي تنص على مجموعة من واجبات العمال: •أن يتقبلوا أنوع الرقابة الطبية الداخلية والخارجية التي قد يباشرها المستخدم، في إطار طب العمل أو مراقبة المواظبة  *ان يشاركوا في أعمال التكوين وتحسين المستوى وتجديد المعارف التي يقوم بها المستخدم في إطار تحسين التسيير أو فعالية الهيئة المستخدمة أو من أجل تحسين الوقاية الصحية والأمن. •أن ال يفشوا المعلومات المهنية المتعلقة بالتقنيات والتكنولوجيا وأساليب الصنع وطرق التنظيم بصفة عامة أن ال يكشفوا مضمون الوثائق الداخلية الخاصة بالهيئة المستخدمة إلا إذا فرضها القانون أو طلبتها سلطتهم السلمية،   </vt:lpstr>
      <vt:lpstr>        ثالثا: علاقات العمل الفردية : المادة 08 - تنشأ عالقة العمل بعقد كتابي أو غير كتابي. المادة 09 - يتم عقد العمل حسب الأشكال التي تنفق عليها الأطراف المتقاعدة. المادة -11 يعتبر العقد مبرما لمدة غير محددة إلا إذا نص على غير ذلك كتابة. وفي حالة انعدام عقد عمل مكتوب، يفترض أن تكون عالقة العمل قائمة لمدة غير محدودة. المادة -12يمكن إبرام عقد العمل لمدة محددة بالتوقيت الكامل أو التوقيت الجزئي في الحالات المنصوص عليها. المادة 13 – يجوز كذلك إبرام عقد العمل لمدة غير محدودة ولكن بالتوقيت الجزئي أي بحجم ساعات متوسط يقل عن المدة القانونية للعمل. شروط التوظيف و كيفياته: المادة -15 لا يمكن في أي حال من الأحوال أن يقل العمر الأدنى للتوظيف عن ست عشر سنة (16) إلا في بعض الحالات. المادة -16 يجب على المؤسسات المستخدمة أن تخصص مناصب عمل للأشخاص المعوقين وفق كيفيات تحدد عن طريق التنظيم. المادة -18 يمكن أن يخضع العامل الجديد توظيفه لمدة تجريبية ال تتعدى ستة )6( أشهر، كما يمكن أن ترفع هذه المدة إلى اثني عشر )12( شهرا لمناصب العمل ذات التأهيل العالي. تحدد المدة التجريبية لكل فئة من فئات العمال أو لمجموع العمال عن طريق التفاوض الجماعي. المادة -19 يتمتع العامل خلال المدة التجريبية بنفس الحقوق التي يتمتع بها العمال الذين يشغلون مناصب عمل مماثلة ويخضع لنفس الواجبات. وتؤخذ هذه المدة بعين الاعتبار في حساب الأقدمية لدى الهيئة المستخدمة، عندما يثبت في منصبه، إثر انتهاء الفترة التجريبية. المادة -20يجوزألحدالطرفين أن يفسخ في أي وقت عقد العمل خلال المدة التجريبية دون تعويض ومن غير إشعار مسبق. المادة -21 يجوز للمستخدم توظيف العمال الأجانب عندما ال توجد يد عاملة وطنية مؤهلة، وحسب الشروط المحددة في التشريع والتنظيم المعمول بهما.       </vt:lpstr>
      <vt:lpstr>مدة العمل: العمل الليلي: المادة -27 يعتبر كل عمل ينفذ ما بين الساعة التاسعة ليال والساعة الخامسة صباحا عمال ليليا. تحدد قواعد وشروط العمل الليلي والحقوق المرتبطة به عن طريق الاتفاقيات أو الاتفاقات الجماعية. المادة -28 ال يجوز تشغيل العمال من كال الجنسين الذين يقل عمرهم عن تسع عشر)19( سنة كاملة في أي عمل ليلي. المادة -29 يمنع المستخدم من تشغيل العاملات في أعمال ليلية. غير أنه، يجوز لمفتش العمل المختص إقليما أن يمنح رخصة خاصة، عندما تبرر ذلك طبيعة النشاط وخصوصيات منصب العمل. العمل التناوبي: المادة -30 يجوز للمستخدم أن ينظم العمل على أساس فرق متعاقبة أو عمل تناوبي إذا اقتضت ذلك حاجات الإنتاج أو الخدمة. يخول العمل التناوبي الحق في التعويض. الساعات الاضافية: المادة -31 يجب أن يكون اللجوء إلى الساعات الإضافية استجابة لضرورة مطلقة في الخدمة، كمالا يجب أن يكتسي هذا اللجوء طابعا استثنائيا. وفي هذه الحالة، يجوز للمستخدم أن يطلب من أي عامل أداء ساعات إضافية، زيادة على المدة القانونية للعمل، دون أن تتعدى20 % من المدة القانونية المذكورة. المادة -32 يخول أداء ساعات إضافية الحق في زيادة لا تقل بأي حال من الأحوال عن50 % من الأجر العادي للساعة.   </vt:lpstr>
      <vt:lpstr>رابعا: الراحة القانونية والعطل والغيابات. العطل و الراحة القانونية: المادة-33حق العامل في الراحة يوم كامل في الأسبوع. وتكون الراحة الأسبوعية العادية في ظروف العمل العادية يوم الجمعة. المادة -35 يعتبر يوم الراحة الأسبوعي وأيام الأعياد والعطل أيام راحة قانونية. المادة -36 يحق للعامل الذي يشتغل في يوم الراحة القانونية التمتع براحة تعويضية مماثلة لها وينتفع بالحق في زيادة ساعات إضافية، طبقا أحكام هذا القانون. المادة -39 لكل عامل الحق في عطلة سنوية مدفوعة الأجر، يمنحها إياه المستخدم. وكل تنازل من العامل عن كل عطلته أو عن بعضها يعد باطلا عديم الأثر. المادة -42 يمنح العامل في واليات الجنوب عطلة إضافية ال تقل عن عشرة )10( أيام عن سنة العمل الواحدة. تحدد الاتفاقيات أو الاتفاقات الجماعية كيفيات منح هذه العطلة. الغيابات: لمادة -53 لا يمكن أن يتقاضى العامل أجر فترة لم يعمل فيها مهما كانت وضعيته في الترتيب السلمي، ماعدا في الحالات التي ينص عليها القانون أو التنظيم صراحة، ذلك دون الإخلال بالتدابير التأديبية الواردة في النظام الداخلي. المادة 54 - زيادة على حالات الغياب ألسباب منصوص عليها في التشريع المتعلق بالضمان الاجتماعي، يمكن للعامل أن يتغيب، دون فقدان الاجر. المادة 55 – تستفيد العاملات خلال فترات ما قبل الوالدة وما بعدها من عطلة الأمومة طبقا للتشريع المعمول به. ويمكنهن الاستفادة أيضا من تسهيلات حسب الشروط المحددة في النظام الداخلي للهيئة المستخدمة.     </vt:lpstr>
      <vt:lpstr>الفصل الخامس:التكوين والترقية خلال العمل.    يتضمن الفصل الخامس من النص القانوني موضوع التكوين والترقية للعمال حيث:  المادة57: تنص على التكوين وتحسين المستوى  المادة59: مشاركة العمال في التكوين  المادة61: الترقية: تتم الترقية بناء على الاهلية والاستحقاق.                            الفصل السادس: تعديل علاقة العمل تعليقها وانهائها                    يتناول هذا الفصل الاحكام المتعلقة بتعديل وتعليق وانهاء علاقة العمل.  الفرع الاول: تعديل عقد العمل  المادة62: امكانية تعديل عقد العمل.  الفرع الثاني: تعليق علاقة العمل مادة64: يمكن تعليق العلاقة لاسباب الاتفاق المتبادل العطل المرضية اداء الخدمة الوطنية او ممارسة حق الاضراب. </vt:lpstr>
      <vt:lpstr>الفرع الثالث: انهاء علاقة العمل  مادة 66: تنتهي علاقة العمل في حالات مثل الاستقالة، العزل انهاء عقد العمل.  مادة 68: الاستقالة حق للعامل  مادة 69: تقليص عدد المستخدمين.   توضح هده الفصول الاحكام المتعلقة بتكوين العمل وترقيتهم وتنظيم العلاقة بين العمال والمستخدمين.     ملخص المواد المتعلقة بالتسريح التاديبي:  مادة 73: تحدد هده المادة اسباب التسريح التاديبي للعامل في حالة ارتكاب اخطاء جسيمة مثل رفض تنفيذ التعليمات المرتبطة بالعمل، افشاء معلومات مهنية سرية، المشاركة في اضراب قانوني.                                 الفصل السابع: النظام الداخلي  المادة 75: يجب على المستخدم في المؤسسات التي تشغل 20 عاملا فاكثر اعداد نظام داخلي. </vt:lpstr>
      <vt:lpstr>الباب الرابع: اجرة العمل                                         الفصل الاول: احكام عامة المادة 80: للعمال حق في اجر مقابل العمل المؤدى يجب ان يتناسب مع نتائج العمل. المادة 84: المساواة في الاجور بين العمال بدون تمييز.                                        الفصل الثاني: الاجر الوطني الادنى المضمون  المادة 87: يحدد الاجر الوطني الادنى المضمون بموجب مرسوم بعد استشارة النقابات والتنظيمات النقابية.                                       الفصل الثالث: الامتيازات والضمانات  المادة 88: يجب على كل مستخدم دفع الاجور بانتظام عند استحقاقها.   </vt:lpstr>
      <vt:lpstr>الباب الخامس: مشاركة العمال الفصل الاول: اجهزة المشاركة المادة 91: يتم مشاركة العمال في الهيئة المستخدمة من خلال مندوبي المستخدمين في اماكن العمل التي تحتوي على 20 عاملا على الاقل، وكذلك من خلال لجنة المشاركة.  الفصل الثاني: صلاحيات اجهزة المشاركة المادة 94: للجنة المشاركة صلاحيات محددة مثل مراقبة تنفيذ الاحكام المتعلقة بالعمل، تلقي المعلومات من المستخدم حول تطوير الانتاج.  المادة 95: تشكيل لجنة المشاركة اذا كانت الهيئة تضم اكثر من 150 عاملا.  </vt:lpstr>
      <vt:lpstr>الفصل الثالث: طريقة الانتخاب    تشكيل أجهزة المشاركة:  مادة 97: طريقة انتخاب مندوبي المستخدمين وذلك من خلال الاقتراع الفرعي الحر والسري، يستثنى من الانتخاب اطارات القيادية واقارب المستخدمين من الدرجة الاولى.  مادة 98: تنظيم الانتخابات حيث: تجرى الانتخابات في دورين، اذا لم يحصل المرشحون على نصف الاصوات يتم اجراء دور ثاني.   مادة 99: عدد مندوبي العمل وذلك بناءا على حجم الهيئة: من 20 الى 50 عاملا مندوب واحد، من 51الى 150 مندوبان، من 151 الى 400 اربعة، من 401 الى 1000 ستة مندوبين مع مندوب اضافي لكل عامل اضافي.  </vt:lpstr>
      <vt:lpstr>               الفصل الرابع: تسيير لجنة المشاركة وحقوق مندوبي المستخدمين المادة 101: مدة العضوية: تدوم مدة العضوية للمندوبي المستخدمين ثلاث سنوات ويمكن سحب العضوية بناء على قرار اغلبية الذين انتخبوهم.  المادة 102: تكوين لجنة المشاركة  المادة 106: ساعات العمل المخصصة  المادة 107: تجميع ساعات العمل  المادة 11: الميزانية  المادة 112: حقوق وواجبات مندوبي المستخدمين  المادة 113: حماية مندوبي المستخدمين. </vt:lpstr>
      <vt:lpstr>                                                 الباب السادس:التفاوض الجماعي    الفصل الأول:أحكام عامة  مادة114: الاتتفاق الجماعي اتفاق مدون يعالج عنصرا معين أو عدة عناصر محددة من مجموع شروط العمل بالنسبة لفئة او عدة فئات اجتماعية ومهنية المادة 116:تخص الاتفاقيات الجماعية عدة مؤسسات مستخدمة المادة -117 تبرم الاتفاقية الجماعية لمدة محدودة أو غير محدودة.  المادة -119 يجب على الهيئات المستخدمة أن تقوم بإشهار كل الاتفاقيات الجماعية التي تكون طرفا فيها في أوساط جماعات العمال المعنيين وتوضع نسخة من الاتفاقيات الجماعية، دوما، تحت تصرف العمال وفي موضع مميز في كل مكان العمل الفصل الثاني محتوى الاتفاقية الجماعية: المادة -120 تعالج الاتفاقيات الجماعية التي تبرم حسب الشروط التي يحددها هذا القانون، شروط التشغيل والعمل ويمكنها أن تعالج خصوصا العناصر التالية:  1-التصنيف المهني      2-مقاييس العمل         3-الاجور الاساسية الدنيا المطابقة    -4التعويضات 5-المكافآت 6-كيفيات مكافأة فئات العمال  7-تحديد النفقات المصرفية،      8-فترة التجريب والاشعار المسبق، -       9مدة العمل الفعلي– 10الغيابات– 11إجراءات المصالحة - 12الحد الادنى من الخدمة في حالة الاضراب، - 13ممارسة الحق النقابي، 14-مدة لاتفاقية       </vt:lpstr>
      <vt:lpstr>الفصل الثالث:لاتفاقية الجماعية الخاصة بالمؤسسة والاتفاقية التي  تعلوها درجة المادة-121 يمكن أي هيئة مستخدمة أن تتوفر على اتفاقية  جماعية للمؤسسة أو تكون طرفا في اتفاقية جماعية تعلوها الفصل الرابع:التفويض في الاتفاقيات الجماعية مادة -123 يكون التفاوض في الاتفاقيات الجماعية بناء على طلب أحد الطرفين المذكورين في المادة 114 أعلاه مادة124 يتراوح عدد اعضاء الاتفاقية الجماعية من 3 الى 7 اعضاء بينما في الاتفاقيات  الاعلى درجة يمكن ان يتجاوز ممثلي كل طرف 11 عضوا المادة -125 يعين كل واحد من الطرفين في التفاوض لسير المفاوضات الجماعية، رئيسا يعبر عن رأي أغلبية أعضاءالوفد ويصبح ناطقه الرسمي  الفصل الخامس :تنفيذ الاتفاقيات الجماعية لمادة126يقدم طرف التفاوض الجماعي الاتفاقية الجماعية  الى مفتشية العمل ضبط المحكمة في الاماكن التالية:</vt:lpstr>
      <vt:lpstr>•في مكان مقر الهيئة المستخدمة، إذ تعلق الامر باتفاقية جماعية للمؤسسة، •في مقر البلدية إذا كان مجال تطبيقها ينتهي عند حدود البلدية، •في مقر الولاية عندما يمتد مجال تطبيقها إلى الولاية أو إلى عدة بلديات من الولاية الواحدة، •وفي مدينة الجزائر فيما يخص الاتفاقيات الجماعية المشتركة بين الولايات أو بين الفروع، أو الوطنية المادة -127 تلزم الاتفاقيات الجماعية كل من وقع عليها أو انضم إليها فور استكمال الاجراءات المنصوص عليها في المادة السابقة. لمادة -131 يمكن للاطراف المتعاقدة نقض الاتفاقية الجماعية جزئيا أو كليا   المادة -132 يبلغ النقض برسالة مستعجلة، إلى الطرف المتعاقد الاخر، مع إرساله نسخة إلى مفتشية العمل، التي سجلت هذه الاتفاقية وتسلمها الى كتابة الظبط التابعة للمحكمة المودع اليها المادة -133يلزم ابلاغ النقض للاطراف بالشروع في مفاوضات في ظرف ثالثين يوما لابرام اتفاقية جماعية جديدة</vt:lpstr>
      <vt:lpstr> لباب السابع: حالات البطلان المادة -135 تعد باطلة وعديمة الاثر كل علاقة عمل غير مطابقة لاحكام التشريع المعمول به. المادة -137 يكون باطلا وعديم الاثر كل بند في عقد العمل يخالف  باستنقاصه حقوقا منحت للعمال  الباب الثامن: الأحكام الجزائية المادة -140 يعاقب بغرامة مالية تتراوح من 1.000 إلى 2.000 دج على كل توظيف عامل قاصر لم يبلغ   السن المقرر المادة -142 يعاقب بغرامة مالية تتراوح من 2.000دج إلى 5.000دج كل من يوقع اتفاقية جماعية   للعمل يكون من شأن أحكامهما إقامة تميز بين العمال في مجال الشغل أو الراتب وظروف العمل  المادة -143 يعاقب بغرامة من 500دج الى 1000 كل من خالف أحكام هذا القانون المتعلق بمدة العمل  القانونية الاسبوعية واتساع فترة والحدود في مجال اللجوء إلى الساعات الاضافية والعمل الليلي المادة -144 يعاقب بغرامة مالية تتراوح من 1.000 دج إلى 2.000 دج كل مستخدم يخالف أحكام هذا القانون المتعلقة بالراحة القانونية، ويتكرر تطبيقها حسب عدد العمال المعنيين. المادة -145 يعاقب بغرامة مالية تتراوح من1.000 دج إلى 2.000 دج على كل مخالفة معاينة وحسب عدد العمال المعنيين كل من يخالف أحكام المواد من38 إلى 52 أعلاه. الباب التاسع: الاحكام الختامية. المادة -156، يقدم المستخدم دفاتر و السجلات كلما يطلبها مفتش العمل. المادة -158 ينشر هذا القانون في الجريدة الرسمية للجمهورية الجزائرية الديمقراطية الشعبية.     </vt:lpstr>
      <vt:lpstr>PowerPoint Presentation</vt:lpstr>
      <vt:lpstr>لقسم الثالث : الوساطة  المادة -10 الوساطة هي إجراء يتفق، بموجبه، طرفا الخلاف الجماعي في العمل على إسناد مهمة اقتراح تسوية  ودية للنزاع إلى شخص من الغير يدعى الوسيط ويشتركان في تعيين المادة -11 يتلقى الوسيط من الطرفين جميع المعلومات المفيدة للقيام بمهمة ويتعين عليه أن يتقيد بالسر المهني إزاء الغير في كل المعلومات التي يكون قد اطلع عليها أثناء قيامه بمهمته المادة -12 يعرض الوسيط على الطرفين، خلال الاجل الذي يحددانه اقتراحات لتسوية النزاع المعروض عليه في شكل توصية معللة ويرسل نسخة من التوصية المذكورة إلى مفتشية العمل المختصة إقليميا. القسم الرابع: التحكيم المادة -13 في حالة اتفاق الطرفين على عرض خالفهما على التحكيم، تطبق المواد من 442 إلى 454 من قانون اإلجراءات المدنية، مع مراعاة األحكام الخاصة في هذا القانون يصدر قرار التحكيم النهائي خلال الثالثين يوما الموالية لتعيين الحكام، وهذا القرار يفرض نفسه على الطرفين اللذين يلزمان بتنفيذه.</vt:lpstr>
      <vt:lpstr>الفصل الثاني: الأحكام التي تطبق على المؤسسات والإدارات العمومية القسم الأول: التعريف المادة 14- تعد مؤسسات وإدارات عمومية، في مفهوم هذا القانون، المؤسسات والهيئات العمومية ذات الطابع الإداري، وكذلك الإدارات المركزية التابعة للدولة والولايات والبلديات. القسم الثاني: الوقاية من النزاعات الجماعية في العمل المادة 15- تدرس وضعية العلاقات الإجتماعية والمهنية داخل المؤسسات والإدارات العمومية في اجتماعات دورية بين ممثلي العمال والممثلين المخولين في المؤسسات والإدارات العمومية المهنية. القسم الثالث: المصالحة. المادة 16- إذا اختلف الطرفان في كل المسائل المدروسة أو في بعضها. المادة 17- في حالة عدم تسوية المسائل المقصودة بالطعن المنصوص عليها في المادة السابقة . المادة 18- إذا تبين، خلال اجتماع المصالحة، أن الخالف يتعلق بعدم تطبيق التزام قانوني وتنظيمي. </vt:lpstr>
      <vt:lpstr> القسم الرابع: مجلس الوظيفة العمومية المتساوي الأعضاء  المادة 21- يحدث مجلس متساوي الأعضاء في الوظيفة العمومية يتكون من الإدارة وممثلي العمال ويوضع لدى السلطة المكلفة بالوظيفة العمومية.  المادة 22- يشكل المجلس المتساوي الأعضاء في الوظيفة العمومية، جهاز مصالحة في مجال الخلافات الجماعية في العمل داخل المؤسسات والإدارات العمومية.  لمادة 23- يحدد تشكيل المجلس المتساوي الأعضاء في الوظيفةالعمومية وطرق تعيين رئيسه وأعضائه وكذا كيفية تنظيمه وسيره، عن طريق التنظيم.  الباب الثالث: ممارسة حق الإضراب   الفصل الأول: كيفيات ممارسة حق الإضراب  القسم الأول: الشروط العامة  المادة 24- إذا استمر الخلاف بعد استنفاد إجراءات المصالحة والوساطة المنصوص عليها أعلاه، وفي غياب طرق أخرى للتسوية، قد ترد في عقد أو اتفاقية بين الطرفين، يمارس حق العمال في اللجوء إلى الإضراب وفقا للشروط والكيفيات المحددة في أحكام هذا القانون. المادة 25- لا يمكن اللجوء إلى ممارسة الإضراب ويوقف الإضراب الذي شرع فيه بمجرد اتفاق الطرفين في الخلاف الجماعي في العمل على عرض خلافهما على التحكيم. </vt:lpstr>
      <vt:lpstr>.  القسم الثاني: موافـقة جماعة العمال على الإضراب المادة 27- تستدعى في الحالات المنصوص عليها في المادة 4 أعلاه، جماعة العمال المعنيين بمبادرة من ممثلي العمال، كما تحددهم المادة 4 (الفقرة2) من هذا القانون إلى جمعية عامة في مواقع العمل المعتادة. المادة 28- يوافق على اللجوء إلى الإضراب عن طريق الإقتراع السري . القسم الثالث: الإشعار المسبق بالإضراب المادة 29- يشرع في الإضراب المتفق عليه، حسب الشروط المنصوص عليها في المادتين 27 و28 أعلاه.  مادة 30-تحسب مدة الإشعار المسبق بالإضراب ابتداء من تاريخ إيداعه لدى المستخدم وإعلام مفتشية العمل المختصة إقليميا. القسم الرابع: حماية حق الإضراب المادة 32- يحمي القانون حق الإضراب الذي يمارس مع احترام أحكام هذا القانون. المادة 33- يمنع أي تعيين للعمال عن طريق التوظيف أو غيره قصد استخلاف العمال المضربين، ما عدا حالات التسخير الذي تأمر به السلطات الإدارية أو إذا رفض العمال تنفيذ الإلتزامات الناجمة عن ضمان القدر الأدنى الخدمة المنصوص عليه في المادتين 39 و40 أدناه  </vt:lpstr>
      <vt:lpstr>القسم الخامس: عرقلة حرية العمل المادة 34- يعاقب القانون على عرقلة حرية العمل. ويعد عرقلة لحرية العمل كل فعل من شأنه أن يمنع العامل أو المستخدم أو ممثليه من الإلتحاق بمكان عمله . المادة 35- يمنع العمال المضربون عن احتلال المحلات المهنية للمستخدم، عندما يستهدف هذا الاحتلال عرقلة حرية العمل. الفصل الثاني: تحديد ممارسة حق الإضراب القسم الأول: القدر الأدنى من الخدمة المادة 37-إذا كان الإضراب يمس الأنظمة التي يمكن أن يضر انقطاعها التام استمرار المرافق العمومية الأساسية، أويمس الأنشطة الإقتصادية الحيوية.  المادة 38- ينظم قدر أدنى من الخدمة الإجبارية في المجالات التالية: -1المصالح الإستشفائية، المناوبة ومصالح  الإستعجالات .  المادة 39- يحدد القدر الأدنى من الخدمة في ميادين النشاط المنصوص عليها في اتفاقية أو عقد جماعي، دون المساس بالأحكام الواردة في المادة 38 أعلاه . القسم الثاني: التسخير المادة 41- عملا بالتشريع الساري المفعول، يمكن أن يؤمر بتسخير العمال المضربين الذين يشغلون، في الهيئات أو الإدارات العمومية أو المؤسسات.  </vt:lpstr>
      <vt:lpstr>المادة 42- يعد عدم الامتثال لأمر التسخير خطأ جسيما، دون المساس بالعقوبات المنصوص عليها في القانون الجزائي. الفصل الثالث: موقع اللجوء إلى الإضراب المادة 43- يمنع اللجوء إلى الإضراب في ميادين الأنشطة الأساسية التي قد تعرض توقفها حياة أو أمن أو صحة المواطنين أو اقتصاد الوطني للخطر ومنه يمنع على : -1القضاة، -2الموظفين المعينين بمرسوم أو الموظفين -3أعوان مصالح الأمن..الخ المادة 44- تخضع الخلافات الجماعية في العمل، التي يكون العمال الخاضعون لأحكام المادة السابقة طرفا فيها،لإجراءات المصالحة المنصوص عليها في المواد من 16 إلى 20 أعلاه وللدراسة من طرف لجنة التحكيم الوطنية، إن اقتضى الأمر كما ينص عليها الباب الخامس من هذا القانون . الباب الرابع: تسوية الإضراب المادة 45- يجب على طرفي الخلاف الجماعي في العمل خلال فترة الإشعار المسبق وبعد الشروع في الإضراب أن يواصلوا مفاوضاتهم لتسوية الخلاف الواقع بينهما المادة 46- يمكن الوزير المكلف بالقطاع أو الوالي أو رئيس المجلس الشعبي البلدي أن يعين وسيطا كفئا، يعرض على طرفي الخلاف اقتراحات لتسوية خالفهما.  </vt:lpstr>
      <vt:lpstr>المادة 48-إذا استمر الإضراب بعد فشل الوساطة المنصوص عليها في المادة 46 يمكن الوزير المعني أو الوالي أو رئيس المجلس الشعبي البلدي أن يحيل الخلاف الجماعي في العمل. الباب الخامس: اللجنة الوطنية للتحكيم القسم الأول: اختصاصها أو تكوينها المادة 49-تختص اللجنة الوطنية للتحكيم بالخلافات الجماعية في العمل . المادة 50- تبت اللجنة الوطنية للتحكيم في الخلافات الجماعية في العمل، التي يحيلها عليهاالوزير المعني أو الوالي أو رئيس المجلس الشعبي البلدي حسب الشروط المحددة في المادة 48 أعلاه.  القسم الثاني: قرارات التحكيم المادة 52- تصبح قرارات التحكيم نافذة بأمر من الرئيس الأول للمحكمة العليا . الباب السادس: أحكام جزائية المادة 53- يعاقب بغرامة مالية تتراوح ما بين 500 دج و2000 دج كل من يتغيب من طرفي الخلاف الجماعي في العمل دون سبب شرعي عن جلسات المصالحة واجتماعاتها، التي تنظم طبقا لأحكام هذا القانون.</vt:lpstr>
      <vt:lpstr>المادة 56- يعاقب بغرامة مالية تتراوح ما بين 500 دج و2.000 دج وخمسة عشر يوما إلى شهرين حبسا أو بإحدى هاتين العقوبتين كل من مارس مناورة احتيالية أو تهديدا أو عنفا. المادة 57- يعاقب بالحبس من ثمانية أيام إلى شهرين وبغرامة مالية تتراوح ما بين 500 دج و 2.000 دج، أو بإحدى هاتين العقوبتين، كل شخص يمس ممارسة حق الإضراب في ظل احترام أحكام هذا القانون بتوظيفه عمالا آخرين أو تعيينهم.  الباب السابع : أحكام نهائية. المادة 58- تلغى جميع الأحكام المخالفة لأحكام هذا القانون، لاسيما المادة 171 من الأمر رقم 156-66 المؤرخ في 8 يونيو سنة 1966، المعدل والمتمم والمتضمن قانون العقوبات. كما تلغى أحكام القانون رقم 05-82 المؤرخ في 13 فبراير سنة 1982 والمتعلق بالوقاية من الخلافات الجماعية في العمل وتسويتها. المادة 59- ينشر هذا القانون في الجريدة الرسمية للجمهورية الجزائرية الديمقراطية الشعبية. حرر بالجزائر في 10 رجب عام 1410 الموافق لـ: 6 فبراير سنة 1990.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المقال الاول:  القانون الجزائري رقم 11 سنة 1990 المتعلق بالعلاقات العمل وتعديلاته الى حد 1997.</dc:title>
  <dc:creator>Ra</dc:creator>
  <cp:lastModifiedBy>Fateh I. Debla</cp:lastModifiedBy>
  <cp:revision>49</cp:revision>
  <dcterms:modified xsi:type="dcterms:W3CDTF">2024-10-13T08:17:28Z</dcterms:modified>
</cp:coreProperties>
</file>