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9" r:id="rId2"/>
    <p:sldId id="290" r:id="rId3"/>
    <p:sldId id="291" r:id="rId4"/>
    <p:sldId id="281" r:id="rId5"/>
    <p:sldId id="292" r:id="rId6"/>
    <p:sldId id="293" r:id="rId7"/>
    <p:sldId id="294" r:id="rId8"/>
    <p:sldId id="295" r:id="rId9"/>
    <p:sldId id="282" r:id="rId10"/>
    <p:sldId id="296" r:id="rId11"/>
    <p:sldId id="297" r:id="rId12"/>
    <p:sldId id="298" r:id="rId13"/>
    <p:sldId id="299" r:id="rId14"/>
    <p:sldId id="300" r:id="rId15"/>
    <p:sldId id="301" r:id="rId16"/>
    <p:sldId id="302" r:id="rId17"/>
    <p:sldId id="303" r:id="rId18"/>
    <p:sldId id="304" r:id="rId19"/>
    <p:sldId id="283" r:id="rId20"/>
    <p:sldId id="284" r:id="rId21"/>
    <p:sldId id="305" r:id="rId22"/>
    <p:sldId id="306" r:id="rId23"/>
    <p:sldId id="307" r:id="rId24"/>
    <p:sldId id="308" r:id="rId25"/>
    <p:sldId id="309" r:id="rId26"/>
    <p:sldId id="310"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9638B"/>
    <a:srgbClr val="4A4662"/>
    <a:srgbClr val="445467"/>
    <a:srgbClr val="27405F"/>
    <a:srgbClr val="3E6798"/>
    <a:srgbClr val="B0D5EE"/>
    <a:srgbClr val="DDEDFB"/>
    <a:srgbClr val="000000"/>
    <a:srgbClr val="4D3F69"/>
    <a:srgbClr val="3D3A5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07" autoAdjust="0"/>
  </p:normalViewPr>
  <p:slideViewPr>
    <p:cSldViewPr snapToGrid="0">
      <p:cViewPr varScale="1">
        <p:scale>
          <a:sx n="69" d="100"/>
          <a:sy n="69" d="100"/>
        </p:scale>
        <p:origin x="-780" y="-90"/>
      </p:cViewPr>
      <p:guideLst>
        <p:guide orient="horz" pos="2160"/>
        <p:guide pos="3840"/>
      </p:guideLst>
    </p:cSldViewPr>
  </p:slideViewPr>
  <p:notesTextViewPr>
    <p:cViewPr>
      <p:scale>
        <a:sx n="1" d="1"/>
        <a:sy n="1" d="1"/>
      </p:scale>
      <p:origin x="0" y="0"/>
    </p:cViewPr>
  </p:notesTextViewPr>
  <p:sorterViewPr>
    <p:cViewPr>
      <p:scale>
        <a:sx n="68" d="100"/>
        <a:sy n="68" d="100"/>
      </p:scale>
      <p:origin x="0" y="-1032"/>
    </p:cViewPr>
  </p:sorterViewPr>
  <p:notesViewPr>
    <p:cSldViewPr snapToGrid="0">
      <p:cViewPr varScale="1">
        <p:scale>
          <a:sx n="53" d="100"/>
          <a:sy n="53" d="100"/>
        </p:scale>
        <p:origin x="284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8318B49-4960-4A6F-AE06-70359FDF70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 xmlns:a16="http://schemas.microsoft.com/office/drawing/2014/main" id="{8203E57C-1544-4EA7-B36A-2EFB54CEF5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773A07-98A1-4A6A-B21B-B6A892FF86E9}" type="datetimeFigureOut">
              <a:rPr lang="fr-FR" smtClean="0"/>
              <a:pPr/>
              <a:t>15/10/2023</a:t>
            </a:fld>
            <a:endParaRPr lang="fr-FR"/>
          </a:p>
        </p:txBody>
      </p:sp>
      <p:sp>
        <p:nvSpPr>
          <p:cNvPr id="4" name="Footer Placeholder 3">
            <a:extLst>
              <a:ext uri="{FF2B5EF4-FFF2-40B4-BE49-F238E27FC236}">
                <a16:creationId xmlns="" xmlns:a16="http://schemas.microsoft.com/office/drawing/2014/main" id="{D682F6D0-9DB3-433E-A1E9-89C6BB6258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 xmlns:a16="http://schemas.microsoft.com/office/drawing/2014/main" id="{ABE8C6BF-F953-4BE7-A74E-1582071705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7B4315-0798-4787-8277-7B5AB1C19B70}" type="slidenum">
              <a:rPr lang="fr-FR" smtClean="0"/>
              <a:pPr/>
              <a:t>‹N°›</a:t>
            </a:fld>
            <a:endParaRPr lang="fr-FR"/>
          </a:p>
        </p:txBody>
      </p:sp>
    </p:spTree>
    <p:extLst>
      <p:ext uri="{BB962C8B-B14F-4D97-AF65-F5344CB8AC3E}">
        <p14:creationId xmlns="" xmlns:p14="http://schemas.microsoft.com/office/powerpoint/2010/main" val="3624272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pPr/>
              <a:t>15/10/2023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pPr/>
              <a:t>‹N°›</a:t>
            </a:fld>
            <a:endParaRPr lang="fr-FR"/>
          </a:p>
        </p:txBody>
      </p:sp>
    </p:spTree>
    <p:extLst>
      <p:ext uri="{BB962C8B-B14F-4D97-AF65-F5344CB8AC3E}">
        <p14:creationId xmlns=""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4</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9</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19</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20</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6dc4b734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6dc4b734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 xmlns:a16="http://schemas.microsoft.com/office/drawing/2014/main" id="{8951FC37-4B27-4BA9-AD20-DA8C4BC5AF16}"/>
              </a:ext>
            </a:extLst>
          </p:cNvPr>
          <p:cNvSpPr>
            <a:spLocks noGrp="1"/>
          </p:cNvSpPr>
          <p:nvPr>
            <p:ph type="dt" sz="half" idx="10"/>
          </p:nvPr>
        </p:nvSpPr>
        <p:spPr/>
        <p:txBody>
          <a:bodyPr/>
          <a:lstStyle/>
          <a:p>
            <a:fld id="{50C9BA4B-2665-43AF-924D-33D39E081787}" type="datetime1">
              <a:rPr lang="fr-FR" smtClean="0"/>
              <a:pPr/>
              <a:t>15/10/2023</a:t>
            </a:fld>
            <a:endParaRPr lang="fr-FR"/>
          </a:p>
        </p:txBody>
      </p:sp>
      <p:sp>
        <p:nvSpPr>
          <p:cNvPr id="5" name="Footer Placeholder 4">
            <a:extLst>
              <a:ext uri="{FF2B5EF4-FFF2-40B4-BE49-F238E27FC236}">
                <a16:creationId xmlns=""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 xmlns:a16="http://schemas.microsoft.com/office/drawing/2014/main" id="{47A7316A-F806-436E-ADD8-A66553953C4E}"/>
              </a:ext>
            </a:extLst>
          </p:cNvPr>
          <p:cNvSpPr>
            <a:spLocks noGrp="1"/>
          </p:cNvSpPr>
          <p:nvPr>
            <p:ph type="dt" sz="half" idx="10"/>
          </p:nvPr>
        </p:nvSpPr>
        <p:spPr/>
        <p:txBody>
          <a:bodyPr/>
          <a:lstStyle/>
          <a:p>
            <a:fld id="{9C3F6244-5025-461E-878B-3ECA368D59B1}" type="datetime1">
              <a:rPr lang="fr-FR" smtClean="0"/>
              <a:pPr/>
              <a:t>15/10/2023</a:t>
            </a:fld>
            <a:endParaRPr lang="fr-FR"/>
          </a:p>
        </p:txBody>
      </p:sp>
      <p:sp>
        <p:nvSpPr>
          <p:cNvPr id="5" name="Footer Placeholder 4">
            <a:extLst>
              <a:ext uri="{FF2B5EF4-FFF2-40B4-BE49-F238E27FC236}">
                <a16:creationId xmlns=""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 xmlns:p14="http://schemas.microsoft.com/office/powerpoint/2010/main" val="357418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 xmlns:a16="http://schemas.microsoft.com/office/drawing/2014/main" id="{BA9A978A-D527-49B5-B262-4B2AF16D7CA4}"/>
              </a:ext>
            </a:extLst>
          </p:cNvPr>
          <p:cNvSpPr>
            <a:spLocks noGrp="1"/>
          </p:cNvSpPr>
          <p:nvPr>
            <p:ph type="dt" sz="half" idx="10"/>
          </p:nvPr>
        </p:nvSpPr>
        <p:spPr/>
        <p:txBody>
          <a:bodyPr/>
          <a:lstStyle/>
          <a:p>
            <a:fld id="{B9B02D6C-B97B-4C9E-920B-D3DD00BA469C}" type="datetime1">
              <a:rPr lang="fr-FR" smtClean="0"/>
              <a:pPr/>
              <a:t>15/10/2023</a:t>
            </a:fld>
            <a:endParaRPr lang="fr-FR"/>
          </a:p>
        </p:txBody>
      </p:sp>
      <p:sp>
        <p:nvSpPr>
          <p:cNvPr id="5" name="Footer Placeholder 4">
            <a:extLst>
              <a:ext uri="{FF2B5EF4-FFF2-40B4-BE49-F238E27FC236}">
                <a16:creationId xmlns=""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 xmlns:p14="http://schemas.microsoft.com/office/powerpoint/2010/main" val="119980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15/10/2023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a:p>
        </p:txBody>
      </p:sp>
      <p:sp>
        <p:nvSpPr>
          <p:cNvPr id="93" name="Google Shape;93;p11"/>
          <p:cNvSpPr txBox="1">
            <a:spLocks noGrp="1"/>
          </p:cNvSpPr>
          <p:nvPr>
            <p:ph type="body" idx="1"/>
          </p:nvPr>
        </p:nvSpPr>
        <p:spPr>
          <a:xfrm>
            <a:off x="493967" y="1797867"/>
            <a:ext cx="51884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
        <p:nvSpPr>
          <p:cNvPr id="94" name="Google Shape;94;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grpSp>
        <p:nvGrpSpPr>
          <p:cNvPr id="2" name="Google Shape;95;p11"/>
          <p:cNvGrpSpPr/>
          <p:nvPr/>
        </p:nvGrpSpPr>
        <p:grpSpPr>
          <a:xfrm rot="-5400000">
            <a:off x="-63534" y="929169"/>
            <a:ext cx="866287" cy="92000"/>
            <a:chOff x="684763" y="3506750"/>
            <a:chExt cx="3536825" cy="69000"/>
          </a:xfrm>
        </p:grpSpPr>
        <p:sp>
          <p:nvSpPr>
            <p:cNvPr id="96" name="Google Shape;96;p11"/>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7" name="Google Shape;97;p11"/>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8" name="Google Shape;98;p11"/>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9" name="Google Shape;99;p11"/>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00" name="Google Shape;100;p11"/>
          <p:cNvSpPr txBox="1">
            <a:spLocks noGrp="1"/>
          </p:cNvSpPr>
          <p:nvPr>
            <p:ph type="subTitle" idx="2"/>
          </p:nvPr>
        </p:nvSpPr>
        <p:spPr>
          <a:xfrm>
            <a:off x="493977" y="1255367"/>
            <a:ext cx="11280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1" name="Google Shape;101;p11"/>
          <p:cNvSpPr txBox="1">
            <a:spLocks noGrp="1"/>
          </p:cNvSpPr>
          <p:nvPr>
            <p:ph type="body" idx="3"/>
          </p:nvPr>
        </p:nvSpPr>
        <p:spPr>
          <a:xfrm>
            <a:off x="6108200" y="1797867"/>
            <a:ext cx="51884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 xmlns:a16="http://schemas.microsoft.com/office/drawing/2014/main" id="{00D1FE58-D18A-4381-8AAF-AF9A0B5C29EE}"/>
              </a:ext>
            </a:extLst>
          </p:cNvPr>
          <p:cNvSpPr>
            <a:spLocks noGrp="1"/>
          </p:cNvSpPr>
          <p:nvPr>
            <p:ph type="dt" sz="half" idx="10"/>
          </p:nvPr>
        </p:nvSpPr>
        <p:spPr/>
        <p:txBody>
          <a:bodyPr/>
          <a:lstStyle/>
          <a:p>
            <a:fld id="{D4DB88D4-25ED-4281-BA26-745929DE7A1E}" type="datetime1">
              <a:rPr lang="fr-FR" smtClean="0"/>
              <a:pPr/>
              <a:t>15/10/2023</a:t>
            </a:fld>
            <a:endParaRPr lang="fr-FR"/>
          </a:p>
        </p:txBody>
      </p:sp>
      <p:sp>
        <p:nvSpPr>
          <p:cNvPr id="5" name="Footer Placeholder 4">
            <a:extLst>
              <a:ext uri="{FF2B5EF4-FFF2-40B4-BE49-F238E27FC236}">
                <a16:creationId xmlns=""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 xmlns:p14="http://schemas.microsoft.com/office/powerpoint/2010/main"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8EC0E404-6A6B-48DA-B010-4AD5000BFBFD}"/>
              </a:ext>
            </a:extLst>
          </p:cNvPr>
          <p:cNvSpPr>
            <a:spLocks noGrp="1"/>
          </p:cNvSpPr>
          <p:nvPr>
            <p:ph type="pic" sz="quarter" idx="10"/>
          </p:nvPr>
        </p:nvSpPr>
        <p:spPr>
          <a:xfrm>
            <a:off x="4153832" y="0"/>
            <a:ext cx="8038169" cy="6858000"/>
          </a:xfrm>
          <a:custGeom>
            <a:avLst/>
            <a:gdLst>
              <a:gd name="connsiteX0" fmla="*/ 0 w 8038169"/>
              <a:gd name="connsiteY0" fmla="*/ 0 h 6858000"/>
              <a:gd name="connsiteX1" fmla="*/ 8038169 w 8038169"/>
              <a:gd name="connsiteY1" fmla="*/ 0 h 6858000"/>
              <a:gd name="connsiteX2" fmla="*/ 8038169 w 8038169"/>
              <a:gd name="connsiteY2" fmla="*/ 6858000 h 6858000"/>
              <a:gd name="connsiteX3" fmla="*/ 2958235 w 80381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38169" h="6858000">
                <a:moveTo>
                  <a:pt x="0" y="0"/>
                </a:moveTo>
                <a:lnTo>
                  <a:pt x="8038169" y="0"/>
                </a:lnTo>
                <a:lnTo>
                  <a:pt x="8038169" y="6858000"/>
                </a:lnTo>
                <a:lnTo>
                  <a:pt x="2958235" y="6858000"/>
                </a:lnTo>
                <a:close/>
              </a:path>
            </a:pathLst>
          </a:custGeom>
        </p:spPr>
        <p:txBody>
          <a:bodyPr wrap="square">
            <a:noAutofit/>
          </a:bodyPr>
          <a:lstStyle/>
          <a:p>
            <a:endParaRPr lang="fr-FR"/>
          </a:p>
        </p:txBody>
      </p:sp>
    </p:spTree>
    <p:extLst>
      <p:ext uri="{BB962C8B-B14F-4D97-AF65-F5344CB8AC3E}">
        <p14:creationId xmlns="" xmlns:p14="http://schemas.microsoft.com/office/powerpoint/2010/main"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58C13AE7-0C83-43FE-9155-7C85A1088FD0}"/>
              </a:ext>
            </a:extLst>
          </p:cNvPr>
          <p:cNvSpPr>
            <a:spLocks noGrp="1"/>
          </p:cNvSpPr>
          <p:nvPr>
            <p:ph type="pic" sz="quarter" idx="10"/>
          </p:nvPr>
        </p:nvSpPr>
        <p:spPr>
          <a:xfrm>
            <a:off x="6096000" y="0"/>
            <a:ext cx="6096000" cy="6858000"/>
          </a:xfrm>
        </p:spPr>
        <p:txBody>
          <a:bodyPr/>
          <a:lstStyle/>
          <a:p>
            <a:endParaRPr lang="fr-FR"/>
          </a:p>
        </p:txBody>
      </p:sp>
    </p:spTree>
    <p:extLst>
      <p:ext uri="{BB962C8B-B14F-4D97-AF65-F5344CB8AC3E}">
        <p14:creationId xmlns="" xmlns:p14="http://schemas.microsoft.com/office/powerpoint/2010/main"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D1E6EFF-3218-4055-B3B1-9453A0199164}"/>
              </a:ext>
            </a:extLst>
          </p:cNvPr>
          <p:cNvSpPr>
            <a:spLocks noGrp="1"/>
          </p:cNvSpPr>
          <p:nvPr>
            <p:ph type="pic" sz="quarter" idx="10"/>
          </p:nvPr>
        </p:nvSpPr>
        <p:spPr>
          <a:xfrm>
            <a:off x="6809695" y="865187"/>
            <a:ext cx="1517650" cy="5127625"/>
          </a:xfrm>
        </p:spPr>
        <p:txBody>
          <a:bodyPr/>
          <a:lstStyle/>
          <a:p>
            <a:endParaRPr lang="fr-FR"/>
          </a:p>
        </p:txBody>
      </p:sp>
      <p:sp>
        <p:nvSpPr>
          <p:cNvPr id="12" name="Picture Placeholder 10">
            <a:extLst>
              <a:ext uri="{FF2B5EF4-FFF2-40B4-BE49-F238E27FC236}">
                <a16:creationId xmlns="" xmlns:a16="http://schemas.microsoft.com/office/drawing/2014/main" id="{4084F5BF-369F-4AF6-B225-CB838CB76633}"/>
              </a:ext>
            </a:extLst>
          </p:cNvPr>
          <p:cNvSpPr>
            <a:spLocks noGrp="1"/>
          </p:cNvSpPr>
          <p:nvPr>
            <p:ph type="pic" sz="quarter" idx="11"/>
          </p:nvPr>
        </p:nvSpPr>
        <p:spPr>
          <a:xfrm>
            <a:off x="8594952" y="865187"/>
            <a:ext cx="1517650" cy="5127625"/>
          </a:xfrm>
        </p:spPr>
        <p:txBody>
          <a:bodyPr/>
          <a:lstStyle/>
          <a:p>
            <a:endParaRPr lang="fr-FR"/>
          </a:p>
        </p:txBody>
      </p:sp>
      <p:sp>
        <p:nvSpPr>
          <p:cNvPr id="13" name="Picture Placeholder 10">
            <a:extLst>
              <a:ext uri="{FF2B5EF4-FFF2-40B4-BE49-F238E27FC236}">
                <a16:creationId xmlns="" xmlns:a16="http://schemas.microsoft.com/office/drawing/2014/main" id="{BFC5CD4A-0FD2-405E-A71E-85195193B83B}"/>
              </a:ext>
            </a:extLst>
          </p:cNvPr>
          <p:cNvSpPr>
            <a:spLocks noGrp="1"/>
          </p:cNvSpPr>
          <p:nvPr>
            <p:ph type="pic" sz="quarter" idx="12"/>
          </p:nvPr>
        </p:nvSpPr>
        <p:spPr>
          <a:xfrm>
            <a:off x="10380209" y="865187"/>
            <a:ext cx="1517650" cy="5127625"/>
          </a:xfrm>
        </p:spPr>
        <p:txBody>
          <a:bodyPr/>
          <a:lstStyle/>
          <a:p>
            <a:endParaRPr lang="fr-FR"/>
          </a:p>
        </p:txBody>
      </p:sp>
    </p:spTree>
    <p:extLst>
      <p:ext uri="{BB962C8B-B14F-4D97-AF65-F5344CB8AC3E}">
        <p14:creationId xmlns="" xmlns:p14="http://schemas.microsoft.com/office/powerpoint/2010/main"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 xmlns:a16="http://schemas.microsoft.com/office/drawing/2014/main" id="{FC9F1471-95CC-4B99-AC34-2F90FC6AD2BC}"/>
              </a:ext>
            </a:extLst>
          </p:cNvPr>
          <p:cNvSpPr>
            <a:spLocks noGrp="1"/>
          </p:cNvSpPr>
          <p:nvPr>
            <p:ph type="pic" sz="quarter" idx="10"/>
          </p:nvPr>
        </p:nvSpPr>
        <p:spPr>
          <a:xfrm>
            <a:off x="1859478" y="1310739"/>
            <a:ext cx="4236522" cy="4236522"/>
          </a:xfrm>
          <a:custGeom>
            <a:avLst/>
            <a:gdLst>
              <a:gd name="connsiteX0" fmla="*/ 2118262 w 4236522"/>
              <a:gd name="connsiteY0" fmla="*/ 0 h 4236522"/>
              <a:gd name="connsiteX1" fmla="*/ 4225588 w 4236522"/>
              <a:gd name="connsiteY1" fmla="*/ 1901682 h 4236522"/>
              <a:gd name="connsiteX2" fmla="*/ 4236522 w 4236522"/>
              <a:gd name="connsiteY2" fmla="*/ 2118222 h 4236522"/>
              <a:gd name="connsiteX3" fmla="*/ 4236522 w 4236522"/>
              <a:gd name="connsiteY3" fmla="*/ 2118302 h 4236522"/>
              <a:gd name="connsiteX4" fmla="*/ 4225588 w 4236522"/>
              <a:gd name="connsiteY4" fmla="*/ 2334842 h 4236522"/>
              <a:gd name="connsiteX5" fmla="*/ 2334842 w 4236522"/>
              <a:gd name="connsiteY5" fmla="*/ 4225588 h 4236522"/>
              <a:gd name="connsiteX6" fmla="*/ 2118302 w 4236522"/>
              <a:gd name="connsiteY6" fmla="*/ 4236522 h 4236522"/>
              <a:gd name="connsiteX7" fmla="*/ 2118222 w 4236522"/>
              <a:gd name="connsiteY7" fmla="*/ 4236522 h 4236522"/>
              <a:gd name="connsiteX8" fmla="*/ 1901682 w 4236522"/>
              <a:gd name="connsiteY8" fmla="*/ 4225588 h 4236522"/>
              <a:gd name="connsiteX9" fmla="*/ 0 w 4236522"/>
              <a:gd name="connsiteY9" fmla="*/ 2118262 h 4236522"/>
              <a:gd name="connsiteX10" fmla="*/ 2118262 w 4236522"/>
              <a:gd name="connsiteY10" fmla="*/ 0 h 42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6522" h="4236522">
                <a:moveTo>
                  <a:pt x="2118262" y="0"/>
                </a:moveTo>
                <a:cubicBezTo>
                  <a:pt x="3215028" y="0"/>
                  <a:pt x="4117112" y="833536"/>
                  <a:pt x="4225588" y="1901682"/>
                </a:cubicBezTo>
                <a:lnTo>
                  <a:pt x="4236522" y="2118222"/>
                </a:lnTo>
                <a:lnTo>
                  <a:pt x="4236522" y="2118302"/>
                </a:lnTo>
                <a:lnTo>
                  <a:pt x="4225588" y="2334842"/>
                </a:lnTo>
                <a:cubicBezTo>
                  <a:pt x="4124343" y="3331779"/>
                  <a:pt x="3331779" y="4124344"/>
                  <a:pt x="2334842" y="4225588"/>
                </a:cubicBezTo>
                <a:lnTo>
                  <a:pt x="2118302" y="4236522"/>
                </a:lnTo>
                <a:lnTo>
                  <a:pt x="2118222" y="4236522"/>
                </a:lnTo>
                <a:lnTo>
                  <a:pt x="1901682" y="4225588"/>
                </a:lnTo>
                <a:cubicBezTo>
                  <a:pt x="833536" y="4117112"/>
                  <a:pt x="0" y="3215029"/>
                  <a:pt x="0" y="2118262"/>
                </a:cubicBezTo>
                <a:cubicBezTo>
                  <a:pt x="0" y="948378"/>
                  <a:pt x="948378" y="0"/>
                  <a:pt x="2118262" y="0"/>
                </a:cubicBezTo>
                <a:close/>
              </a:path>
            </a:pathLst>
          </a:custGeom>
        </p:spPr>
        <p:txBody>
          <a:bodyPr wrap="square">
            <a:noAutofit/>
          </a:bodyPr>
          <a:lstStyle/>
          <a:p>
            <a:endParaRPr lang="fr-FR" dirty="0"/>
          </a:p>
        </p:txBody>
      </p:sp>
    </p:spTree>
    <p:extLst>
      <p:ext uri="{BB962C8B-B14F-4D97-AF65-F5344CB8AC3E}">
        <p14:creationId xmlns="" xmlns:p14="http://schemas.microsoft.com/office/powerpoint/2010/main"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D6DE5B15-254D-49EA-BFAE-7A60DECFF5B4}"/>
              </a:ext>
            </a:extLst>
          </p:cNvPr>
          <p:cNvSpPr>
            <a:spLocks noGrp="1"/>
          </p:cNvSpPr>
          <p:nvPr>
            <p:ph type="pic" sz="quarter" idx="10"/>
          </p:nvPr>
        </p:nvSpPr>
        <p:spPr>
          <a:xfrm>
            <a:off x="8601083"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
        <p:nvSpPr>
          <p:cNvPr id="10" name="Picture Placeholder 9">
            <a:extLst>
              <a:ext uri="{FF2B5EF4-FFF2-40B4-BE49-F238E27FC236}">
                <a16:creationId xmlns="" xmlns:a16="http://schemas.microsoft.com/office/drawing/2014/main" id="{DA51FBA3-FE89-41BC-96F7-79EBDF081F36}"/>
              </a:ext>
            </a:extLst>
          </p:cNvPr>
          <p:cNvSpPr>
            <a:spLocks noGrp="1"/>
          </p:cNvSpPr>
          <p:nvPr>
            <p:ph type="pic" sz="quarter" idx="11"/>
          </p:nvPr>
        </p:nvSpPr>
        <p:spPr>
          <a:xfrm>
            <a:off x="4772326"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
        <p:nvSpPr>
          <p:cNvPr id="11" name="Picture Placeholder 10">
            <a:extLst>
              <a:ext uri="{FF2B5EF4-FFF2-40B4-BE49-F238E27FC236}">
                <a16:creationId xmlns="" xmlns:a16="http://schemas.microsoft.com/office/drawing/2014/main" id="{BB23E4D4-C689-4866-A592-3C832E8F72F1}"/>
              </a:ext>
            </a:extLst>
          </p:cNvPr>
          <p:cNvSpPr>
            <a:spLocks noGrp="1"/>
          </p:cNvSpPr>
          <p:nvPr>
            <p:ph type="pic" sz="quarter" idx="12"/>
          </p:nvPr>
        </p:nvSpPr>
        <p:spPr>
          <a:xfrm>
            <a:off x="943569"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Tree>
    <p:extLst>
      <p:ext uri="{BB962C8B-B14F-4D97-AF65-F5344CB8AC3E}">
        <p14:creationId xmlns="" xmlns:p14="http://schemas.microsoft.com/office/powerpoint/2010/main" val="199309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DEAA0A-B49F-4FE5-98AF-5FEA800481B9}"/>
              </a:ext>
            </a:extLst>
          </p:cNvPr>
          <p:cNvSpPr>
            <a:spLocks noGrp="1"/>
          </p:cNvSpPr>
          <p:nvPr>
            <p:ph type="dt" sz="half" idx="10"/>
          </p:nvPr>
        </p:nvSpPr>
        <p:spPr/>
        <p:txBody>
          <a:bodyPr/>
          <a:lstStyle/>
          <a:p>
            <a:fld id="{175A83D3-966B-400D-A439-3A5592584D0F}" type="datetime1">
              <a:rPr lang="fr-FR" smtClean="0"/>
              <a:pPr/>
              <a:t>15/10/2023</a:t>
            </a:fld>
            <a:endParaRPr lang="fr-FR"/>
          </a:p>
        </p:txBody>
      </p:sp>
      <p:sp>
        <p:nvSpPr>
          <p:cNvPr id="6" name="Footer Placeholder 5">
            <a:extLst>
              <a:ext uri="{FF2B5EF4-FFF2-40B4-BE49-F238E27FC236}">
                <a16:creationId xmlns=""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 xmlns:p14="http://schemas.microsoft.com/office/powerpoint/2010/main" val="410228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C27328F-A020-48AF-96DA-C426EF70CF12}"/>
              </a:ext>
            </a:extLst>
          </p:cNvPr>
          <p:cNvSpPr>
            <a:spLocks noGrp="1"/>
          </p:cNvSpPr>
          <p:nvPr>
            <p:ph type="dt" sz="half" idx="10"/>
          </p:nvPr>
        </p:nvSpPr>
        <p:spPr/>
        <p:txBody>
          <a:bodyPr/>
          <a:lstStyle/>
          <a:p>
            <a:fld id="{88E9786D-0F31-4C56-B23C-672F56F9D7EF}" type="datetime1">
              <a:rPr lang="fr-FR" smtClean="0"/>
              <a:pPr/>
              <a:t>15/10/2023</a:t>
            </a:fld>
            <a:endParaRPr lang="fr-FR"/>
          </a:p>
        </p:txBody>
      </p:sp>
      <p:sp>
        <p:nvSpPr>
          <p:cNvPr id="6" name="Footer Placeholder 5">
            <a:extLst>
              <a:ext uri="{FF2B5EF4-FFF2-40B4-BE49-F238E27FC236}">
                <a16:creationId xmlns=""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 xmlns:p14="http://schemas.microsoft.com/office/powerpoint/2010/main" val="66504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presentation-powerpoint.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CB1D-9A49-45B7-BA4D-DA9A42D8627D}" type="datetime1">
              <a:rPr lang="fr-FR" smtClean="0"/>
              <a:pPr/>
              <a:t>15/10/2023</a:t>
            </a:fld>
            <a:endParaRPr lang="fr-FR"/>
          </a:p>
        </p:txBody>
      </p:sp>
      <p:sp>
        <p:nvSpPr>
          <p:cNvPr id="5" name="Footer Placeholder 4">
            <a:extLst>
              <a:ext uri="{FF2B5EF4-FFF2-40B4-BE49-F238E27FC236}">
                <a16:creationId xmlns=""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pPr/>
              <a:t>‹N°›</a:t>
            </a:fld>
            <a:endParaRPr lang="fr-FR"/>
          </a:p>
        </p:txBody>
      </p:sp>
      <p:sp>
        <p:nvSpPr>
          <p:cNvPr id="7" name="TextBox 6">
            <a:extLst>
              <a:ext uri="{FF2B5EF4-FFF2-40B4-BE49-F238E27FC236}">
                <a16:creationId xmlns="" xmlns:a16="http://schemas.microsoft.com/office/drawing/2014/main" id="{727577C4-EF18-4263-8E50-F315728DE8F4}"/>
              </a:ext>
            </a:extLst>
          </p:cNvPr>
          <p:cNvSpPr txBox="1"/>
          <p:nvPr userDrawn="1"/>
        </p:nvSpPr>
        <p:spPr>
          <a:xfrm>
            <a:off x="0" y="7042484"/>
            <a:ext cx="4038600" cy="369332"/>
          </a:xfrm>
          <a:prstGeom prst="rect">
            <a:avLst/>
          </a:prstGeom>
          <a:noFill/>
        </p:spPr>
        <p:txBody>
          <a:bodyPr wrap="square" rtlCol="0">
            <a:spAutoFit/>
          </a:bodyPr>
          <a:lstStyle/>
          <a:p>
            <a:r>
              <a:rPr lang="fr-FR" dirty="0">
                <a:hlinkClick r:id="rId15"/>
              </a:rPr>
              <a:t>www.presentation-powerpoint.com</a:t>
            </a:r>
            <a:endParaRPr lang="fr-FR" dirty="0"/>
          </a:p>
        </p:txBody>
      </p:sp>
    </p:spTree>
    <p:extLst>
      <p:ext uri="{BB962C8B-B14F-4D97-AF65-F5344CB8AC3E}">
        <p14:creationId xmlns=""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mailto:Me.biskra@univ-biskra.dz"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45467"/>
        </a:solidFill>
        <a:effectLst/>
      </p:bgPr>
    </p:bg>
    <p:spTree>
      <p:nvGrpSpPr>
        <p:cNvPr id="1" name="Shape 118"/>
        <p:cNvGrpSpPr/>
        <p:nvPr/>
      </p:nvGrpSpPr>
      <p:grpSpPr>
        <a:xfrm>
          <a:off x="0" y="0"/>
          <a:ext cx="0" cy="0"/>
          <a:chOff x="0" y="0"/>
          <a:chExt cx="0" cy="0"/>
        </a:xfrm>
      </p:grpSpPr>
      <p:sp>
        <p:nvSpPr>
          <p:cNvPr id="119" name="Google Shape;119;p15"/>
          <p:cNvSpPr txBox="1">
            <a:spLocks noGrp="1"/>
          </p:cNvSpPr>
          <p:nvPr>
            <p:ph type="ctrTitle"/>
          </p:nvPr>
        </p:nvSpPr>
        <p:spPr>
          <a:xfrm>
            <a:off x="2546260" y="2112560"/>
            <a:ext cx="5952661" cy="2222000"/>
          </a:xfrm>
          <a:prstGeom prst="rect">
            <a:avLst/>
          </a:prstGeom>
        </p:spPr>
        <p:txBody>
          <a:bodyPr spcFirstLastPara="1" wrap="square" lIns="121897" tIns="121897" rIns="121897" bIns="121897" anchor="b" anchorCtr="0">
            <a:noAutofit/>
          </a:bodyPr>
          <a:lstStyle/>
          <a:p>
            <a:pPr algn="r" rtl="1"/>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السنة الأولى </a:t>
            </a:r>
            <a:r>
              <a:rPr lang="ar-SA" sz="48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ماستر</a:t>
            </a: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a:r>
            <a:b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b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تخصص ريادة الأعمال</a:t>
            </a:r>
            <a:b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b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مقياس الاستراتيجية الدولية</a:t>
            </a:r>
            <a:endParaRPr lang="fr-FR" sz="48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20" name="Google Shape;120;p15"/>
          <p:cNvSpPr txBox="1">
            <a:spLocks noGrp="1"/>
          </p:cNvSpPr>
          <p:nvPr>
            <p:ph type="subTitle" idx="1"/>
          </p:nvPr>
        </p:nvSpPr>
        <p:spPr>
          <a:xfrm>
            <a:off x="2507636" y="4087220"/>
            <a:ext cx="9684364" cy="786259"/>
          </a:xfrm>
          <a:prstGeom prst="rect">
            <a:avLst/>
          </a:prstGeom>
        </p:spPr>
        <p:txBody>
          <a:bodyPr spcFirstLastPara="1" wrap="square" lIns="121897" tIns="121897" rIns="121897" bIns="121897" anchor="t" anchorCtr="0">
            <a:noAutofit/>
          </a:bodyPr>
          <a:lstStyle/>
          <a:p>
            <a:pPr algn="ctr" rtl="1"/>
            <a:r>
              <a:rPr lang="ar-SA" sz="4300" b="1" dirty="0"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الأستاذة: </a:t>
            </a:r>
            <a:r>
              <a:rPr lang="ar-SA" sz="4300" b="1" dirty="0" err="1"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سلاف</a:t>
            </a:r>
            <a:r>
              <a:rPr lang="ar-SA" sz="4300" b="1" dirty="0"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 رحال</a:t>
            </a:r>
            <a:endParaRPr lang="fr-FR" sz="4300" b="1" dirty="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4" name="Rectangle 3"/>
          <p:cNvSpPr/>
          <p:nvPr/>
        </p:nvSpPr>
        <p:spPr>
          <a:xfrm>
            <a:off x="4943872" y="452670"/>
            <a:ext cx="6096000" cy="1369602"/>
          </a:xfrm>
          <a:prstGeom prst="rect">
            <a:avLst/>
          </a:prstGeom>
        </p:spPr>
        <p:txBody>
          <a:bodyPr lIns="121917" tIns="60958" rIns="121917" bIns="60958">
            <a:spAutoFit/>
          </a:bodyPr>
          <a:lstStyle/>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جامعة محمد </a:t>
            </a:r>
            <a:r>
              <a:rPr lang="ar-SA" sz="2700" b="1" dirty="0" err="1"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خيضر</a:t>
            </a:r>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 بسكرة </a:t>
            </a:r>
          </a:p>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كلية العلوم الاقتصادية والتجارية وعلوم التسيير</a:t>
            </a:r>
          </a:p>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قسم علوم التسيير</a:t>
            </a:r>
            <a:endParaRPr lang="fr-FR" sz="2700" b="1" dirty="0">
              <a:solidFill>
                <a:srgbClr val="F9D80F"/>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6" name="ZoneTexte 5"/>
          <p:cNvSpPr txBox="1"/>
          <p:nvPr/>
        </p:nvSpPr>
        <p:spPr>
          <a:xfrm>
            <a:off x="8304245" y="6117300"/>
            <a:ext cx="2880320" cy="615553"/>
          </a:xfrm>
          <a:prstGeom prst="rect">
            <a:avLst/>
          </a:prstGeom>
          <a:solidFill>
            <a:srgbClr val="E6AF00"/>
          </a:solidFill>
        </p:spPr>
        <p:txBody>
          <a:bodyPr wrap="square" lIns="121917" tIns="60958" rIns="121917" bIns="60958" rtlCol="0">
            <a:spAutoFit/>
          </a:bodyPr>
          <a:lstStyle/>
          <a:p>
            <a:pPr algn="ctr"/>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2024/2023</a:t>
            </a:r>
            <a:endParaRPr lang="fr-FR" sz="3200"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0" name="Image 9" descr="9782340033900-475x500-1.jpg"/>
          <p:cNvPicPr>
            <a:picLocks noChangeAspect="1"/>
          </p:cNvPicPr>
          <p:nvPr/>
        </p:nvPicPr>
        <p:blipFill>
          <a:blip r:embed="rId3" cstate="print"/>
          <a:stretch>
            <a:fillRect/>
          </a:stretch>
        </p:blipFill>
        <p:spPr>
          <a:xfrm>
            <a:off x="41543" y="0"/>
            <a:ext cx="2467840" cy="3283527"/>
          </a:xfrm>
          <a:prstGeom prst="rect">
            <a:avLst/>
          </a:prstGeom>
        </p:spPr>
      </p:pic>
      <p:sp>
        <p:nvSpPr>
          <p:cNvPr id="11" name="Rectangle 10"/>
          <p:cNvSpPr/>
          <p:nvPr/>
        </p:nvSpPr>
        <p:spPr>
          <a:xfrm>
            <a:off x="1" y="4904509"/>
            <a:ext cx="12191999" cy="623455"/>
          </a:xfrm>
          <a:prstGeom prst="rect">
            <a:avLst/>
          </a:prstGeom>
          <a:solidFill>
            <a:srgbClr val="B0D5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0704512" y="2780928"/>
            <a:ext cx="1487488" cy="2160240"/>
          </a:xfrm>
          <a:prstGeom prst="rect">
            <a:avLst/>
          </a:prstGeom>
          <a:noFill/>
          <a:ln w="9525">
            <a:noFill/>
            <a:miter lim="800000"/>
            <a:headEnd/>
            <a:tailEnd/>
          </a:ln>
        </p:spPr>
      </p:pic>
      <p:sp>
        <p:nvSpPr>
          <p:cNvPr id="7" name="ZoneTexte 6"/>
          <p:cNvSpPr txBox="1"/>
          <p:nvPr/>
        </p:nvSpPr>
        <p:spPr>
          <a:xfrm>
            <a:off x="335360" y="1966188"/>
            <a:ext cx="10177131" cy="2308324"/>
          </a:xfrm>
          <a:prstGeom prst="rect">
            <a:avLst/>
          </a:prstGeom>
          <a:noFill/>
        </p:spPr>
        <p:txBody>
          <a:bodyPr wrap="square" rtlCol="0">
            <a:spAutoFit/>
          </a:bodyPr>
          <a:lstStyle/>
          <a:p>
            <a:pPr algn="just" rtl="1"/>
            <a:r>
              <a:rPr lang="ar-SA" sz="2400" b="1" dirty="0" smtClean="0">
                <a:solidFill>
                  <a:srgbClr val="D81A62"/>
                </a:solidFill>
                <a:latin typeface="Sakkal Majalla" pitchFamily="2" charset="-78"/>
                <a:cs typeface="Sakkal Majalla" pitchFamily="2" charset="-78"/>
              </a:rPr>
              <a:t>الحاجة إلى التكيف مع السياق المحلي</a:t>
            </a:r>
          </a:p>
          <a:p>
            <a:pPr algn="just" rtl="1"/>
            <a:r>
              <a:rPr lang="ar-SA" sz="2400" b="1" dirty="0" smtClean="0">
                <a:latin typeface="Sakkal Majalla" pitchFamily="2" charset="-78"/>
                <a:cs typeface="Sakkal Majalla" pitchFamily="2" charset="-78"/>
              </a:rPr>
              <a:t>إذا كانت طبيعة النشاط تتطلب من الشركات تكييف عروضها مع السياق المحلي، فإن هذا يحد من مدى ما يمكن نقله من بلد إلى آخر أثناء توسعها </a:t>
            </a:r>
            <a:r>
              <a:rPr lang="ar-SA" sz="2400" b="1" dirty="0" err="1" smtClean="0">
                <a:latin typeface="Sakkal Majalla" pitchFamily="2" charset="-78"/>
                <a:cs typeface="Sakkal Majalla" pitchFamily="2" charset="-78"/>
              </a:rPr>
              <a:t>دوليًا.</a:t>
            </a:r>
            <a:r>
              <a:rPr lang="ar-SA" sz="2400" b="1" dirty="0" smtClean="0">
                <a:latin typeface="Sakkal Majalla" pitchFamily="2" charset="-78"/>
                <a:cs typeface="Sakkal Majalla" pitchFamily="2" charset="-78"/>
              </a:rPr>
              <a:t> تحمل تكاليف النقل المرتفعة، والتغلب على الحواجز التنظيمية التي يفرضها البلد المستهدف، وتعديل تصميم المنتج لجعله متوافقًا مع </a:t>
            </a:r>
            <a:r>
              <a:rPr lang="ar-SA" sz="2400" b="1" dirty="0" err="1" smtClean="0">
                <a:latin typeface="Sakkal Majalla" pitchFamily="2" charset="-78"/>
                <a:cs typeface="Sakkal Majalla" pitchFamily="2" charset="-78"/>
              </a:rPr>
              <a:t>تفضيلات</a:t>
            </a:r>
            <a:r>
              <a:rPr lang="ar-SA" sz="2400" b="1" dirty="0" smtClean="0">
                <a:latin typeface="Sakkal Majalla" pitchFamily="2" charset="-78"/>
                <a:cs typeface="Sakkal Majalla" pitchFamily="2" charset="-78"/>
              </a:rPr>
              <a:t> العملاء المحليين، وإنشاء شبكات توزيع في البيئة المحلية الجديدة، وترسيخ  سمعة للعلامة التجارية لدى المشترين الذين لم يسمعوا </a:t>
            </a:r>
            <a:r>
              <a:rPr lang="ar-SA" sz="2400" b="1" dirty="0" err="1" smtClean="0">
                <a:latin typeface="Sakkal Majalla" pitchFamily="2" charset="-78"/>
                <a:cs typeface="Sakkal Majalla" pitchFamily="2" charset="-78"/>
              </a:rPr>
              <a:t>بها</a:t>
            </a:r>
            <a:r>
              <a:rPr lang="ar-SA" sz="2400" b="1" dirty="0" smtClean="0">
                <a:latin typeface="Sakkal Majalla" pitchFamily="2" charset="-78"/>
                <a:cs typeface="Sakkal Majalla" pitchFamily="2" charset="-78"/>
              </a:rPr>
              <a:t> </a:t>
            </a:r>
            <a:r>
              <a:rPr lang="ar-SA" sz="2400" b="1" dirty="0" err="1" smtClean="0">
                <a:latin typeface="Sakkal Majalla" pitchFamily="2" charset="-78"/>
                <a:cs typeface="Sakkal Majalla" pitchFamily="2" charset="-78"/>
              </a:rPr>
              <a:t>قبلا.</a:t>
            </a:r>
            <a:r>
              <a:rPr lang="ar-SA" sz="2400" b="1" dirty="0" smtClean="0">
                <a:latin typeface="Sakkal Majalla" pitchFamily="2" charset="-78"/>
                <a:cs typeface="Sakkal Majalla" pitchFamily="2" charset="-78"/>
              </a:rPr>
              <a:t> كلها عقبات تقلل من نطاق ميزة الشركة عندما  دخولها سوقًا </a:t>
            </a:r>
            <a:r>
              <a:rPr lang="ar-SA" sz="2400" b="1" dirty="0" err="1" smtClean="0">
                <a:latin typeface="Sakkal Majalla" pitchFamily="2" charset="-78"/>
                <a:cs typeface="Sakkal Majalla" pitchFamily="2" charset="-78"/>
              </a:rPr>
              <a:t>جديدًا.</a:t>
            </a:r>
            <a:r>
              <a:rPr lang="ar-SA" sz="2400" b="1" dirty="0" smtClean="0">
                <a:latin typeface="Sakkal Majalla" pitchFamily="2" charset="-78"/>
                <a:cs typeface="Sakkal Majalla" pitchFamily="2" charset="-78"/>
              </a:rPr>
              <a:t> </a:t>
            </a:r>
          </a:p>
        </p:txBody>
      </p:sp>
      <p:pic>
        <p:nvPicPr>
          <p:cNvPr id="8" name="Picture 5"/>
          <p:cNvPicPr>
            <a:picLocks noChangeAspect="1" noChangeArrowheads="1"/>
          </p:cNvPicPr>
          <p:nvPr/>
        </p:nvPicPr>
        <p:blipFill>
          <a:blip r:embed="rId3" cstate="print"/>
          <a:srcRect/>
          <a:stretch>
            <a:fillRect/>
          </a:stretch>
        </p:blipFill>
        <p:spPr bwMode="auto">
          <a:xfrm>
            <a:off x="10608502" y="2132857"/>
            <a:ext cx="1054100" cy="904875"/>
          </a:xfrm>
          <a:prstGeom prst="rect">
            <a:avLst/>
          </a:prstGeom>
          <a:noFill/>
          <a:ln w="9525">
            <a:noFill/>
            <a:miter lim="800000"/>
            <a:headEnd/>
            <a:tailEnd/>
          </a:ln>
        </p:spPr>
      </p:pic>
      <p:sp>
        <p:nvSpPr>
          <p:cNvPr id="9" name="ZoneTexte 8"/>
          <p:cNvSpPr txBox="1"/>
          <p:nvPr/>
        </p:nvSpPr>
        <p:spPr>
          <a:xfrm>
            <a:off x="815414" y="476673"/>
            <a:ext cx="10561173" cy="646331"/>
          </a:xfrm>
          <a:prstGeom prst="rect">
            <a:avLst/>
          </a:prstGeom>
          <a:solidFill>
            <a:srgbClr val="4A4662"/>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3/ هيكل المنافسة على الصعيد الدولي: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الصناعات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”متعددة المحليات“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و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”الشاملة“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pic>
        <p:nvPicPr>
          <p:cNvPr id="18434" name="Picture 2" descr="Injonctions à l'adaptation, tous victimes ?"/>
          <p:cNvPicPr>
            <a:picLocks noChangeAspect="1" noChangeArrowheads="1"/>
          </p:cNvPicPr>
          <p:nvPr/>
        </p:nvPicPr>
        <p:blipFill>
          <a:blip r:embed="rId4" cstate="print"/>
          <a:srcRect/>
          <a:stretch>
            <a:fillRect/>
          </a:stretch>
        </p:blipFill>
        <p:spPr bwMode="auto">
          <a:xfrm>
            <a:off x="1607065" y="4589334"/>
            <a:ext cx="5088565" cy="1784623"/>
          </a:xfrm>
          <a:prstGeom prst="rect">
            <a:avLst/>
          </a:prstGeom>
          <a:noFill/>
        </p:spPr>
      </p:pic>
      <p:sp>
        <p:nvSpPr>
          <p:cNvPr id="10" name="ZoneTexte 9"/>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23392" y="2132856"/>
            <a:ext cx="10177131" cy="1938992"/>
          </a:xfrm>
          <a:prstGeom prst="rect">
            <a:avLst/>
          </a:prstGeom>
          <a:noFill/>
        </p:spPr>
        <p:txBody>
          <a:bodyPr wrap="square" rtlCol="0">
            <a:spAutoFit/>
          </a:bodyPr>
          <a:lstStyle/>
          <a:p>
            <a:pPr algn="just" rtl="1"/>
            <a:r>
              <a:rPr lang="ar-SA" sz="2400" b="1" dirty="0" smtClean="0">
                <a:latin typeface="Sakkal Majalla" pitchFamily="2" charset="-78"/>
                <a:cs typeface="Sakkal Majalla" pitchFamily="2" charset="-78"/>
              </a:rPr>
              <a:t>في الحالات </a:t>
            </a:r>
            <a:r>
              <a:rPr lang="ar-SA" sz="2400" b="1" dirty="0" err="1" smtClean="0">
                <a:latin typeface="Sakkal Majalla" pitchFamily="2" charset="-78"/>
                <a:cs typeface="Sakkal Majalla" pitchFamily="2" charset="-78"/>
              </a:rPr>
              <a:t>القصوى </a:t>
            </a:r>
            <a:r>
              <a:rPr lang="ar-SA" sz="2400" b="1" dirty="0" smtClean="0">
                <a:latin typeface="Sakkal Majalla" pitchFamily="2" charset="-78"/>
                <a:cs typeface="Sakkal Majalla" pitchFamily="2" charset="-78"/>
              </a:rPr>
              <a:t>، تضطر الشركة إلى إعادة ابتكار نفسها كليا لكي تتمكن من العمل في بلد </a:t>
            </a:r>
            <a:r>
              <a:rPr lang="ar-SA" sz="2400" b="1" dirty="0" err="1" smtClean="0">
                <a:latin typeface="Sakkal Majalla" pitchFamily="2" charset="-78"/>
                <a:cs typeface="Sakkal Majalla" pitchFamily="2" charset="-78"/>
              </a:rPr>
              <a:t>جديد.</a:t>
            </a:r>
            <a:r>
              <a:rPr lang="ar-SA" sz="2400" b="1" dirty="0" smtClean="0">
                <a:latin typeface="Sakkal Majalla" pitchFamily="2" charset="-78"/>
                <a:cs typeface="Sakkal Majalla" pitchFamily="2" charset="-78"/>
              </a:rPr>
              <a:t> في مواجهة المنافسين المحليين، لا تملك الشركة متعددة الجنسيات خيارا سوى أن تصبح </a:t>
            </a:r>
            <a:r>
              <a:rPr lang="ar-SA" sz="2400" b="1" dirty="0" err="1" smtClean="0">
                <a:latin typeface="Sakkal Majalla" pitchFamily="2" charset="-78"/>
                <a:cs typeface="Sakkal Majalla" pitchFamily="2" charset="-78"/>
              </a:rPr>
              <a:t>نفسها </a:t>
            </a:r>
            <a:r>
              <a:rPr lang="ar-SA" sz="2400" b="1" dirty="0" smtClean="0">
                <a:latin typeface="Sakkal Majalla" pitchFamily="2" charset="-78"/>
                <a:cs typeface="Sakkal Majalla" pitchFamily="2" charset="-78"/>
              </a:rPr>
              <a:t>"محلية" وذلك بتطويرها لمنتجات محددة للسوق المستهدف، عن طريق إنشاء قدرات إنتاجية محليًا، أو الاستثمار لإنشاء  شهرة لعلامتها التجارية، أو حتى تعزيز علامة تجارية جديدة أكثر </a:t>
            </a:r>
            <a:r>
              <a:rPr lang="ar-SA" sz="2400" b="1" dirty="0" err="1" smtClean="0">
                <a:latin typeface="Sakkal Majalla" pitchFamily="2" charset="-78"/>
                <a:cs typeface="Sakkal Majalla" pitchFamily="2" charset="-78"/>
              </a:rPr>
              <a:t>ملاءمة</a:t>
            </a:r>
            <a:r>
              <a:rPr lang="ar-SA" sz="2400" b="1" dirty="0" smtClean="0">
                <a:latin typeface="Sakkal Majalla" pitchFamily="2" charset="-78"/>
                <a:cs typeface="Sakkal Majalla" pitchFamily="2" charset="-78"/>
              </a:rPr>
              <a:t> في البيئة </a:t>
            </a:r>
            <a:r>
              <a:rPr lang="ar-SA" sz="2400" b="1" dirty="0" err="1" smtClean="0">
                <a:latin typeface="Sakkal Majalla" pitchFamily="2" charset="-78"/>
                <a:cs typeface="Sakkal Majalla" pitchFamily="2" charset="-78"/>
              </a:rPr>
              <a:t>المحلية.</a:t>
            </a:r>
            <a:r>
              <a:rPr lang="ar-SA" sz="2400" b="1" dirty="0" smtClean="0">
                <a:latin typeface="Sakkal Majalla" pitchFamily="2" charset="-78"/>
                <a:cs typeface="Sakkal Majalla" pitchFamily="2" charset="-78"/>
              </a:rPr>
              <a:t> </a:t>
            </a:r>
            <a:r>
              <a:rPr lang="ar-SA" sz="2400" b="1" dirty="0" err="1" smtClean="0">
                <a:latin typeface="Sakkal Majalla" pitchFamily="2" charset="-78"/>
                <a:cs typeface="Sakkal Majalla" pitchFamily="2" charset="-78"/>
              </a:rPr>
              <a:t>وبالتالي </a:t>
            </a:r>
            <a:r>
              <a:rPr lang="ar-SA" sz="2400" b="1" dirty="0" smtClean="0">
                <a:latin typeface="Sakkal Majalla" pitchFamily="2" charset="-78"/>
                <a:cs typeface="Sakkal Majalla" pitchFamily="2" charset="-78"/>
              </a:rPr>
              <a:t>، فإن هذا يؤدي بالشركة تؤدي إلى إعادة إنشاء ميزة تنافسية محليًا.</a:t>
            </a:r>
          </a:p>
        </p:txBody>
      </p:sp>
      <p:sp>
        <p:nvSpPr>
          <p:cNvPr id="9" name="ZoneTexte 8"/>
          <p:cNvSpPr txBox="1"/>
          <p:nvPr/>
        </p:nvSpPr>
        <p:spPr>
          <a:xfrm>
            <a:off x="815414" y="476673"/>
            <a:ext cx="10561173" cy="646331"/>
          </a:xfrm>
          <a:prstGeom prst="rect">
            <a:avLst/>
          </a:prstGeom>
          <a:solidFill>
            <a:srgbClr val="4A4662"/>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3/ هيكل المنافسة على الصعيد الدولي: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الصناعات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”متعددة المحليات“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و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”الشاملة“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pic>
        <p:nvPicPr>
          <p:cNvPr id="4" name="Picture 2" descr="Injonctions à l'adaptation, tous victimes ?"/>
          <p:cNvPicPr>
            <a:picLocks noChangeAspect="1" noChangeArrowheads="1"/>
          </p:cNvPicPr>
          <p:nvPr/>
        </p:nvPicPr>
        <p:blipFill>
          <a:blip r:embed="rId2" cstate="print"/>
          <a:srcRect/>
          <a:stretch>
            <a:fillRect/>
          </a:stretch>
        </p:blipFill>
        <p:spPr bwMode="auto">
          <a:xfrm>
            <a:off x="1344800" y="4492352"/>
            <a:ext cx="5088565" cy="1784623"/>
          </a:xfrm>
          <a:prstGeom prst="rect">
            <a:avLst/>
          </a:prstGeom>
          <a:noFill/>
        </p:spPr>
      </p:pic>
      <p:sp>
        <p:nvSpPr>
          <p:cNvPr id="5" name="ZoneTexte 4"/>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0704512" y="2780928"/>
            <a:ext cx="1487488" cy="2160240"/>
          </a:xfrm>
          <a:prstGeom prst="rect">
            <a:avLst/>
          </a:prstGeom>
          <a:noFill/>
          <a:ln w="9525">
            <a:noFill/>
            <a:miter lim="800000"/>
            <a:headEnd/>
            <a:tailEnd/>
          </a:ln>
        </p:spPr>
      </p:pic>
      <p:sp>
        <p:nvSpPr>
          <p:cNvPr id="7" name="ZoneTexte 6"/>
          <p:cNvSpPr txBox="1"/>
          <p:nvPr/>
        </p:nvSpPr>
        <p:spPr>
          <a:xfrm>
            <a:off x="335360" y="1772816"/>
            <a:ext cx="10177131" cy="2800767"/>
          </a:xfrm>
          <a:prstGeom prst="rect">
            <a:avLst/>
          </a:prstGeom>
          <a:noFill/>
        </p:spPr>
        <p:txBody>
          <a:bodyPr wrap="square" rtlCol="0">
            <a:spAutoFit/>
          </a:bodyPr>
          <a:lstStyle/>
          <a:p>
            <a:pPr algn="just" rtl="1"/>
            <a:r>
              <a:rPr lang="ar-SA" sz="3200" b="1" dirty="0" smtClean="0">
                <a:solidFill>
                  <a:srgbClr val="D81A62"/>
                </a:solidFill>
                <a:latin typeface="Sakkal Majalla" pitchFamily="2" charset="-78"/>
                <a:cs typeface="Sakkal Majalla" pitchFamily="2" charset="-78"/>
              </a:rPr>
              <a:t>أهمية الاقتصاديات السلمية في الصناعة</a:t>
            </a:r>
          </a:p>
          <a:p>
            <a:pPr algn="just" rtl="1"/>
            <a:r>
              <a:rPr lang="ar-SA" sz="2400" b="1" dirty="0" smtClean="0">
                <a:latin typeface="Sakkal Majalla" pitchFamily="2" charset="-78"/>
                <a:cs typeface="Sakkal Majalla" pitchFamily="2" charset="-78"/>
              </a:rPr>
              <a:t>عندما يتسم قطاع ما باقتصاديات كبيرة جدًا للحجم،  فإن الشركة مهيمنة بالفعل في هذا القطاع  تصل إلى أسواق محلية جديدة بميزة التكلفة التي يضفيها حجمها </a:t>
            </a:r>
            <a:r>
              <a:rPr lang="ar-SA" sz="2400" b="1" dirty="0" err="1" smtClean="0">
                <a:latin typeface="Sakkal Majalla" pitchFamily="2" charset="-78"/>
                <a:cs typeface="Sakkal Majalla" pitchFamily="2" charset="-78"/>
              </a:rPr>
              <a:t>العالمي.</a:t>
            </a:r>
            <a:r>
              <a:rPr lang="ar-SA" sz="2400" b="1" dirty="0" smtClean="0">
                <a:latin typeface="Sakkal Majalla" pitchFamily="2" charset="-78"/>
                <a:cs typeface="Sakkal Majalla" pitchFamily="2" charset="-78"/>
              </a:rPr>
              <a:t> وفي مواجهة المنافسين المحليين بأحجام الإنتاج المحدودة بحجم السوق المحلي يمكن لشركة متعددة الجنسيات أن تعتمد على وجودها في العديد من الأسواق للاستثمار أكثر، خاصة في مجال البحث والتطوير، مع تخفيف انفاقها على جميع الأسواق المتواجدة </a:t>
            </a:r>
            <a:r>
              <a:rPr lang="ar-SA" sz="2400" b="1" dirty="0" err="1" smtClean="0">
                <a:latin typeface="Sakkal Majalla" pitchFamily="2" charset="-78"/>
                <a:cs typeface="Sakkal Majalla" pitchFamily="2" charset="-78"/>
              </a:rPr>
              <a:t>فيها.</a:t>
            </a:r>
            <a:r>
              <a:rPr lang="ar-SA" sz="2400" b="1" dirty="0" smtClean="0">
                <a:latin typeface="Sakkal Majalla" pitchFamily="2" charset="-78"/>
                <a:cs typeface="Sakkal Majalla" pitchFamily="2" charset="-78"/>
              </a:rPr>
              <a:t> وبطبيعة الحال، فإن الربح من الحجم المرتبط بالتواجد في أسواق متعددة لا يتحقق إلا إذا السلع والخدمات المباعة متجانسة بما فيه الكفاية للسماح بتحقيق اقتصاديات حجم كبيرة.</a:t>
            </a:r>
          </a:p>
        </p:txBody>
      </p:sp>
      <p:pic>
        <p:nvPicPr>
          <p:cNvPr id="8" name="Picture 5"/>
          <p:cNvPicPr>
            <a:picLocks noChangeAspect="1" noChangeArrowheads="1"/>
          </p:cNvPicPr>
          <p:nvPr/>
        </p:nvPicPr>
        <p:blipFill>
          <a:blip r:embed="rId3" cstate="print"/>
          <a:srcRect/>
          <a:stretch>
            <a:fillRect/>
          </a:stretch>
        </p:blipFill>
        <p:spPr bwMode="auto">
          <a:xfrm>
            <a:off x="10608502" y="2132857"/>
            <a:ext cx="1054100" cy="904875"/>
          </a:xfrm>
          <a:prstGeom prst="rect">
            <a:avLst/>
          </a:prstGeom>
          <a:noFill/>
          <a:ln w="9525">
            <a:noFill/>
            <a:miter lim="800000"/>
            <a:headEnd/>
            <a:tailEnd/>
          </a:ln>
        </p:spPr>
      </p:pic>
      <p:sp>
        <p:nvSpPr>
          <p:cNvPr id="9" name="ZoneTexte 8"/>
          <p:cNvSpPr txBox="1"/>
          <p:nvPr/>
        </p:nvSpPr>
        <p:spPr>
          <a:xfrm>
            <a:off x="815414" y="476673"/>
            <a:ext cx="10561173" cy="646331"/>
          </a:xfrm>
          <a:prstGeom prst="rect">
            <a:avLst/>
          </a:prstGeom>
          <a:solidFill>
            <a:srgbClr val="4A4662"/>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3/ هيكل المنافسة على الصعيد الدولي: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الصناعات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”متعددة المحليات“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و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”الشاملة“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pic>
        <p:nvPicPr>
          <p:cNvPr id="16386" name="Picture 2" descr="Abstract word cloud for economies of scale with related tags and terms. |  CanStock"/>
          <p:cNvPicPr>
            <a:picLocks noChangeAspect="1" noChangeArrowheads="1"/>
          </p:cNvPicPr>
          <p:nvPr/>
        </p:nvPicPr>
        <p:blipFill>
          <a:blip r:embed="rId4" cstate="print"/>
          <a:srcRect/>
          <a:stretch>
            <a:fillRect/>
          </a:stretch>
        </p:blipFill>
        <p:spPr bwMode="auto">
          <a:xfrm>
            <a:off x="695578" y="4309330"/>
            <a:ext cx="3266822" cy="1772816"/>
          </a:xfrm>
          <a:prstGeom prst="rect">
            <a:avLst/>
          </a:prstGeom>
          <a:noFill/>
        </p:spPr>
      </p:pic>
      <p:sp>
        <p:nvSpPr>
          <p:cNvPr id="10" name="ZoneTexte 9"/>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19403" y="2276872"/>
            <a:ext cx="10177131" cy="1569660"/>
          </a:xfrm>
          <a:prstGeom prst="rect">
            <a:avLst/>
          </a:prstGeom>
          <a:noFill/>
        </p:spPr>
        <p:txBody>
          <a:bodyPr wrap="square" rtlCol="0">
            <a:spAutoFit/>
          </a:bodyPr>
          <a:lstStyle/>
          <a:p>
            <a:pPr algn="just" rtl="1"/>
            <a:r>
              <a:rPr lang="ar-SA" sz="2400" b="1" dirty="0" smtClean="0">
                <a:latin typeface="Sakkal Majalla" pitchFamily="2" charset="-78"/>
                <a:cs typeface="Sakkal Majalla" pitchFamily="2" charset="-78"/>
              </a:rPr>
              <a:t>وبالتالي تصبح القطاعات التي تكون فيها </a:t>
            </a:r>
            <a:r>
              <a:rPr lang="ar-SA" sz="2400" b="1" dirty="0" err="1" smtClean="0">
                <a:latin typeface="Sakkal Majalla" pitchFamily="2" charset="-78"/>
                <a:cs typeface="Sakkal Majalla" pitchFamily="2" charset="-78"/>
              </a:rPr>
              <a:t>وفورات</a:t>
            </a:r>
            <a:r>
              <a:rPr lang="ar-SA" sz="2400" b="1" dirty="0" smtClean="0">
                <a:latin typeface="Sakkal Majalla" pitchFamily="2" charset="-78"/>
                <a:cs typeface="Sakkal Majalla" pitchFamily="2" charset="-78"/>
              </a:rPr>
              <a:t> الحجم مهمة وتفوق احتياجات </a:t>
            </a:r>
            <a:r>
              <a:rPr lang="ar-SA" sz="2400" b="1" dirty="0" err="1" smtClean="0">
                <a:latin typeface="Sakkal Majalla" pitchFamily="2" charset="-78"/>
                <a:cs typeface="Sakkal Majalla" pitchFamily="2" charset="-78"/>
              </a:rPr>
              <a:t>التكيف "</a:t>
            </a:r>
            <a:r>
              <a:rPr lang="ar-SA" sz="2400" b="1" dirty="0" err="1" smtClean="0">
                <a:solidFill>
                  <a:srgbClr val="2A779E"/>
                </a:solidFill>
                <a:effectLst>
                  <a:outerShdw blurRad="38100" dist="38100" dir="2700000" algn="tl">
                    <a:srgbClr val="000000">
                      <a:alpha val="43137"/>
                    </a:srgbClr>
                  </a:outerShdw>
                </a:effectLst>
                <a:latin typeface="Sakkal Majalla" pitchFamily="2" charset="-78"/>
                <a:cs typeface="Sakkal Majalla" pitchFamily="2" charset="-78"/>
              </a:rPr>
              <a:t>عالمية</a:t>
            </a:r>
            <a:r>
              <a:rPr lang="ar-SA" sz="2400" b="1" dirty="0" err="1" smtClean="0">
                <a:latin typeface="Sakkal Majalla" pitchFamily="2" charset="-78"/>
                <a:cs typeface="Sakkal Majalla" pitchFamily="2" charset="-78"/>
              </a:rPr>
              <a:t>" </a:t>
            </a:r>
            <a:r>
              <a:rPr lang="ar-SA" sz="2400" b="1" dirty="0" smtClean="0">
                <a:latin typeface="Sakkal Majalla" pitchFamily="2" charset="-78"/>
                <a:cs typeface="Sakkal Majalla" pitchFamily="2" charset="-78"/>
              </a:rPr>
              <a:t>؛ </a:t>
            </a:r>
            <a:r>
              <a:rPr lang="ar-SA" sz="2400" b="1" dirty="0" err="1" smtClean="0">
                <a:latin typeface="Sakkal Majalla" pitchFamily="2" charset="-78"/>
                <a:cs typeface="Sakkal Majalla" pitchFamily="2" charset="-78"/>
              </a:rPr>
              <a:t>والقطاعات </a:t>
            </a:r>
            <a:r>
              <a:rPr lang="ar-SA" sz="2400" b="1" dirty="0" smtClean="0">
                <a:latin typeface="Sakkal Majalla" pitchFamily="2" charset="-78"/>
                <a:cs typeface="Sakkal Majalla" pitchFamily="2" charset="-78"/>
              </a:rPr>
              <a:t>"</a:t>
            </a:r>
            <a:r>
              <a:rPr lang="ar-SA" sz="2400" b="1" dirty="0" smtClean="0">
                <a:solidFill>
                  <a:srgbClr val="3F146E"/>
                </a:solidFill>
                <a:effectLst>
                  <a:outerShdw blurRad="38100" dist="38100" dir="2700000" algn="tl">
                    <a:srgbClr val="000000">
                      <a:alpha val="43137"/>
                    </a:srgbClr>
                  </a:outerShdw>
                </a:effectLst>
                <a:latin typeface="Sakkal Majalla" pitchFamily="2" charset="-78"/>
                <a:cs typeface="Sakkal Majalla" pitchFamily="2" charset="-78"/>
              </a:rPr>
              <a:t>متعددة المحليات</a:t>
            </a:r>
            <a:r>
              <a:rPr lang="ar-SA" sz="2400" b="1" dirty="0" smtClean="0">
                <a:latin typeface="Sakkal Majalla" pitchFamily="2" charset="-78"/>
                <a:cs typeface="Sakkal Majalla" pitchFamily="2" charset="-78"/>
              </a:rPr>
              <a:t>" هي تلك التي تكون فيها احتياجات التكيف قوية للغاية </a:t>
            </a:r>
            <a:r>
              <a:rPr lang="ar-SA" sz="2400" b="1" dirty="0" err="1" smtClean="0">
                <a:latin typeface="Sakkal Majalla" pitchFamily="2" charset="-78"/>
                <a:cs typeface="Sakkal Majalla" pitchFamily="2" charset="-78"/>
              </a:rPr>
              <a:t>ووفورات</a:t>
            </a:r>
            <a:r>
              <a:rPr lang="ar-SA" sz="2400" b="1" dirty="0" smtClean="0">
                <a:latin typeface="Sakkal Majalla" pitchFamily="2" charset="-78"/>
                <a:cs typeface="Sakkal Majalla" pitchFamily="2" charset="-78"/>
              </a:rPr>
              <a:t> الحجم محدودة للغاية بحيث لا تبرر توحيد </a:t>
            </a:r>
            <a:r>
              <a:rPr lang="ar-SA" sz="2400" b="1" dirty="0" err="1" smtClean="0">
                <a:latin typeface="Sakkal Majalla" pitchFamily="2" charset="-78"/>
                <a:cs typeface="Sakkal Majalla" pitchFamily="2" charset="-78"/>
              </a:rPr>
              <a:t>العرض.</a:t>
            </a:r>
            <a:r>
              <a:rPr lang="ar-SA" sz="2400" b="1" dirty="0" smtClean="0">
                <a:latin typeface="Sakkal Majalla" pitchFamily="2" charset="-78"/>
                <a:cs typeface="Sakkal Majalla" pitchFamily="2" charset="-78"/>
              </a:rPr>
              <a:t> ومع ذلك، فإن جميع القطاعات تقريبًا تتسم بالحاجة إلى التكيف مع السياق المحلي </a:t>
            </a:r>
            <a:r>
              <a:rPr lang="ar-SA" sz="2400" b="1" dirty="0" err="1" smtClean="0">
                <a:latin typeface="Sakkal Majalla" pitchFamily="2" charset="-78"/>
                <a:cs typeface="Sakkal Majalla" pitchFamily="2" charset="-78"/>
              </a:rPr>
              <a:t>ووفورات</a:t>
            </a:r>
            <a:r>
              <a:rPr lang="ar-SA" sz="2400" b="1" dirty="0" smtClean="0">
                <a:latin typeface="Sakkal Majalla" pitchFamily="2" charset="-78"/>
                <a:cs typeface="Sakkal Majalla" pitchFamily="2" charset="-78"/>
              </a:rPr>
              <a:t> الحجم الكبيرة، وبالتالي فهي ليست عالمية كليا ولا محلية بحتة، ولكنها تقع بين هذين الطرفين.</a:t>
            </a:r>
          </a:p>
        </p:txBody>
      </p:sp>
      <p:sp>
        <p:nvSpPr>
          <p:cNvPr id="9" name="ZoneTexte 8"/>
          <p:cNvSpPr txBox="1"/>
          <p:nvPr/>
        </p:nvSpPr>
        <p:spPr>
          <a:xfrm>
            <a:off x="815414" y="476673"/>
            <a:ext cx="10561173" cy="646331"/>
          </a:xfrm>
          <a:prstGeom prst="rect">
            <a:avLst/>
          </a:prstGeom>
          <a:solidFill>
            <a:srgbClr val="4A4662"/>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3/ هيكل المنافسة على الصعيد الدولي: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الصناعات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”متعددة المحليات“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و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”الشاملة“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pic>
        <p:nvPicPr>
          <p:cNvPr id="4" name="Picture 2" descr="Abstract word cloud for economies of scale with related tags and terms. |  CanStock"/>
          <p:cNvPicPr>
            <a:picLocks noChangeAspect="1" noChangeArrowheads="1"/>
          </p:cNvPicPr>
          <p:nvPr/>
        </p:nvPicPr>
        <p:blipFill>
          <a:blip r:embed="rId2" cstate="print"/>
          <a:srcRect/>
          <a:stretch>
            <a:fillRect/>
          </a:stretch>
        </p:blipFill>
        <p:spPr bwMode="auto">
          <a:xfrm>
            <a:off x="2743200" y="3991031"/>
            <a:ext cx="4196697" cy="2271224"/>
          </a:xfrm>
          <a:prstGeom prst="rect">
            <a:avLst/>
          </a:prstGeom>
          <a:noFill/>
        </p:spPr>
      </p:pic>
      <p:sp>
        <p:nvSpPr>
          <p:cNvPr id="5" name="ZoneTexte 4"/>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91478" y="476673"/>
            <a:ext cx="9409045" cy="646331"/>
          </a:xfrm>
          <a:prstGeom prst="rect">
            <a:avLst/>
          </a:prstGeom>
          <a:solidFill>
            <a:srgbClr val="69638B"/>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4/ طرق التدويل</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7" name="ZoneTexte 6"/>
          <p:cNvSpPr txBox="1"/>
          <p:nvPr/>
        </p:nvSpPr>
        <p:spPr>
          <a:xfrm>
            <a:off x="1007435" y="1556792"/>
            <a:ext cx="10561173" cy="3539430"/>
          </a:xfrm>
          <a:prstGeom prst="rect">
            <a:avLst/>
          </a:prstGeom>
          <a:noFill/>
        </p:spPr>
        <p:txBody>
          <a:bodyPr wrap="square" rtlCol="0">
            <a:spAutoFit/>
          </a:bodyPr>
          <a:lstStyle/>
          <a:p>
            <a:pPr algn="just" rtl="1"/>
            <a:r>
              <a:rPr lang="ar-SA" sz="2800" b="1" dirty="0" smtClean="0">
                <a:latin typeface="Sakkal Majalla" pitchFamily="2" charset="-78"/>
                <a:cs typeface="Sakkal Majalla" pitchFamily="2" charset="-78"/>
              </a:rPr>
              <a:t>	يحدث تدويل الاقتصاد من خلال طريقتين أساسيتين: </a:t>
            </a:r>
            <a:r>
              <a:rPr lang="ar-SA" sz="2800" b="1" dirty="0" smtClean="0">
                <a:effectLst>
                  <a:outerShdw blurRad="38100" dist="38100" dir="2700000" algn="tl">
                    <a:srgbClr val="000000">
                      <a:alpha val="43137"/>
                    </a:srgbClr>
                  </a:outerShdw>
                </a:effectLst>
                <a:latin typeface="Sakkal Majalla" pitchFamily="2" charset="-78"/>
                <a:cs typeface="Sakkal Majalla" pitchFamily="2" charset="-78"/>
              </a:rPr>
              <a:t>التجارة الدولية</a:t>
            </a:r>
            <a:r>
              <a:rPr lang="ar-SA" sz="2800" b="1" dirty="0" smtClean="0">
                <a:latin typeface="Sakkal Majalla" pitchFamily="2" charset="-78"/>
                <a:cs typeface="Sakkal Majalla" pitchFamily="2" charset="-78"/>
              </a:rPr>
              <a:t> في السلع والخدمات من جهة </a:t>
            </a:r>
            <a:r>
              <a:rPr lang="ar-SA" sz="2800" b="1" dirty="0" smtClean="0">
                <a:effectLst>
                  <a:outerShdw blurRad="38100" dist="38100" dir="2700000" algn="tl">
                    <a:srgbClr val="000000">
                      <a:alpha val="43137"/>
                    </a:srgbClr>
                  </a:outerShdw>
                </a:effectLst>
                <a:latin typeface="Sakkal Majalla" pitchFamily="2" charset="-78"/>
                <a:cs typeface="Sakkal Majalla" pitchFamily="2" charset="-78"/>
              </a:rPr>
              <a:t>والاستثمار المباشر</a:t>
            </a:r>
            <a:r>
              <a:rPr lang="ar-SA" sz="2800" b="1" dirty="0" smtClean="0">
                <a:latin typeface="Sakkal Majalla" pitchFamily="2" charset="-78"/>
                <a:cs typeface="Sakkal Majalla" pitchFamily="2" charset="-78"/>
              </a:rPr>
              <a:t> في الخارج من جهة </a:t>
            </a:r>
            <a:r>
              <a:rPr lang="ar-SA" sz="2800" b="1" dirty="0" err="1" smtClean="0">
                <a:latin typeface="Sakkal Majalla" pitchFamily="2" charset="-78"/>
                <a:cs typeface="Sakkal Majalla" pitchFamily="2" charset="-78"/>
              </a:rPr>
              <a:t>أخرى.</a:t>
            </a:r>
            <a:r>
              <a:rPr lang="ar-SA" sz="2800" b="1" dirty="0" smtClean="0">
                <a:latin typeface="Sakkal Majalla" pitchFamily="2" charset="-78"/>
                <a:cs typeface="Sakkal Majalla" pitchFamily="2" charset="-78"/>
              </a:rPr>
              <a:t> </a:t>
            </a:r>
          </a:p>
          <a:p>
            <a:pPr algn="just" rtl="1"/>
            <a:r>
              <a:rPr lang="ar-SA" sz="2800" b="1" dirty="0" smtClean="0">
                <a:latin typeface="Sakkal Majalla" pitchFamily="2" charset="-78"/>
                <a:cs typeface="Sakkal Majalla" pitchFamily="2" charset="-78"/>
              </a:rPr>
              <a:t>	بعبارة أخرى، يمكن للشركة أن تصدر منتجاتها من بلدها الأصلي أو الاستثمار في بلد أجنبي وبيع منتجاتها في ذلك البلد المضيف عن طريق الإنتاج </a:t>
            </a:r>
            <a:r>
              <a:rPr lang="ar-SA" sz="2800" b="1" dirty="0" err="1" smtClean="0">
                <a:latin typeface="Sakkal Majalla" pitchFamily="2" charset="-78"/>
                <a:cs typeface="Sakkal Majalla" pitchFamily="2" charset="-78"/>
              </a:rPr>
              <a:t>محليًا.</a:t>
            </a:r>
            <a:r>
              <a:rPr lang="ar-SA" sz="2800" b="1" dirty="0" smtClean="0">
                <a:latin typeface="Sakkal Majalla" pitchFamily="2" charset="-78"/>
                <a:cs typeface="Sakkal Majalla" pitchFamily="2" charset="-78"/>
              </a:rPr>
              <a:t> في الواقع، العديد من الشركات تجمع بدرجات متفاوتة بين هذين الوضعين، على سبيل المثال عن طريق تصدير المكونات وجعل التجميع </a:t>
            </a:r>
            <a:r>
              <a:rPr lang="ar-SA" sz="2800" b="1" dirty="0" err="1" smtClean="0">
                <a:latin typeface="Sakkal Majalla" pitchFamily="2" charset="-78"/>
                <a:cs typeface="Sakkal Majalla" pitchFamily="2" charset="-78"/>
              </a:rPr>
              <a:t>محليًا.</a:t>
            </a:r>
            <a:r>
              <a:rPr lang="ar-SA" sz="2800" b="1" dirty="0" smtClean="0">
                <a:latin typeface="Sakkal Majalla" pitchFamily="2" charset="-78"/>
                <a:cs typeface="Sakkal Majalla" pitchFamily="2" charset="-78"/>
              </a:rPr>
              <a:t> مع ذلك، فإن النمط السائد للتدويل يختلف اختلافًا كبيرًا من صناعة إلى </a:t>
            </a:r>
            <a:r>
              <a:rPr lang="ar-SA" sz="2800" b="1" dirty="0" err="1" smtClean="0">
                <a:latin typeface="Sakkal Majalla" pitchFamily="2" charset="-78"/>
                <a:cs typeface="Sakkal Majalla" pitchFamily="2" charset="-78"/>
              </a:rPr>
              <a:t>أخرى.</a:t>
            </a:r>
            <a:r>
              <a:rPr lang="ar-SA" sz="2800" b="1" dirty="0" smtClean="0">
                <a:latin typeface="Sakkal Majalla" pitchFamily="2" charset="-78"/>
                <a:cs typeface="Sakkal Majalla" pitchFamily="2" charset="-78"/>
              </a:rPr>
              <a:t> </a:t>
            </a:r>
          </a:p>
          <a:p>
            <a:pPr algn="just" rtl="1"/>
            <a:r>
              <a:rPr lang="ar-SA" sz="2800" b="1" dirty="0" smtClean="0">
                <a:latin typeface="Sakkal Majalla" pitchFamily="2" charset="-78"/>
                <a:cs typeface="Sakkal Majalla" pitchFamily="2" charset="-78"/>
              </a:rPr>
              <a:t>	يتم تدويل بعض القطاعات في المقام الأول من خلال تطوير التجارة الدولية، على عكس قطاعات أخرى تصبح دولية بالاستثمار</a:t>
            </a:r>
          </a:p>
        </p:txBody>
      </p:sp>
      <p:sp>
        <p:nvSpPr>
          <p:cNvPr id="4" name="ZoneTexte 3"/>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91478" y="476673"/>
            <a:ext cx="9409045" cy="646331"/>
          </a:xfrm>
          <a:prstGeom prst="rect">
            <a:avLst/>
          </a:prstGeom>
          <a:solidFill>
            <a:srgbClr val="69638B"/>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4/ طرق التدويل</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graphicFrame>
        <p:nvGraphicFramePr>
          <p:cNvPr id="4" name="Tableau 3"/>
          <p:cNvGraphicFramePr>
            <a:graphicFrameLocks noGrp="1"/>
          </p:cNvGraphicFramePr>
          <p:nvPr/>
        </p:nvGraphicFramePr>
        <p:xfrm>
          <a:off x="1679510" y="1916832"/>
          <a:ext cx="9697077" cy="3322320"/>
        </p:xfrm>
        <a:graphic>
          <a:graphicData uri="http://schemas.openxmlformats.org/drawingml/2006/table">
            <a:tbl>
              <a:tblPr firstRow="1" bandRow="1">
                <a:tableStyleId>{91EBBBCC-DAD2-459C-BE2E-F6DE35CF9A28}</a:tableStyleId>
              </a:tblPr>
              <a:tblGrid>
                <a:gridCol w="3360373"/>
                <a:gridCol w="3632712"/>
                <a:gridCol w="2703992"/>
              </a:tblGrid>
              <a:tr h="370840">
                <a:tc>
                  <a:txBody>
                    <a:bodyPr/>
                    <a:lstStyle/>
                    <a:p>
                      <a:pPr algn="just" rtl="1"/>
                      <a:r>
                        <a:rPr lang="ar-SA" sz="2000" dirty="0" smtClean="0"/>
                        <a:t>الاستثمار الأجنبي المباشر مهم</a:t>
                      </a:r>
                      <a:endParaRPr lang="fr-FR" sz="2000" b="1" dirty="0">
                        <a:latin typeface="Sakkal Majalla" pitchFamily="2" charset="-78"/>
                        <a:cs typeface="Sakkal Majalla"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r>
                        <a:rPr lang="ar-SA" sz="2000" dirty="0" smtClean="0"/>
                        <a:t>الاستثمار الأجنبي المباشر  محدود</a:t>
                      </a:r>
                      <a:endParaRPr lang="fr-FR" sz="2000" b="1" dirty="0">
                        <a:latin typeface="Sakkal Majalla" pitchFamily="2" charset="-78"/>
                        <a:cs typeface="Sakkal Majalla"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endParaRPr lang="fr-FR" sz="2000" b="1" dirty="0">
                        <a:latin typeface="Sakkal Majalla" pitchFamily="2" charset="-78"/>
                        <a:cs typeface="Sakkal Majalla"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rtl="1"/>
                      <a:r>
                        <a:rPr lang="ar-SA" sz="2000" dirty="0" smtClean="0">
                          <a:effectLst>
                            <a:outerShdw blurRad="38100" dist="38100" dir="2700000" algn="tl">
                              <a:srgbClr val="000000">
                                <a:alpha val="43137"/>
                              </a:srgbClr>
                            </a:outerShdw>
                          </a:effectLst>
                        </a:rPr>
                        <a:t>الأنشطة </a:t>
                      </a:r>
                      <a:r>
                        <a:rPr lang="ar-SA" sz="2000" dirty="0" err="1" smtClean="0">
                          <a:effectLst>
                            <a:outerShdw blurRad="38100" dist="38100" dir="2700000" algn="tl">
                              <a:srgbClr val="000000">
                                <a:alpha val="43137"/>
                              </a:srgbClr>
                            </a:outerShdw>
                          </a:effectLst>
                        </a:rPr>
                        <a:t>الشملة</a:t>
                      </a:r>
                      <a:r>
                        <a:rPr lang="ar-SA" sz="2000" dirty="0" smtClean="0">
                          <a:effectLst>
                            <a:outerShdw blurRad="38100" dist="38100" dir="2700000" algn="tl">
                              <a:srgbClr val="000000">
                                <a:alpha val="43137"/>
                              </a:srgbClr>
                            </a:outerShdw>
                          </a:effectLst>
                        </a:rPr>
                        <a:t> المعقدة</a:t>
                      </a:r>
                    </a:p>
                    <a:p>
                      <a:pPr algn="just" rtl="1">
                        <a:buFont typeface="Wingdings" pitchFamily="2" charset="2"/>
                        <a:buChar char="§"/>
                      </a:pPr>
                      <a:r>
                        <a:rPr lang="ar-SA" sz="2000" dirty="0" smtClean="0">
                          <a:effectLst/>
                        </a:rPr>
                        <a:t>السيارات</a:t>
                      </a:r>
                    </a:p>
                    <a:p>
                      <a:pPr algn="just" rtl="1">
                        <a:buFont typeface="Wingdings" pitchFamily="2" charset="2"/>
                        <a:buChar char="§"/>
                      </a:pPr>
                      <a:r>
                        <a:rPr lang="ar-SA" sz="2000" dirty="0" smtClean="0"/>
                        <a:t>الالكترونيات</a:t>
                      </a:r>
                    </a:p>
                    <a:p>
                      <a:pPr algn="just" rtl="1">
                        <a:buFont typeface="Wingdings" pitchFamily="2" charset="2"/>
                        <a:buChar char="§"/>
                      </a:pPr>
                      <a:r>
                        <a:rPr lang="ar-SA" sz="2000" dirty="0" smtClean="0"/>
                        <a:t>الأجهزة</a:t>
                      </a:r>
                      <a:r>
                        <a:rPr lang="ar-SA" sz="2000" baseline="0" dirty="0" smtClean="0"/>
                        <a:t> المنزلية</a:t>
                      </a:r>
                    </a:p>
                    <a:p>
                      <a:pPr algn="just" rtl="1">
                        <a:buFont typeface="Wingdings" pitchFamily="2" charset="2"/>
                        <a:buChar char="§"/>
                      </a:pPr>
                      <a:r>
                        <a:rPr lang="ar-SA" sz="2000" baseline="0" dirty="0" smtClean="0"/>
                        <a:t>الصيدلة</a:t>
                      </a:r>
                      <a:endParaRPr lang="fr-FR" sz="2000" b="1" dirty="0">
                        <a:latin typeface="Sakkal Majalla" pitchFamily="2" charset="-78"/>
                        <a:cs typeface="Sakkal Majalla"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r>
                        <a:rPr lang="ar-SA" sz="2000" dirty="0" smtClean="0">
                          <a:effectLst>
                            <a:outerShdw blurRad="38100" dist="38100" dir="2700000" algn="tl">
                              <a:srgbClr val="000000">
                                <a:alpha val="43137"/>
                              </a:srgbClr>
                            </a:outerShdw>
                          </a:effectLst>
                        </a:rPr>
                        <a:t>أنشطة التصدير الشاملة العالمية</a:t>
                      </a:r>
                    </a:p>
                    <a:p>
                      <a:pPr algn="just" rtl="1">
                        <a:buFont typeface="Wingdings" pitchFamily="2" charset="2"/>
                        <a:buChar char="§"/>
                      </a:pPr>
                      <a:r>
                        <a:rPr lang="ar-SA" sz="2000" dirty="0" smtClean="0"/>
                        <a:t>الطائرات</a:t>
                      </a:r>
                    </a:p>
                    <a:p>
                      <a:pPr algn="just" rtl="1">
                        <a:buFont typeface="Wingdings" pitchFamily="2" charset="2"/>
                        <a:buChar char="§"/>
                      </a:pPr>
                      <a:r>
                        <a:rPr lang="ar-SA" sz="2000" dirty="0" smtClean="0"/>
                        <a:t>الانتاج</a:t>
                      </a:r>
                      <a:r>
                        <a:rPr lang="ar-SA" sz="2000" baseline="0" dirty="0" smtClean="0"/>
                        <a:t> الزراعي</a:t>
                      </a:r>
                    </a:p>
                    <a:p>
                      <a:pPr algn="just" rtl="1">
                        <a:buFont typeface="Wingdings" pitchFamily="2" charset="2"/>
                        <a:buChar char="§"/>
                      </a:pPr>
                      <a:r>
                        <a:rPr lang="ar-SA" sz="2000" baseline="0" dirty="0" smtClean="0"/>
                        <a:t>صناعة الساعات والمجوهرات</a:t>
                      </a:r>
                      <a:endParaRPr lang="fr-FR" sz="2000" b="1" dirty="0">
                        <a:latin typeface="Sakkal Majalla" pitchFamily="2" charset="-78"/>
                        <a:cs typeface="Sakkal Majalla"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r>
                        <a:rPr lang="ar-SA" sz="2000" dirty="0" smtClean="0">
                          <a:effectLst>
                            <a:outerShdw blurRad="38100" dist="38100" dir="2700000" algn="tl">
                              <a:srgbClr val="000000">
                                <a:alpha val="43137"/>
                              </a:srgbClr>
                            </a:outerShdw>
                          </a:effectLst>
                        </a:rPr>
                        <a:t>التجارة الدولية مهمة</a:t>
                      </a:r>
                      <a:endParaRPr lang="fr-FR" sz="2000" b="1" dirty="0">
                        <a:effectLst>
                          <a:outerShdw blurRad="38100" dist="38100" dir="2700000" algn="tl">
                            <a:srgbClr val="000000">
                              <a:alpha val="43137"/>
                            </a:srgbClr>
                          </a:outerShdw>
                        </a:effectLst>
                        <a:latin typeface="Sakkal Majalla" pitchFamily="2" charset="-78"/>
                        <a:cs typeface="Sakkal Majalla"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rtl="1"/>
                      <a:r>
                        <a:rPr lang="ar-SA" sz="2000" dirty="0" smtClean="0">
                          <a:effectLst>
                            <a:outerShdw blurRad="38100" dist="38100" dir="2700000" algn="tl">
                              <a:srgbClr val="000000">
                                <a:alpha val="43137"/>
                              </a:srgbClr>
                            </a:outerShdw>
                          </a:effectLst>
                        </a:rPr>
                        <a:t>أنشطة متعددة</a:t>
                      </a:r>
                      <a:r>
                        <a:rPr lang="ar-SA" sz="2000" baseline="0" dirty="0" smtClean="0">
                          <a:effectLst>
                            <a:outerShdw blurRad="38100" dist="38100" dir="2700000" algn="tl">
                              <a:srgbClr val="000000">
                                <a:alpha val="43137"/>
                              </a:srgbClr>
                            </a:outerShdw>
                          </a:effectLst>
                        </a:rPr>
                        <a:t> المحليات</a:t>
                      </a:r>
                    </a:p>
                    <a:p>
                      <a:pPr algn="just" rtl="1">
                        <a:buFont typeface="Wingdings" pitchFamily="2" charset="2"/>
                        <a:buChar char="§"/>
                      </a:pPr>
                      <a:r>
                        <a:rPr lang="ar-SA" sz="2000" baseline="0" dirty="0" smtClean="0"/>
                        <a:t>الفنادق</a:t>
                      </a:r>
                    </a:p>
                    <a:p>
                      <a:pPr algn="just" rtl="1">
                        <a:buFont typeface="Wingdings" pitchFamily="2" charset="2"/>
                        <a:buChar char="§"/>
                      </a:pPr>
                      <a:r>
                        <a:rPr lang="ar-SA" sz="2000" baseline="0" dirty="0" smtClean="0"/>
                        <a:t>المحلات الكبرى للتوزيع</a:t>
                      </a:r>
                    </a:p>
                    <a:p>
                      <a:pPr algn="just" rtl="1">
                        <a:buFont typeface="Wingdings" pitchFamily="2" charset="2"/>
                        <a:buChar char="§"/>
                      </a:pPr>
                      <a:r>
                        <a:rPr lang="ar-SA" sz="2000" baseline="0" dirty="0" smtClean="0"/>
                        <a:t>مكاتب التدقيق والاستشارات</a:t>
                      </a:r>
                      <a:endParaRPr lang="fr-FR" sz="2000" b="1" dirty="0">
                        <a:latin typeface="Sakkal Majalla" pitchFamily="2" charset="-78"/>
                        <a:cs typeface="Sakkal Majalla"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r>
                        <a:rPr lang="ar-SA" sz="2000" dirty="0" smtClean="0">
                          <a:effectLst>
                            <a:outerShdw blurRad="38100" dist="38100" dir="2700000" algn="tl">
                              <a:srgbClr val="000000">
                                <a:alpha val="43137"/>
                              </a:srgbClr>
                            </a:outerShdw>
                          </a:effectLst>
                        </a:rPr>
                        <a:t>أنشطة محلية</a:t>
                      </a:r>
                    </a:p>
                    <a:p>
                      <a:pPr algn="just" rtl="1">
                        <a:buFont typeface="Wingdings" pitchFamily="2" charset="2"/>
                        <a:buChar char="§"/>
                      </a:pPr>
                      <a:r>
                        <a:rPr lang="ar-SA" sz="2000" dirty="0" smtClean="0"/>
                        <a:t>النقل بالسكك الحديدية</a:t>
                      </a:r>
                    </a:p>
                    <a:p>
                      <a:pPr algn="just" rtl="1">
                        <a:buFont typeface="Wingdings" pitchFamily="2" charset="2"/>
                        <a:buChar char="§"/>
                      </a:pPr>
                      <a:r>
                        <a:rPr lang="ar-SA" sz="2000" dirty="0" smtClean="0"/>
                        <a:t>المصارف</a:t>
                      </a:r>
                    </a:p>
                    <a:p>
                      <a:pPr algn="just" rtl="1">
                        <a:buFont typeface="Wingdings" pitchFamily="2" charset="2"/>
                        <a:buChar char="§"/>
                      </a:pPr>
                      <a:r>
                        <a:rPr lang="ar-SA" sz="2000" dirty="0" smtClean="0"/>
                        <a:t>الصحافة</a:t>
                      </a:r>
                      <a:r>
                        <a:rPr lang="ar-SA" sz="2000" baseline="0" dirty="0" smtClean="0"/>
                        <a:t> اليومية</a:t>
                      </a:r>
                      <a:endParaRPr lang="fr-FR" sz="2000" b="1" dirty="0">
                        <a:latin typeface="Sakkal Majalla" pitchFamily="2" charset="-78"/>
                        <a:cs typeface="Sakkal Majalla"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r>
                        <a:rPr lang="ar-SA" sz="2000" dirty="0" smtClean="0">
                          <a:effectLst>
                            <a:outerShdw blurRad="38100" dist="38100" dir="2700000" algn="tl">
                              <a:srgbClr val="000000">
                                <a:alpha val="43137"/>
                              </a:srgbClr>
                            </a:outerShdw>
                          </a:effectLst>
                        </a:rPr>
                        <a:t>التجارة الدولية ضعيفة</a:t>
                      </a:r>
                      <a:endParaRPr lang="fr-FR" sz="2000" b="1" dirty="0">
                        <a:effectLst>
                          <a:outerShdw blurRad="38100" dist="38100" dir="2700000" algn="tl">
                            <a:srgbClr val="000000">
                              <a:alpha val="43137"/>
                            </a:srgbClr>
                          </a:outerShdw>
                        </a:effectLst>
                        <a:latin typeface="Sakkal Majalla" pitchFamily="2" charset="-78"/>
                        <a:cs typeface="Sakkal Majalla"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ZoneTexte 4"/>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103445" y="2204864"/>
            <a:ext cx="2976331" cy="369332"/>
          </a:xfrm>
          <a:prstGeom prst="rect">
            <a:avLst/>
          </a:prstGeom>
          <a:noFill/>
        </p:spPr>
        <p:txBody>
          <a:bodyPr wrap="square" rtlCol="0">
            <a:spAutoFit/>
          </a:bodyPr>
          <a:lstStyle/>
          <a:p>
            <a:endParaRPr lang="fr-FR" dirty="0"/>
          </a:p>
        </p:txBody>
      </p:sp>
      <p:sp>
        <p:nvSpPr>
          <p:cNvPr id="21508" name="AutoShape 4" descr="Définition de la croissance interne - pourquoi adopter cette stratégie ?"/>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10" name="AutoShape 6" descr="Définition de la croissance interne - pourquoi adopter cette stratégie ?"/>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12" name="AutoShape 8" descr="Définition de la croissance interne - pourquoi adopter cette stratégie ?"/>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14" name="AutoShape 10" descr="Définition de la croissance interne - pourquoi adopter cette stratégie ?"/>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16" name="AutoShape 12" descr="Définition de la croissance interne - pourquoi adopter cette stratégie ?"/>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Ellipse 14"/>
          <p:cNvSpPr/>
          <p:nvPr/>
        </p:nvSpPr>
        <p:spPr>
          <a:xfrm>
            <a:off x="6288021" y="4149080"/>
            <a:ext cx="2688299" cy="1872208"/>
          </a:xfrm>
          <a:prstGeom prst="ellipse">
            <a:avLst/>
          </a:prstGeom>
          <a:solidFill>
            <a:srgbClr val="F7A7C0"/>
          </a:solidFill>
          <a:ln>
            <a:solidFill>
              <a:srgbClr val="F59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chemeClr val="tx1"/>
                </a:solidFill>
                <a:effectLst>
                  <a:outerShdw blurRad="38100" dist="38100" dir="2700000" algn="tl">
                    <a:srgbClr val="000000">
                      <a:alpha val="43137"/>
                    </a:srgbClr>
                  </a:outerShdw>
                </a:effectLst>
                <a:latin typeface="Comic Sans MS"/>
                <a:ea typeface="Comic Sans MS"/>
                <a:cs typeface="Comic Sans MS"/>
                <a:sym typeface="Comic Sans MS"/>
              </a:rPr>
              <a:t>الأنشطة متعددة المحليات</a:t>
            </a:r>
            <a:endParaRPr lang="fr-FR" sz="3200" b="1" dirty="0" smtClean="0">
              <a:solidFill>
                <a:schemeClr val="tx1"/>
              </a:solidFill>
              <a:effectLst>
                <a:outerShdw blurRad="38100" dist="38100" dir="2700000" algn="tl">
                  <a:srgbClr val="000000">
                    <a:alpha val="43137"/>
                  </a:srgbClr>
                </a:outerShdw>
              </a:effectLst>
              <a:latin typeface="Comic Sans MS"/>
              <a:ea typeface="Comic Sans MS"/>
              <a:cs typeface="Comic Sans MS"/>
              <a:sym typeface="Comic Sans MS"/>
            </a:endParaRPr>
          </a:p>
        </p:txBody>
      </p:sp>
      <p:sp>
        <p:nvSpPr>
          <p:cNvPr id="16" name="Ellipse 15"/>
          <p:cNvSpPr/>
          <p:nvPr/>
        </p:nvSpPr>
        <p:spPr>
          <a:xfrm>
            <a:off x="3407702" y="3933056"/>
            <a:ext cx="2496277" cy="2088232"/>
          </a:xfrm>
          <a:prstGeom prst="ellipse">
            <a:avLst/>
          </a:prstGeom>
          <a:solidFill>
            <a:srgbClr val="FFD347"/>
          </a:solidFill>
          <a:ln>
            <a:solidFill>
              <a:srgbClr val="FFD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effectLst>
                  <a:outerShdw blurRad="38100" dist="38100" dir="2700000" algn="tl">
                    <a:srgbClr val="000000">
                      <a:alpha val="43137"/>
                    </a:srgbClr>
                  </a:outerShdw>
                </a:effectLst>
                <a:latin typeface="Comic Sans MS"/>
                <a:ea typeface="Comic Sans MS"/>
                <a:cs typeface="Comic Sans MS"/>
                <a:sym typeface="Comic Sans MS"/>
              </a:rPr>
              <a:t>أنشطة التصدير العالمية</a:t>
            </a:r>
            <a:endParaRPr lang="fr-FR" sz="3600" b="1" dirty="0" smtClean="0">
              <a:solidFill>
                <a:schemeClr val="tx1"/>
              </a:solidFill>
              <a:effectLst>
                <a:outerShdw blurRad="38100" dist="38100" dir="2700000" algn="tl">
                  <a:srgbClr val="000000">
                    <a:alpha val="43137"/>
                  </a:srgbClr>
                </a:outerShdw>
              </a:effectLst>
              <a:latin typeface="Comic Sans MS"/>
              <a:ea typeface="Comic Sans MS"/>
              <a:cs typeface="Comic Sans MS"/>
              <a:sym typeface="Comic Sans MS"/>
            </a:endParaRPr>
          </a:p>
        </p:txBody>
      </p:sp>
      <p:sp>
        <p:nvSpPr>
          <p:cNvPr id="18" name="Google Shape;594;p22"/>
          <p:cNvSpPr/>
          <p:nvPr/>
        </p:nvSpPr>
        <p:spPr>
          <a:xfrm>
            <a:off x="9648395" y="2132856"/>
            <a:ext cx="1152128" cy="864096"/>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19" name="Rectangle 18"/>
          <p:cNvSpPr/>
          <p:nvPr/>
        </p:nvSpPr>
        <p:spPr>
          <a:xfrm>
            <a:off x="9840416" y="2348880"/>
            <a:ext cx="714128" cy="523220"/>
          </a:xfrm>
          <a:prstGeom prst="rect">
            <a:avLst/>
          </a:prstGeom>
        </p:spPr>
        <p:txBody>
          <a:bodyPr wrap="square">
            <a:spAutoFit/>
          </a:bodyPr>
          <a:lstStyle/>
          <a:p>
            <a:r>
              <a:rPr lang="en" sz="2800" b="1" dirty="0" smtClean="0">
                <a:solidFill>
                  <a:srgbClr val="000000"/>
                </a:solidFill>
                <a:latin typeface="Forte" pitchFamily="66" charset="0"/>
                <a:ea typeface="Permanent Marker"/>
                <a:cs typeface="Permanent Marker"/>
                <a:sym typeface="Permanent Marker"/>
              </a:rPr>
              <a:t>01</a:t>
            </a:r>
            <a:endParaRPr lang="fr-FR" sz="2800" b="1" dirty="0">
              <a:solidFill>
                <a:srgbClr val="000000"/>
              </a:solidFill>
              <a:latin typeface="Forte" pitchFamily="66" charset="0"/>
              <a:ea typeface="Permanent Marker"/>
              <a:cs typeface="Permanent Marker"/>
              <a:sym typeface="Permanent Marker"/>
            </a:endParaRPr>
          </a:p>
        </p:txBody>
      </p:sp>
      <p:sp>
        <p:nvSpPr>
          <p:cNvPr id="20" name="Google Shape;595;p22"/>
          <p:cNvSpPr/>
          <p:nvPr/>
        </p:nvSpPr>
        <p:spPr>
          <a:xfrm>
            <a:off x="6960096" y="2060848"/>
            <a:ext cx="1152128" cy="792088"/>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21" name="Rectangle 20"/>
          <p:cNvSpPr/>
          <p:nvPr/>
        </p:nvSpPr>
        <p:spPr>
          <a:xfrm>
            <a:off x="7241673" y="2276872"/>
            <a:ext cx="537327" cy="523220"/>
          </a:xfrm>
          <a:prstGeom prst="rect">
            <a:avLst/>
          </a:prstGeom>
        </p:spPr>
        <p:txBody>
          <a:bodyPr wrap="none">
            <a:spAutoFit/>
          </a:bodyPr>
          <a:lstStyle/>
          <a:p>
            <a:pPr lvl="0" algn="ctr"/>
            <a:r>
              <a:rPr lang="en" sz="2800" b="1" dirty="0" smtClean="0">
                <a:solidFill>
                  <a:srgbClr val="000000"/>
                </a:solidFill>
                <a:latin typeface="Forte" pitchFamily="66" charset="0"/>
                <a:ea typeface="Permanent Marker"/>
                <a:cs typeface="Permanent Marker"/>
                <a:sym typeface="Permanent Marker"/>
              </a:rPr>
              <a:t>02</a:t>
            </a:r>
          </a:p>
        </p:txBody>
      </p:sp>
      <p:sp>
        <p:nvSpPr>
          <p:cNvPr id="23" name="Google Shape;595;p22"/>
          <p:cNvSpPr/>
          <p:nvPr/>
        </p:nvSpPr>
        <p:spPr>
          <a:xfrm>
            <a:off x="4079776" y="2060848"/>
            <a:ext cx="1248139" cy="792088"/>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24" name="Rectangle 23"/>
          <p:cNvSpPr/>
          <p:nvPr/>
        </p:nvSpPr>
        <p:spPr>
          <a:xfrm>
            <a:off x="4463775" y="2204864"/>
            <a:ext cx="575799" cy="523220"/>
          </a:xfrm>
          <a:prstGeom prst="rect">
            <a:avLst/>
          </a:prstGeom>
        </p:spPr>
        <p:txBody>
          <a:bodyPr wrap="none">
            <a:spAutoFit/>
          </a:bodyPr>
          <a:lstStyle/>
          <a:p>
            <a:pPr lvl="0" algn="ctr"/>
            <a:r>
              <a:rPr lang="en" sz="2800" b="1" dirty="0" smtClean="0">
                <a:solidFill>
                  <a:srgbClr val="000000"/>
                </a:solidFill>
                <a:latin typeface="Forte" pitchFamily="66" charset="0"/>
                <a:ea typeface="Permanent Marker"/>
                <a:cs typeface="Permanent Marker"/>
                <a:sym typeface="Permanent Marker"/>
              </a:rPr>
              <a:t>0</a:t>
            </a:r>
            <a:r>
              <a:rPr lang="ar-SA" sz="2800" b="1" dirty="0" smtClean="0">
                <a:solidFill>
                  <a:srgbClr val="000000"/>
                </a:solidFill>
                <a:latin typeface="Forte" pitchFamily="66" charset="0"/>
                <a:ea typeface="Permanent Marker"/>
                <a:cs typeface="Permanent Marker"/>
                <a:sym typeface="Permanent Marker"/>
              </a:rPr>
              <a:t>3</a:t>
            </a:r>
            <a:endParaRPr lang="en" sz="2800" b="1" dirty="0" smtClean="0">
              <a:solidFill>
                <a:srgbClr val="000000"/>
              </a:solidFill>
              <a:latin typeface="Forte" pitchFamily="66" charset="0"/>
              <a:ea typeface="Permanent Marker"/>
              <a:cs typeface="Permanent Marker"/>
              <a:sym typeface="Permanent Marker"/>
            </a:endParaRPr>
          </a:p>
        </p:txBody>
      </p:sp>
      <p:grpSp>
        <p:nvGrpSpPr>
          <p:cNvPr id="2" name="Google Shape;615;p22"/>
          <p:cNvGrpSpPr/>
          <p:nvPr/>
        </p:nvGrpSpPr>
        <p:grpSpPr>
          <a:xfrm>
            <a:off x="10032438" y="2996952"/>
            <a:ext cx="502903" cy="971747"/>
            <a:chOff x="5349941" y="3093980"/>
            <a:chExt cx="233161" cy="539699"/>
          </a:xfrm>
        </p:grpSpPr>
        <p:sp>
          <p:nvSpPr>
            <p:cNvPr id="30" name="Google Shape;616;p22"/>
            <p:cNvSpPr/>
            <p:nvPr/>
          </p:nvSpPr>
          <p:spPr>
            <a:xfrm>
              <a:off x="5349941" y="3093980"/>
              <a:ext cx="233161" cy="539699"/>
            </a:xfrm>
            <a:custGeom>
              <a:avLst/>
              <a:gdLst/>
              <a:ahLst/>
              <a:cxnLst/>
              <a:rect l="l" t="t" r="r" b="b"/>
              <a:pathLst>
                <a:path w="15929" h="36871" extrusionOk="0">
                  <a:moveTo>
                    <a:pt x="12927" y="1310"/>
                  </a:moveTo>
                  <a:cubicBezTo>
                    <a:pt x="13059" y="1310"/>
                    <a:pt x="13190" y="1410"/>
                    <a:pt x="13270" y="1603"/>
                  </a:cubicBezTo>
                  <a:cubicBezTo>
                    <a:pt x="14037" y="3447"/>
                    <a:pt x="14481" y="5410"/>
                    <a:pt x="14579" y="7405"/>
                  </a:cubicBezTo>
                  <a:cubicBezTo>
                    <a:pt x="14631" y="8401"/>
                    <a:pt x="14727" y="9404"/>
                    <a:pt x="14650" y="10394"/>
                  </a:cubicBezTo>
                  <a:cubicBezTo>
                    <a:pt x="14570" y="11450"/>
                    <a:pt x="14306" y="12494"/>
                    <a:pt x="14131" y="13546"/>
                  </a:cubicBezTo>
                  <a:cubicBezTo>
                    <a:pt x="13982" y="14438"/>
                    <a:pt x="13803" y="15329"/>
                    <a:pt x="13656" y="16221"/>
                  </a:cubicBezTo>
                  <a:cubicBezTo>
                    <a:pt x="13593" y="16615"/>
                    <a:pt x="13280" y="17030"/>
                    <a:pt x="13228" y="17476"/>
                  </a:cubicBezTo>
                  <a:cubicBezTo>
                    <a:pt x="13137" y="18254"/>
                    <a:pt x="12729" y="18969"/>
                    <a:pt x="12744" y="19765"/>
                  </a:cubicBezTo>
                  <a:cubicBezTo>
                    <a:pt x="12748" y="19962"/>
                    <a:pt x="12605" y="20084"/>
                    <a:pt x="12506" y="20227"/>
                  </a:cubicBezTo>
                  <a:cubicBezTo>
                    <a:pt x="12152" y="20745"/>
                    <a:pt x="12117" y="21370"/>
                    <a:pt x="11878" y="21917"/>
                  </a:cubicBezTo>
                  <a:cubicBezTo>
                    <a:pt x="11669" y="22395"/>
                    <a:pt x="11403" y="22852"/>
                    <a:pt x="11197" y="23339"/>
                  </a:cubicBezTo>
                  <a:cubicBezTo>
                    <a:pt x="10774" y="24333"/>
                    <a:pt x="10336" y="25329"/>
                    <a:pt x="9801" y="26271"/>
                  </a:cubicBezTo>
                  <a:cubicBezTo>
                    <a:pt x="9476" y="26843"/>
                    <a:pt x="9152" y="27421"/>
                    <a:pt x="8703" y="27949"/>
                  </a:cubicBezTo>
                  <a:cubicBezTo>
                    <a:pt x="8295" y="28429"/>
                    <a:pt x="8018" y="29096"/>
                    <a:pt x="7980" y="29777"/>
                  </a:cubicBezTo>
                  <a:cubicBezTo>
                    <a:pt x="7976" y="29848"/>
                    <a:pt x="8039" y="29955"/>
                    <a:pt x="8103" y="29991"/>
                  </a:cubicBezTo>
                  <a:cubicBezTo>
                    <a:pt x="8653" y="30287"/>
                    <a:pt x="9265" y="30417"/>
                    <a:pt x="9863" y="30417"/>
                  </a:cubicBezTo>
                  <a:cubicBezTo>
                    <a:pt x="10029" y="30417"/>
                    <a:pt x="10194" y="30407"/>
                    <a:pt x="10356" y="30388"/>
                  </a:cubicBezTo>
                  <a:cubicBezTo>
                    <a:pt x="10403" y="30382"/>
                    <a:pt x="10446" y="30380"/>
                    <a:pt x="10486" y="30380"/>
                  </a:cubicBezTo>
                  <a:cubicBezTo>
                    <a:pt x="10845" y="30380"/>
                    <a:pt x="10963" y="30592"/>
                    <a:pt x="11120" y="30749"/>
                  </a:cubicBezTo>
                  <a:cubicBezTo>
                    <a:pt x="11379" y="31008"/>
                    <a:pt x="11197" y="31415"/>
                    <a:pt x="11012" y="31581"/>
                  </a:cubicBezTo>
                  <a:cubicBezTo>
                    <a:pt x="10601" y="31950"/>
                    <a:pt x="10266" y="32382"/>
                    <a:pt x="9933" y="32794"/>
                  </a:cubicBezTo>
                  <a:cubicBezTo>
                    <a:pt x="9462" y="33377"/>
                    <a:pt x="8653" y="33346"/>
                    <a:pt x="8173" y="33865"/>
                  </a:cubicBezTo>
                  <a:cubicBezTo>
                    <a:pt x="7504" y="34590"/>
                    <a:pt x="6473" y="34738"/>
                    <a:pt x="5638" y="35201"/>
                  </a:cubicBezTo>
                  <a:cubicBezTo>
                    <a:pt x="5236" y="35424"/>
                    <a:pt x="4663" y="35606"/>
                    <a:pt x="4139" y="35715"/>
                  </a:cubicBezTo>
                  <a:cubicBezTo>
                    <a:pt x="4051" y="35733"/>
                    <a:pt x="3965" y="35742"/>
                    <a:pt x="3882" y="35742"/>
                  </a:cubicBezTo>
                  <a:cubicBezTo>
                    <a:pt x="3305" y="35742"/>
                    <a:pt x="2864" y="35319"/>
                    <a:pt x="2635" y="34737"/>
                  </a:cubicBezTo>
                  <a:cubicBezTo>
                    <a:pt x="2359" y="34039"/>
                    <a:pt x="2036" y="33360"/>
                    <a:pt x="1840" y="32632"/>
                  </a:cubicBezTo>
                  <a:cubicBezTo>
                    <a:pt x="1529" y="31483"/>
                    <a:pt x="1307" y="30321"/>
                    <a:pt x="1148" y="29146"/>
                  </a:cubicBezTo>
                  <a:cubicBezTo>
                    <a:pt x="1174" y="28775"/>
                    <a:pt x="1008" y="28419"/>
                    <a:pt x="1097" y="28043"/>
                  </a:cubicBezTo>
                  <a:cubicBezTo>
                    <a:pt x="1157" y="27799"/>
                    <a:pt x="1142" y="27603"/>
                    <a:pt x="1483" y="27443"/>
                  </a:cubicBezTo>
                  <a:cubicBezTo>
                    <a:pt x="1591" y="27393"/>
                    <a:pt x="1677" y="27372"/>
                    <a:pt x="1749" y="27372"/>
                  </a:cubicBezTo>
                  <a:cubicBezTo>
                    <a:pt x="1929" y="27372"/>
                    <a:pt x="2027" y="27499"/>
                    <a:pt x="2173" y="27605"/>
                  </a:cubicBezTo>
                  <a:cubicBezTo>
                    <a:pt x="2562" y="27884"/>
                    <a:pt x="2989" y="28107"/>
                    <a:pt x="3305" y="28491"/>
                  </a:cubicBezTo>
                  <a:cubicBezTo>
                    <a:pt x="3370" y="28570"/>
                    <a:pt x="3467" y="28604"/>
                    <a:pt x="3578" y="28604"/>
                  </a:cubicBezTo>
                  <a:cubicBezTo>
                    <a:pt x="3907" y="28604"/>
                    <a:pt x="4366" y="28308"/>
                    <a:pt x="4536" y="27980"/>
                  </a:cubicBezTo>
                  <a:cubicBezTo>
                    <a:pt x="4977" y="27132"/>
                    <a:pt x="5231" y="26216"/>
                    <a:pt x="5696" y="25369"/>
                  </a:cubicBezTo>
                  <a:cubicBezTo>
                    <a:pt x="5998" y="24820"/>
                    <a:pt x="6213" y="24169"/>
                    <a:pt x="6373" y="23540"/>
                  </a:cubicBezTo>
                  <a:cubicBezTo>
                    <a:pt x="6578" y="22733"/>
                    <a:pt x="6987" y="21995"/>
                    <a:pt x="7202" y="21198"/>
                  </a:cubicBezTo>
                  <a:cubicBezTo>
                    <a:pt x="7513" y="20044"/>
                    <a:pt x="7832" y="18890"/>
                    <a:pt x="8063" y="17721"/>
                  </a:cubicBezTo>
                  <a:cubicBezTo>
                    <a:pt x="8290" y="16565"/>
                    <a:pt x="8346" y="15382"/>
                    <a:pt x="8548" y="14217"/>
                  </a:cubicBezTo>
                  <a:cubicBezTo>
                    <a:pt x="8669" y="13519"/>
                    <a:pt x="8479" y="12782"/>
                    <a:pt x="8636" y="12077"/>
                  </a:cubicBezTo>
                  <a:cubicBezTo>
                    <a:pt x="8845" y="11130"/>
                    <a:pt x="8470" y="10201"/>
                    <a:pt x="8591" y="9254"/>
                  </a:cubicBezTo>
                  <a:cubicBezTo>
                    <a:pt x="8628" y="8964"/>
                    <a:pt x="8495" y="8640"/>
                    <a:pt x="8393" y="8347"/>
                  </a:cubicBezTo>
                  <a:cubicBezTo>
                    <a:pt x="8063" y="7404"/>
                    <a:pt x="8069" y="6405"/>
                    <a:pt x="7855" y="5440"/>
                  </a:cubicBezTo>
                  <a:cubicBezTo>
                    <a:pt x="7688" y="4686"/>
                    <a:pt x="7361" y="3983"/>
                    <a:pt x="7190" y="3230"/>
                  </a:cubicBezTo>
                  <a:cubicBezTo>
                    <a:pt x="7114" y="2892"/>
                    <a:pt x="7181" y="2640"/>
                    <a:pt x="7353" y="2457"/>
                  </a:cubicBezTo>
                  <a:cubicBezTo>
                    <a:pt x="7403" y="2403"/>
                    <a:pt x="7456" y="2383"/>
                    <a:pt x="7508" y="2383"/>
                  </a:cubicBezTo>
                  <a:cubicBezTo>
                    <a:pt x="7677" y="2383"/>
                    <a:pt x="7848" y="2592"/>
                    <a:pt x="7955" y="2592"/>
                  </a:cubicBezTo>
                  <a:cubicBezTo>
                    <a:pt x="7956" y="2592"/>
                    <a:pt x="7956" y="2592"/>
                    <a:pt x="7957" y="2592"/>
                  </a:cubicBezTo>
                  <a:cubicBezTo>
                    <a:pt x="7962" y="2592"/>
                    <a:pt x="7967" y="2592"/>
                    <a:pt x="7972" y="2592"/>
                  </a:cubicBezTo>
                  <a:cubicBezTo>
                    <a:pt x="8540" y="2592"/>
                    <a:pt x="8708" y="3323"/>
                    <a:pt x="9238" y="3323"/>
                  </a:cubicBezTo>
                  <a:cubicBezTo>
                    <a:pt x="9303" y="3323"/>
                    <a:pt x="9374" y="3311"/>
                    <a:pt x="9453" y="3286"/>
                  </a:cubicBezTo>
                  <a:lnTo>
                    <a:pt x="9453" y="3286"/>
                  </a:lnTo>
                  <a:cubicBezTo>
                    <a:pt x="9313" y="3820"/>
                    <a:pt x="10190" y="3615"/>
                    <a:pt x="10117" y="4113"/>
                  </a:cubicBezTo>
                  <a:cubicBezTo>
                    <a:pt x="10115" y="4128"/>
                    <a:pt x="10277" y="4185"/>
                    <a:pt x="10364" y="4186"/>
                  </a:cubicBezTo>
                  <a:cubicBezTo>
                    <a:pt x="10367" y="4186"/>
                    <a:pt x="10369" y="4186"/>
                    <a:pt x="10372" y="4186"/>
                  </a:cubicBezTo>
                  <a:cubicBezTo>
                    <a:pt x="10862" y="4186"/>
                    <a:pt x="11564" y="3564"/>
                    <a:pt x="11752" y="3116"/>
                  </a:cubicBezTo>
                  <a:cubicBezTo>
                    <a:pt x="11995" y="2544"/>
                    <a:pt x="12296" y="1996"/>
                    <a:pt x="12647" y="1484"/>
                  </a:cubicBezTo>
                  <a:cubicBezTo>
                    <a:pt x="12727" y="1367"/>
                    <a:pt x="12827" y="1310"/>
                    <a:pt x="12927" y="1310"/>
                  </a:cubicBezTo>
                  <a:close/>
                  <a:moveTo>
                    <a:pt x="12887" y="1"/>
                  </a:moveTo>
                  <a:cubicBezTo>
                    <a:pt x="12771" y="1"/>
                    <a:pt x="12650" y="41"/>
                    <a:pt x="12523" y="140"/>
                  </a:cubicBezTo>
                  <a:cubicBezTo>
                    <a:pt x="11957" y="581"/>
                    <a:pt x="11346" y="1034"/>
                    <a:pt x="11223" y="1824"/>
                  </a:cubicBezTo>
                  <a:cubicBezTo>
                    <a:pt x="11154" y="2269"/>
                    <a:pt x="10693" y="2710"/>
                    <a:pt x="10406" y="2710"/>
                  </a:cubicBezTo>
                  <a:cubicBezTo>
                    <a:pt x="10348" y="2710"/>
                    <a:pt x="10297" y="2692"/>
                    <a:pt x="10257" y="2652"/>
                  </a:cubicBezTo>
                  <a:cubicBezTo>
                    <a:pt x="9907" y="2293"/>
                    <a:pt x="9388" y="2203"/>
                    <a:pt x="9062" y="1830"/>
                  </a:cubicBezTo>
                  <a:cubicBezTo>
                    <a:pt x="8642" y="1350"/>
                    <a:pt x="8099" y="1195"/>
                    <a:pt x="7526" y="1195"/>
                  </a:cubicBezTo>
                  <a:cubicBezTo>
                    <a:pt x="7343" y="1195"/>
                    <a:pt x="7156" y="1210"/>
                    <a:pt x="6970" y="1237"/>
                  </a:cubicBezTo>
                  <a:cubicBezTo>
                    <a:pt x="6277" y="1333"/>
                    <a:pt x="5810" y="2349"/>
                    <a:pt x="6088" y="3136"/>
                  </a:cubicBezTo>
                  <a:cubicBezTo>
                    <a:pt x="6742" y="4984"/>
                    <a:pt x="7086" y="6890"/>
                    <a:pt x="7331" y="8817"/>
                  </a:cubicBezTo>
                  <a:cubicBezTo>
                    <a:pt x="7603" y="10944"/>
                    <a:pt x="7501" y="13074"/>
                    <a:pt x="7295" y="15197"/>
                  </a:cubicBezTo>
                  <a:cubicBezTo>
                    <a:pt x="7024" y="17985"/>
                    <a:pt x="6143" y="20642"/>
                    <a:pt x="5214" y="23277"/>
                  </a:cubicBezTo>
                  <a:cubicBezTo>
                    <a:pt x="4791" y="24475"/>
                    <a:pt x="4192" y="25614"/>
                    <a:pt x="3739" y="26803"/>
                  </a:cubicBezTo>
                  <a:cubicBezTo>
                    <a:pt x="3651" y="27033"/>
                    <a:pt x="3591" y="27123"/>
                    <a:pt x="3515" y="27123"/>
                  </a:cubicBezTo>
                  <a:cubicBezTo>
                    <a:pt x="3439" y="27123"/>
                    <a:pt x="3348" y="27036"/>
                    <a:pt x="3198" y="26910"/>
                  </a:cubicBezTo>
                  <a:cubicBezTo>
                    <a:pt x="2859" y="26625"/>
                    <a:pt x="2448" y="26398"/>
                    <a:pt x="2030" y="26234"/>
                  </a:cubicBezTo>
                  <a:cubicBezTo>
                    <a:pt x="1831" y="26156"/>
                    <a:pt x="1632" y="26109"/>
                    <a:pt x="1439" y="26109"/>
                  </a:cubicBezTo>
                  <a:cubicBezTo>
                    <a:pt x="1143" y="26109"/>
                    <a:pt x="859" y="26220"/>
                    <a:pt x="605" y="26501"/>
                  </a:cubicBezTo>
                  <a:cubicBezTo>
                    <a:pt x="136" y="27020"/>
                    <a:pt x="108" y="27630"/>
                    <a:pt x="61" y="28260"/>
                  </a:cubicBezTo>
                  <a:cubicBezTo>
                    <a:pt x="0" y="29096"/>
                    <a:pt x="120" y="29893"/>
                    <a:pt x="335" y="30707"/>
                  </a:cubicBezTo>
                  <a:cubicBezTo>
                    <a:pt x="804" y="32483"/>
                    <a:pt x="983" y="34337"/>
                    <a:pt x="2140" y="35903"/>
                  </a:cubicBezTo>
                  <a:cubicBezTo>
                    <a:pt x="2602" y="36528"/>
                    <a:pt x="3179" y="36870"/>
                    <a:pt x="3835" y="36870"/>
                  </a:cubicBezTo>
                  <a:cubicBezTo>
                    <a:pt x="4087" y="36870"/>
                    <a:pt x="4351" y="36820"/>
                    <a:pt x="4625" y="36715"/>
                  </a:cubicBezTo>
                  <a:cubicBezTo>
                    <a:pt x="4713" y="36681"/>
                    <a:pt x="4821" y="36622"/>
                    <a:pt x="4903" y="36622"/>
                  </a:cubicBezTo>
                  <a:cubicBezTo>
                    <a:pt x="4918" y="36622"/>
                    <a:pt x="4933" y="36625"/>
                    <a:pt x="4946" y="36630"/>
                  </a:cubicBezTo>
                  <a:cubicBezTo>
                    <a:pt x="5045" y="36666"/>
                    <a:pt x="5141" y="36681"/>
                    <a:pt x="5234" y="36681"/>
                  </a:cubicBezTo>
                  <a:cubicBezTo>
                    <a:pt x="5533" y="36681"/>
                    <a:pt x="5801" y="36526"/>
                    <a:pt x="6052" y="36426"/>
                  </a:cubicBezTo>
                  <a:cubicBezTo>
                    <a:pt x="7247" y="35943"/>
                    <a:pt x="8409" y="35368"/>
                    <a:pt x="9415" y="34583"/>
                  </a:cubicBezTo>
                  <a:cubicBezTo>
                    <a:pt x="9843" y="34248"/>
                    <a:pt x="10371" y="34059"/>
                    <a:pt x="10742" y="33679"/>
                  </a:cubicBezTo>
                  <a:cubicBezTo>
                    <a:pt x="11260" y="33149"/>
                    <a:pt x="11734" y="32578"/>
                    <a:pt x="12221" y="32019"/>
                  </a:cubicBezTo>
                  <a:cubicBezTo>
                    <a:pt x="12704" y="31466"/>
                    <a:pt x="12594" y="30289"/>
                    <a:pt x="12125" y="29759"/>
                  </a:cubicBezTo>
                  <a:cubicBezTo>
                    <a:pt x="11458" y="29005"/>
                    <a:pt x="10487" y="29296"/>
                    <a:pt x="9674" y="28966"/>
                  </a:cubicBezTo>
                  <a:cubicBezTo>
                    <a:pt x="10067" y="28223"/>
                    <a:pt x="10499" y="27502"/>
                    <a:pt x="10969" y="26805"/>
                  </a:cubicBezTo>
                  <a:cubicBezTo>
                    <a:pt x="11890" y="25436"/>
                    <a:pt x="12447" y="23934"/>
                    <a:pt x="13058" y="22452"/>
                  </a:cubicBezTo>
                  <a:cubicBezTo>
                    <a:pt x="13312" y="21834"/>
                    <a:pt x="13390" y="21105"/>
                    <a:pt x="13682" y="20514"/>
                  </a:cubicBezTo>
                  <a:cubicBezTo>
                    <a:pt x="14169" y="19526"/>
                    <a:pt x="14222" y="18455"/>
                    <a:pt x="14564" y="17445"/>
                  </a:cubicBezTo>
                  <a:cubicBezTo>
                    <a:pt x="14800" y="16742"/>
                    <a:pt x="14681" y="15916"/>
                    <a:pt x="14969" y="15241"/>
                  </a:cubicBezTo>
                  <a:cubicBezTo>
                    <a:pt x="15522" y="13946"/>
                    <a:pt x="15189" y="12538"/>
                    <a:pt x="15697" y="11240"/>
                  </a:cubicBezTo>
                  <a:cubicBezTo>
                    <a:pt x="15929" y="10648"/>
                    <a:pt x="15914" y="9967"/>
                    <a:pt x="15738" y="9296"/>
                  </a:cubicBezTo>
                  <a:cubicBezTo>
                    <a:pt x="15592" y="8741"/>
                    <a:pt x="15753" y="8143"/>
                    <a:pt x="15712" y="7553"/>
                  </a:cubicBezTo>
                  <a:cubicBezTo>
                    <a:pt x="15649" y="6681"/>
                    <a:pt x="15621" y="5792"/>
                    <a:pt x="15477" y="4936"/>
                  </a:cubicBezTo>
                  <a:cubicBezTo>
                    <a:pt x="15338" y="4101"/>
                    <a:pt x="14989" y="3286"/>
                    <a:pt x="14650" y="2495"/>
                  </a:cubicBezTo>
                  <a:cubicBezTo>
                    <a:pt x="14362" y="1822"/>
                    <a:pt x="14323" y="1029"/>
                    <a:pt x="13715" y="503"/>
                  </a:cubicBezTo>
                  <a:cubicBezTo>
                    <a:pt x="13473" y="293"/>
                    <a:pt x="13200" y="1"/>
                    <a:pt x="12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7;p22"/>
            <p:cNvSpPr/>
            <p:nvPr/>
          </p:nvSpPr>
          <p:spPr>
            <a:xfrm>
              <a:off x="5364681" y="3113155"/>
              <a:ext cx="200841" cy="503998"/>
            </a:xfrm>
            <a:custGeom>
              <a:avLst/>
              <a:gdLst/>
              <a:ahLst/>
              <a:cxnLst/>
              <a:rect l="l" t="t" r="r" b="b"/>
              <a:pathLst>
                <a:path w="13721" h="34432" extrusionOk="0">
                  <a:moveTo>
                    <a:pt x="11920" y="0"/>
                  </a:moveTo>
                  <a:cubicBezTo>
                    <a:pt x="11820" y="0"/>
                    <a:pt x="11720" y="57"/>
                    <a:pt x="11640" y="174"/>
                  </a:cubicBezTo>
                  <a:cubicBezTo>
                    <a:pt x="11289" y="686"/>
                    <a:pt x="10988" y="1234"/>
                    <a:pt x="10745" y="1808"/>
                  </a:cubicBezTo>
                  <a:cubicBezTo>
                    <a:pt x="10557" y="2254"/>
                    <a:pt x="9855" y="2877"/>
                    <a:pt x="9365" y="2877"/>
                  </a:cubicBezTo>
                  <a:cubicBezTo>
                    <a:pt x="9362" y="2877"/>
                    <a:pt x="9360" y="2877"/>
                    <a:pt x="9357" y="2877"/>
                  </a:cubicBezTo>
                  <a:cubicBezTo>
                    <a:pt x="9270" y="2876"/>
                    <a:pt x="9108" y="2818"/>
                    <a:pt x="9110" y="2803"/>
                  </a:cubicBezTo>
                  <a:cubicBezTo>
                    <a:pt x="9183" y="2306"/>
                    <a:pt x="8306" y="2510"/>
                    <a:pt x="8446" y="1976"/>
                  </a:cubicBezTo>
                  <a:lnTo>
                    <a:pt x="8446" y="1976"/>
                  </a:lnTo>
                  <a:cubicBezTo>
                    <a:pt x="8367" y="2001"/>
                    <a:pt x="8296" y="2013"/>
                    <a:pt x="8231" y="2013"/>
                  </a:cubicBezTo>
                  <a:cubicBezTo>
                    <a:pt x="7701" y="2013"/>
                    <a:pt x="7533" y="1282"/>
                    <a:pt x="6965" y="1282"/>
                  </a:cubicBezTo>
                  <a:cubicBezTo>
                    <a:pt x="6960" y="1282"/>
                    <a:pt x="6955" y="1282"/>
                    <a:pt x="6950" y="1282"/>
                  </a:cubicBezTo>
                  <a:cubicBezTo>
                    <a:pt x="6949" y="1282"/>
                    <a:pt x="6949" y="1282"/>
                    <a:pt x="6948" y="1282"/>
                  </a:cubicBezTo>
                  <a:cubicBezTo>
                    <a:pt x="6841" y="1282"/>
                    <a:pt x="6670" y="1074"/>
                    <a:pt x="6502" y="1074"/>
                  </a:cubicBezTo>
                  <a:cubicBezTo>
                    <a:pt x="6449" y="1074"/>
                    <a:pt x="6397" y="1094"/>
                    <a:pt x="6346" y="1148"/>
                  </a:cubicBezTo>
                  <a:cubicBezTo>
                    <a:pt x="6174" y="1331"/>
                    <a:pt x="6107" y="1582"/>
                    <a:pt x="6183" y="1920"/>
                  </a:cubicBezTo>
                  <a:cubicBezTo>
                    <a:pt x="6354" y="2673"/>
                    <a:pt x="6681" y="3376"/>
                    <a:pt x="6848" y="4132"/>
                  </a:cubicBezTo>
                  <a:cubicBezTo>
                    <a:pt x="7062" y="5095"/>
                    <a:pt x="7056" y="6094"/>
                    <a:pt x="7386" y="7037"/>
                  </a:cubicBezTo>
                  <a:cubicBezTo>
                    <a:pt x="7488" y="7330"/>
                    <a:pt x="7621" y="7654"/>
                    <a:pt x="7584" y="7944"/>
                  </a:cubicBezTo>
                  <a:cubicBezTo>
                    <a:pt x="7463" y="8891"/>
                    <a:pt x="7838" y="9820"/>
                    <a:pt x="7629" y="10767"/>
                  </a:cubicBezTo>
                  <a:cubicBezTo>
                    <a:pt x="7472" y="11472"/>
                    <a:pt x="7662" y="12210"/>
                    <a:pt x="7541" y="12907"/>
                  </a:cubicBezTo>
                  <a:cubicBezTo>
                    <a:pt x="7339" y="14072"/>
                    <a:pt x="7283" y="15255"/>
                    <a:pt x="7056" y="16411"/>
                  </a:cubicBezTo>
                  <a:cubicBezTo>
                    <a:pt x="6825" y="17580"/>
                    <a:pt x="6506" y="18735"/>
                    <a:pt x="6195" y="19888"/>
                  </a:cubicBezTo>
                  <a:cubicBezTo>
                    <a:pt x="5980" y="20687"/>
                    <a:pt x="5571" y="21423"/>
                    <a:pt x="5366" y="22230"/>
                  </a:cubicBezTo>
                  <a:cubicBezTo>
                    <a:pt x="5206" y="22859"/>
                    <a:pt x="4991" y="23510"/>
                    <a:pt x="4689" y="24060"/>
                  </a:cubicBezTo>
                  <a:cubicBezTo>
                    <a:pt x="4224" y="24906"/>
                    <a:pt x="3970" y="25822"/>
                    <a:pt x="3529" y="26670"/>
                  </a:cubicBezTo>
                  <a:cubicBezTo>
                    <a:pt x="3359" y="26998"/>
                    <a:pt x="2900" y="27295"/>
                    <a:pt x="2571" y="27295"/>
                  </a:cubicBezTo>
                  <a:cubicBezTo>
                    <a:pt x="2460" y="27295"/>
                    <a:pt x="2363" y="27260"/>
                    <a:pt x="2298" y="27181"/>
                  </a:cubicBezTo>
                  <a:cubicBezTo>
                    <a:pt x="1982" y="26797"/>
                    <a:pt x="1555" y="26575"/>
                    <a:pt x="1166" y="26295"/>
                  </a:cubicBezTo>
                  <a:cubicBezTo>
                    <a:pt x="1020" y="26189"/>
                    <a:pt x="922" y="26062"/>
                    <a:pt x="742" y="26062"/>
                  </a:cubicBezTo>
                  <a:cubicBezTo>
                    <a:pt x="670" y="26062"/>
                    <a:pt x="584" y="26083"/>
                    <a:pt x="476" y="26133"/>
                  </a:cubicBezTo>
                  <a:cubicBezTo>
                    <a:pt x="135" y="26295"/>
                    <a:pt x="150" y="26489"/>
                    <a:pt x="90" y="26733"/>
                  </a:cubicBezTo>
                  <a:cubicBezTo>
                    <a:pt x="1" y="27109"/>
                    <a:pt x="167" y="27465"/>
                    <a:pt x="141" y="27836"/>
                  </a:cubicBezTo>
                  <a:cubicBezTo>
                    <a:pt x="300" y="29011"/>
                    <a:pt x="522" y="30173"/>
                    <a:pt x="833" y="31324"/>
                  </a:cubicBezTo>
                  <a:cubicBezTo>
                    <a:pt x="1029" y="32052"/>
                    <a:pt x="1352" y="32729"/>
                    <a:pt x="1628" y="33427"/>
                  </a:cubicBezTo>
                  <a:cubicBezTo>
                    <a:pt x="1857" y="34010"/>
                    <a:pt x="2297" y="34432"/>
                    <a:pt x="2875" y="34432"/>
                  </a:cubicBezTo>
                  <a:cubicBezTo>
                    <a:pt x="2958" y="34432"/>
                    <a:pt x="3044" y="34423"/>
                    <a:pt x="3132" y="34405"/>
                  </a:cubicBezTo>
                  <a:cubicBezTo>
                    <a:pt x="3656" y="34296"/>
                    <a:pt x="4229" y="34115"/>
                    <a:pt x="4631" y="33892"/>
                  </a:cubicBezTo>
                  <a:cubicBezTo>
                    <a:pt x="5466" y="33428"/>
                    <a:pt x="6497" y="33280"/>
                    <a:pt x="7166" y="32555"/>
                  </a:cubicBezTo>
                  <a:cubicBezTo>
                    <a:pt x="7646" y="32036"/>
                    <a:pt x="8455" y="32067"/>
                    <a:pt x="8927" y="31485"/>
                  </a:cubicBezTo>
                  <a:cubicBezTo>
                    <a:pt x="9259" y="31072"/>
                    <a:pt x="9594" y="30641"/>
                    <a:pt x="10005" y="30272"/>
                  </a:cubicBezTo>
                  <a:cubicBezTo>
                    <a:pt x="10191" y="30106"/>
                    <a:pt x="10372" y="29698"/>
                    <a:pt x="10114" y="29439"/>
                  </a:cubicBezTo>
                  <a:cubicBezTo>
                    <a:pt x="9955" y="29282"/>
                    <a:pt x="9838" y="29070"/>
                    <a:pt x="9478" y="29070"/>
                  </a:cubicBezTo>
                  <a:cubicBezTo>
                    <a:pt x="9438" y="29070"/>
                    <a:pt x="9396" y="29072"/>
                    <a:pt x="9351" y="29078"/>
                  </a:cubicBezTo>
                  <a:cubicBezTo>
                    <a:pt x="9188" y="29097"/>
                    <a:pt x="9023" y="29107"/>
                    <a:pt x="8856" y="29107"/>
                  </a:cubicBezTo>
                  <a:cubicBezTo>
                    <a:pt x="8258" y="29107"/>
                    <a:pt x="7646" y="28977"/>
                    <a:pt x="7096" y="28681"/>
                  </a:cubicBezTo>
                  <a:cubicBezTo>
                    <a:pt x="7032" y="28645"/>
                    <a:pt x="6969" y="28538"/>
                    <a:pt x="6973" y="28467"/>
                  </a:cubicBezTo>
                  <a:cubicBezTo>
                    <a:pt x="7011" y="27786"/>
                    <a:pt x="7288" y="27119"/>
                    <a:pt x="7696" y="26639"/>
                  </a:cubicBezTo>
                  <a:cubicBezTo>
                    <a:pt x="8145" y="26113"/>
                    <a:pt x="8469" y="25534"/>
                    <a:pt x="8794" y="24961"/>
                  </a:cubicBezTo>
                  <a:cubicBezTo>
                    <a:pt x="9329" y="24019"/>
                    <a:pt x="9767" y="23024"/>
                    <a:pt x="10190" y="22029"/>
                  </a:cubicBezTo>
                  <a:cubicBezTo>
                    <a:pt x="10396" y="21542"/>
                    <a:pt x="10662" y="21086"/>
                    <a:pt x="10871" y="20607"/>
                  </a:cubicBezTo>
                  <a:cubicBezTo>
                    <a:pt x="11110" y="20060"/>
                    <a:pt x="11145" y="19435"/>
                    <a:pt x="11499" y="18918"/>
                  </a:cubicBezTo>
                  <a:cubicBezTo>
                    <a:pt x="11598" y="18774"/>
                    <a:pt x="11741" y="18652"/>
                    <a:pt x="11737" y="18455"/>
                  </a:cubicBezTo>
                  <a:cubicBezTo>
                    <a:pt x="11722" y="17659"/>
                    <a:pt x="12130" y="16944"/>
                    <a:pt x="12221" y="16166"/>
                  </a:cubicBezTo>
                  <a:cubicBezTo>
                    <a:pt x="12273" y="15720"/>
                    <a:pt x="12586" y="15306"/>
                    <a:pt x="12649" y="14911"/>
                  </a:cubicBezTo>
                  <a:cubicBezTo>
                    <a:pt x="12796" y="14019"/>
                    <a:pt x="12975" y="13130"/>
                    <a:pt x="13124" y="12236"/>
                  </a:cubicBezTo>
                  <a:cubicBezTo>
                    <a:pt x="13299" y="11185"/>
                    <a:pt x="13563" y="10141"/>
                    <a:pt x="13643" y="9084"/>
                  </a:cubicBezTo>
                  <a:cubicBezTo>
                    <a:pt x="13720" y="8094"/>
                    <a:pt x="13624" y="7091"/>
                    <a:pt x="13572" y="6095"/>
                  </a:cubicBezTo>
                  <a:cubicBezTo>
                    <a:pt x="13474" y="4100"/>
                    <a:pt x="13030" y="2137"/>
                    <a:pt x="12263" y="293"/>
                  </a:cubicBezTo>
                  <a:cubicBezTo>
                    <a:pt x="12183" y="100"/>
                    <a:pt x="12052" y="0"/>
                    <a:pt x="1192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607;p22"/>
          <p:cNvGrpSpPr/>
          <p:nvPr/>
        </p:nvGrpSpPr>
        <p:grpSpPr>
          <a:xfrm>
            <a:off x="7440149" y="2924944"/>
            <a:ext cx="414765" cy="1080120"/>
            <a:chOff x="7172018" y="3071105"/>
            <a:chExt cx="167058" cy="468473"/>
          </a:xfrm>
        </p:grpSpPr>
        <p:sp>
          <p:nvSpPr>
            <p:cNvPr id="33" name="Google Shape;608;p22"/>
            <p:cNvSpPr/>
            <p:nvPr/>
          </p:nvSpPr>
          <p:spPr>
            <a:xfrm>
              <a:off x="7186274" y="3098711"/>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9;p22"/>
            <p:cNvSpPr/>
            <p:nvPr/>
          </p:nvSpPr>
          <p:spPr>
            <a:xfrm>
              <a:off x="7172018" y="3071105"/>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615;p22"/>
          <p:cNvGrpSpPr/>
          <p:nvPr/>
        </p:nvGrpSpPr>
        <p:grpSpPr>
          <a:xfrm>
            <a:off x="4463819" y="2924945"/>
            <a:ext cx="502903" cy="971747"/>
            <a:chOff x="5349941" y="3093980"/>
            <a:chExt cx="233161" cy="539699"/>
          </a:xfrm>
        </p:grpSpPr>
        <p:sp>
          <p:nvSpPr>
            <p:cNvPr id="40" name="Google Shape;616;p22"/>
            <p:cNvSpPr/>
            <p:nvPr/>
          </p:nvSpPr>
          <p:spPr>
            <a:xfrm>
              <a:off x="5349941" y="3093980"/>
              <a:ext cx="233161" cy="539699"/>
            </a:xfrm>
            <a:custGeom>
              <a:avLst/>
              <a:gdLst/>
              <a:ahLst/>
              <a:cxnLst/>
              <a:rect l="l" t="t" r="r" b="b"/>
              <a:pathLst>
                <a:path w="15929" h="36871" extrusionOk="0">
                  <a:moveTo>
                    <a:pt x="12927" y="1310"/>
                  </a:moveTo>
                  <a:cubicBezTo>
                    <a:pt x="13059" y="1310"/>
                    <a:pt x="13190" y="1410"/>
                    <a:pt x="13270" y="1603"/>
                  </a:cubicBezTo>
                  <a:cubicBezTo>
                    <a:pt x="14037" y="3447"/>
                    <a:pt x="14481" y="5410"/>
                    <a:pt x="14579" y="7405"/>
                  </a:cubicBezTo>
                  <a:cubicBezTo>
                    <a:pt x="14631" y="8401"/>
                    <a:pt x="14727" y="9404"/>
                    <a:pt x="14650" y="10394"/>
                  </a:cubicBezTo>
                  <a:cubicBezTo>
                    <a:pt x="14570" y="11450"/>
                    <a:pt x="14306" y="12494"/>
                    <a:pt x="14131" y="13546"/>
                  </a:cubicBezTo>
                  <a:cubicBezTo>
                    <a:pt x="13982" y="14438"/>
                    <a:pt x="13803" y="15329"/>
                    <a:pt x="13656" y="16221"/>
                  </a:cubicBezTo>
                  <a:cubicBezTo>
                    <a:pt x="13593" y="16615"/>
                    <a:pt x="13280" y="17030"/>
                    <a:pt x="13228" y="17476"/>
                  </a:cubicBezTo>
                  <a:cubicBezTo>
                    <a:pt x="13137" y="18254"/>
                    <a:pt x="12729" y="18969"/>
                    <a:pt x="12744" y="19765"/>
                  </a:cubicBezTo>
                  <a:cubicBezTo>
                    <a:pt x="12748" y="19962"/>
                    <a:pt x="12605" y="20084"/>
                    <a:pt x="12506" y="20227"/>
                  </a:cubicBezTo>
                  <a:cubicBezTo>
                    <a:pt x="12152" y="20745"/>
                    <a:pt x="12117" y="21370"/>
                    <a:pt x="11878" y="21917"/>
                  </a:cubicBezTo>
                  <a:cubicBezTo>
                    <a:pt x="11669" y="22395"/>
                    <a:pt x="11403" y="22852"/>
                    <a:pt x="11197" y="23339"/>
                  </a:cubicBezTo>
                  <a:cubicBezTo>
                    <a:pt x="10774" y="24333"/>
                    <a:pt x="10336" y="25329"/>
                    <a:pt x="9801" y="26271"/>
                  </a:cubicBezTo>
                  <a:cubicBezTo>
                    <a:pt x="9476" y="26843"/>
                    <a:pt x="9152" y="27421"/>
                    <a:pt x="8703" y="27949"/>
                  </a:cubicBezTo>
                  <a:cubicBezTo>
                    <a:pt x="8295" y="28429"/>
                    <a:pt x="8018" y="29096"/>
                    <a:pt x="7980" y="29777"/>
                  </a:cubicBezTo>
                  <a:cubicBezTo>
                    <a:pt x="7976" y="29848"/>
                    <a:pt x="8039" y="29955"/>
                    <a:pt x="8103" y="29991"/>
                  </a:cubicBezTo>
                  <a:cubicBezTo>
                    <a:pt x="8653" y="30287"/>
                    <a:pt x="9265" y="30417"/>
                    <a:pt x="9863" y="30417"/>
                  </a:cubicBezTo>
                  <a:cubicBezTo>
                    <a:pt x="10029" y="30417"/>
                    <a:pt x="10194" y="30407"/>
                    <a:pt x="10356" y="30388"/>
                  </a:cubicBezTo>
                  <a:cubicBezTo>
                    <a:pt x="10403" y="30382"/>
                    <a:pt x="10446" y="30380"/>
                    <a:pt x="10486" y="30380"/>
                  </a:cubicBezTo>
                  <a:cubicBezTo>
                    <a:pt x="10845" y="30380"/>
                    <a:pt x="10963" y="30592"/>
                    <a:pt x="11120" y="30749"/>
                  </a:cubicBezTo>
                  <a:cubicBezTo>
                    <a:pt x="11379" y="31008"/>
                    <a:pt x="11197" y="31415"/>
                    <a:pt x="11012" y="31581"/>
                  </a:cubicBezTo>
                  <a:cubicBezTo>
                    <a:pt x="10601" y="31950"/>
                    <a:pt x="10266" y="32382"/>
                    <a:pt x="9933" y="32794"/>
                  </a:cubicBezTo>
                  <a:cubicBezTo>
                    <a:pt x="9462" y="33377"/>
                    <a:pt x="8653" y="33346"/>
                    <a:pt x="8173" y="33865"/>
                  </a:cubicBezTo>
                  <a:cubicBezTo>
                    <a:pt x="7504" y="34590"/>
                    <a:pt x="6473" y="34738"/>
                    <a:pt x="5638" y="35201"/>
                  </a:cubicBezTo>
                  <a:cubicBezTo>
                    <a:pt x="5236" y="35424"/>
                    <a:pt x="4663" y="35606"/>
                    <a:pt x="4139" y="35715"/>
                  </a:cubicBezTo>
                  <a:cubicBezTo>
                    <a:pt x="4051" y="35733"/>
                    <a:pt x="3965" y="35742"/>
                    <a:pt x="3882" y="35742"/>
                  </a:cubicBezTo>
                  <a:cubicBezTo>
                    <a:pt x="3305" y="35742"/>
                    <a:pt x="2864" y="35319"/>
                    <a:pt x="2635" y="34737"/>
                  </a:cubicBezTo>
                  <a:cubicBezTo>
                    <a:pt x="2359" y="34039"/>
                    <a:pt x="2036" y="33360"/>
                    <a:pt x="1840" y="32632"/>
                  </a:cubicBezTo>
                  <a:cubicBezTo>
                    <a:pt x="1529" y="31483"/>
                    <a:pt x="1307" y="30321"/>
                    <a:pt x="1148" y="29146"/>
                  </a:cubicBezTo>
                  <a:cubicBezTo>
                    <a:pt x="1174" y="28775"/>
                    <a:pt x="1008" y="28419"/>
                    <a:pt x="1097" y="28043"/>
                  </a:cubicBezTo>
                  <a:cubicBezTo>
                    <a:pt x="1157" y="27799"/>
                    <a:pt x="1142" y="27603"/>
                    <a:pt x="1483" y="27443"/>
                  </a:cubicBezTo>
                  <a:cubicBezTo>
                    <a:pt x="1591" y="27393"/>
                    <a:pt x="1677" y="27372"/>
                    <a:pt x="1749" y="27372"/>
                  </a:cubicBezTo>
                  <a:cubicBezTo>
                    <a:pt x="1929" y="27372"/>
                    <a:pt x="2027" y="27499"/>
                    <a:pt x="2173" y="27605"/>
                  </a:cubicBezTo>
                  <a:cubicBezTo>
                    <a:pt x="2562" y="27884"/>
                    <a:pt x="2989" y="28107"/>
                    <a:pt x="3305" y="28491"/>
                  </a:cubicBezTo>
                  <a:cubicBezTo>
                    <a:pt x="3370" y="28570"/>
                    <a:pt x="3467" y="28604"/>
                    <a:pt x="3578" y="28604"/>
                  </a:cubicBezTo>
                  <a:cubicBezTo>
                    <a:pt x="3907" y="28604"/>
                    <a:pt x="4366" y="28308"/>
                    <a:pt x="4536" y="27980"/>
                  </a:cubicBezTo>
                  <a:cubicBezTo>
                    <a:pt x="4977" y="27132"/>
                    <a:pt x="5231" y="26216"/>
                    <a:pt x="5696" y="25369"/>
                  </a:cubicBezTo>
                  <a:cubicBezTo>
                    <a:pt x="5998" y="24820"/>
                    <a:pt x="6213" y="24169"/>
                    <a:pt x="6373" y="23540"/>
                  </a:cubicBezTo>
                  <a:cubicBezTo>
                    <a:pt x="6578" y="22733"/>
                    <a:pt x="6987" y="21995"/>
                    <a:pt x="7202" y="21198"/>
                  </a:cubicBezTo>
                  <a:cubicBezTo>
                    <a:pt x="7513" y="20044"/>
                    <a:pt x="7832" y="18890"/>
                    <a:pt x="8063" y="17721"/>
                  </a:cubicBezTo>
                  <a:cubicBezTo>
                    <a:pt x="8290" y="16565"/>
                    <a:pt x="8346" y="15382"/>
                    <a:pt x="8548" y="14217"/>
                  </a:cubicBezTo>
                  <a:cubicBezTo>
                    <a:pt x="8669" y="13519"/>
                    <a:pt x="8479" y="12782"/>
                    <a:pt x="8636" y="12077"/>
                  </a:cubicBezTo>
                  <a:cubicBezTo>
                    <a:pt x="8845" y="11130"/>
                    <a:pt x="8470" y="10201"/>
                    <a:pt x="8591" y="9254"/>
                  </a:cubicBezTo>
                  <a:cubicBezTo>
                    <a:pt x="8628" y="8964"/>
                    <a:pt x="8495" y="8640"/>
                    <a:pt x="8393" y="8347"/>
                  </a:cubicBezTo>
                  <a:cubicBezTo>
                    <a:pt x="8063" y="7404"/>
                    <a:pt x="8069" y="6405"/>
                    <a:pt x="7855" y="5440"/>
                  </a:cubicBezTo>
                  <a:cubicBezTo>
                    <a:pt x="7688" y="4686"/>
                    <a:pt x="7361" y="3983"/>
                    <a:pt x="7190" y="3230"/>
                  </a:cubicBezTo>
                  <a:cubicBezTo>
                    <a:pt x="7114" y="2892"/>
                    <a:pt x="7181" y="2640"/>
                    <a:pt x="7353" y="2457"/>
                  </a:cubicBezTo>
                  <a:cubicBezTo>
                    <a:pt x="7403" y="2403"/>
                    <a:pt x="7456" y="2383"/>
                    <a:pt x="7508" y="2383"/>
                  </a:cubicBezTo>
                  <a:cubicBezTo>
                    <a:pt x="7677" y="2383"/>
                    <a:pt x="7848" y="2592"/>
                    <a:pt x="7955" y="2592"/>
                  </a:cubicBezTo>
                  <a:cubicBezTo>
                    <a:pt x="7956" y="2592"/>
                    <a:pt x="7956" y="2592"/>
                    <a:pt x="7957" y="2592"/>
                  </a:cubicBezTo>
                  <a:cubicBezTo>
                    <a:pt x="7962" y="2592"/>
                    <a:pt x="7967" y="2592"/>
                    <a:pt x="7972" y="2592"/>
                  </a:cubicBezTo>
                  <a:cubicBezTo>
                    <a:pt x="8540" y="2592"/>
                    <a:pt x="8708" y="3323"/>
                    <a:pt x="9238" y="3323"/>
                  </a:cubicBezTo>
                  <a:cubicBezTo>
                    <a:pt x="9303" y="3323"/>
                    <a:pt x="9374" y="3311"/>
                    <a:pt x="9453" y="3286"/>
                  </a:cubicBezTo>
                  <a:lnTo>
                    <a:pt x="9453" y="3286"/>
                  </a:lnTo>
                  <a:cubicBezTo>
                    <a:pt x="9313" y="3820"/>
                    <a:pt x="10190" y="3615"/>
                    <a:pt x="10117" y="4113"/>
                  </a:cubicBezTo>
                  <a:cubicBezTo>
                    <a:pt x="10115" y="4128"/>
                    <a:pt x="10277" y="4185"/>
                    <a:pt x="10364" y="4186"/>
                  </a:cubicBezTo>
                  <a:cubicBezTo>
                    <a:pt x="10367" y="4186"/>
                    <a:pt x="10369" y="4186"/>
                    <a:pt x="10372" y="4186"/>
                  </a:cubicBezTo>
                  <a:cubicBezTo>
                    <a:pt x="10862" y="4186"/>
                    <a:pt x="11564" y="3564"/>
                    <a:pt x="11752" y="3116"/>
                  </a:cubicBezTo>
                  <a:cubicBezTo>
                    <a:pt x="11995" y="2544"/>
                    <a:pt x="12296" y="1996"/>
                    <a:pt x="12647" y="1484"/>
                  </a:cubicBezTo>
                  <a:cubicBezTo>
                    <a:pt x="12727" y="1367"/>
                    <a:pt x="12827" y="1310"/>
                    <a:pt x="12927" y="1310"/>
                  </a:cubicBezTo>
                  <a:close/>
                  <a:moveTo>
                    <a:pt x="12887" y="1"/>
                  </a:moveTo>
                  <a:cubicBezTo>
                    <a:pt x="12771" y="1"/>
                    <a:pt x="12650" y="41"/>
                    <a:pt x="12523" y="140"/>
                  </a:cubicBezTo>
                  <a:cubicBezTo>
                    <a:pt x="11957" y="581"/>
                    <a:pt x="11346" y="1034"/>
                    <a:pt x="11223" y="1824"/>
                  </a:cubicBezTo>
                  <a:cubicBezTo>
                    <a:pt x="11154" y="2269"/>
                    <a:pt x="10693" y="2710"/>
                    <a:pt x="10406" y="2710"/>
                  </a:cubicBezTo>
                  <a:cubicBezTo>
                    <a:pt x="10348" y="2710"/>
                    <a:pt x="10297" y="2692"/>
                    <a:pt x="10257" y="2652"/>
                  </a:cubicBezTo>
                  <a:cubicBezTo>
                    <a:pt x="9907" y="2293"/>
                    <a:pt x="9388" y="2203"/>
                    <a:pt x="9062" y="1830"/>
                  </a:cubicBezTo>
                  <a:cubicBezTo>
                    <a:pt x="8642" y="1350"/>
                    <a:pt x="8099" y="1195"/>
                    <a:pt x="7526" y="1195"/>
                  </a:cubicBezTo>
                  <a:cubicBezTo>
                    <a:pt x="7343" y="1195"/>
                    <a:pt x="7156" y="1210"/>
                    <a:pt x="6970" y="1237"/>
                  </a:cubicBezTo>
                  <a:cubicBezTo>
                    <a:pt x="6277" y="1333"/>
                    <a:pt x="5810" y="2349"/>
                    <a:pt x="6088" y="3136"/>
                  </a:cubicBezTo>
                  <a:cubicBezTo>
                    <a:pt x="6742" y="4984"/>
                    <a:pt x="7086" y="6890"/>
                    <a:pt x="7331" y="8817"/>
                  </a:cubicBezTo>
                  <a:cubicBezTo>
                    <a:pt x="7603" y="10944"/>
                    <a:pt x="7501" y="13074"/>
                    <a:pt x="7295" y="15197"/>
                  </a:cubicBezTo>
                  <a:cubicBezTo>
                    <a:pt x="7024" y="17985"/>
                    <a:pt x="6143" y="20642"/>
                    <a:pt x="5214" y="23277"/>
                  </a:cubicBezTo>
                  <a:cubicBezTo>
                    <a:pt x="4791" y="24475"/>
                    <a:pt x="4192" y="25614"/>
                    <a:pt x="3739" y="26803"/>
                  </a:cubicBezTo>
                  <a:cubicBezTo>
                    <a:pt x="3651" y="27033"/>
                    <a:pt x="3591" y="27123"/>
                    <a:pt x="3515" y="27123"/>
                  </a:cubicBezTo>
                  <a:cubicBezTo>
                    <a:pt x="3439" y="27123"/>
                    <a:pt x="3348" y="27036"/>
                    <a:pt x="3198" y="26910"/>
                  </a:cubicBezTo>
                  <a:cubicBezTo>
                    <a:pt x="2859" y="26625"/>
                    <a:pt x="2448" y="26398"/>
                    <a:pt x="2030" y="26234"/>
                  </a:cubicBezTo>
                  <a:cubicBezTo>
                    <a:pt x="1831" y="26156"/>
                    <a:pt x="1632" y="26109"/>
                    <a:pt x="1439" y="26109"/>
                  </a:cubicBezTo>
                  <a:cubicBezTo>
                    <a:pt x="1143" y="26109"/>
                    <a:pt x="859" y="26220"/>
                    <a:pt x="605" y="26501"/>
                  </a:cubicBezTo>
                  <a:cubicBezTo>
                    <a:pt x="136" y="27020"/>
                    <a:pt x="108" y="27630"/>
                    <a:pt x="61" y="28260"/>
                  </a:cubicBezTo>
                  <a:cubicBezTo>
                    <a:pt x="0" y="29096"/>
                    <a:pt x="120" y="29893"/>
                    <a:pt x="335" y="30707"/>
                  </a:cubicBezTo>
                  <a:cubicBezTo>
                    <a:pt x="804" y="32483"/>
                    <a:pt x="983" y="34337"/>
                    <a:pt x="2140" y="35903"/>
                  </a:cubicBezTo>
                  <a:cubicBezTo>
                    <a:pt x="2602" y="36528"/>
                    <a:pt x="3179" y="36870"/>
                    <a:pt x="3835" y="36870"/>
                  </a:cubicBezTo>
                  <a:cubicBezTo>
                    <a:pt x="4087" y="36870"/>
                    <a:pt x="4351" y="36820"/>
                    <a:pt x="4625" y="36715"/>
                  </a:cubicBezTo>
                  <a:cubicBezTo>
                    <a:pt x="4713" y="36681"/>
                    <a:pt x="4821" y="36622"/>
                    <a:pt x="4903" y="36622"/>
                  </a:cubicBezTo>
                  <a:cubicBezTo>
                    <a:pt x="4918" y="36622"/>
                    <a:pt x="4933" y="36625"/>
                    <a:pt x="4946" y="36630"/>
                  </a:cubicBezTo>
                  <a:cubicBezTo>
                    <a:pt x="5045" y="36666"/>
                    <a:pt x="5141" y="36681"/>
                    <a:pt x="5234" y="36681"/>
                  </a:cubicBezTo>
                  <a:cubicBezTo>
                    <a:pt x="5533" y="36681"/>
                    <a:pt x="5801" y="36526"/>
                    <a:pt x="6052" y="36426"/>
                  </a:cubicBezTo>
                  <a:cubicBezTo>
                    <a:pt x="7247" y="35943"/>
                    <a:pt x="8409" y="35368"/>
                    <a:pt x="9415" y="34583"/>
                  </a:cubicBezTo>
                  <a:cubicBezTo>
                    <a:pt x="9843" y="34248"/>
                    <a:pt x="10371" y="34059"/>
                    <a:pt x="10742" y="33679"/>
                  </a:cubicBezTo>
                  <a:cubicBezTo>
                    <a:pt x="11260" y="33149"/>
                    <a:pt x="11734" y="32578"/>
                    <a:pt x="12221" y="32019"/>
                  </a:cubicBezTo>
                  <a:cubicBezTo>
                    <a:pt x="12704" y="31466"/>
                    <a:pt x="12594" y="30289"/>
                    <a:pt x="12125" y="29759"/>
                  </a:cubicBezTo>
                  <a:cubicBezTo>
                    <a:pt x="11458" y="29005"/>
                    <a:pt x="10487" y="29296"/>
                    <a:pt x="9674" y="28966"/>
                  </a:cubicBezTo>
                  <a:cubicBezTo>
                    <a:pt x="10067" y="28223"/>
                    <a:pt x="10499" y="27502"/>
                    <a:pt x="10969" y="26805"/>
                  </a:cubicBezTo>
                  <a:cubicBezTo>
                    <a:pt x="11890" y="25436"/>
                    <a:pt x="12447" y="23934"/>
                    <a:pt x="13058" y="22452"/>
                  </a:cubicBezTo>
                  <a:cubicBezTo>
                    <a:pt x="13312" y="21834"/>
                    <a:pt x="13390" y="21105"/>
                    <a:pt x="13682" y="20514"/>
                  </a:cubicBezTo>
                  <a:cubicBezTo>
                    <a:pt x="14169" y="19526"/>
                    <a:pt x="14222" y="18455"/>
                    <a:pt x="14564" y="17445"/>
                  </a:cubicBezTo>
                  <a:cubicBezTo>
                    <a:pt x="14800" y="16742"/>
                    <a:pt x="14681" y="15916"/>
                    <a:pt x="14969" y="15241"/>
                  </a:cubicBezTo>
                  <a:cubicBezTo>
                    <a:pt x="15522" y="13946"/>
                    <a:pt x="15189" y="12538"/>
                    <a:pt x="15697" y="11240"/>
                  </a:cubicBezTo>
                  <a:cubicBezTo>
                    <a:pt x="15929" y="10648"/>
                    <a:pt x="15914" y="9967"/>
                    <a:pt x="15738" y="9296"/>
                  </a:cubicBezTo>
                  <a:cubicBezTo>
                    <a:pt x="15592" y="8741"/>
                    <a:pt x="15753" y="8143"/>
                    <a:pt x="15712" y="7553"/>
                  </a:cubicBezTo>
                  <a:cubicBezTo>
                    <a:pt x="15649" y="6681"/>
                    <a:pt x="15621" y="5792"/>
                    <a:pt x="15477" y="4936"/>
                  </a:cubicBezTo>
                  <a:cubicBezTo>
                    <a:pt x="15338" y="4101"/>
                    <a:pt x="14989" y="3286"/>
                    <a:pt x="14650" y="2495"/>
                  </a:cubicBezTo>
                  <a:cubicBezTo>
                    <a:pt x="14362" y="1822"/>
                    <a:pt x="14323" y="1029"/>
                    <a:pt x="13715" y="503"/>
                  </a:cubicBezTo>
                  <a:cubicBezTo>
                    <a:pt x="13473" y="293"/>
                    <a:pt x="13200" y="1"/>
                    <a:pt x="12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17;p22"/>
            <p:cNvSpPr/>
            <p:nvPr/>
          </p:nvSpPr>
          <p:spPr>
            <a:xfrm>
              <a:off x="5364681" y="3113155"/>
              <a:ext cx="200841" cy="503998"/>
            </a:xfrm>
            <a:custGeom>
              <a:avLst/>
              <a:gdLst/>
              <a:ahLst/>
              <a:cxnLst/>
              <a:rect l="l" t="t" r="r" b="b"/>
              <a:pathLst>
                <a:path w="13721" h="34432" extrusionOk="0">
                  <a:moveTo>
                    <a:pt x="11920" y="0"/>
                  </a:moveTo>
                  <a:cubicBezTo>
                    <a:pt x="11820" y="0"/>
                    <a:pt x="11720" y="57"/>
                    <a:pt x="11640" y="174"/>
                  </a:cubicBezTo>
                  <a:cubicBezTo>
                    <a:pt x="11289" y="686"/>
                    <a:pt x="10988" y="1234"/>
                    <a:pt x="10745" y="1808"/>
                  </a:cubicBezTo>
                  <a:cubicBezTo>
                    <a:pt x="10557" y="2254"/>
                    <a:pt x="9855" y="2877"/>
                    <a:pt x="9365" y="2877"/>
                  </a:cubicBezTo>
                  <a:cubicBezTo>
                    <a:pt x="9362" y="2877"/>
                    <a:pt x="9360" y="2877"/>
                    <a:pt x="9357" y="2877"/>
                  </a:cubicBezTo>
                  <a:cubicBezTo>
                    <a:pt x="9270" y="2876"/>
                    <a:pt x="9108" y="2818"/>
                    <a:pt x="9110" y="2803"/>
                  </a:cubicBezTo>
                  <a:cubicBezTo>
                    <a:pt x="9183" y="2306"/>
                    <a:pt x="8306" y="2510"/>
                    <a:pt x="8446" y="1976"/>
                  </a:cubicBezTo>
                  <a:lnTo>
                    <a:pt x="8446" y="1976"/>
                  </a:lnTo>
                  <a:cubicBezTo>
                    <a:pt x="8367" y="2001"/>
                    <a:pt x="8296" y="2013"/>
                    <a:pt x="8231" y="2013"/>
                  </a:cubicBezTo>
                  <a:cubicBezTo>
                    <a:pt x="7701" y="2013"/>
                    <a:pt x="7533" y="1282"/>
                    <a:pt x="6965" y="1282"/>
                  </a:cubicBezTo>
                  <a:cubicBezTo>
                    <a:pt x="6960" y="1282"/>
                    <a:pt x="6955" y="1282"/>
                    <a:pt x="6950" y="1282"/>
                  </a:cubicBezTo>
                  <a:cubicBezTo>
                    <a:pt x="6949" y="1282"/>
                    <a:pt x="6949" y="1282"/>
                    <a:pt x="6948" y="1282"/>
                  </a:cubicBezTo>
                  <a:cubicBezTo>
                    <a:pt x="6841" y="1282"/>
                    <a:pt x="6670" y="1074"/>
                    <a:pt x="6502" y="1074"/>
                  </a:cubicBezTo>
                  <a:cubicBezTo>
                    <a:pt x="6449" y="1074"/>
                    <a:pt x="6397" y="1094"/>
                    <a:pt x="6346" y="1148"/>
                  </a:cubicBezTo>
                  <a:cubicBezTo>
                    <a:pt x="6174" y="1331"/>
                    <a:pt x="6107" y="1582"/>
                    <a:pt x="6183" y="1920"/>
                  </a:cubicBezTo>
                  <a:cubicBezTo>
                    <a:pt x="6354" y="2673"/>
                    <a:pt x="6681" y="3376"/>
                    <a:pt x="6848" y="4132"/>
                  </a:cubicBezTo>
                  <a:cubicBezTo>
                    <a:pt x="7062" y="5095"/>
                    <a:pt x="7056" y="6094"/>
                    <a:pt x="7386" y="7037"/>
                  </a:cubicBezTo>
                  <a:cubicBezTo>
                    <a:pt x="7488" y="7330"/>
                    <a:pt x="7621" y="7654"/>
                    <a:pt x="7584" y="7944"/>
                  </a:cubicBezTo>
                  <a:cubicBezTo>
                    <a:pt x="7463" y="8891"/>
                    <a:pt x="7838" y="9820"/>
                    <a:pt x="7629" y="10767"/>
                  </a:cubicBezTo>
                  <a:cubicBezTo>
                    <a:pt x="7472" y="11472"/>
                    <a:pt x="7662" y="12210"/>
                    <a:pt x="7541" y="12907"/>
                  </a:cubicBezTo>
                  <a:cubicBezTo>
                    <a:pt x="7339" y="14072"/>
                    <a:pt x="7283" y="15255"/>
                    <a:pt x="7056" y="16411"/>
                  </a:cubicBezTo>
                  <a:cubicBezTo>
                    <a:pt x="6825" y="17580"/>
                    <a:pt x="6506" y="18735"/>
                    <a:pt x="6195" y="19888"/>
                  </a:cubicBezTo>
                  <a:cubicBezTo>
                    <a:pt x="5980" y="20687"/>
                    <a:pt x="5571" y="21423"/>
                    <a:pt x="5366" y="22230"/>
                  </a:cubicBezTo>
                  <a:cubicBezTo>
                    <a:pt x="5206" y="22859"/>
                    <a:pt x="4991" y="23510"/>
                    <a:pt x="4689" y="24060"/>
                  </a:cubicBezTo>
                  <a:cubicBezTo>
                    <a:pt x="4224" y="24906"/>
                    <a:pt x="3970" y="25822"/>
                    <a:pt x="3529" y="26670"/>
                  </a:cubicBezTo>
                  <a:cubicBezTo>
                    <a:pt x="3359" y="26998"/>
                    <a:pt x="2900" y="27295"/>
                    <a:pt x="2571" y="27295"/>
                  </a:cubicBezTo>
                  <a:cubicBezTo>
                    <a:pt x="2460" y="27295"/>
                    <a:pt x="2363" y="27260"/>
                    <a:pt x="2298" y="27181"/>
                  </a:cubicBezTo>
                  <a:cubicBezTo>
                    <a:pt x="1982" y="26797"/>
                    <a:pt x="1555" y="26575"/>
                    <a:pt x="1166" y="26295"/>
                  </a:cubicBezTo>
                  <a:cubicBezTo>
                    <a:pt x="1020" y="26189"/>
                    <a:pt x="922" y="26062"/>
                    <a:pt x="742" y="26062"/>
                  </a:cubicBezTo>
                  <a:cubicBezTo>
                    <a:pt x="670" y="26062"/>
                    <a:pt x="584" y="26083"/>
                    <a:pt x="476" y="26133"/>
                  </a:cubicBezTo>
                  <a:cubicBezTo>
                    <a:pt x="135" y="26295"/>
                    <a:pt x="150" y="26489"/>
                    <a:pt x="90" y="26733"/>
                  </a:cubicBezTo>
                  <a:cubicBezTo>
                    <a:pt x="1" y="27109"/>
                    <a:pt x="167" y="27465"/>
                    <a:pt x="141" y="27836"/>
                  </a:cubicBezTo>
                  <a:cubicBezTo>
                    <a:pt x="300" y="29011"/>
                    <a:pt x="522" y="30173"/>
                    <a:pt x="833" y="31324"/>
                  </a:cubicBezTo>
                  <a:cubicBezTo>
                    <a:pt x="1029" y="32052"/>
                    <a:pt x="1352" y="32729"/>
                    <a:pt x="1628" y="33427"/>
                  </a:cubicBezTo>
                  <a:cubicBezTo>
                    <a:pt x="1857" y="34010"/>
                    <a:pt x="2297" y="34432"/>
                    <a:pt x="2875" y="34432"/>
                  </a:cubicBezTo>
                  <a:cubicBezTo>
                    <a:pt x="2958" y="34432"/>
                    <a:pt x="3044" y="34423"/>
                    <a:pt x="3132" y="34405"/>
                  </a:cubicBezTo>
                  <a:cubicBezTo>
                    <a:pt x="3656" y="34296"/>
                    <a:pt x="4229" y="34115"/>
                    <a:pt x="4631" y="33892"/>
                  </a:cubicBezTo>
                  <a:cubicBezTo>
                    <a:pt x="5466" y="33428"/>
                    <a:pt x="6497" y="33280"/>
                    <a:pt x="7166" y="32555"/>
                  </a:cubicBezTo>
                  <a:cubicBezTo>
                    <a:pt x="7646" y="32036"/>
                    <a:pt x="8455" y="32067"/>
                    <a:pt x="8927" y="31485"/>
                  </a:cubicBezTo>
                  <a:cubicBezTo>
                    <a:pt x="9259" y="31072"/>
                    <a:pt x="9594" y="30641"/>
                    <a:pt x="10005" y="30272"/>
                  </a:cubicBezTo>
                  <a:cubicBezTo>
                    <a:pt x="10191" y="30106"/>
                    <a:pt x="10372" y="29698"/>
                    <a:pt x="10114" y="29439"/>
                  </a:cubicBezTo>
                  <a:cubicBezTo>
                    <a:pt x="9955" y="29282"/>
                    <a:pt x="9838" y="29070"/>
                    <a:pt x="9478" y="29070"/>
                  </a:cubicBezTo>
                  <a:cubicBezTo>
                    <a:pt x="9438" y="29070"/>
                    <a:pt x="9396" y="29072"/>
                    <a:pt x="9351" y="29078"/>
                  </a:cubicBezTo>
                  <a:cubicBezTo>
                    <a:pt x="9188" y="29097"/>
                    <a:pt x="9023" y="29107"/>
                    <a:pt x="8856" y="29107"/>
                  </a:cubicBezTo>
                  <a:cubicBezTo>
                    <a:pt x="8258" y="29107"/>
                    <a:pt x="7646" y="28977"/>
                    <a:pt x="7096" y="28681"/>
                  </a:cubicBezTo>
                  <a:cubicBezTo>
                    <a:pt x="7032" y="28645"/>
                    <a:pt x="6969" y="28538"/>
                    <a:pt x="6973" y="28467"/>
                  </a:cubicBezTo>
                  <a:cubicBezTo>
                    <a:pt x="7011" y="27786"/>
                    <a:pt x="7288" y="27119"/>
                    <a:pt x="7696" y="26639"/>
                  </a:cubicBezTo>
                  <a:cubicBezTo>
                    <a:pt x="8145" y="26113"/>
                    <a:pt x="8469" y="25534"/>
                    <a:pt x="8794" y="24961"/>
                  </a:cubicBezTo>
                  <a:cubicBezTo>
                    <a:pt x="9329" y="24019"/>
                    <a:pt x="9767" y="23024"/>
                    <a:pt x="10190" y="22029"/>
                  </a:cubicBezTo>
                  <a:cubicBezTo>
                    <a:pt x="10396" y="21542"/>
                    <a:pt x="10662" y="21086"/>
                    <a:pt x="10871" y="20607"/>
                  </a:cubicBezTo>
                  <a:cubicBezTo>
                    <a:pt x="11110" y="20060"/>
                    <a:pt x="11145" y="19435"/>
                    <a:pt x="11499" y="18918"/>
                  </a:cubicBezTo>
                  <a:cubicBezTo>
                    <a:pt x="11598" y="18774"/>
                    <a:pt x="11741" y="18652"/>
                    <a:pt x="11737" y="18455"/>
                  </a:cubicBezTo>
                  <a:cubicBezTo>
                    <a:pt x="11722" y="17659"/>
                    <a:pt x="12130" y="16944"/>
                    <a:pt x="12221" y="16166"/>
                  </a:cubicBezTo>
                  <a:cubicBezTo>
                    <a:pt x="12273" y="15720"/>
                    <a:pt x="12586" y="15306"/>
                    <a:pt x="12649" y="14911"/>
                  </a:cubicBezTo>
                  <a:cubicBezTo>
                    <a:pt x="12796" y="14019"/>
                    <a:pt x="12975" y="13130"/>
                    <a:pt x="13124" y="12236"/>
                  </a:cubicBezTo>
                  <a:cubicBezTo>
                    <a:pt x="13299" y="11185"/>
                    <a:pt x="13563" y="10141"/>
                    <a:pt x="13643" y="9084"/>
                  </a:cubicBezTo>
                  <a:cubicBezTo>
                    <a:pt x="13720" y="8094"/>
                    <a:pt x="13624" y="7091"/>
                    <a:pt x="13572" y="6095"/>
                  </a:cubicBezTo>
                  <a:cubicBezTo>
                    <a:pt x="13474" y="4100"/>
                    <a:pt x="13030" y="2137"/>
                    <a:pt x="12263" y="293"/>
                  </a:cubicBezTo>
                  <a:cubicBezTo>
                    <a:pt x="12183" y="100"/>
                    <a:pt x="12052" y="0"/>
                    <a:pt x="1192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Ellipse 41"/>
          <p:cNvSpPr/>
          <p:nvPr/>
        </p:nvSpPr>
        <p:spPr>
          <a:xfrm>
            <a:off x="9456373" y="4077072"/>
            <a:ext cx="2351584" cy="1800200"/>
          </a:xfrm>
          <a:prstGeom prst="ellipse">
            <a:avLst/>
          </a:prstGeom>
          <a:solidFill>
            <a:srgbClr val="F8A662"/>
          </a:solidFill>
          <a:ln>
            <a:solidFill>
              <a:srgbClr val="F8A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chemeClr val="tx1"/>
                </a:solidFill>
                <a:effectLst>
                  <a:outerShdw blurRad="38100" dist="38100" dir="2700000" algn="tl">
                    <a:srgbClr val="000000">
                      <a:alpha val="43137"/>
                    </a:srgbClr>
                  </a:outerShdw>
                </a:effectLst>
                <a:latin typeface="Comic Sans MS"/>
                <a:ea typeface="Comic Sans MS"/>
                <a:cs typeface="Comic Sans MS"/>
                <a:sym typeface="Comic Sans MS"/>
              </a:rPr>
              <a:t>الأنشطة المحلية</a:t>
            </a:r>
            <a:endParaRPr lang="fr-FR" sz="3200" b="1" dirty="0" smtClean="0">
              <a:solidFill>
                <a:schemeClr val="tx1"/>
              </a:solidFill>
              <a:effectLst>
                <a:outerShdw blurRad="38100" dist="38100" dir="2700000" algn="tl">
                  <a:srgbClr val="000000">
                    <a:alpha val="43137"/>
                  </a:srgbClr>
                </a:outerShdw>
              </a:effectLst>
              <a:latin typeface="Comic Sans MS"/>
              <a:ea typeface="Comic Sans MS"/>
              <a:cs typeface="Comic Sans MS"/>
              <a:sym typeface="Comic Sans MS"/>
            </a:endParaRPr>
          </a:p>
        </p:txBody>
      </p:sp>
      <p:sp>
        <p:nvSpPr>
          <p:cNvPr id="28" name="ZoneTexte 27"/>
          <p:cNvSpPr txBox="1"/>
          <p:nvPr/>
        </p:nvSpPr>
        <p:spPr>
          <a:xfrm>
            <a:off x="1391478" y="476673"/>
            <a:ext cx="9409045" cy="646331"/>
          </a:xfrm>
          <a:prstGeom prst="rect">
            <a:avLst/>
          </a:prstGeom>
          <a:solidFill>
            <a:srgbClr val="69638B"/>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4/ طرق التدويل</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29" name="Rectangle 28"/>
          <p:cNvSpPr/>
          <p:nvPr/>
        </p:nvSpPr>
        <p:spPr>
          <a:xfrm>
            <a:off x="1557808" y="2132856"/>
            <a:ext cx="575799" cy="523220"/>
          </a:xfrm>
          <a:prstGeom prst="rect">
            <a:avLst/>
          </a:prstGeom>
        </p:spPr>
        <p:txBody>
          <a:bodyPr wrap="none">
            <a:spAutoFit/>
          </a:bodyPr>
          <a:lstStyle/>
          <a:p>
            <a:pPr lvl="0" algn="ctr"/>
            <a:r>
              <a:rPr lang="en" sz="2800" b="1" dirty="0" smtClean="0">
                <a:solidFill>
                  <a:srgbClr val="000000"/>
                </a:solidFill>
                <a:latin typeface="Forte" pitchFamily="66" charset="0"/>
                <a:ea typeface="Permanent Marker"/>
                <a:cs typeface="Permanent Marker"/>
                <a:sym typeface="Permanent Marker"/>
              </a:rPr>
              <a:t>0</a:t>
            </a:r>
            <a:r>
              <a:rPr lang="ar-SA" sz="2800" b="1" dirty="0" smtClean="0">
                <a:solidFill>
                  <a:srgbClr val="000000"/>
                </a:solidFill>
                <a:latin typeface="Forte" pitchFamily="66" charset="0"/>
                <a:ea typeface="Permanent Marker"/>
                <a:cs typeface="Permanent Marker"/>
                <a:sym typeface="Permanent Marker"/>
              </a:rPr>
              <a:t>4</a:t>
            </a:r>
            <a:endParaRPr lang="en" sz="2800" b="1" dirty="0" smtClean="0">
              <a:solidFill>
                <a:srgbClr val="000000"/>
              </a:solidFill>
              <a:latin typeface="Forte" pitchFamily="66" charset="0"/>
              <a:ea typeface="Permanent Marker"/>
              <a:cs typeface="Permanent Marker"/>
              <a:sym typeface="Permanent Marker"/>
            </a:endParaRPr>
          </a:p>
        </p:txBody>
      </p:sp>
      <p:sp>
        <p:nvSpPr>
          <p:cNvPr id="32" name="Google Shape;595;p22"/>
          <p:cNvSpPr/>
          <p:nvPr/>
        </p:nvSpPr>
        <p:spPr>
          <a:xfrm>
            <a:off x="1295467" y="2060848"/>
            <a:ext cx="1248139" cy="792088"/>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grpSp>
        <p:nvGrpSpPr>
          <p:cNvPr id="6" name="Google Shape;607;p22"/>
          <p:cNvGrpSpPr/>
          <p:nvPr/>
        </p:nvGrpSpPr>
        <p:grpSpPr>
          <a:xfrm>
            <a:off x="1679510" y="2924944"/>
            <a:ext cx="414765" cy="1080120"/>
            <a:chOff x="7172018" y="3071105"/>
            <a:chExt cx="167058" cy="468473"/>
          </a:xfrm>
          <a:solidFill>
            <a:srgbClr val="2A779E"/>
          </a:solidFill>
        </p:grpSpPr>
        <p:sp>
          <p:nvSpPr>
            <p:cNvPr id="36" name="Google Shape;608;p22"/>
            <p:cNvSpPr/>
            <p:nvPr/>
          </p:nvSpPr>
          <p:spPr>
            <a:xfrm>
              <a:off x="7186274" y="3098711"/>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09;p22"/>
            <p:cNvSpPr/>
            <p:nvPr/>
          </p:nvSpPr>
          <p:spPr>
            <a:xfrm>
              <a:off x="7172018" y="3071105"/>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Ellipse 37"/>
          <p:cNvSpPr/>
          <p:nvPr/>
        </p:nvSpPr>
        <p:spPr>
          <a:xfrm>
            <a:off x="623392" y="4005064"/>
            <a:ext cx="2688299" cy="1872208"/>
          </a:xfrm>
          <a:prstGeom prst="ellipse">
            <a:avLst/>
          </a:prstGeom>
          <a:solidFill>
            <a:srgbClr val="61AED5"/>
          </a:solidFill>
          <a:ln>
            <a:solidFill>
              <a:srgbClr val="49A2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effectLst>
                  <a:outerShdw blurRad="38100" dist="38100" dir="2700000" algn="tl">
                    <a:srgbClr val="000000">
                      <a:alpha val="43137"/>
                    </a:srgbClr>
                  </a:outerShdw>
                </a:effectLst>
                <a:latin typeface="Comic Sans MS"/>
                <a:ea typeface="Comic Sans MS"/>
                <a:cs typeface="Comic Sans MS"/>
                <a:sym typeface="Comic Sans MS"/>
              </a:rPr>
              <a:t>الأنشطة  العالمية المعقدة</a:t>
            </a:r>
            <a:endParaRPr lang="fr-FR" sz="3600" b="1" dirty="0" smtClean="0">
              <a:solidFill>
                <a:schemeClr val="tx1"/>
              </a:solidFill>
              <a:effectLst>
                <a:outerShdw blurRad="38100" dist="38100" dir="2700000" algn="tl">
                  <a:srgbClr val="000000">
                    <a:alpha val="43137"/>
                  </a:srgbClr>
                </a:outerShdw>
              </a:effectLst>
              <a:latin typeface="Comic Sans MS"/>
              <a:ea typeface="Comic Sans MS"/>
              <a:cs typeface="Comic Sans MS"/>
              <a:sym typeface="Comic Sans MS"/>
            </a:endParaRPr>
          </a:p>
        </p:txBody>
      </p:sp>
      <p:sp>
        <p:nvSpPr>
          <p:cNvPr id="35" name="ZoneTexte 34"/>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4)">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4)">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heel(4)">
                                      <p:cBhvr>
                                        <p:cTn id="27" dur="20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4)">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4)">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heel(4)">
                                      <p:cBhvr>
                                        <p:cTn id="57" dur="20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linds(horizontal)">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heel(4)">
                                      <p:cBhvr>
                                        <p:cTn id="6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0" grpId="0" animBg="1"/>
      <p:bldP spid="23" grpId="0" animBg="1"/>
      <p:bldP spid="42" grpId="0" animBg="1"/>
      <p:bldP spid="28" grpId="0" animBg="1"/>
      <p:bldP spid="32"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91478" y="476673"/>
            <a:ext cx="9409045" cy="646331"/>
          </a:xfrm>
          <a:prstGeom prst="rect">
            <a:avLst/>
          </a:prstGeom>
          <a:solidFill>
            <a:srgbClr val="69638B"/>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4/ طرق التدويل</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7" name="ZoneTexte 6"/>
          <p:cNvSpPr txBox="1"/>
          <p:nvPr/>
        </p:nvSpPr>
        <p:spPr>
          <a:xfrm>
            <a:off x="6384032" y="1268761"/>
            <a:ext cx="4800533" cy="584775"/>
          </a:xfrm>
          <a:prstGeom prst="rect">
            <a:avLst/>
          </a:prstGeom>
          <a:noFill/>
        </p:spPr>
        <p:txBody>
          <a:bodyPr wrap="square" rtlCol="0">
            <a:spAutoFit/>
          </a:bodyPr>
          <a:lstStyle/>
          <a:p>
            <a:pPr algn="just" rtl="1"/>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	الأنشطة المحلية</a:t>
            </a:r>
          </a:p>
        </p:txBody>
      </p:sp>
      <p:sp>
        <p:nvSpPr>
          <p:cNvPr id="4" name="Rectangle 3"/>
          <p:cNvSpPr/>
          <p:nvPr/>
        </p:nvSpPr>
        <p:spPr>
          <a:xfrm>
            <a:off x="1103445" y="1772816"/>
            <a:ext cx="10369152" cy="1569660"/>
          </a:xfrm>
          <a:prstGeom prst="rect">
            <a:avLst/>
          </a:prstGeom>
        </p:spPr>
        <p:txBody>
          <a:bodyPr wrap="square">
            <a:spAutoFit/>
          </a:bodyPr>
          <a:lstStyle/>
          <a:p>
            <a:pPr algn="just" rtl="1"/>
            <a:r>
              <a:rPr lang="ar-SA" sz="2400" b="1" dirty="0" smtClean="0">
                <a:latin typeface="Sakkal Majalla" pitchFamily="2" charset="-78"/>
                <a:cs typeface="Sakkal Majalla" pitchFamily="2" charset="-78"/>
              </a:rPr>
              <a:t>	لا تتأثر الأنشطة المحلية كثيرا </a:t>
            </a:r>
            <a:r>
              <a:rPr lang="ar-SA" sz="2400" b="1" dirty="0" err="1" smtClean="0">
                <a:latin typeface="Sakkal Majalla" pitchFamily="2" charset="-78"/>
                <a:cs typeface="Sakkal Majalla" pitchFamily="2" charset="-78"/>
              </a:rPr>
              <a:t>بالعولمة.</a:t>
            </a:r>
            <a:r>
              <a:rPr lang="ar-SA" sz="2400" b="1" dirty="0" smtClean="0">
                <a:latin typeface="Sakkal Majalla" pitchFamily="2" charset="-78"/>
                <a:cs typeface="Sakkal Majalla" pitchFamily="2" charset="-78"/>
              </a:rPr>
              <a:t> وفي كل بلد، الشركات التي تعمل  في هذه الأنشطة هي أساسا شركات منشؤها البلد </a:t>
            </a:r>
            <a:r>
              <a:rPr lang="ar-SA" sz="2400" b="1" dirty="0" err="1" smtClean="0">
                <a:latin typeface="Sakkal Majalla" pitchFamily="2" charset="-78"/>
                <a:cs typeface="Sakkal Majalla" pitchFamily="2" charset="-78"/>
              </a:rPr>
              <a:t>المعني.</a:t>
            </a:r>
            <a:r>
              <a:rPr lang="ar-SA" sz="2400" b="1" dirty="0" smtClean="0">
                <a:latin typeface="Sakkal Majalla" pitchFamily="2" charset="-78"/>
                <a:cs typeface="Sakkal Majalla" pitchFamily="2" charset="-78"/>
              </a:rPr>
              <a:t> قد تكون هذه أولاً قطاعات منظمة، ولا تزال مغلقة أمام المنافسة الأجنبية  الخارجية، مثل الخدمات </a:t>
            </a:r>
            <a:r>
              <a:rPr lang="ar-SA" sz="2400" b="1" dirty="0" err="1" smtClean="0">
                <a:latin typeface="Sakkal Majalla" pitchFamily="2" charset="-78"/>
                <a:cs typeface="Sakkal Majalla" pitchFamily="2" charset="-78"/>
              </a:rPr>
              <a:t>البريدية </a:t>
            </a:r>
            <a:r>
              <a:rPr lang="ar-SA" sz="2400" b="1" dirty="0" smtClean="0">
                <a:latin typeface="Sakkal Majalla" pitchFamily="2" charset="-78"/>
                <a:cs typeface="Sakkal Majalla" pitchFamily="2" charset="-78"/>
              </a:rPr>
              <a:t>، والنقل الحضري، وما إلى ذلك؛ ومن ثم فإن تغيير التنظيم يمكن أن يؤدي إلى فتح هذه القطاعات  أمام </a:t>
            </a:r>
            <a:r>
              <a:rPr lang="ar-SA" sz="2400" b="1" dirty="0" err="1" smtClean="0">
                <a:latin typeface="Sakkal Majalla" pitchFamily="2" charset="-78"/>
                <a:cs typeface="Sakkal Majalla" pitchFamily="2" charset="-78"/>
              </a:rPr>
              <a:t>المنافسة.</a:t>
            </a:r>
            <a:r>
              <a:rPr lang="ar-SA" sz="2400" b="1" dirty="0" smtClean="0">
                <a:latin typeface="Sakkal Majalla" pitchFamily="2" charset="-78"/>
                <a:cs typeface="Sakkal Majalla" pitchFamily="2" charset="-78"/>
              </a:rPr>
              <a:t> </a:t>
            </a:r>
          </a:p>
        </p:txBody>
      </p:sp>
      <p:sp>
        <p:nvSpPr>
          <p:cNvPr id="5" name="ZoneTexte 4"/>
          <p:cNvSpPr txBox="1"/>
          <p:nvPr/>
        </p:nvSpPr>
        <p:spPr>
          <a:xfrm>
            <a:off x="5327915" y="3645025"/>
            <a:ext cx="5856651" cy="584775"/>
          </a:xfrm>
          <a:prstGeom prst="rect">
            <a:avLst/>
          </a:prstGeom>
          <a:noFill/>
        </p:spPr>
        <p:txBody>
          <a:bodyPr wrap="square" rtlCol="0">
            <a:spAutoFit/>
          </a:bodyPr>
          <a:lstStyle/>
          <a:p>
            <a:pPr algn="just" rtl="1"/>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	الأنشطة متعددة المحليات</a:t>
            </a:r>
          </a:p>
        </p:txBody>
      </p:sp>
      <p:sp>
        <p:nvSpPr>
          <p:cNvPr id="8" name="Rectangle 7"/>
          <p:cNvSpPr/>
          <p:nvPr/>
        </p:nvSpPr>
        <p:spPr>
          <a:xfrm>
            <a:off x="1007435" y="4221088"/>
            <a:ext cx="10369152" cy="1938992"/>
          </a:xfrm>
          <a:prstGeom prst="rect">
            <a:avLst/>
          </a:prstGeom>
        </p:spPr>
        <p:txBody>
          <a:bodyPr wrap="square">
            <a:spAutoFit/>
          </a:bodyPr>
          <a:lstStyle/>
          <a:p>
            <a:pPr algn="just" rtl="1"/>
            <a:r>
              <a:rPr lang="ar-SA" sz="2400" b="1" dirty="0" smtClean="0">
                <a:latin typeface="Sakkal Majalla" pitchFamily="2" charset="-78"/>
                <a:cs typeface="Sakkal Majalla" pitchFamily="2" charset="-78"/>
              </a:rPr>
              <a:t>	 الأنشطة متعددة المحليات هي القطاعات  التي تقام فيها المنافسة  قبل أي شيء على أساس كل بلد على حدى، حيث تختلف المنتجات اختلافا كبيرا من بلد إلى </a:t>
            </a:r>
            <a:r>
              <a:rPr lang="ar-SA" sz="2400" b="1" dirty="0" err="1" smtClean="0">
                <a:latin typeface="Sakkal Majalla" pitchFamily="2" charset="-78"/>
                <a:cs typeface="Sakkal Majalla" pitchFamily="2" charset="-78"/>
              </a:rPr>
              <a:t>آخر.</a:t>
            </a:r>
            <a:r>
              <a:rPr lang="ar-SA" sz="2400" b="1" dirty="0" smtClean="0">
                <a:latin typeface="Sakkal Majalla" pitchFamily="2" charset="-78"/>
                <a:cs typeface="Sakkal Majalla" pitchFamily="2" charset="-78"/>
              </a:rPr>
              <a:t> و تهيمن على صناعة الفنادق الراقية سلاسل دولية مثل </a:t>
            </a:r>
            <a:r>
              <a:rPr lang="fr-FR" sz="2400" b="1" dirty="0" smtClean="0">
                <a:latin typeface="Sakkal Majalla" pitchFamily="2" charset="-78"/>
                <a:cs typeface="Sakkal Majalla" pitchFamily="2" charset="-78"/>
              </a:rPr>
              <a:t>Hilton</a:t>
            </a:r>
            <a:r>
              <a:rPr lang="ar-SA" sz="2400" b="1" dirty="0" err="1" smtClean="0">
                <a:latin typeface="Sakkal Majalla" pitchFamily="2" charset="-78"/>
                <a:cs typeface="Sakkal Majalla" pitchFamily="2" charset="-78"/>
              </a:rPr>
              <a:t>،</a:t>
            </a:r>
            <a:r>
              <a:rPr lang="ar-SA" sz="2400" b="1" dirty="0" smtClean="0">
                <a:latin typeface="Sakkal Majalla" pitchFamily="2" charset="-78"/>
                <a:cs typeface="Sakkal Majalla" pitchFamily="2" charset="-78"/>
              </a:rPr>
              <a:t> </a:t>
            </a:r>
            <a:r>
              <a:rPr lang="fr-FR" sz="2400" b="1" dirty="0" smtClean="0">
                <a:latin typeface="Sakkal Majalla" pitchFamily="2" charset="-78"/>
                <a:cs typeface="Sakkal Majalla" pitchFamily="2" charset="-78"/>
              </a:rPr>
              <a:t>Sheraton</a:t>
            </a:r>
            <a:r>
              <a:rPr lang="ar-SA" sz="2400" b="1" dirty="0" err="1" smtClean="0">
                <a:latin typeface="Sakkal Majalla" pitchFamily="2" charset="-78"/>
                <a:cs typeface="Sakkal Majalla" pitchFamily="2" charset="-78"/>
              </a:rPr>
              <a:t>،</a:t>
            </a:r>
            <a:r>
              <a:rPr lang="ar-SA" sz="2400" b="1" dirty="0" smtClean="0">
                <a:latin typeface="Sakkal Majalla" pitchFamily="2" charset="-78"/>
                <a:cs typeface="Sakkal Majalla" pitchFamily="2" charset="-78"/>
              </a:rPr>
              <a:t> </a:t>
            </a:r>
            <a:r>
              <a:rPr lang="fr-FR" sz="2400" b="1" dirty="0" smtClean="0">
                <a:latin typeface="Sakkal Majalla" pitchFamily="2" charset="-78"/>
                <a:cs typeface="Sakkal Majalla" pitchFamily="2" charset="-78"/>
              </a:rPr>
              <a:t>Sofitel</a:t>
            </a:r>
            <a:r>
              <a:rPr lang="ar-SA" sz="2400" b="1" dirty="0" smtClean="0">
                <a:latin typeface="Sakkal Majalla" pitchFamily="2" charset="-78"/>
                <a:cs typeface="Sakkal Majalla" pitchFamily="2" charset="-78"/>
              </a:rPr>
              <a:t>، </a:t>
            </a:r>
            <a:r>
              <a:rPr lang="ar-SA" sz="2400" b="1" dirty="0" err="1" smtClean="0">
                <a:latin typeface="Sakkal Majalla" pitchFamily="2" charset="-78"/>
                <a:cs typeface="Sakkal Majalla" pitchFamily="2" charset="-78"/>
              </a:rPr>
              <a:t>إلخ</a:t>
            </a:r>
            <a:r>
              <a:rPr lang="ar-SA" sz="2400" b="1" dirty="0" smtClean="0">
                <a:latin typeface="Sakkal Majalla" pitchFamily="2" charset="-78"/>
                <a:cs typeface="Sakkal Majalla" pitchFamily="2" charset="-78"/>
              </a:rPr>
              <a:t>، لكن طبيعة أعمالها تملي عليها إدارة المؤسسات في جميع الأماكن التي يرغبون في التواجد </a:t>
            </a:r>
            <a:r>
              <a:rPr lang="ar-SA" sz="2400" b="1" dirty="0" err="1" smtClean="0">
                <a:latin typeface="Sakkal Majalla" pitchFamily="2" charset="-78"/>
                <a:cs typeface="Sakkal Majalla" pitchFamily="2" charset="-78"/>
              </a:rPr>
              <a:t>فيها.</a:t>
            </a:r>
            <a:r>
              <a:rPr lang="ar-SA" sz="2400" b="1" dirty="0" smtClean="0">
                <a:latin typeface="Sakkal Majalla" pitchFamily="2" charset="-78"/>
                <a:cs typeface="Sakkal Majalla" pitchFamily="2" charset="-78"/>
              </a:rPr>
              <a:t> نفس الأمر، بالنسبة للمساحات الكبرى للتوزيع، ليس أمام العلامات التجارية مثل </a:t>
            </a:r>
            <a:r>
              <a:rPr lang="fr-FR" sz="2400" b="1" dirty="0" smtClean="0">
                <a:latin typeface="Sakkal Majalla" pitchFamily="2" charset="-78"/>
                <a:cs typeface="Sakkal Majalla" pitchFamily="2" charset="-78"/>
              </a:rPr>
              <a:t>Wal-Mart </a:t>
            </a:r>
            <a:r>
              <a:rPr lang="ar-SA" sz="2400" b="1" dirty="0" smtClean="0">
                <a:latin typeface="Sakkal Majalla" pitchFamily="2" charset="-78"/>
                <a:cs typeface="Sakkal Majalla" pitchFamily="2" charset="-78"/>
              </a:rPr>
              <a:t>و </a:t>
            </a:r>
            <a:r>
              <a:rPr lang="fr-FR" sz="2400" b="1" dirty="0" smtClean="0">
                <a:latin typeface="Sakkal Majalla" pitchFamily="2" charset="-78"/>
                <a:cs typeface="Sakkal Majalla" pitchFamily="2" charset="-78"/>
              </a:rPr>
              <a:t>Carrefour </a:t>
            </a:r>
            <a:r>
              <a:rPr lang="ar-SA" sz="2400" b="1" dirty="0" smtClean="0">
                <a:latin typeface="Sakkal Majalla" pitchFamily="2" charset="-78"/>
                <a:cs typeface="Sakkal Majalla" pitchFamily="2" charset="-78"/>
              </a:rPr>
              <a:t>و </a:t>
            </a:r>
            <a:r>
              <a:rPr lang="fr-FR" sz="2400" b="1" dirty="0" smtClean="0">
                <a:latin typeface="Sakkal Majalla" pitchFamily="2" charset="-78"/>
                <a:cs typeface="Sakkal Majalla" pitchFamily="2" charset="-78"/>
              </a:rPr>
              <a:t>Metro </a:t>
            </a:r>
            <a:r>
              <a:rPr lang="ar-SA" sz="2400" b="1" dirty="0" smtClean="0">
                <a:latin typeface="Sakkal Majalla" pitchFamily="2" charset="-78"/>
                <a:cs typeface="Sakkal Majalla" pitchFamily="2" charset="-78"/>
              </a:rPr>
              <a:t>و </a:t>
            </a:r>
            <a:r>
              <a:rPr lang="fr-FR" sz="2400" b="1" dirty="0" err="1" smtClean="0">
                <a:latin typeface="Sakkal Majalla" pitchFamily="2" charset="-78"/>
                <a:cs typeface="Sakkal Majalla" pitchFamily="2" charset="-78"/>
              </a:rPr>
              <a:t>Tesco</a:t>
            </a:r>
            <a:r>
              <a:rPr lang="fr-FR" sz="2400" b="1" dirty="0" smtClean="0">
                <a:latin typeface="Sakkal Majalla" pitchFamily="2" charset="-78"/>
                <a:cs typeface="Sakkal Majalla" pitchFamily="2" charset="-78"/>
              </a:rPr>
              <a:t> </a:t>
            </a:r>
            <a:r>
              <a:rPr lang="ar-SA" sz="2400" b="1" dirty="0" smtClean="0">
                <a:latin typeface="Sakkal Majalla" pitchFamily="2" charset="-78"/>
                <a:cs typeface="Sakkal Majalla" pitchFamily="2" charset="-78"/>
              </a:rPr>
              <a:t>خيار آخر سوى فتح متاجر في البلدان التي يريدون تحقيق مبيعات فيها.</a:t>
            </a:r>
          </a:p>
        </p:txBody>
      </p:sp>
      <p:sp>
        <p:nvSpPr>
          <p:cNvPr id="9" name="ZoneTexte 8"/>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91478" y="476673"/>
            <a:ext cx="9409045" cy="646331"/>
          </a:xfrm>
          <a:prstGeom prst="rect">
            <a:avLst/>
          </a:prstGeom>
          <a:solidFill>
            <a:srgbClr val="69638B"/>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4/ طرق التدويل</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7" name="ZoneTexte 6"/>
          <p:cNvSpPr txBox="1"/>
          <p:nvPr/>
        </p:nvSpPr>
        <p:spPr>
          <a:xfrm>
            <a:off x="5711957" y="1268761"/>
            <a:ext cx="5472608" cy="584775"/>
          </a:xfrm>
          <a:prstGeom prst="rect">
            <a:avLst/>
          </a:prstGeom>
          <a:noFill/>
        </p:spPr>
        <p:txBody>
          <a:bodyPr wrap="square" rtlCol="0">
            <a:spAutoFit/>
          </a:bodyPr>
          <a:lstStyle/>
          <a:p>
            <a:pPr algn="just" rtl="1"/>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	أنشطة التصدير العالمية</a:t>
            </a:r>
          </a:p>
        </p:txBody>
      </p:sp>
      <p:sp>
        <p:nvSpPr>
          <p:cNvPr id="4" name="Rectangle 3"/>
          <p:cNvSpPr/>
          <p:nvPr/>
        </p:nvSpPr>
        <p:spPr>
          <a:xfrm>
            <a:off x="1103445" y="1772816"/>
            <a:ext cx="10369152" cy="1569660"/>
          </a:xfrm>
          <a:prstGeom prst="rect">
            <a:avLst/>
          </a:prstGeom>
        </p:spPr>
        <p:txBody>
          <a:bodyPr wrap="square">
            <a:spAutoFit/>
          </a:bodyPr>
          <a:lstStyle/>
          <a:p>
            <a:pPr algn="just" rtl="1"/>
            <a:r>
              <a:rPr lang="ar-SA" sz="2400" b="1" dirty="0" smtClean="0">
                <a:latin typeface="Sakkal Majalla" pitchFamily="2" charset="-78"/>
                <a:cs typeface="Sakkal Majalla" pitchFamily="2" charset="-78"/>
              </a:rPr>
              <a:t>	أنشطة التصدير العالمية هي القطاعات التي تقوم فيها الشركات بالجزء الأكبر من الإنتاج في مكان محدد، ولكنها تبيع هذا الإنتاج في جميع أنحاء </a:t>
            </a:r>
            <a:r>
              <a:rPr lang="ar-SA" sz="2400" b="1" dirty="0" err="1" smtClean="0">
                <a:latin typeface="Sakkal Majalla" pitchFamily="2" charset="-78"/>
                <a:cs typeface="Sakkal Majalla" pitchFamily="2" charset="-78"/>
              </a:rPr>
              <a:t>العالم.</a:t>
            </a:r>
            <a:r>
              <a:rPr lang="ar-SA" sz="2400" b="1" dirty="0" smtClean="0">
                <a:latin typeface="Sakkal Majalla" pitchFamily="2" charset="-78"/>
                <a:cs typeface="Sakkal Majalla" pitchFamily="2" charset="-78"/>
              </a:rPr>
              <a:t> يمكن أن تكون هذه القطاعات خاضعة لتأثيرات واسعة النطاق، وتنتج  سلعا متمايزة قليلا من بلد  إلى آخر ويسهل نقلها، وفي هذه الظروف، تكون للشركة مصلحة في تركيز جميع الإنتاج في مكان واحد وتصديره إلى جميع الأسواق.</a:t>
            </a:r>
          </a:p>
        </p:txBody>
      </p:sp>
      <p:sp>
        <p:nvSpPr>
          <p:cNvPr id="5" name="ZoneTexte 4"/>
          <p:cNvSpPr txBox="1"/>
          <p:nvPr/>
        </p:nvSpPr>
        <p:spPr>
          <a:xfrm>
            <a:off x="5327915" y="3645025"/>
            <a:ext cx="5856651" cy="584775"/>
          </a:xfrm>
          <a:prstGeom prst="rect">
            <a:avLst/>
          </a:prstGeom>
          <a:noFill/>
        </p:spPr>
        <p:txBody>
          <a:bodyPr wrap="square" rtlCol="0">
            <a:spAutoFit/>
          </a:bodyPr>
          <a:lstStyle/>
          <a:p>
            <a:pPr algn="just" rtl="1"/>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	الأنشطة العالمية المعقدة</a:t>
            </a:r>
          </a:p>
        </p:txBody>
      </p:sp>
      <p:sp>
        <p:nvSpPr>
          <p:cNvPr id="8" name="Rectangle 7"/>
          <p:cNvSpPr/>
          <p:nvPr/>
        </p:nvSpPr>
        <p:spPr>
          <a:xfrm>
            <a:off x="1007435" y="4221088"/>
            <a:ext cx="10369152" cy="1938992"/>
          </a:xfrm>
          <a:prstGeom prst="rect">
            <a:avLst/>
          </a:prstGeom>
        </p:spPr>
        <p:txBody>
          <a:bodyPr wrap="square">
            <a:spAutoFit/>
          </a:bodyPr>
          <a:lstStyle/>
          <a:p>
            <a:pPr algn="just" rtl="1"/>
            <a:r>
              <a:rPr lang="ar-SA" sz="2400" b="1" dirty="0" smtClean="0">
                <a:latin typeface="Sakkal Majalla" pitchFamily="2" charset="-78"/>
                <a:cs typeface="Sakkal Majalla" pitchFamily="2" charset="-78"/>
              </a:rPr>
              <a:t>	تتسم الأنشطة العالمية المعقدة باقتصاديات حجم كبيرة وطلب متجانس نسبيًا؛ وهذه أيضًا قطاعات يوجد فيها الكثير من الاستثمار الأجنبي المباشر والكثير من التجارة </a:t>
            </a:r>
            <a:r>
              <a:rPr lang="ar-SA" sz="2400" b="1" dirty="0" err="1" smtClean="0">
                <a:latin typeface="Sakkal Majalla" pitchFamily="2" charset="-78"/>
                <a:cs typeface="Sakkal Majalla" pitchFamily="2" charset="-78"/>
              </a:rPr>
              <a:t>الدولية.</a:t>
            </a:r>
            <a:r>
              <a:rPr lang="ar-SA" sz="2400" b="1" dirty="0" smtClean="0">
                <a:latin typeface="Sakkal Majalla" pitchFamily="2" charset="-78"/>
                <a:cs typeface="Sakkal Majalla" pitchFamily="2" charset="-78"/>
              </a:rPr>
              <a:t> في هذه القطاعات، تعتبر التجارة داخل الشركة مهمة للغاية.</a:t>
            </a:r>
          </a:p>
          <a:p>
            <a:pPr algn="just" rtl="1"/>
            <a:r>
              <a:rPr lang="ar-SA" sz="2400" b="1" dirty="0" smtClean="0">
                <a:latin typeface="Sakkal Majalla" pitchFamily="2" charset="-78"/>
                <a:cs typeface="Sakkal Majalla" pitchFamily="2" charset="-78"/>
              </a:rPr>
              <a:t>تحدد الشركات جزءا من الإنتاج في الأسواق التي تخدمها أو تتخصص في مختلف المواقع الموجودة في مختلف البلدان، ثم تعيد توزيع الإنتاج بين هذه البلدان.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C4646DD0-F8B3-4E0D-8F1C-E4372E2479FF}"/>
              </a:ext>
            </a:extLst>
          </p:cNvPr>
          <p:cNvSpPr/>
          <p:nvPr/>
        </p:nvSpPr>
        <p:spPr>
          <a:xfrm>
            <a:off x="1" y="0"/>
            <a:ext cx="4073236"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Picture Placeholder 4">
            <a:extLst>
              <a:ext uri="{FF2B5EF4-FFF2-40B4-BE49-F238E27FC236}">
                <a16:creationId xmlns="" xmlns:a16="http://schemas.microsoft.com/office/drawing/2014/main" id="{2EB0CA15-FF58-4918-BDBE-FCCD5360C1F3}"/>
              </a:ext>
            </a:extLst>
          </p:cNvPr>
          <p:cNvPicPr>
            <a:picLocks noGrp="1" noChangeAspect="1"/>
          </p:cNvPicPr>
          <p:nvPr>
            <p:ph type="pic" sz="quarter" idx="10"/>
          </p:nvPr>
        </p:nvPicPr>
        <p:blipFill rotWithShape="1">
          <a:blip r:embed="rId3" cstate="print">
            <a:extLst>
              <a:ext uri="{28A0092B-C50C-407E-A947-70E740481C1C}">
                <a14:useLocalDpi xmlns="" xmlns:a14="http://schemas.microsoft.com/office/drawing/2010/main" val="0"/>
              </a:ext>
            </a:extLst>
          </a:blip>
          <a:srcRect l="6685" t="-370" r="29003" b="1388"/>
          <a:stretch/>
        </p:blipFill>
        <p:spPr>
          <a:xfrm>
            <a:off x="1753976" y="2438400"/>
            <a:ext cx="1931333" cy="2142304"/>
          </a:xfrm>
          <a:ln w="60325">
            <a:solidFill>
              <a:srgbClr val="CB4D3C"/>
            </a:solidFill>
          </a:ln>
        </p:spPr>
      </p:pic>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19</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3754582" y="175366"/>
            <a:ext cx="8229600" cy="6574911"/>
            <a:chOff x="-741474" y="305318"/>
            <a:chExt cx="6995725" cy="6574911"/>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760237" y="305318"/>
              <a:ext cx="3809130" cy="707886"/>
              <a:chOff x="949973" y="3365599"/>
              <a:chExt cx="3809130" cy="707886"/>
            </a:xfrm>
          </p:grpSpPr>
          <p:sp>
            <p:nvSpPr>
              <p:cNvPr id="10" name="Rectangle 9">
                <a:extLst>
                  <a:ext uri="{FF2B5EF4-FFF2-40B4-BE49-F238E27FC236}">
                    <a16:creationId xmlns="" xmlns:a16="http://schemas.microsoft.com/office/drawing/2014/main" id="{33AB5ECA-AEB4-4B7B-9B97-3EB73492ACB9}"/>
                  </a:ext>
                </a:extLst>
              </p:cNvPr>
              <p:cNvSpPr/>
              <p:nvPr/>
            </p:nvSpPr>
            <p:spPr>
              <a:xfrm>
                <a:off x="1357625" y="3365599"/>
                <a:ext cx="3401478"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SA" sz="4000" b="1" dirty="0" smtClean="0">
                    <a:solidFill>
                      <a:srgbClr val="4D3F69"/>
                    </a:solidFill>
                    <a:latin typeface="Sakkal Majalla" pitchFamily="2" charset="-78"/>
                    <a:cs typeface="Sakkal Majalla" pitchFamily="2" charset="-78"/>
                  </a:rPr>
                  <a:t>استراتيجية التطور الدولي</a:t>
                </a:r>
                <a:endParaRPr lang="fr-FR" sz="4000" dirty="0">
                  <a:solidFill>
                    <a:srgbClr val="4D3F69"/>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49973" y="4051129"/>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741474" y="1186363"/>
              <a:ext cx="6995725" cy="569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D3F69"/>
                  </a:solidFill>
                  <a:latin typeface="Sakkal Majalla" pitchFamily="2" charset="-78"/>
                  <a:cs typeface="Sakkal Majalla" pitchFamily="2" charset="-78"/>
                </a:rPr>
                <a:t>في مراجعة الأدبيات، غالبا ما تستخدم استراتيجية المؤسسة لتعيين مجموعة من القرارات المتخذة داخلها لتحقيق أهدافها </a:t>
              </a:r>
              <a:r>
                <a:rPr lang="ar-SA" sz="2800" dirty="0" err="1" smtClean="0">
                  <a:solidFill>
                    <a:srgbClr val="4D3F69"/>
                  </a:solidFill>
                  <a:latin typeface="Sakkal Majalla" pitchFamily="2" charset="-78"/>
                  <a:cs typeface="Sakkal Majalla" pitchFamily="2" charset="-78"/>
                </a:rPr>
                <a:t>العامة.</a:t>
              </a:r>
              <a:r>
                <a:rPr lang="ar-SA" sz="2800" dirty="0" smtClean="0">
                  <a:solidFill>
                    <a:srgbClr val="4D3F69"/>
                  </a:solidFill>
                  <a:latin typeface="Sakkal Majalla" pitchFamily="2" charset="-78"/>
                  <a:cs typeface="Sakkal Majalla" pitchFamily="2" charset="-78"/>
                </a:rPr>
                <a:t> ويعني مفهوم الاستراتيجية أن المؤسسة تتمتع بدرجة من الحرية في وسائل العمل المتاحة لها لمواجهة منافسيها.</a:t>
              </a:r>
            </a:p>
            <a:p>
              <a:pPr algn="just" rtl="1"/>
              <a:r>
                <a:rPr lang="ar-SA" sz="2800" dirty="0" smtClean="0">
                  <a:solidFill>
                    <a:srgbClr val="4D3F69"/>
                  </a:solidFill>
                  <a:latin typeface="Sakkal Majalla" pitchFamily="2" charset="-78"/>
                  <a:cs typeface="Sakkal Majalla" pitchFamily="2" charset="-78"/>
                </a:rPr>
                <a:t>ومع ذلك، فإن القيود التي تثقل كاهل استراتيجية التدويل عديدة: تشريعية، وتنظيمية، وقانونية، وإدارة الموارد البشرية، والمالية، </a:t>
              </a:r>
              <a:r>
                <a:rPr lang="ar-SA" sz="2800" dirty="0" err="1" smtClean="0">
                  <a:solidFill>
                    <a:srgbClr val="4D3F69"/>
                  </a:solidFill>
                  <a:latin typeface="Sakkal Majalla" pitchFamily="2" charset="-78"/>
                  <a:cs typeface="Sakkal Majalla" pitchFamily="2" charset="-78"/>
                </a:rPr>
                <a:t>والجيوسياسية</a:t>
              </a:r>
              <a:r>
                <a:rPr lang="ar-SA" sz="2800" dirty="0" smtClean="0">
                  <a:solidFill>
                    <a:srgbClr val="4D3F69"/>
                  </a:solidFill>
                  <a:latin typeface="Sakkal Majalla" pitchFamily="2" charset="-78"/>
                  <a:cs typeface="Sakkal Majalla" pitchFamily="2" charset="-78"/>
                </a:rPr>
                <a:t>، ومخاطر عدم الدفع، ومخاطر الصرف، والاستثمارات المحفوفة بالمخاطر، والخسائر والعلاقات مع الشراكات التجارية والاجتماعية.</a:t>
              </a:r>
            </a:p>
            <a:p>
              <a:pPr algn="just" rtl="1"/>
              <a:r>
                <a:rPr lang="ar-SA" sz="2800" dirty="0" smtClean="0">
                  <a:solidFill>
                    <a:srgbClr val="4D3F69"/>
                  </a:solidFill>
                  <a:effectLst>
                    <a:outerShdw blurRad="38100" dist="38100" dir="2700000" algn="tl">
                      <a:srgbClr val="000000">
                        <a:alpha val="43137"/>
                      </a:srgbClr>
                    </a:outerShdw>
                  </a:effectLst>
                  <a:latin typeface="Sakkal Majalla" pitchFamily="2" charset="-78"/>
                  <a:ea typeface="Open Sans" panose="020B0606030504020204" pitchFamily="34" charset="0"/>
                  <a:cs typeface="Sakkal Majalla" pitchFamily="2" charset="-78"/>
                </a:rPr>
                <a:t>تتميز الاستراتيجية عن التدويل </a:t>
              </a:r>
              <a:r>
                <a:rPr lang="ar-SA" sz="2800" dirty="0" smtClean="0">
                  <a:solidFill>
                    <a:srgbClr val="4D3F69"/>
                  </a:solidFill>
                  <a:latin typeface="Sakkal Majalla" pitchFamily="2" charset="-78"/>
                  <a:ea typeface="Open Sans" panose="020B0606030504020204" pitchFamily="34" charset="0"/>
                  <a:cs typeface="Sakkal Majalla" pitchFamily="2" charset="-78"/>
                </a:rPr>
                <a:t>بالنسبة لبعض المؤلفين، بمعنى أنها موجهة ضد منافسين </a:t>
              </a:r>
              <a:r>
                <a:rPr lang="ar-SA" sz="2800" dirty="0" err="1" smtClean="0">
                  <a:solidFill>
                    <a:srgbClr val="4D3F69"/>
                  </a:solidFill>
                  <a:latin typeface="Sakkal Majalla" pitchFamily="2" charset="-78"/>
                  <a:ea typeface="Open Sans" panose="020B0606030504020204" pitchFamily="34" charset="0"/>
                  <a:cs typeface="Sakkal Majalla" pitchFamily="2" charset="-78"/>
                </a:rPr>
                <a:t>معينين.</a:t>
              </a:r>
              <a:r>
                <a:rPr lang="ar-SA" sz="2800" dirty="0" smtClean="0">
                  <a:solidFill>
                    <a:srgbClr val="4D3F69"/>
                  </a:solidFill>
                  <a:latin typeface="Sakkal Majalla" pitchFamily="2" charset="-78"/>
                  <a:ea typeface="Open Sans" panose="020B0606030504020204" pitchFamily="34" charset="0"/>
                  <a:cs typeface="Sakkal Majalla" pitchFamily="2" charset="-78"/>
                </a:rPr>
                <a:t> وفي مجال التدويل، فإن الخصوم هم منافسوها المباشرون أو غير المباشرون في السوق </a:t>
              </a:r>
              <a:r>
                <a:rPr lang="ar-SA" sz="2800" dirty="0" err="1" smtClean="0">
                  <a:solidFill>
                    <a:srgbClr val="4D3F69"/>
                  </a:solidFill>
                  <a:latin typeface="Sakkal Majalla" pitchFamily="2" charset="-78"/>
                  <a:ea typeface="Open Sans" panose="020B0606030504020204" pitchFamily="34" charset="0"/>
                  <a:cs typeface="Sakkal Majalla" pitchFamily="2" charset="-78"/>
                </a:rPr>
                <a:t>الخارجية.</a:t>
              </a:r>
              <a:r>
                <a:rPr lang="ar-SA" sz="2800" dirty="0" smtClean="0">
                  <a:solidFill>
                    <a:srgbClr val="4D3F69"/>
                  </a:solidFill>
                  <a:latin typeface="Sakkal Majalla" pitchFamily="2" charset="-78"/>
                  <a:ea typeface="Open Sans" panose="020B0606030504020204" pitchFamily="34" charset="0"/>
                  <a:cs typeface="Sakkal Majalla" pitchFamily="2" charset="-78"/>
                </a:rPr>
                <a:t> لدخول السوق الأجنبية، يجب على المؤسسات الصغيرة والمتوسطة أن تدخل في منافسة مع المنافسين، أي المجموعات الكبيرة وغيرها من الشركات الصغيرة والمتوسطة الناشئة عالميًا </a:t>
              </a:r>
              <a:r>
                <a:rPr lang="ar-SA" sz="2800" dirty="0" err="1" smtClean="0">
                  <a:solidFill>
                    <a:srgbClr val="4D3F69"/>
                  </a:solidFill>
                  <a:latin typeface="Sakkal Majalla" pitchFamily="2" charset="-78"/>
                  <a:ea typeface="Open Sans" panose="020B0606030504020204" pitchFamily="34" charset="0"/>
                  <a:cs typeface="Sakkal Majalla" pitchFamily="2" charset="-78"/>
                </a:rPr>
                <a:t>ودوليًا.</a:t>
              </a:r>
              <a:r>
                <a:rPr lang="ar-SA" sz="2800" dirty="0" smtClean="0">
                  <a:solidFill>
                    <a:srgbClr val="4D3F69"/>
                  </a:solidFill>
                  <a:latin typeface="Sakkal Majalla" pitchFamily="2" charset="-78"/>
                  <a:ea typeface="Open Sans" panose="020B0606030504020204" pitchFamily="34" charset="0"/>
                  <a:cs typeface="Sakkal Majalla" pitchFamily="2" charset="-78"/>
                </a:rPr>
                <a:t> يمكن تسمية القرارات أو السياسات الموجهة ضد المنافسين في السوق بأنها قرارات إستراتيجية.</a:t>
              </a:r>
              <a:endParaRPr lang="fr-FR" sz="1400" dirty="0">
                <a:solidFill>
                  <a:schemeClr val="tx1"/>
                </a:solidFill>
                <a:ea typeface="Open Sans" panose="020B0606030504020204" pitchFamily="34" charset="0"/>
                <a:cs typeface="Open Sans" panose="020B0606030504020204" pitchFamily="34" charset="0"/>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553" y="260649"/>
            <a:ext cx="7415364"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DZ" sz="4800" b="1" cap="all" dirty="0" smtClean="0">
                <a:solidFill>
                  <a:schemeClr val="bg1"/>
                </a:solidFill>
                <a:latin typeface="Sakkal Majalla" pitchFamily="2" charset="-78"/>
                <a:ea typeface="+mj-ea"/>
                <a:cs typeface="Sakkal Majalla" pitchFamily="2" charset="-78"/>
              </a:rPr>
              <a:t>محتوى المحاضرة</a:t>
            </a:r>
            <a:endParaRPr lang="ar-DZ" sz="4800" b="1" cap="all" dirty="0">
              <a:solidFill>
                <a:schemeClr val="bg1"/>
              </a:solidFill>
              <a:latin typeface="Sakkal Majalla" pitchFamily="2" charset="-78"/>
              <a:ea typeface="+mj-ea"/>
              <a:cs typeface="Sakkal Majalla" pitchFamily="2" charset="-78"/>
            </a:endParaRPr>
          </a:p>
        </p:txBody>
      </p:sp>
      <p:pic>
        <p:nvPicPr>
          <p:cNvPr id="3" name="Picture 3" descr="C:\Users\seven\Pictures\qqqd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56374" y="1988840"/>
            <a:ext cx="2543605" cy="39604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riangle isocèle 3"/>
          <p:cNvSpPr/>
          <p:nvPr/>
        </p:nvSpPr>
        <p:spPr>
          <a:xfrm>
            <a:off x="0" y="1484784"/>
            <a:ext cx="8159267" cy="5184576"/>
          </a:xfrm>
          <a:prstGeom prst="triangle">
            <a:avLst/>
          </a:prstGeom>
          <a:solidFill>
            <a:srgbClr val="D6A3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5" name="Groupe 4"/>
          <p:cNvGrpSpPr/>
          <p:nvPr/>
        </p:nvGrpSpPr>
        <p:grpSpPr>
          <a:xfrm>
            <a:off x="2831639" y="2913046"/>
            <a:ext cx="7008777" cy="587962"/>
            <a:chOff x="1794110" y="408565"/>
            <a:chExt cx="4398585" cy="659970"/>
          </a:xfrm>
          <a:scene3d>
            <a:camera prst="orthographicFront"/>
            <a:lightRig rig="threePt" dir="t">
              <a:rot lat="0" lon="0" rev="7500000"/>
            </a:lightRig>
          </a:scene3d>
        </p:grpSpPr>
        <p:sp>
          <p:nvSpPr>
            <p:cNvPr id="6" name="Rectangle à coins arrondis 5"/>
            <p:cNvSpPr/>
            <p:nvPr/>
          </p:nvSpPr>
          <p:spPr>
            <a:xfrm>
              <a:off x="2376275" y="408565"/>
              <a:ext cx="3816420" cy="659970"/>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Rectangle 6"/>
            <p:cNvSpPr/>
            <p:nvPr/>
          </p:nvSpPr>
          <p:spPr>
            <a:xfrm>
              <a:off x="1794110" y="440782"/>
              <a:ext cx="4366369" cy="471839"/>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algn="ctr" rtl="1"/>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محركات العولمة</a:t>
              </a:r>
              <a:endParaRPr lang="ar-DZ"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9" name="Rectangle à coins arrondis 8"/>
          <p:cNvSpPr/>
          <p:nvPr/>
        </p:nvSpPr>
        <p:spPr>
          <a:xfrm>
            <a:off x="4655840" y="2132856"/>
            <a:ext cx="4896544" cy="504056"/>
          </a:xfrm>
          <a:prstGeom prst="round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مقدمة</a:t>
            </a:r>
            <a:endParaRPr lang="fr-FR"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8" name="Groupe 10"/>
          <p:cNvGrpSpPr/>
          <p:nvPr/>
        </p:nvGrpSpPr>
        <p:grpSpPr>
          <a:xfrm>
            <a:off x="2159563" y="3789040"/>
            <a:ext cx="8064896" cy="1080120"/>
            <a:chOff x="2189397" y="-618619"/>
            <a:chExt cx="4824536" cy="728081"/>
          </a:xfrm>
          <a:scene3d>
            <a:camera prst="orthographicFront"/>
            <a:lightRig rig="threePt" dir="t">
              <a:rot lat="0" lon="0" rev="7500000"/>
            </a:lightRig>
          </a:scene3d>
        </p:grpSpPr>
        <p:sp>
          <p:nvSpPr>
            <p:cNvPr id="12" name="Rectangle à coins arrondis 11"/>
            <p:cNvSpPr/>
            <p:nvPr/>
          </p:nvSpPr>
          <p:spPr>
            <a:xfrm>
              <a:off x="2189397" y="-618619"/>
              <a:ext cx="4824536" cy="728081"/>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2648877" y="-521542"/>
              <a:ext cx="4206794" cy="52005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algn="ct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هيكل المنافسة على الصعيد الدولي: </a:t>
              </a:r>
              <a:r>
                <a:rPr lang="ar-SA" sz="2800" b="1" cap="all" dirty="0" err="1"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الصناعات </a:t>
              </a: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”متعددة المحليات“ </a:t>
              </a:r>
              <a:r>
                <a:rPr lang="ar-SA" sz="2800" b="1" cap="all" dirty="0" err="1"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و </a:t>
              </a: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”الشاملة“</a:t>
              </a:r>
              <a:endParaRPr lang="ar-DZ"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8" name="Rectangle à coins arrondis 17"/>
          <p:cNvSpPr/>
          <p:nvPr/>
        </p:nvSpPr>
        <p:spPr>
          <a:xfrm>
            <a:off x="2159563" y="5085184"/>
            <a:ext cx="7968885" cy="504056"/>
          </a:xfrm>
          <a:prstGeom prst="round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طرق</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 </a:t>
            </a: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التدويل</a:t>
            </a:r>
            <a:endParaRPr lang="fr-FR"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4" name="Rectangle à coins arrondis 13"/>
          <p:cNvSpPr/>
          <p:nvPr/>
        </p:nvSpPr>
        <p:spPr>
          <a:xfrm>
            <a:off x="2159563" y="5805264"/>
            <a:ext cx="7968885" cy="504056"/>
          </a:xfrm>
          <a:prstGeom prst="round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الاستراتيجيات الدولية</a:t>
            </a:r>
            <a:endParaRPr lang="fr-FR"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amond(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amond(in)">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8"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C4646DD0-F8B3-4E0D-8F1C-E4372E2479FF}"/>
              </a:ext>
            </a:extLst>
          </p:cNvPr>
          <p:cNvSpPr/>
          <p:nvPr/>
        </p:nvSpPr>
        <p:spPr>
          <a:xfrm>
            <a:off x="1" y="0"/>
            <a:ext cx="4073236"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Picture Placeholder 4">
            <a:extLst>
              <a:ext uri="{FF2B5EF4-FFF2-40B4-BE49-F238E27FC236}">
                <a16:creationId xmlns="" xmlns:a16="http://schemas.microsoft.com/office/drawing/2014/main" id="{2EB0CA15-FF58-4918-BDBE-FCCD5360C1F3}"/>
              </a:ext>
            </a:extLst>
          </p:cNvPr>
          <p:cNvPicPr>
            <a:picLocks noGrp="1" noChangeAspect="1"/>
          </p:cNvPicPr>
          <p:nvPr>
            <p:ph type="pic" sz="quarter" idx="10"/>
          </p:nvPr>
        </p:nvPicPr>
        <p:blipFill rotWithShape="1">
          <a:blip r:embed="rId3" cstate="print">
            <a:extLst>
              <a:ext uri="{28A0092B-C50C-407E-A947-70E740481C1C}">
                <a14:useLocalDpi xmlns="" xmlns:a14="http://schemas.microsoft.com/office/drawing/2010/main" val="0"/>
              </a:ext>
            </a:extLst>
          </a:blip>
          <a:srcRect l="6685" t="-370" r="29003" b="1388"/>
          <a:stretch/>
        </p:blipFill>
        <p:spPr>
          <a:xfrm>
            <a:off x="1753976" y="2438400"/>
            <a:ext cx="1931333" cy="2142304"/>
          </a:xfrm>
          <a:ln w="60325">
            <a:solidFill>
              <a:srgbClr val="CB4D3C"/>
            </a:solidFill>
          </a:ln>
        </p:spPr>
      </p:pic>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20</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3754582" y="175366"/>
            <a:ext cx="8229600" cy="6144024"/>
            <a:chOff x="-741474" y="305318"/>
            <a:chExt cx="6995725" cy="6144024"/>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760237" y="305318"/>
              <a:ext cx="3809130" cy="707886"/>
              <a:chOff x="949973" y="3365599"/>
              <a:chExt cx="3809130" cy="707886"/>
            </a:xfrm>
          </p:grpSpPr>
          <p:sp>
            <p:nvSpPr>
              <p:cNvPr id="10" name="Rectangle 9">
                <a:extLst>
                  <a:ext uri="{FF2B5EF4-FFF2-40B4-BE49-F238E27FC236}">
                    <a16:creationId xmlns="" xmlns:a16="http://schemas.microsoft.com/office/drawing/2014/main" id="{33AB5ECA-AEB4-4B7B-9B97-3EB73492ACB9}"/>
                  </a:ext>
                </a:extLst>
              </p:cNvPr>
              <p:cNvSpPr/>
              <p:nvPr/>
            </p:nvSpPr>
            <p:spPr>
              <a:xfrm>
                <a:off x="1357625" y="3365599"/>
                <a:ext cx="3401478"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SA" sz="4000" b="1" dirty="0" smtClean="0">
                    <a:solidFill>
                      <a:srgbClr val="4D3F69"/>
                    </a:solidFill>
                    <a:latin typeface="Sakkal Majalla" pitchFamily="2" charset="-78"/>
                    <a:cs typeface="Sakkal Majalla" pitchFamily="2" charset="-78"/>
                  </a:rPr>
                  <a:t>استراتيجية التطور الدولي</a:t>
                </a:r>
                <a:endParaRPr lang="fr-FR" sz="4000" dirty="0">
                  <a:solidFill>
                    <a:srgbClr val="4D3F69"/>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49973" y="4051129"/>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741474" y="1617250"/>
              <a:ext cx="6995725" cy="483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D3F69"/>
                  </a:solidFill>
                  <a:latin typeface="Sakkal Majalla" pitchFamily="2" charset="-78"/>
                  <a:cs typeface="Sakkal Majalla" pitchFamily="2" charset="-78"/>
                </a:rPr>
                <a:t>في مواجهة قيود بيئة الأعمال العالمية، تقوم المؤسسات بالاختيار بين </a:t>
              </a:r>
              <a:r>
                <a:rPr lang="ar-SA" sz="2800" b="1" dirty="0"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استراتيجيات مختلفة:</a:t>
              </a:r>
              <a:r>
                <a:rPr lang="ar-SA" sz="2800" dirty="0" smtClean="0">
                  <a:solidFill>
                    <a:srgbClr val="4D3F69"/>
                  </a:solidFill>
                  <a:latin typeface="Sakkal Majalla" pitchFamily="2" charset="-78"/>
                  <a:cs typeface="Sakkal Majalla" pitchFamily="2" charset="-78"/>
                </a:rPr>
                <a:t> </a:t>
              </a:r>
              <a:r>
                <a:rPr lang="ar-SA" sz="2800" u="sng" dirty="0" smtClean="0">
                  <a:solidFill>
                    <a:srgbClr val="4D3F69"/>
                  </a:solidFill>
                  <a:latin typeface="Sakkal Majalla" pitchFamily="2" charset="-78"/>
                  <a:cs typeface="Sakkal Majalla" pitchFamily="2" charset="-78"/>
                </a:rPr>
                <a:t>استراتيجيات التصدير، استراتيجيات الاستيراد، الاستراتيجيات المالية، استراتيجيات التمايز، استراتيجيات التنويع، استراتيجيات التسويق، التحالفات الاستراتيجية، استراتيجيات الاندماج والاستحواذ، استراتيجيات اختراق الأسواق الخارجية أو الاستراتيجيات </a:t>
              </a:r>
              <a:r>
                <a:rPr lang="ar-SA" sz="2800" u="sng" dirty="0" err="1" smtClean="0">
                  <a:solidFill>
                    <a:srgbClr val="4D3F69"/>
                  </a:solidFill>
                  <a:latin typeface="Sakkal Majalla" pitchFamily="2" charset="-78"/>
                  <a:cs typeface="Sakkal Majalla" pitchFamily="2" charset="-78"/>
                </a:rPr>
                <a:t>الدفاعية</a:t>
              </a:r>
              <a:r>
                <a:rPr lang="ar-SA" sz="2800" dirty="0" err="1" smtClean="0">
                  <a:solidFill>
                    <a:srgbClr val="4D3F69"/>
                  </a:solidFill>
                  <a:latin typeface="Sakkal Majalla" pitchFamily="2" charset="-78"/>
                  <a:cs typeface="Sakkal Majalla" pitchFamily="2" charset="-78"/>
                </a:rPr>
                <a:t>.</a:t>
              </a:r>
              <a:r>
                <a:rPr lang="ar-SA" sz="2800" dirty="0" smtClean="0">
                  <a:solidFill>
                    <a:srgbClr val="4D3F69"/>
                  </a:solidFill>
                  <a:latin typeface="Sakkal Majalla" pitchFamily="2" charset="-78"/>
                  <a:cs typeface="Sakkal Majalla" pitchFamily="2" charset="-78"/>
                </a:rPr>
                <a:t> (</a:t>
              </a:r>
              <a:r>
                <a:rPr lang="ar-SA" sz="2800" dirty="0" err="1" smtClean="0">
                  <a:solidFill>
                    <a:srgbClr val="4D3F69"/>
                  </a:solidFill>
                  <a:latin typeface="Sakkal Majalla" pitchFamily="2" charset="-78"/>
                  <a:cs typeface="Sakkal Majalla" pitchFamily="2" charset="-78"/>
                </a:rPr>
                <a:t>بورتر</a:t>
              </a:r>
              <a:r>
                <a:rPr lang="ar-SA" sz="2800" dirty="0" smtClean="0">
                  <a:solidFill>
                    <a:srgbClr val="4D3F69"/>
                  </a:solidFill>
                  <a:latin typeface="Sakkal Majalla" pitchFamily="2" charset="-78"/>
                  <a:cs typeface="Sakkal Majalla" pitchFamily="2" charset="-78"/>
                </a:rPr>
                <a:t>، 1986</a:t>
              </a:r>
              <a:r>
                <a:rPr lang="ar-SA" sz="2800" dirty="0" err="1" smtClean="0">
                  <a:solidFill>
                    <a:srgbClr val="4D3F69"/>
                  </a:solidFill>
                  <a:latin typeface="Sakkal Majalla" pitchFamily="2" charset="-78"/>
                  <a:cs typeface="Sakkal Majalla" pitchFamily="2" charset="-78"/>
                </a:rPr>
                <a:t>).</a:t>
              </a:r>
              <a:endParaRPr lang="ar-SA" sz="2800" dirty="0" smtClean="0">
                <a:solidFill>
                  <a:srgbClr val="4D3F69"/>
                </a:solidFill>
                <a:latin typeface="Sakkal Majalla" pitchFamily="2" charset="-78"/>
                <a:cs typeface="Sakkal Majalla" pitchFamily="2" charset="-78"/>
              </a:endParaRPr>
            </a:p>
            <a:p>
              <a:pPr algn="just" rtl="1"/>
              <a:r>
                <a:rPr lang="ar-SA" sz="2800" dirty="0" smtClean="0">
                  <a:solidFill>
                    <a:srgbClr val="4D3F69"/>
                  </a:solidFill>
                  <a:latin typeface="Sakkal Majalla" pitchFamily="2" charset="-78"/>
                  <a:cs typeface="Sakkal Majalla" pitchFamily="2" charset="-78"/>
                </a:rPr>
                <a:t> حسب </a:t>
              </a:r>
              <a:r>
                <a:rPr lang="ar-SA" sz="2800" dirty="0" err="1" smtClean="0">
                  <a:solidFill>
                    <a:srgbClr val="4D3F69"/>
                  </a:solidFill>
                  <a:latin typeface="Sakkal Majalla" pitchFamily="2" charset="-78"/>
                  <a:cs typeface="Sakkal Majalla" pitchFamily="2" charset="-78"/>
                </a:rPr>
                <a:t>بورتر</a:t>
              </a:r>
              <a:r>
                <a:rPr lang="ar-SA" sz="2800" dirty="0" smtClean="0">
                  <a:solidFill>
                    <a:srgbClr val="4D3F69"/>
                  </a:solidFill>
                  <a:latin typeface="Sakkal Majalla" pitchFamily="2" charset="-78"/>
                  <a:cs typeface="Sakkal Majalla" pitchFamily="2" charset="-78"/>
                </a:rPr>
                <a:t>، مهما كانت الاستراتيجية المعتمدة والمصطلح المستخدم، فإن النهج الاستراتيجي داخل المؤسسات يتطلب أن تقوم المؤسسة بدمج عدة عوامل في مواجهة </a:t>
              </a:r>
              <a:r>
                <a:rPr lang="ar-SA" sz="2800" dirty="0" err="1" smtClean="0">
                  <a:solidFill>
                    <a:srgbClr val="4D3F69"/>
                  </a:solidFill>
                  <a:latin typeface="Sakkal Majalla" pitchFamily="2" charset="-78"/>
                  <a:cs typeface="Sakkal Majalla" pitchFamily="2" charset="-78"/>
                </a:rPr>
                <a:t>المنافسة.</a:t>
              </a:r>
              <a:r>
                <a:rPr lang="ar-SA" sz="2800" dirty="0" smtClean="0">
                  <a:solidFill>
                    <a:srgbClr val="4D3F69"/>
                  </a:solidFill>
                  <a:latin typeface="Sakkal Majalla" pitchFamily="2" charset="-78"/>
                  <a:cs typeface="Sakkal Majalla" pitchFamily="2" charset="-78"/>
                </a:rPr>
                <a:t> العوامل الرئيسية الرئيسية هي: نقاط القوة والضعف، وصورة العلامة التجارية، ومهارات التنظيم والإدارة، والتهديدات في بيئة الأعمال </a:t>
              </a:r>
              <a:r>
                <a:rPr lang="ar-SA" sz="2800" dirty="0" err="1" smtClean="0">
                  <a:solidFill>
                    <a:srgbClr val="4D3F69"/>
                  </a:solidFill>
                  <a:latin typeface="Sakkal Majalla" pitchFamily="2" charset="-78"/>
                  <a:cs typeface="Sakkal Majalla" pitchFamily="2" charset="-78"/>
                </a:rPr>
                <a:t>الشاملة.</a:t>
              </a:r>
              <a:r>
                <a:rPr lang="ar-SA" sz="2800" dirty="0" smtClean="0">
                  <a:solidFill>
                    <a:srgbClr val="4D3F69"/>
                  </a:solidFill>
                  <a:latin typeface="Sakkal Majalla" pitchFamily="2" charset="-78"/>
                  <a:cs typeface="Sakkal Majalla" pitchFamily="2" charset="-78"/>
                </a:rPr>
                <a:t> يتيح تحليل هذه العوامل للمؤسسة </a:t>
              </a:r>
              <a:r>
                <a:rPr lang="ar-SA" sz="2800" b="1" dirty="0"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تطوير استراتيجية أساسية مصممة خصيصًا لأهدافها.</a:t>
              </a:r>
              <a:endParaRPr lang="fr-FR" sz="1400" b="1" dirty="0">
                <a:solidFill>
                  <a:schemeClr val="tx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91478" y="476673"/>
            <a:ext cx="9409045" cy="646331"/>
          </a:xfrm>
          <a:prstGeom prst="rect">
            <a:avLst/>
          </a:prstGeom>
          <a:solidFill>
            <a:srgbClr val="69638B"/>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5/ الاستراتيجيات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4" name="Rectangle 3"/>
          <p:cNvSpPr/>
          <p:nvPr/>
        </p:nvSpPr>
        <p:spPr>
          <a:xfrm>
            <a:off x="527381" y="1484785"/>
            <a:ext cx="10945216" cy="2062103"/>
          </a:xfrm>
          <a:prstGeom prst="rect">
            <a:avLst/>
          </a:prstGeom>
        </p:spPr>
        <p:txBody>
          <a:bodyPr wrap="square">
            <a:spAutoFit/>
          </a:bodyPr>
          <a:lstStyle/>
          <a:p>
            <a:pPr algn="just" rtl="1"/>
            <a:r>
              <a:rPr lang="ar-SA" sz="3200" b="1" dirty="0" smtClean="0">
                <a:latin typeface="Sakkal Majalla" pitchFamily="2" charset="-78"/>
                <a:cs typeface="Sakkal Majalla" pitchFamily="2" charset="-78"/>
              </a:rPr>
              <a:t>	 لذلك، فإن القرارات المتعلقة بالإستراتيجية الدولية هي، من ناحية، الطابع الموحد تقريبا على المستوى العالمي أو على العكس من ذلك، تتكيف مع السياقات المحلية، وعرض الشركة، ومن ناحية أخرى، فإن الاستخدام المهم أكثر  للتجارة الدولية </a:t>
            </a:r>
            <a:r>
              <a:rPr lang="ar-SA" sz="3200" b="1" dirty="0" err="1" smtClean="0">
                <a:latin typeface="Sakkal Majalla" pitchFamily="2" charset="-78"/>
                <a:cs typeface="Sakkal Majalla" pitchFamily="2" charset="-78"/>
              </a:rPr>
              <a:t>و </a:t>
            </a:r>
            <a:r>
              <a:rPr lang="ar-SA" sz="3200" b="1" dirty="0" smtClean="0">
                <a:latin typeface="Sakkal Majalla" pitchFamily="2" charset="-78"/>
                <a:cs typeface="Sakkal Majalla" pitchFamily="2" charset="-78"/>
              </a:rPr>
              <a:t>/ أو الاستثمار المباشر في الخارج.</a:t>
            </a:r>
          </a:p>
        </p:txBody>
      </p:sp>
      <p:pic>
        <p:nvPicPr>
          <p:cNvPr id="9218" name="Picture 2" descr="globalisation | Satirical illustrations, Meaningful pictures, Political art"/>
          <p:cNvPicPr>
            <a:picLocks noChangeAspect="1" noChangeArrowheads="1"/>
          </p:cNvPicPr>
          <p:nvPr/>
        </p:nvPicPr>
        <p:blipFill>
          <a:blip r:embed="rId2" cstate="print"/>
          <a:srcRect/>
          <a:stretch>
            <a:fillRect/>
          </a:stretch>
        </p:blipFill>
        <p:spPr bwMode="auto">
          <a:xfrm>
            <a:off x="623392" y="3501008"/>
            <a:ext cx="6240693" cy="2802810"/>
          </a:xfrm>
          <a:prstGeom prst="rect">
            <a:avLst/>
          </a:prstGeom>
          <a:ln>
            <a:noFill/>
          </a:ln>
          <a:effectLst>
            <a:softEdge rad="112500"/>
          </a:effectLst>
        </p:spPr>
      </p:pic>
      <p:sp>
        <p:nvSpPr>
          <p:cNvPr id="5" name="ZoneTexte 4"/>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91478" y="476673"/>
            <a:ext cx="9409045" cy="646331"/>
          </a:xfrm>
          <a:prstGeom prst="rect">
            <a:avLst/>
          </a:prstGeom>
          <a:solidFill>
            <a:srgbClr val="69638B"/>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5/ الاستراتيجيات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5" name="ZoneTexte 4"/>
          <p:cNvSpPr txBox="1"/>
          <p:nvPr/>
        </p:nvSpPr>
        <p:spPr>
          <a:xfrm>
            <a:off x="2735627" y="1196753"/>
            <a:ext cx="8256917" cy="584775"/>
          </a:xfrm>
          <a:prstGeom prst="rect">
            <a:avLst/>
          </a:prstGeom>
          <a:noFill/>
        </p:spPr>
        <p:txBody>
          <a:bodyPr wrap="square" rtlCol="0">
            <a:spAutoFit/>
          </a:bodyPr>
          <a:lstStyle/>
          <a:p>
            <a:pPr algn="just" rtl="1"/>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التكيف المحلي مقابل التوحيد </a:t>
            </a:r>
            <a:r>
              <a:rPr lang="ar-SA" sz="3200" b="1" dirty="0" err="1"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العالمي؟</a:t>
            </a:r>
            <a:endPar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7"/>
          <p:cNvSpPr/>
          <p:nvPr/>
        </p:nvSpPr>
        <p:spPr>
          <a:xfrm>
            <a:off x="443345" y="2132857"/>
            <a:ext cx="11509306" cy="3416320"/>
          </a:xfrm>
          <a:prstGeom prst="rect">
            <a:avLst/>
          </a:prstGeom>
        </p:spPr>
        <p:txBody>
          <a:bodyPr wrap="square">
            <a:spAutoFit/>
          </a:bodyPr>
          <a:lstStyle/>
          <a:p>
            <a:pPr algn="just" rtl="1"/>
            <a:r>
              <a:rPr lang="ar-SA" sz="2400" b="1" dirty="0" smtClean="0">
                <a:latin typeface="Sakkal Majalla" pitchFamily="2" charset="-78"/>
                <a:cs typeface="Sakkal Majalla" pitchFamily="2" charset="-78"/>
              </a:rPr>
              <a:t>	 يتعلق العنصر الرئيسي الأول </a:t>
            </a:r>
            <a:r>
              <a:rPr lang="ar-SA" sz="2400" b="1" dirty="0" err="1" smtClean="0">
                <a:latin typeface="Sakkal Majalla" pitchFamily="2" charset="-78"/>
                <a:cs typeface="Sakkal Majalla" pitchFamily="2" charset="-78"/>
              </a:rPr>
              <a:t>للاستراتيجية</a:t>
            </a:r>
            <a:r>
              <a:rPr lang="ar-SA" sz="2400" b="1" dirty="0" smtClean="0">
                <a:latin typeface="Sakkal Majalla" pitchFamily="2" charset="-78"/>
                <a:cs typeface="Sakkal Majalla" pitchFamily="2" charset="-78"/>
              </a:rPr>
              <a:t> الدولية بالتوازن بين توحيد أنشطة الشركة التجارية على المستوى العالمي وتكييف هذه الأنشطة مع السياقات المحلية </a:t>
            </a:r>
            <a:r>
              <a:rPr lang="ar-SA" sz="2400" b="1" dirty="0" err="1" smtClean="0">
                <a:latin typeface="Sakkal Majalla" pitchFamily="2" charset="-78"/>
                <a:cs typeface="Sakkal Majalla" pitchFamily="2" charset="-78"/>
              </a:rPr>
              <a:t>المختلفة.</a:t>
            </a:r>
            <a:r>
              <a:rPr lang="ar-SA" sz="2400" b="1" dirty="0" smtClean="0">
                <a:latin typeface="Sakkal Majalla" pitchFamily="2" charset="-78"/>
                <a:cs typeface="Sakkal Majalla" pitchFamily="2" charset="-78"/>
              </a:rPr>
              <a:t>  وباختيار الشركة لمزيد من التكيف المحلي، فإنها تستجيب بشكل أفضل </a:t>
            </a:r>
            <a:r>
              <a:rPr lang="ar-SA" sz="2400" b="1" dirty="0" err="1" smtClean="0">
                <a:latin typeface="Sakkal Majalla" pitchFamily="2" charset="-78"/>
                <a:cs typeface="Sakkal Majalla" pitchFamily="2" charset="-78"/>
              </a:rPr>
              <a:t>لتفضيلات</a:t>
            </a:r>
            <a:r>
              <a:rPr lang="ar-SA" sz="2400" b="1" dirty="0" smtClean="0">
                <a:latin typeface="Sakkal Majalla" pitchFamily="2" charset="-78"/>
                <a:cs typeface="Sakkal Majalla" pitchFamily="2" charset="-78"/>
              </a:rPr>
              <a:t> المستهلكين والمتطلبات البيئية في كل بلد.</a:t>
            </a:r>
          </a:p>
          <a:p>
            <a:pPr algn="just" rtl="1"/>
            <a:r>
              <a:rPr lang="ar-SA" sz="2400" b="1" dirty="0" smtClean="0">
                <a:latin typeface="Sakkal Majalla" pitchFamily="2" charset="-78"/>
                <a:cs typeface="Sakkal Majalla" pitchFamily="2" charset="-78"/>
              </a:rPr>
              <a:t>على العكس من ذلك، فإن الشركة بزيادة توحيد عرضها، تستفيد من </a:t>
            </a:r>
            <a:r>
              <a:rPr lang="ar-SA" sz="2400" b="1" dirty="0" err="1" smtClean="0">
                <a:latin typeface="Sakkal Majalla" pitchFamily="2" charset="-78"/>
                <a:cs typeface="Sakkal Majalla" pitchFamily="2" charset="-78"/>
              </a:rPr>
              <a:t>وفورات</a:t>
            </a:r>
            <a:r>
              <a:rPr lang="ar-SA" sz="2400" b="1" dirty="0" smtClean="0">
                <a:latin typeface="Sakkal Majalla" pitchFamily="2" charset="-78"/>
                <a:cs typeface="Sakkal Majalla" pitchFamily="2" charset="-78"/>
              </a:rPr>
              <a:t> الحجم الأكبر وبالتالي انخفاض </a:t>
            </a:r>
            <a:r>
              <a:rPr lang="ar-SA" sz="2400" b="1" dirty="0" err="1" smtClean="0">
                <a:latin typeface="Sakkal Majalla" pitchFamily="2" charset="-78"/>
                <a:cs typeface="Sakkal Majalla" pitchFamily="2" charset="-78"/>
              </a:rPr>
              <a:t>التكاليف.</a:t>
            </a:r>
            <a:r>
              <a:rPr lang="ar-SA" sz="2400" b="1" dirty="0" smtClean="0">
                <a:latin typeface="Sakkal Majalla" pitchFamily="2" charset="-78"/>
                <a:cs typeface="Sakkal Majalla" pitchFamily="2" charset="-78"/>
              </a:rPr>
              <a:t> يجب أن يأخذ اختيار الشركة في الاعتبار الخصائص القطاعية التي نوقشت </a:t>
            </a:r>
            <a:r>
              <a:rPr lang="ar-SA" sz="2400" b="1" dirty="0" err="1" smtClean="0">
                <a:latin typeface="Sakkal Majalla" pitchFamily="2" charset="-78"/>
                <a:cs typeface="Sakkal Majalla" pitchFamily="2" charset="-78"/>
              </a:rPr>
              <a:t>سابقًا.</a:t>
            </a:r>
            <a:r>
              <a:rPr lang="ar-SA" sz="2400" b="1" dirty="0" smtClean="0">
                <a:latin typeface="Sakkal Majalla" pitchFamily="2" charset="-78"/>
                <a:cs typeface="Sakkal Majalla" pitchFamily="2" charset="-78"/>
              </a:rPr>
              <a:t> إذا كان </a:t>
            </a:r>
            <a:r>
              <a:rPr lang="ar-SA" sz="2400" b="1" dirty="0" err="1" smtClean="0">
                <a:latin typeface="Sakkal Majalla" pitchFamily="2" charset="-78"/>
                <a:cs typeface="Sakkal Majalla" pitchFamily="2" charset="-78"/>
              </a:rPr>
              <a:t>القطاع </a:t>
            </a:r>
            <a:r>
              <a:rPr lang="ar-SA" sz="2400" b="1" dirty="0" smtClean="0">
                <a:latin typeface="Sakkal Majalla" pitchFamily="2" charset="-78"/>
                <a:cs typeface="Sakkal Majalla" pitchFamily="2" charset="-78"/>
              </a:rPr>
              <a:t>"عالميًا"، فإن التوحيد سيحدث آثارا على التكلفة  التي من شأنها أن تجعل من الصعب تقديم الأفضل حتى للسياق المحلي لمجابهة المنافسة من المنتجات </a:t>
            </a:r>
            <a:r>
              <a:rPr lang="ar-SA" sz="2400" b="1" dirty="0" err="1" smtClean="0">
                <a:latin typeface="Sakkal Majalla" pitchFamily="2" charset="-78"/>
                <a:cs typeface="Sakkal Majalla" pitchFamily="2" charset="-78"/>
              </a:rPr>
              <a:t>العالمية.</a:t>
            </a:r>
            <a:r>
              <a:rPr lang="ar-SA" sz="2400" b="1" dirty="0" smtClean="0">
                <a:latin typeface="Sakkal Majalla" pitchFamily="2" charset="-78"/>
                <a:cs typeface="Sakkal Majalla" pitchFamily="2" charset="-78"/>
              </a:rPr>
              <a:t> قبل كل شيء، كلما تطور القطاع نحو المزيد من </a:t>
            </a:r>
            <a:r>
              <a:rPr lang="ar-SA" sz="2400" b="1" dirty="0" err="1" smtClean="0">
                <a:latin typeface="Sakkal Majalla" pitchFamily="2" charset="-78"/>
                <a:cs typeface="Sakkal Majalla" pitchFamily="2" charset="-78"/>
              </a:rPr>
              <a:t>العولمة </a:t>
            </a:r>
            <a:r>
              <a:rPr lang="ar-SA" sz="2400" b="1" dirty="0" smtClean="0">
                <a:latin typeface="Sakkal Majalla" pitchFamily="2" charset="-78"/>
                <a:cs typeface="Sakkal Majalla" pitchFamily="2" charset="-78"/>
              </a:rPr>
              <a:t>، كلما أصبح وضع المنافسين المحليين أكثر صعوبة.</a:t>
            </a:r>
          </a:p>
          <a:p>
            <a:pPr algn="just" rtl="1"/>
            <a:r>
              <a:rPr lang="ar-SA" sz="2400" b="1" dirty="0" smtClean="0">
                <a:latin typeface="Sakkal Majalla" pitchFamily="2" charset="-78"/>
                <a:cs typeface="Sakkal Majalla" pitchFamily="2" charset="-78"/>
              </a:rPr>
              <a:t>وتقوم معظم الشركات بتنظيم التوحيد العالمي/ التحكيم المحلي للتكيف وفقا لمختلف الأنشطة التي </a:t>
            </a:r>
            <a:r>
              <a:rPr lang="ar-SA" sz="2400" b="1" dirty="0" err="1" smtClean="0">
                <a:latin typeface="Sakkal Majalla" pitchFamily="2" charset="-78"/>
                <a:cs typeface="Sakkal Majalla" pitchFamily="2" charset="-78"/>
              </a:rPr>
              <a:t>تنفذها.</a:t>
            </a:r>
            <a:r>
              <a:rPr lang="ar-SA" sz="2400" b="1" dirty="0" smtClean="0">
                <a:latin typeface="Sakkal Majalla" pitchFamily="2" charset="-78"/>
                <a:cs typeface="Sakkal Majalla" pitchFamily="2" charset="-78"/>
              </a:rPr>
              <a:t> وبالتالي فإنه من النادر أن تختار الشركة تحديد موقع أنشطتها المتعلقة بالبحث والتطوير ما لم يكن من الضروري الاستجابة لسوق محدده جدا.</a:t>
            </a:r>
          </a:p>
        </p:txBody>
      </p:sp>
      <p:sp>
        <p:nvSpPr>
          <p:cNvPr id="7" name="ZoneTexte 6"/>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91478" y="476673"/>
            <a:ext cx="9409045" cy="646331"/>
          </a:xfrm>
          <a:prstGeom prst="rect">
            <a:avLst/>
          </a:prstGeom>
          <a:solidFill>
            <a:srgbClr val="69638B"/>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5/ الاستراتيجيات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5" name="ZoneTexte 4"/>
          <p:cNvSpPr txBox="1"/>
          <p:nvPr/>
        </p:nvSpPr>
        <p:spPr>
          <a:xfrm>
            <a:off x="2735627" y="1052737"/>
            <a:ext cx="8256917" cy="584775"/>
          </a:xfrm>
          <a:prstGeom prst="rect">
            <a:avLst/>
          </a:prstGeom>
          <a:noFill/>
        </p:spPr>
        <p:txBody>
          <a:bodyPr wrap="square" rtlCol="0">
            <a:spAutoFit/>
          </a:bodyPr>
          <a:lstStyle/>
          <a:p>
            <a:pPr algn="just" rtl="1"/>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التسويق والتصنيع</a:t>
            </a:r>
          </a:p>
        </p:txBody>
      </p:sp>
      <p:sp>
        <p:nvSpPr>
          <p:cNvPr id="8" name="Rectangle 7"/>
          <p:cNvSpPr/>
          <p:nvPr/>
        </p:nvSpPr>
        <p:spPr>
          <a:xfrm>
            <a:off x="335360" y="1556792"/>
            <a:ext cx="11617291" cy="3046988"/>
          </a:xfrm>
          <a:prstGeom prst="rect">
            <a:avLst/>
          </a:prstGeom>
        </p:spPr>
        <p:txBody>
          <a:bodyPr wrap="square">
            <a:spAutoFit/>
          </a:bodyPr>
          <a:lstStyle/>
          <a:p>
            <a:pPr algn="just" rtl="1"/>
            <a:r>
              <a:rPr lang="ar-SA" sz="2400" b="1" dirty="0" smtClean="0">
                <a:latin typeface="Sakkal Majalla" pitchFamily="2" charset="-78"/>
                <a:cs typeface="Sakkal Majalla" pitchFamily="2" charset="-78"/>
              </a:rPr>
              <a:t>	 نادرا ما يتم توحيد التسويق على المستوى العالمي، تمنح شركات عديدة للشركات الفرعية المحلية الاستقلالية والموارد لتنفيذ سياسات التوزيع والتسعير والاتصالات المصممة للعملاء، المنافسة والقيود المحلية.</a:t>
            </a:r>
          </a:p>
          <a:p>
            <a:pPr algn="just" rtl="1"/>
            <a:endParaRPr lang="ar-SA" sz="2400" b="1" dirty="0" smtClean="0">
              <a:latin typeface="Sakkal Majalla" pitchFamily="2" charset="-78"/>
              <a:cs typeface="Sakkal Majalla" pitchFamily="2" charset="-78"/>
            </a:endParaRPr>
          </a:p>
          <a:p>
            <a:pPr algn="just" rtl="1"/>
            <a:r>
              <a:rPr lang="ar-SA" sz="2400" b="1" dirty="0" smtClean="0">
                <a:latin typeface="Sakkal Majalla" pitchFamily="2" charset="-78"/>
                <a:cs typeface="Sakkal Majalla" pitchFamily="2" charset="-78"/>
              </a:rPr>
              <a:t>وعندما يتعلق الأمر  بالتصنيع، فمن الشائع أن توحد الشركات المكونات ولكن تسمح ببعض التكيف المحلي في خصائص المنتج </a:t>
            </a:r>
            <a:r>
              <a:rPr lang="ar-SA" sz="2400" b="1" dirty="0" err="1" smtClean="0">
                <a:latin typeface="Sakkal Majalla" pitchFamily="2" charset="-78"/>
                <a:cs typeface="Sakkal Majalla" pitchFamily="2" charset="-78"/>
              </a:rPr>
              <a:t>النهائي.</a:t>
            </a:r>
            <a:r>
              <a:rPr lang="ar-SA" sz="2400" b="1" dirty="0" smtClean="0">
                <a:latin typeface="Sakkal Majalla" pitchFamily="2" charset="-78"/>
                <a:cs typeface="Sakkal Majalla" pitchFamily="2" charset="-78"/>
              </a:rPr>
              <a:t> وهذا هو الحال على سبيل المثال في السيارات، حيث لا يستطيع أي صانع أن يطور نماذج محدده تماما للأسواق المحلية المختلفة، بسبب ارتفاع تكاليف البحث والتطوير  والبحث عن </a:t>
            </a:r>
            <a:r>
              <a:rPr lang="ar-SA" sz="2400" b="1" dirty="0" err="1" smtClean="0">
                <a:latin typeface="Sakkal Majalla" pitchFamily="2" charset="-78"/>
                <a:cs typeface="Sakkal Majalla" pitchFamily="2" charset="-78"/>
              </a:rPr>
              <a:t>وفورات</a:t>
            </a:r>
            <a:r>
              <a:rPr lang="ar-SA" sz="2400" b="1" dirty="0" smtClean="0">
                <a:latin typeface="Sakkal Majalla" pitchFamily="2" charset="-78"/>
                <a:cs typeface="Sakkal Majalla" pitchFamily="2" charset="-78"/>
              </a:rPr>
              <a:t> </a:t>
            </a:r>
            <a:r>
              <a:rPr lang="ar-SA" sz="2400" b="1" dirty="0" err="1" smtClean="0">
                <a:latin typeface="Sakkal Majalla" pitchFamily="2" charset="-78"/>
                <a:cs typeface="Sakkal Majalla" pitchFamily="2" charset="-78"/>
              </a:rPr>
              <a:t>الحجم.</a:t>
            </a:r>
            <a:r>
              <a:rPr lang="ar-SA" sz="2400" b="1" dirty="0" smtClean="0">
                <a:latin typeface="Sakkal Majalla" pitchFamily="2" charset="-78"/>
                <a:cs typeface="Sakkal Majalla" pitchFamily="2" charset="-78"/>
              </a:rPr>
              <a:t> ولذلك فإنها تفرض على الفروع المحلية استخدام نفس المنصات والمحركات والمكونات الرئيسية، ولكنها تسمح بالبدائل المحلية، وخاصة على مستوى هيكل  السيارات والتجهيزات الداخلية.</a:t>
            </a:r>
          </a:p>
        </p:txBody>
      </p:sp>
      <p:pic>
        <p:nvPicPr>
          <p:cNvPr id="7170" name="Picture 2" descr="A Complete Guide to Transnational Strategy – Welp Magazine"/>
          <p:cNvPicPr>
            <a:picLocks noChangeAspect="1" noChangeArrowheads="1"/>
          </p:cNvPicPr>
          <p:nvPr/>
        </p:nvPicPr>
        <p:blipFill>
          <a:blip r:embed="rId2" cstate="print"/>
          <a:srcRect/>
          <a:stretch>
            <a:fillRect/>
          </a:stretch>
        </p:blipFill>
        <p:spPr bwMode="auto">
          <a:xfrm>
            <a:off x="0" y="4389720"/>
            <a:ext cx="4704523" cy="1844824"/>
          </a:xfrm>
          <a:prstGeom prst="rect">
            <a:avLst/>
          </a:prstGeom>
          <a:noFill/>
        </p:spPr>
      </p:pic>
      <p:sp>
        <p:nvSpPr>
          <p:cNvPr id="7" name="ZoneTexte 6"/>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91478" y="476673"/>
            <a:ext cx="9409045" cy="646331"/>
          </a:xfrm>
          <a:prstGeom prst="rect">
            <a:avLst/>
          </a:prstGeom>
          <a:solidFill>
            <a:srgbClr val="69638B"/>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5/ الاستراتيجيات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5" name="ZoneTexte 4"/>
          <p:cNvSpPr txBox="1"/>
          <p:nvPr/>
        </p:nvSpPr>
        <p:spPr>
          <a:xfrm>
            <a:off x="2447595" y="1268761"/>
            <a:ext cx="8256917" cy="584775"/>
          </a:xfrm>
          <a:prstGeom prst="rect">
            <a:avLst/>
          </a:prstGeom>
          <a:noFill/>
        </p:spPr>
        <p:txBody>
          <a:bodyPr wrap="square" rtlCol="0">
            <a:spAutoFit/>
          </a:bodyPr>
          <a:lstStyle/>
          <a:p>
            <a:pPr algn="ctr" rtl="1"/>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أنواع استراتيجيات التدويل</a:t>
            </a:r>
          </a:p>
        </p:txBody>
      </p:sp>
      <p:graphicFrame>
        <p:nvGraphicFramePr>
          <p:cNvPr id="7" name="Tableau 6"/>
          <p:cNvGraphicFramePr>
            <a:graphicFrameLocks noGrp="1"/>
          </p:cNvGraphicFramePr>
          <p:nvPr/>
        </p:nvGraphicFramePr>
        <p:xfrm>
          <a:off x="1967541" y="2132856"/>
          <a:ext cx="8064896" cy="3672408"/>
        </p:xfrm>
        <a:graphic>
          <a:graphicData uri="http://schemas.openxmlformats.org/drawingml/2006/table">
            <a:tbl>
              <a:tblPr firstRow="1" bandRow="1">
                <a:tableStyleId>{5C22544A-7EE6-4342-B048-85BDC9FD1C3A}</a:tableStyleId>
              </a:tblPr>
              <a:tblGrid>
                <a:gridCol w="4032448"/>
                <a:gridCol w="4032448"/>
              </a:tblGrid>
              <a:tr h="1836204">
                <a:tc>
                  <a:txBody>
                    <a:bodyPr/>
                    <a:lstStyle/>
                    <a:p>
                      <a:pPr algn="just" rtl="1"/>
                      <a:r>
                        <a:rPr lang="ar-SA" sz="2000" b="1" dirty="0" smtClean="0">
                          <a:effectLst>
                            <a:outerShdw blurRad="38100" dist="38100" dir="2700000" algn="tl">
                              <a:srgbClr val="000000">
                                <a:alpha val="43137"/>
                              </a:srgbClr>
                            </a:outerShdw>
                          </a:effectLst>
                          <a:latin typeface="Sakkal Majalla" pitchFamily="2" charset="-78"/>
                          <a:cs typeface="Sakkal Majalla" pitchFamily="2" charset="-78"/>
                        </a:rPr>
                        <a:t>الاستراتيجيات الشاملة</a:t>
                      </a:r>
                      <a:endParaRPr lang="fr-FR" sz="2000" b="1" dirty="0">
                        <a:effectLst>
                          <a:outerShdw blurRad="38100" dist="38100" dir="2700000" algn="tl">
                            <a:srgbClr val="000000">
                              <a:alpha val="43137"/>
                            </a:srgbClr>
                          </a:outerShdw>
                        </a:effectLst>
                        <a:latin typeface="Sakkal Majalla" pitchFamily="2" charset="-78"/>
                        <a:cs typeface="Sakkal Majalla" pitchFamily="2" charset="-78"/>
                      </a:endParaRPr>
                    </a:p>
                  </a:txBody>
                  <a:tcPr marL="121920" marR="121920">
                    <a:solidFill>
                      <a:schemeClr val="accent2">
                        <a:lumMod val="60000"/>
                        <a:lumOff val="40000"/>
                      </a:schemeClr>
                    </a:solidFill>
                  </a:tcPr>
                </a:tc>
                <a:tc>
                  <a:txBody>
                    <a:bodyPr/>
                    <a:lstStyle/>
                    <a:p>
                      <a:pPr algn="just" rtl="1"/>
                      <a:r>
                        <a:rPr lang="ar-SA" sz="2000" b="1" dirty="0" smtClean="0">
                          <a:effectLst>
                            <a:outerShdw blurRad="38100" dist="38100" dir="2700000" algn="tl">
                              <a:srgbClr val="000000">
                                <a:alpha val="43137"/>
                              </a:srgbClr>
                            </a:outerShdw>
                          </a:effectLst>
                          <a:latin typeface="Sakkal Majalla" pitchFamily="2" charset="-78"/>
                          <a:cs typeface="Sakkal Majalla" pitchFamily="2" charset="-78"/>
                        </a:rPr>
                        <a:t>الاستراتيجيات العابرة للبلدان</a:t>
                      </a:r>
                      <a:endParaRPr lang="fr-FR" sz="2000" b="1" dirty="0">
                        <a:effectLst>
                          <a:outerShdw blurRad="38100" dist="38100" dir="2700000" algn="tl">
                            <a:srgbClr val="000000">
                              <a:alpha val="43137"/>
                            </a:srgbClr>
                          </a:outerShdw>
                        </a:effectLst>
                        <a:latin typeface="Sakkal Majalla" pitchFamily="2" charset="-78"/>
                        <a:cs typeface="Sakkal Majalla" pitchFamily="2" charset="-78"/>
                      </a:endParaRPr>
                    </a:p>
                  </a:txBody>
                  <a:tcPr marL="121920" marR="121920">
                    <a:solidFill>
                      <a:srgbClr val="EC6E95"/>
                    </a:solidFill>
                  </a:tcPr>
                </a:tc>
              </a:tr>
              <a:tr h="1836204">
                <a:tc>
                  <a:txBody>
                    <a:bodyPr/>
                    <a:lstStyle/>
                    <a:p>
                      <a:pPr algn="just" rtl="1"/>
                      <a:r>
                        <a:rPr lang="ar-SA" sz="2000" b="1" dirty="0" smtClean="0">
                          <a:effectLst>
                            <a:outerShdw blurRad="38100" dist="38100" dir="2700000" algn="tl">
                              <a:srgbClr val="000000">
                                <a:alpha val="43137"/>
                              </a:srgbClr>
                            </a:outerShdw>
                          </a:effectLst>
                          <a:latin typeface="Sakkal Majalla" pitchFamily="2" charset="-78"/>
                          <a:cs typeface="Sakkal Majalla" pitchFamily="2" charset="-78"/>
                        </a:rPr>
                        <a:t>الاستراتيجيات</a:t>
                      </a:r>
                      <a:r>
                        <a:rPr lang="ar-SA" sz="2000" b="1" baseline="0" dirty="0" smtClean="0">
                          <a:effectLst>
                            <a:outerShdw blurRad="38100" dist="38100" dir="2700000" algn="tl">
                              <a:srgbClr val="000000">
                                <a:alpha val="43137"/>
                              </a:srgbClr>
                            </a:outerShdw>
                          </a:effectLst>
                          <a:latin typeface="Sakkal Majalla" pitchFamily="2" charset="-78"/>
                          <a:cs typeface="Sakkal Majalla" pitchFamily="2" charset="-78"/>
                        </a:rPr>
                        <a:t> متعددة الجنسيات</a:t>
                      </a:r>
                      <a:endParaRPr lang="fr-FR" sz="2000" b="1" dirty="0">
                        <a:effectLst>
                          <a:outerShdw blurRad="38100" dist="38100" dir="2700000" algn="tl">
                            <a:srgbClr val="000000">
                              <a:alpha val="43137"/>
                            </a:srgbClr>
                          </a:outerShdw>
                        </a:effectLst>
                        <a:latin typeface="Sakkal Majalla" pitchFamily="2" charset="-78"/>
                        <a:cs typeface="Sakkal Majalla" pitchFamily="2" charset="-78"/>
                      </a:endParaRPr>
                    </a:p>
                  </a:txBody>
                  <a:tcPr marL="121920" marR="121920">
                    <a:solidFill>
                      <a:srgbClr val="FFD85B"/>
                    </a:solidFill>
                  </a:tcPr>
                </a:tc>
                <a:tc>
                  <a:txBody>
                    <a:bodyPr/>
                    <a:lstStyle/>
                    <a:p>
                      <a:pPr algn="just" rtl="1"/>
                      <a:r>
                        <a:rPr lang="ar-SA" sz="2000" b="1" dirty="0" smtClean="0">
                          <a:effectLst>
                            <a:outerShdw blurRad="38100" dist="38100" dir="2700000" algn="tl">
                              <a:srgbClr val="000000">
                                <a:alpha val="43137"/>
                              </a:srgbClr>
                            </a:outerShdw>
                          </a:effectLst>
                          <a:latin typeface="Sakkal Majalla" pitchFamily="2" charset="-78"/>
                          <a:cs typeface="Sakkal Majalla" pitchFamily="2" charset="-78"/>
                        </a:rPr>
                        <a:t>الاستراتيجيات</a:t>
                      </a:r>
                      <a:r>
                        <a:rPr lang="ar-SA" sz="2000" b="1" baseline="0" dirty="0" smtClean="0">
                          <a:effectLst>
                            <a:outerShdw blurRad="38100" dist="38100" dir="2700000" algn="tl">
                              <a:srgbClr val="000000">
                                <a:alpha val="43137"/>
                              </a:srgbClr>
                            </a:outerShdw>
                          </a:effectLst>
                          <a:latin typeface="Sakkal Majalla" pitchFamily="2" charset="-78"/>
                          <a:cs typeface="Sakkal Majalla" pitchFamily="2" charset="-78"/>
                        </a:rPr>
                        <a:t> متعدد المحليات</a:t>
                      </a:r>
                      <a:endParaRPr lang="fr-FR" sz="2000" b="1" dirty="0">
                        <a:effectLst>
                          <a:outerShdw blurRad="38100" dist="38100" dir="2700000" algn="tl">
                            <a:srgbClr val="000000">
                              <a:alpha val="43137"/>
                            </a:srgbClr>
                          </a:outerShdw>
                        </a:effectLst>
                        <a:latin typeface="Sakkal Majalla" pitchFamily="2" charset="-78"/>
                        <a:cs typeface="Sakkal Majalla" pitchFamily="2" charset="-78"/>
                      </a:endParaRPr>
                    </a:p>
                  </a:txBody>
                  <a:tcPr marL="121920" marR="121920">
                    <a:solidFill>
                      <a:schemeClr val="accent5">
                        <a:lumMod val="40000"/>
                        <a:lumOff val="60000"/>
                      </a:schemeClr>
                    </a:solidFill>
                  </a:tcPr>
                </a:tc>
              </a:tr>
            </a:tbl>
          </a:graphicData>
        </a:graphic>
      </p:graphicFrame>
      <p:sp>
        <p:nvSpPr>
          <p:cNvPr id="9" name="ZoneTexte 8"/>
          <p:cNvSpPr txBox="1"/>
          <p:nvPr/>
        </p:nvSpPr>
        <p:spPr>
          <a:xfrm>
            <a:off x="10416480" y="3356993"/>
            <a:ext cx="1536171" cy="707886"/>
          </a:xfrm>
          <a:prstGeom prst="rect">
            <a:avLst/>
          </a:prstGeom>
          <a:noFill/>
        </p:spPr>
        <p:txBody>
          <a:bodyPr wrap="square" rtlCol="0">
            <a:spAutoFit/>
          </a:bodyPr>
          <a:lstStyle/>
          <a:p>
            <a:pPr algn="ctr"/>
            <a:r>
              <a:rPr lang="ar-SA" sz="2000" b="1" dirty="0" smtClean="0">
                <a:effectLst>
                  <a:outerShdw blurRad="38100" dist="38100" dir="2700000" algn="tl">
                    <a:srgbClr val="000000">
                      <a:alpha val="43137"/>
                    </a:srgbClr>
                  </a:outerShdw>
                </a:effectLst>
                <a:latin typeface="Sakkal Majalla" pitchFamily="2" charset="-78"/>
                <a:cs typeface="Sakkal Majalla" pitchFamily="2" charset="-78"/>
              </a:rPr>
              <a:t>التنسيق الدولي للأنشطة</a:t>
            </a:r>
            <a:endParaRPr lang="fr-FR" sz="20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0" name="ZoneTexte 9"/>
          <p:cNvSpPr txBox="1"/>
          <p:nvPr/>
        </p:nvSpPr>
        <p:spPr>
          <a:xfrm>
            <a:off x="10128448" y="2204864"/>
            <a:ext cx="1056117" cy="369332"/>
          </a:xfrm>
          <a:prstGeom prst="rect">
            <a:avLst/>
          </a:prstGeom>
          <a:noFill/>
        </p:spPr>
        <p:txBody>
          <a:bodyPr wrap="square" rtlCol="0">
            <a:spAutoFit/>
          </a:bodyPr>
          <a:lstStyle/>
          <a:p>
            <a:pPr algn="ctr"/>
            <a:r>
              <a:rPr lang="ar-SA" b="1" dirty="0" smtClean="0">
                <a:latin typeface="Sakkal Majalla" pitchFamily="2" charset="-78"/>
                <a:cs typeface="Sakkal Majalla" pitchFamily="2" charset="-78"/>
              </a:rPr>
              <a:t>قوي</a:t>
            </a:r>
            <a:endParaRPr lang="fr-FR" b="1" dirty="0">
              <a:latin typeface="Sakkal Majalla" pitchFamily="2" charset="-78"/>
              <a:cs typeface="Sakkal Majalla" pitchFamily="2" charset="-78"/>
            </a:endParaRPr>
          </a:p>
        </p:txBody>
      </p:sp>
      <p:sp>
        <p:nvSpPr>
          <p:cNvPr id="11" name="ZoneTexte 10"/>
          <p:cNvSpPr txBox="1"/>
          <p:nvPr/>
        </p:nvSpPr>
        <p:spPr>
          <a:xfrm>
            <a:off x="10224459" y="5445224"/>
            <a:ext cx="1152128" cy="369332"/>
          </a:xfrm>
          <a:prstGeom prst="rect">
            <a:avLst/>
          </a:prstGeom>
          <a:noFill/>
        </p:spPr>
        <p:txBody>
          <a:bodyPr wrap="square" rtlCol="0">
            <a:spAutoFit/>
          </a:bodyPr>
          <a:lstStyle/>
          <a:p>
            <a:pPr algn="ctr"/>
            <a:r>
              <a:rPr lang="ar-SA" b="1" dirty="0" smtClean="0">
                <a:latin typeface="Sakkal Majalla" pitchFamily="2" charset="-78"/>
                <a:cs typeface="Sakkal Majalla" pitchFamily="2" charset="-78"/>
              </a:rPr>
              <a:t>ضعيف</a:t>
            </a:r>
            <a:endParaRPr lang="fr-FR" b="1" dirty="0">
              <a:latin typeface="Sakkal Majalla" pitchFamily="2" charset="-78"/>
              <a:cs typeface="Sakkal Majalla" pitchFamily="2" charset="-78"/>
            </a:endParaRPr>
          </a:p>
        </p:txBody>
      </p:sp>
      <p:sp>
        <p:nvSpPr>
          <p:cNvPr id="12" name="ZoneTexte 11"/>
          <p:cNvSpPr txBox="1"/>
          <p:nvPr/>
        </p:nvSpPr>
        <p:spPr>
          <a:xfrm>
            <a:off x="3983765" y="6093296"/>
            <a:ext cx="3456384" cy="400110"/>
          </a:xfrm>
          <a:prstGeom prst="rect">
            <a:avLst/>
          </a:prstGeom>
          <a:noFill/>
        </p:spPr>
        <p:txBody>
          <a:bodyPr wrap="square" rtlCol="0">
            <a:spAutoFit/>
          </a:bodyPr>
          <a:lstStyle/>
          <a:p>
            <a:pPr algn="ctr"/>
            <a:r>
              <a:rPr lang="ar-SA" sz="2000" b="1" dirty="0" smtClean="0">
                <a:effectLst>
                  <a:outerShdw blurRad="38100" dist="38100" dir="2700000" algn="tl">
                    <a:srgbClr val="000000">
                      <a:alpha val="43137"/>
                    </a:srgbClr>
                  </a:outerShdw>
                </a:effectLst>
                <a:latin typeface="Sakkal Majalla" pitchFamily="2" charset="-78"/>
                <a:cs typeface="Sakkal Majalla" pitchFamily="2" charset="-78"/>
              </a:rPr>
              <a:t>التكيف مع الحاجات المحلية</a:t>
            </a:r>
            <a:endParaRPr lang="fr-FR" sz="20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ZoneTexte 12"/>
          <p:cNvSpPr txBox="1"/>
          <p:nvPr/>
        </p:nvSpPr>
        <p:spPr>
          <a:xfrm>
            <a:off x="8496267" y="5949280"/>
            <a:ext cx="1344149" cy="369332"/>
          </a:xfrm>
          <a:prstGeom prst="rect">
            <a:avLst/>
          </a:prstGeom>
          <a:noFill/>
        </p:spPr>
        <p:txBody>
          <a:bodyPr wrap="square" rtlCol="0">
            <a:spAutoFit/>
          </a:bodyPr>
          <a:lstStyle/>
          <a:p>
            <a:pPr algn="ctr"/>
            <a:r>
              <a:rPr lang="ar-SA" b="1" dirty="0" smtClean="0">
                <a:latin typeface="Sakkal Majalla" pitchFamily="2" charset="-78"/>
                <a:cs typeface="Sakkal Majalla" pitchFamily="2" charset="-78"/>
              </a:rPr>
              <a:t>قوي</a:t>
            </a:r>
            <a:endParaRPr lang="fr-FR" b="1" dirty="0">
              <a:latin typeface="Sakkal Majalla" pitchFamily="2" charset="-78"/>
              <a:cs typeface="Sakkal Majalla" pitchFamily="2" charset="-78"/>
            </a:endParaRPr>
          </a:p>
        </p:txBody>
      </p:sp>
      <p:sp>
        <p:nvSpPr>
          <p:cNvPr id="14" name="ZoneTexte 13"/>
          <p:cNvSpPr txBox="1"/>
          <p:nvPr/>
        </p:nvSpPr>
        <p:spPr>
          <a:xfrm>
            <a:off x="1871531" y="5949280"/>
            <a:ext cx="1344149" cy="369332"/>
          </a:xfrm>
          <a:prstGeom prst="rect">
            <a:avLst/>
          </a:prstGeom>
          <a:noFill/>
        </p:spPr>
        <p:txBody>
          <a:bodyPr wrap="square" rtlCol="0">
            <a:spAutoFit/>
          </a:bodyPr>
          <a:lstStyle/>
          <a:p>
            <a:pPr algn="ctr"/>
            <a:r>
              <a:rPr lang="ar-SA" b="1" dirty="0" smtClean="0">
                <a:latin typeface="Sakkal Majalla" pitchFamily="2" charset="-78"/>
                <a:cs typeface="Sakkal Majalla" pitchFamily="2" charset="-78"/>
              </a:rPr>
              <a:t>ضعيف</a:t>
            </a:r>
            <a:endParaRPr lang="fr-FR" b="1" dirty="0">
              <a:latin typeface="Sakkal Majalla" pitchFamily="2" charset="-78"/>
              <a:cs typeface="Sakkal Majalla" pitchFamily="2" charset="-78"/>
            </a:endParaRPr>
          </a:p>
        </p:txBody>
      </p:sp>
      <p:grpSp>
        <p:nvGrpSpPr>
          <p:cNvPr id="2" name="Google Shape;607;p22"/>
          <p:cNvGrpSpPr/>
          <p:nvPr/>
        </p:nvGrpSpPr>
        <p:grpSpPr>
          <a:xfrm rot="8007895">
            <a:off x="10933492" y="2337611"/>
            <a:ext cx="135757" cy="1440160"/>
            <a:chOff x="7172018" y="3071105"/>
            <a:chExt cx="167058" cy="468473"/>
          </a:xfrm>
        </p:grpSpPr>
        <p:sp>
          <p:nvSpPr>
            <p:cNvPr id="16" name="Google Shape;608;p22"/>
            <p:cNvSpPr/>
            <p:nvPr/>
          </p:nvSpPr>
          <p:spPr>
            <a:xfrm>
              <a:off x="7186274" y="3098711"/>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9;p22"/>
            <p:cNvSpPr/>
            <p:nvPr/>
          </p:nvSpPr>
          <p:spPr>
            <a:xfrm>
              <a:off x="7172018" y="3071105"/>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607;p22"/>
          <p:cNvGrpSpPr/>
          <p:nvPr/>
        </p:nvGrpSpPr>
        <p:grpSpPr>
          <a:xfrm rot="1084918">
            <a:off x="10923402" y="4370056"/>
            <a:ext cx="186605" cy="1080120"/>
            <a:chOff x="7172018" y="3071105"/>
            <a:chExt cx="167058" cy="468473"/>
          </a:xfrm>
        </p:grpSpPr>
        <p:sp>
          <p:nvSpPr>
            <p:cNvPr id="19" name="Google Shape;608;p22"/>
            <p:cNvSpPr/>
            <p:nvPr/>
          </p:nvSpPr>
          <p:spPr>
            <a:xfrm>
              <a:off x="7186274" y="3098711"/>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9;p22"/>
            <p:cNvSpPr/>
            <p:nvPr/>
          </p:nvSpPr>
          <p:spPr>
            <a:xfrm>
              <a:off x="7172018" y="3071105"/>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607;p22"/>
          <p:cNvGrpSpPr/>
          <p:nvPr/>
        </p:nvGrpSpPr>
        <p:grpSpPr>
          <a:xfrm rot="7245487">
            <a:off x="3462725" y="5663514"/>
            <a:ext cx="92511" cy="1056117"/>
            <a:chOff x="7172018" y="3071105"/>
            <a:chExt cx="167058" cy="468473"/>
          </a:xfrm>
        </p:grpSpPr>
        <p:sp>
          <p:nvSpPr>
            <p:cNvPr id="22" name="Google Shape;608;p22"/>
            <p:cNvSpPr/>
            <p:nvPr/>
          </p:nvSpPr>
          <p:spPr>
            <a:xfrm>
              <a:off x="7186274" y="3098711"/>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9;p22"/>
            <p:cNvSpPr/>
            <p:nvPr/>
          </p:nvSpPr>
          <p:spPr>
            <a:xfrm>
              <a:off x="7172018" y="3071105"/>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607;p22"/>
          <p:cNvGrpSpPr/>
          <p:nvPr/>
        </p:nvGrpSpPr>
        <p:grpSpPr>
          <a:xfrm rot="14815745">
            <a:off x="8023920" y="5404265"/>
            <a:ext cx="132499" cy="1536171"/>
            <a:chOff x="7172018" y="3071105"/>
            <a:chExt cx="167058" cy="468473"/>
          </a:xfrm>
        </p:grpSpPr>
        <p:sp>
          <p:nvSpPr>
            <p:cNvPr id="25" name="Google Shape;608;p22"/>
            <p:cNvSpPr/>
            <p:nvPr/>
          </p:nvSpPr>
          <p:spPr>
            <a:xfrm>
              <a:off x="7186274" y="3098711"/>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9;p22"/>
            <p:cNvSpPr/>
            <p:nvPr/>
          </p:nvSpPr>
          <p:spPr>
            <a:xfrm>
              <a:off x="7172018" y="3071105"/>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ZoneTexte 23"/>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91478" y="476673"/>
            <a:ext cx="9409045" cy="646331"/>
          </a:xfrm>
          <a:prstGeom prst="rect">
            <a:avLst/>
          </a:prstGeom>
          <a:solidFill>
            <a:srgbClr val="69638B"/>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5/ الاستراتيجيات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5" name="ZoneTexte 4"/>
          <p:cNvSpPr txBox="1"/>
          <p:nvPr/>
        </p:nvSpPr>
        <p:spPr>
          <a:xfrm>
            <a:off x="2447595" y="1268761"/>
            <a:ext cx="8256917" cy="584775"/>
          </a:xfrm>
          <a:prstGeom prst="rect">
            <a:avLst/>
          </a:prstGeom>
          <a:noFill/>
        </p:spPr>
        <p:txBody>
          <a:bodyPr wrap="square" rtlCol="0">
            <a:spAutoFit/>
          </a:bodyPr>
          <a:lstStyle/>
          <a:p>
            <a:pPr algn="ctr" rtl="1"/>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أنواع استراتيجيات </a:t>
            </a:r>
            <a:r>
              <a:rPr lang="ar-SA" sz="3200" b="1" dirty="0" err="1"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التدويل </a:t>
            </a:r>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(أمثلة</a:t>
            </a:r>
            <a:r>
              <a:rPr lang="ar-SA" sz="3200" b="1" dirty="0" err="1"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a:t>
            </a:r>
            <a:endPar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45058" name="Picture 2" descr="Global Strategy - Chipotle Analysis"/>
          <p:cNvPicPr>
            <a:picLocks noChangeAspect="1" noChangeArrowheads="1"/>
          </p:cNvPicPr>
          <p:nvPr/>
        </p:nvPicPr>
        <p:blipFill>
          <a:blip r:embed="rId2" cstate="print"/>
          <a:srcRect/>
          <a:stretch>
            <a:fillRect/>
          </a:stretch>
        </p:blipFill>
        <p:spPr bwMode="auto">
          <a:xfrm>
            <a:off x="1871531" y="2060848"/>
            <a:ext cx="8640960" cy="4176464"/>
          </a:xfrm>
          <a:prstGeom prst="rect">
            <a:avLst/>
          </a:prstGeom>
          <a:noFill/>
        </p:spPr>
      </p:pic>
      <p:sp>
        <p:nvSpPr>
          <p:cNvPr id="7" name="ZoneTexte 6"/>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pic>
        <p:nvPicPr>
          <p:cNvPr id="878" name="Google Shape;878;p65" descr="MacBook-Pro-mockup.png"/>
          <p:cNvPicPr preferRelativeResize="0"/>
          <p:nvPr/>
        </p:nvPicPr>
        <p:blipFill rotWithShape="1">
          <a:blip r:embed="rId3" cstate="print">
            <a:alphaModFix/>
          </a:blip>
          <a:srcRect l="9213" t="5258" r="11156"/>
          <a:stretch/>
        </p:blipFill>
        <p:spPr>
          <a:xfrm>
            <a:off x="2" y="1892830"/>
            <a:ext cx="6407468" cy="4573867"/>
          </a:xfrm>
          <a:prstGeom prst="rect">
            <a:avLst/>
          </a:prstGeom>
          <a:noFill/>
          <a:ln>
            <a:noFill/>
          </a:ln>
        </p:spPr>
      </p:pic>
      <p:grpSp>
        <p:nvGrpSpPr>
          <p:cNvPr id="2" name="Google Shape;899;p65"/>
          <p:cNvGrpSpPr/>
          <p:nvPr/>
        </p:nvGrpSpPr>
        <p:grpSpPr>
          <a:xfrm rot="5400000">
            <a:off x="11521647" y="548258"/>
            <a:ext cx="370869" cy="461091"/>
            <a:chOff x="0" y="46600"/>
            <a:chExt cx="3121800" cy="5004600"/>
          </a:xfrm>
        </p:grpSpPr>
        <p:sp>
          <p:nvSpPr>
            <p:cNvPr id="900" name="Google Shape;900;p65"/>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5"/>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02" name="Google Shape;902;p65"/>
            <p:cNvSpPr/>
            <p:nvPr/>
          </p:nvSpPr>
          <p:spPr>
            <a:xfrm rot="5400000">
              <a:off x="-1450150" y="1671525"/>
              <a:ext cx="4647600" cy="1747200"/>
            </a:xfrm>
            <a:prstGeom prst="triangle">
              <a:avLst>
                <a:gd name="adj" fmla="val 50126"/>
              </a:avLst>
            </a:prstGeom>
            <a:solidFill>
              <a:srgbClr val="D81A62">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903" name="Google Shape;903;p65"/>
          <p:cNvSpPr/>
          <p:nvPr/>
        </p:nvSpPr>
        <p:spPr>
          <a:xfrm>
            <a:off x="911424" y="2468893"/>
            <a:ext cx="4655600" cy="2978400"/>
          </a:xfrm>
          <a:prstGeom prst="rect">
            <a:avLst/>
          </a:prstGeom>
          <a:solidFill>
            <a:srgbClr val="648DC6">
              <a:alpha val="3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97;p34"/>
          <p:cNvSpPr txBox="1">
            <a:spLocks noGrp="1"/>
          </p:cNvSpPr>
          <p:nvPr>
            <p:ph type="title"/>
          </p:nvPr>
        </p:nvSpPr>
        <p:spPr>
          <a:xfrm>
            <a:off x="623392" y="548680"/>
            <a:ext cx="11168779"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434343"/>
                </a:solidFill>
              </a:rPr>
              <a:t>Contact</a:t>
            </a:r>
            <a:r>
              <a:rPr lang="en" dirty="0" smtClean="0"/>
              <a:t> </a:t>
            </a:r>
            <a:r>
              <a:rPr lang="en" b="1" dirty="0" smtClean="0">
                <a:solidFill>
                  <a:srgbClr val="D81A62"/>
                </a:solidFill>
              </a:rPr>
              <a:t>Info</a:t>
            </a:r>
            <a:endParaRPr b="1" dirty="0">
              <a:solidFill>
                <a:srgbClr val="D81A62"/>
              </a:solidFill>
            </a:endParaRPr>
          </a:p>
        </p:txBody>
      </p:sp>
      <p:sp>
        <p:nvSpPr>
          <p:cNvPr id="34" name="Rectangle 33"/>
          <p:cNvSpPr/>
          <p:nvPr/>
        </p:nvSpPr>
        <p:spPr>
          <a:xfrm>
            <a:off x="6768077" y="2756926"/>
            <a:ext cx="3417923" cy="369332"/>
          </a:xfrm>
          <a:prstGeom prst="rect">
            <a:avLst/>
          </a:prstGeom>
          <a:noFill/>
        </p:spPr>
        <p:txBody>
          <a:bodyPr wrap="none">
            <a:spAutoFit/>
          </a:bodyPr>
          <a:lstStyle/>
          <a:p>
            <a:r>
              <a:rPr lang="fr-FR" b="1" u="sng" dirty="0" smtClean="0">
                <a:solidFill>
                  <a:srgbClr val="FB3A05"/>
                </a:solidFill>
                <a:latin typeface="Comic Sans MS" pitchFamily="66" charset="0"/>
                <a:hlinkClick r:id="rId4"/>
              </a:rPr>
              <a:t> soulef.rahal@univ-biskra.dz</a:t>
            </a:r>
            <a:endParaRPr lang="fr-FR" dirty="0">
              <a:solidFill>
                <a:srgbClr val="FB3A05"/>
              </a:solidFill>
            </a:endParaRPr>
          </a:p>
        </p:txBody>
      </p:sp>
      <p:sp>
        <p:nvSpPr>
          <p:cNvPr id="36" name="Google Shape;503;p34"/>
          <p:cNvSpPr txBox="1"/>
          <p:nvPr/>
        </p:nvSpPr>
        <p:spPr>
          <a:xfrm>
            <a:off x="6768075" y="3352243"/>
            <a:ext cx="2556400" cy="460800"/>
          </a:xfrm>
          <a:prstGeom prst="rect">
            <a:avLst/>
          </a:prstGeom>
          <a:noFill/>
          <a:ln>
            <a:noFill/>
          </a:ln>
        </p:spPr>
        <p:txBody>
          <a:bodyPr spcFirstLastPara="1" wrap="square" lIns="91425" tIns="91425" rIns="91425" bIns="91425" anchor="t" anchorCtr="0">
            <a:noAutofit/>
          </a:bodyPr>
          <a:lstStyle/>
          <a:p>
            <a:pPr lvl="0"/>
            <a:r>
              <a:rPr lang="ar-SA" b="1" dirty="0" smtClean="0">
                <a:solidFill>
                  <a:srgbClr val="434343"/>
                </a:solidFill>
                <a:latin typeface="Open Sans"/>
                <a:ea typeface="Open Sans"/>
                <a:cs typeface="Open Sans"/>
                <a:sym typeface="Open Sans"/>
              </a:rPr>
              <a:t>0776457125</a:t>
            </a:r>
          </a:p>
        </p:txBody>
      </p:sp>
      <p:grpSp>
        <p:nvGrpSpPr>
          <p:cNvPr id="3" name="Google Shape;508;p34"/>
          <p:cNvGrpSpPr/>
          <p:nvPr/>
        </p:nvGrpSpPr>
        <p:grpSpPr>
          <a:xfrm>
            <a:off x="6192013" y="4101077"/>
            <a:ext cx="556969" cy="556969"/>
            <a:chOff x="5122875" y="3525086"/>
            <a:chExt cx="572700" cy="572700"/>
          </a:xfrm>
        </p:grpSpPr>
        <p:sp>
          <p:nvSpPr>
            <p:cNvPr id="38" name="Google Shape;509;p34"/>
            <p:cNvSpPr/>
            <p:nvPr/>
          </p:nvSpPr>
          <p:spPr>
            <a:xfrm>
              <a:off x="5122875" y="3525086"/>
              <a:ext cx="572700" cy="572700"/>
            </a:xfrm>
            <a:custGeom>
              <a:avLst/>
              <a:gdLst/>
              <a:ahLst/>
              <a:cxnLst/>
              <a:rect l="l" t="t" r="r" b="b"/>
              <a:pathLst>
                <a:path w="120000" h="120000" extrusionOk="0">
                  <a:moveTo>
                    <a:pt x="59955" y="4981"/>
                  </a:moveTo>
                  <a:cubicBezTo>
                    <a:pt x="90378" y="4981"/>
                    <a:pt x="114929" y="29621"/>
                    <a:pt x="114929" y="59955"/>
                  </a:cubicBezTo>
                  <a:cubicBezTo>
                    <a:pt x="114929" y="90378"/>
                    <a:pt x="90378" y="114929"/>
                    <a:pt x="59955" y="114929"/>
                  </a:cubicBezTo>
                  <a:cubicBezTo>
                    <a:pt x="29621" y="114929"/>
                    <a:pt x="4981" y="90378"/>
                    <a:pt x="4981" y="59955"/>
                  </a:cubicBezTo>
                  <a:cubicBezTo>
                    <a:pt x="4714" y="29621"/>
                    <a:pt x="29621" y="4981"/>
                    <a:pt x="59955" y="4981"/>
                  </a:cubicBezTo>
                  <a:moveTo>
                    <a:pt x="59955" y="0"/>
                  </a:moveTo>
                  <a:cubicBezTo>
                    <a:pt x="26864" y="0"/>
                    <a:pt x="0" y="26864"/>
                    <a:pt x="0" y="59955"/>
                  </a:cubicBezTo>
                  <a:cubicBezTo>
                    <a:pt x="0" y="93135"/>
                    <a:pt x="26864" y="120000"/>
                    <a:pt x="59955" y="120000"/>
                  </a:cubicBezTo>
                  <a:cubicBezTo>
                    <a:pt x="93135" y="120000"/>
                    <a:pt x="120000" y="93135"/>
                    <a:pt x="120000" y="59955"/>
                  </a:cubicBezTo>
                  <a:cubicBezTo>
                    <a:pt x="120000" y="26864"/>
                    <a:pt x="93135" y="0"/>
                    <a:pt x="59955" y="0"/>
                  </a:cubicBezTo>
                  <a:lnTo>
                    <a:pt x="59955" y="0"/>
                  </a:lnTo>
                  <a:close/>
                </a:path>
              </a:pathLst>
            </a:custGeom>
            <a:solidFill>
              <a:srgbClr val="3C5B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9" name="Google Shape;510;p34"/>
            <p:cNvSpPr/>
            <p:nvPr/>
          </p:nvSpPr>
          <p:spPr>
            <a:xfrm>
              <a:off x="5326942" y="3640825"/>
              <a:ext cx="164700" cy="335100"/>
            </a:xfrm>
            <a:custGeom>
              <a:avLst/>
              <a:gdLst/>
              <a:ahLst/>
              <a:cxnLst/>
              <a:rect l="l" t="t" r="r" b="b"/>
              <a:pathLst>
                <a:path w="120000" h="120000" extrusionOk="0">
                  <a:moveTo>
                    <a:pt x="27786" y="120000"/>
                  </a:moveTo>
                  <a:lnTo>
                    <a:pt x="77557" y="120000"/>
                  </a:lnTo>
                  <a:lnTo>
                    <a:pt x="77557" y="60075"/>
                  </a:lnTo>
                  <a:lnTo>
                    <a:pt x="115725" y="60075"/>
                  </a:lnTo>
                  <a:lnTo>
                    <a:pt x="120000" y="38988"/>
                  </a:lnTo>
                  <a:lnTo>
                    <a:pt x="76946" y="38988"/>
                  </a:lnTo>
                  <a:lnTo>
                    <a:pt x="76946" y="25790"/>
                  </a:lnTo>
                  <a:cubicBezTo>
                    <a:pt x="76946" y="21087"/>
                    <a:pt x="81221" y="20632"/>
                    <a:pt x="85496" y="20632"/>
                  </a:cubicBezTo>
                  <a:lnTo>
                    <a:pt x="119083" y="20632"/>
                  </a:lnTo>
                  <a:lnTo>
                    <a:pt x="119083" y="0"/>
                  </a:lnTo>
                  <a:lnTo>
                    <a:pt x="79389" y="0"/>
                  </a:lnTo>
                  <a:cubicBezTo>
                    <a:pt x="35419" y="0"/>
                    <a:pt x="27786" y="15474"/>
                    <a:pt x="27786" y="24879"/>
                  </a:cubicBezTo>
                  <a:lnTo>
                    <a:pt x="27786" y="38533"/>
                  </a:lnTo>
                  <a:lnTo>
                    <a:pt x="0" y="38533"/>
                  </a:lnTo>
                  <a:lnTo>
                    <a:pt x="0" y="59620"/>
                  </a:lnTo>
                  <a:lnTo>
                    <a:pt x="27786" y="59620"/>
                  </a:lnTo>
                  <a:lnTo>
                    <a:pt x="27786" y="120000"/>
                  </a:lnTo>
                  <a:close/>
                </a:path>
              </a:pathLst>
            </a:custGeom>
            <a:solidFill>
              <a:srgbClr val="3C5B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40" name="Rectangle 39"/>
          <p:cNvSpPr/>
          <p:nvPr/>
        </p:nvSpPr>
        <p:spPr>
          <a:xfrm>
            <a:off x="6960096" y="4197086"/>
            <a:ext cx="1510350" cy="369332"/>
          </a:xfrm>
          <a:prstGeom prst="rect">
            <a:avLst/>
          </a:prstGeom>
          <a:noFill/>
        </p:spPr>
        <p:txBody>
          <a:bodyPr wrap="none">
            <a:spAutoFit/>
          </a:bodyPr>
          <a:lstStyle/>
          <a:p>
            <a:r>
              <a:rPr lang="en-US" b="1" u="sng" dirty="0" err="1" smtClean="0">
                <a:solidFill>
                  <a:srgbClr val="00808E"/>
                </a:solidFill>
                <a:latin typeface="Comic Sans MS" pitchFamily="66" charset="0"/>
              </a:rPr>
              <a:t>soulef</a:t>
            </a:r>
            <a:r>
              <a:rPr lang="fr-FR" b="1" u="sng" dirty="0" smtClean="0">
                <a:solidFill>
                  <a:srgbClr val="00808E"/>
                </a:solidFill>
                <a:latin typeface="Comic Sans MS" pitchFamily="66" charset="0"/>
              </a:rPr>
              <a:t>.</a:t>
            </a:r>
            <a:r>
              <a:rPr lang="fr-FR" b="1" u="sng" dirty="0" err="1" smtClean="0">
                <a:solidFill>
                  <a:srgbClr val="00808E"/>
                </a:solidFill>
                <a:latin typeface="Comic Sans MS" pitchFamily="66" charset="0"/>
              </a:rPr>
              <a:t>rahal</a:t>
            </a:r>
            <a:endParaRPr lang="fr-FR" u="sng" dirty="0">
              <a:solidFill>
                <a:srgbClr val="00808E"/>
              </a:solidFill>
            </a:endParaRPr>
          </a:p>
        </p:txBody>
      </p:sp>
      <p:pic>
        <p:nvPicPr>
          <p:cNvPr id="41" name="Picture 5" descr="C:\Users\Amira Informatique\Downloads\instagram.jpg"/>
          <p:cNvPicPr>
            <a:picLocks noChangeAspect="1" noChangeArrowheads="1"/>
          </p:cNvPicPr>
          <p:nvPr/>
        </p:nvPicPr>
        <p:blipFill>
          <a:blip r:embed="rId5" cstate="print"/>
          <a:srcRect/>
          <a:stretch>
            <a:fillRect/>
          </a:stretch>
        </p:blipFill>
        <p:spPr bwMode="auto">
          <a:xfrm>
            <a:off x="6288021" y="4773151"/>
            <a:ext cx="576064" cy="522709"/>
          </a:xfrm>
          <a:prstGeom prst="rect">
            <a:avLst/>
          </a:prstGeom>
          <a:noFill/>
        </p:spPr>
      </p:pic>
      <p:sp>
        <p:nvSpPr>
          <p:cNvPr id="42" name="Google Shape;1212;p74"/>
          <p:cNvSpPr/>
          <p:nvPr/>
        </p:nvSpPr>
        <p:spPr>
          <a:xfrm>
            <a:off x="6096000" y="3417043"/>
            <a:ext cx="396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00808E"/>
          </a:solidFill>
          <a:ln>
            <a:solidFill>
              <a:schemeClr val="accent5">
                <a:lumMod val="75000"/>
              </a:schemeClr>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808E"/>
              </a:solidFill>
              <a:latin typeface="Calibri"/>
              <a:ea typeface="Calibri"/>
              <a:cs typeface="Calibri"/>
              <a:sym typeface="Calibri"/>
            </a:endParaRPr>
          </a:p>
        </p:txBody>
      </p:sp>
      <p:grpSp>
        <p:nvGrpSpPr>
          <p:cNvPr id="4" name="Google Shape;957;p67"/>
          <p:cNvGrpSpPr/>
          <p:nvPr/>
        </p:nvGrpSpPr>
        <p:grpSpPr>
          <a:xfrm>
            <a:off x="5999991" y="2660917"/>
            <a:ext cx="776943" cy="781489"/>
            <a:chOff x="3440247" y="1295900"/>
            <a:chExt cx="582707" cy="586117"/>
          </a:xfrm>
        </p:grpSpPr>
        <p:sp>
          <p:nvSpPr>
            <p:cNvPr id="44" name="Google Shape;958;p67"/>
            <p:cNvSpPr/>
            <p:nvPr/>
          </p:nvSpPr>
          <p:spPr>
            <a:xfrm>
              <a:off x="3450253" y="1309317"/>
              <a:ext cx="572700" cy="5727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59;p67"/>
            <p:cNvSpPr/>
            <p:nvPr/>
          </p:nvSpPr>
          <p:spPr>
            <a:xfrm>
              <a:off x="3440247" y="1295900"/>
              <a:ext cx="548700" cy="548700"/>
            </a:xfrm>
            <a:prstGeom prst="ellipse">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6" name="Google Shape;960;p67"/>
            <p:cNvSpPr/>
            <p:nvPr/>
          </p:nvSpPr>
          <p:spPr>
            <a:xfrm>
              <a:off x="3520500" y="1428500"/>
              <a:ext cx="388200" cy="283500"/>
            </a:xfrm>
            <a:custGeom>
              <a:avLst/>
              <a:gdLst/>
              <a:ahLst/>
              <a:cxnLst/>
              <a:rect l="l" t="t" r="r" b="b"/>
              <a:pathLst>
                <a:path w="120000" h="120000" extrusionOk="0">
                  <a:moveTo>
                    <a:pt x="109073" y="0"/>
                  </a:moveTo>
                  <a:lnTo>
                    <a:pt x="10829" y="0"/>
                  </a:lnTo>
                  <a:cubicBezTo>
                    <a:pt x="4834" y="0"/>
                    <a:pt x="0" y="6769"/>
                    <a:pt x="0" y="15000"/>
                  </a:cubicBezTo>
                  <a:lnTo>
                    <a:pt x="0" y="105000"/>
                  </a:lnTo>
                  <a:cubicBezTo>
                    <a:pt x="0" y="113230"/>
                    <a:pt x="4834" y="120000"/>
                    <a:pt x="10829" y="120000"/>
                  </a:cubicBezTo>
                  <a:lnTo>
                    <a:pt x="109073" y="120000"/>
                  </a:lnTo>
                  <a:cubicBezTo>
                    <a:pt x="115165" y="120000"/>
                    <a:pt x="120000" y="113230"/>
                    <a:pt x="120000" y="105000"/>
                  </a:cubicBezTo>
                  <a:lnTo>
                    <a:pt x="120000" y="15000"/>
                  </a:lnTo>
                  <a:cubicBezTo>
                    <a:pt x="120000" y="6769"/>
                    <a:pt x="115165" y="0"/>
                    <a:pt x="109073" y="0"/>
                  </a:cubicBezTo>
                  <a:close/>
                  <a:moveTo>
                    <a:pt x="10829" y="7566"/>
                  </a:moveTo>
                  <a:lnTo>
                    <a:pt x="109073" y="7566"/>
                  </a:lnTo>
                  <a:cubicBezTo>
                    <a:pt x="109653" y="7566"/>
                    <a:pt x="110523" y="7566"/>
                    <a:pt x="111007" y="7964"/>
                  </a:cubicBezTo>
                  <a:lnTo>
                    <a:pt x="63819" y="72743"/>
                  </a:lnTo>
                  <a:cubicBezTo>
                    <a:pt x="62755" y="74203"/>
                    <a:pt x="61595" y="75000"/>
                    <a:pt x="59951" y="75000"/>
                  </a:cubicBezTo>
                  <a:cubicBezTo>
                    <a:pt x="58597" y="75000"/>
                    <a:pt x="57244" y="74203"/>
                    <a:pt x="56180" y="72743"/>
                  </a:cubicBezTo>
                  <a:lnTo>
                    <a:pt x="8992" y="7964"/>
                  </a:lnTo>
                  <a:cubicBezTo>
                    <a:pt x="9476" y="7566"/>
                    <a:pt x="10346" y="7566"/>
                    <a:pt x="10829" y="7566"/>
                  </a:cubicBezTo>
                  <a:close/>
                  <a:moveTo>
                    <a:pt x="5414" y="105000"/>
                  </a:moveTo>
                  <a:lnTo>
                    <a:pt x="5414" y="15000"/>
                  </a:lnTo>
                  <a:lnTo>
                    <a:pt x="5414" y="13938"/>
                  </a:lnTo>
                  <a:lnTo>
                    <a:pt x="38968" y="60000"/>
                  </a:lnTo>
                  <a:lnTo>
                    <a:pt x="5414" y="106061"/>
                  </a:lnTo>
                  <a:lnTo>
                    <a:pt x="5414" y="105000"/>
                  </a:lnTo>
                  <a:close/>
                  <a:moveTo>
                    <a:pt x="109073" y="112433"/>
                  </a:moveTo>
                  <a:lnTo>
                    <a:pt x="10829" y="112433"/>
                  </a:lnTo>
                  <a:cubicBezTo>
                    <a:pt x="10346" y="112433"/>
                    <a:pt x="9476" y="112433"/>
                    <a:pt x="8992" y="112035"/>
                  </a:cubicBezTo>
                  <a:lnTo>
                    <a:pt x="43029" y="65309"/>
                  </a:lnTo>
                  <a:lnTo>
                    <a:pt x="52312" y="77920"/>
                  </a:lnTo>
                  <a:cubicBezTo>
                    <a:pt x="54536" y="80973"/>
                    <a:pt x="57244" y="82168"/>
                    <a:pt x="59951" y="82168"/>
                  </a:cubicBezTo>
                  <a:cubicBezTo>
                    <a:pt x="62755" y="82168"/>
                    <a:pt x="65463" y="80575"/>
                    <a:pt x="67590" y="77920"/>
                  </a:cubicBezTo>
                  <a:lnTo>
                    <a:pt x="76873" y="65309"/>
                  </a:lnTo>
                  <a:lnTo>
                    <a:pt x="111007" y="112035"/>
                  </a:lnTo>
                  <a:cubicBezTo>
                    <a:pt x="110523" y="112433"/>
                    <a:pt x="109653" y="112433"/>
                    <a:pt x="109073" y="112433"/>
                  </a:cubicBezTo>
                  <a:close/>
                  <a:moveTo>
                    <a:pt x="114585" y="105000"/>
                  </a:moveTo>
                  <a:lnTo>
                    <a:pt x="114585" y="106061"/>
                  </a:lnTo>
                  <a:lnTo>
                    <a:pt x="81031" y="60000"/>
                  </a:lnTo>
                  <a:lnTo>
                    <a:pt x="114585" y="13938"/>
                  </a:lnTo>
                  <a:lnTo>
                    <a:pt x="114585" y="15000"/>
                  </a:lnTo>
                  <a:lnTo>
                    <a:pt x="114585" y="105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 name="Rectangle 20"/>
          <p:cNvSpPr/>
          <p:nvPr/>
        </p:nvSpPr>
        <p:spPr>
          <a:xfrm>
            <a:off x="7056107" y="4869161"/>
            <a:ext cx="1510350" cy="369332"/>
          </a:xfrm>
          <a:prstGeom prst="rect">
            <a:avLst/>
          </a:prstGeom>
          <a:noFill/>
        </p:spPr>
        <p:txBody>
          <a:bodyPr wrap="none">
            <a:spAutoFit/>
          </a:bodyPr>
          <a:lstStyle/>
          <a:p>
            <a:r>
              <a:rPr lang="en-US" b="1" u="sng" dirty="0" err="1" smtClean="0">
                <a:solidFill>
                  <a:srgbClr val="00808E"/>
                </a:solidFill>
                <a:latin typeface="Comic Sans MS" pitchFamily="66" charset="0"/>
              </a:rPr>
              <a:t>soulef</a:t>
            </a:r>
            <a:r>
              <a:rPr lang="fr-FR" b="1" u="sng" dirty="0" smtClean="0">
                <a:solidFill>
                  <a:srgbClr val="00808E"/>
                </a:solidFill>
                <a:latin typeface="Comic Sans MS" pitchFamily="66" charset="0"/>
              </a:rPr>
              <a:t>.</a:t>
            </a:r>
            <a:r>
              <a:rPr lang="fr-FR" b="1" u="sng" dirty="0" err="1" smtClean="0">
                <a:solidFill>
                  <a:srgbClr val="00808E"/>
                </a:solidFill>
                <a:latin typeface="Comic Sans MS" pitchFamily="66" charset="0"/>
              </a:rPr>
              <a:t>rahal</a:t>
            </a:r>
            <a:endParaRPr lang="fr-FR" u="sng" dirty="0">
              <a:solidFill>
                <a:srgbClr val="00808E"/>
              </a:solidFill>
            </a:endParaRPr>
          </a:p>
        </p:txBody>
      </p:sp>
      <p:pic>
        <p:nvPicPr>
          <p:cNvPr id="24" name="Picture 2" descr="Stratégies d'internationalisation - Livre et ebook Stratégie d'entreprise  de Jean-Paul Lemaire - Dunod"/>
          <p:cNvPicPr>
            <a:picLocks noChangeAspect="1" noChangeArrowheads="1"/>
          </p:cNvPicPr>
          <p:nvPr/>
        </p:nvPicPr>
        <p:blipFill>
          <a:blip r:embed="rId6" cstate="print"/>
          <a:srcRect/>
          <a:stretch>
            <a:fillRect/>
          </a:stretch>
        </p:blipFill>
        <p:spPr bwMode="auto">
          <a:xfrm>
            <a:off x="5711957" y="260648"/>
            <a:ext cx="2112235" cy="1977262"/>
          </a:xfrm>
          <a:prstGeom prst="rect">
            <a:avLst/>
          </a:prstGeom>
          <a:noFill/>
        </p:spPr>
      </p:pic>
      <p:pic>
        <p:nvPicPr>
          <p:cNvPr id="25" name="Picture 4" descr="Amazon.fr - Strategies d'Internationalisation des Entreprises Menaces et  Opportunites - Buigues, Pierre, Lacoste, Denis - Livres"/>
          <p:cNvPicPr>
            <a:picLocks noChangeAspect="1" noChangeArrowheads="1"/>
          </p:cNvPicPr>
          <p:nvPr/>
        </p:nvPicPr>
        <p:blipFill>
          <a:blip r:embed="rId7" cstate="print"/>
          <a:srcRect/>
          <a:stretch>
            <a:fillRect/>
          </a:stretch>
        </p:blipFill>
        <p:spPr bwMode="auto">
          <a:xfrm>
            <a:off x="8304246" y="260648"/>
            <a:ext cx="2183045" cy="2031006"/>
          </a:xfrm>
          <a:prstGeom prst="rect">
            <a:avLst/>
          </a:prstGeom>
          <a:noFill/>
        </p:spPr>
      </p:pic>
      <p:sp>
        <p:nvSpPr>
          <p:cNvPr id="26" name="ZoneTexte 2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ox(i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ox(i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92" y="1484785"/>
            <a:ext cx="10753195" cy="1384995"/>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تشير العولمة أو العولمة إلى ظاهرة اقتصادية واجتماعية تتميز قبل كل شيء بتطور التبادلات الدولية: تبادل السلع والخدمات، وتدفقات الاستثمار، والمعلومات، وتدفقات </a:t>
            </a:r>
            <a:r>
              <a:rPr lang="ar-SA" sz="2800" b="1" dirty="0" err="1" smtClean="0">
                <a:latin typeface="Sakkal Majalla" pitchFamily="2" charset="-78"/>
                <a:cs typeface="Sakkal Majalla" pitchFamily="2" charset="-78"/>
              </a:rPr>
              <a:t>الهجرة.</a:t>
            </a:r>
            <a:r>
              <a:rPr lang="ar-SA" sz="2800" b="1" dirty="0" smtClean="0">
                <a:latin typeface="Sakkal Majalla" pitchFamily="2" charset="-78"/>
                <a:cs typeface="Sakkal Majalla" pitchFamily="2" charset="-78"/>
              </a:rPr>
              <a:t> تميل هذه الظاهرة إلى زيادة الترابط الاقتصادي بين البلدان والمناطق وتؤدي إلى تكامل أكبر </a:t>
            </a:r>
            <a:r>
              <a:rPr lang="ar-SA" sz="2800" b="1" dirty="0" err="1" smtClean="0">
                <a:latin typeface="Sakkal Majalla" pitchFamily="2" charset="-78"/>
                <a:cs typeface="Sakkal Majalla" pitchFamily="2" charset="-78"/>
              </a:rPr>
              <a:t>للاقتصادات</a:t>
            </a:r>
            <a:r>
              <a:rPr lang="ar-SA" sz="2800" b="1" dirty="0" smtClean="0">
                <a:latin typeface="Sakkal Majalla" pitchFamily="2" charset="-78"/>
                <a:cs typeface="Sakkal Majalla" pitchFamily="2" charset="-78"/>
              </a:rPr>
              <a:t> على الصعيد العالمي.</a:t>
            </a:r>
            <a:endParaRPr lang="ar-SA" sz="2800" b="1" dirty="0">
              <a:latin typeface="Sakkal Majalla" pitchFamily="2" charset="-78"/>
              <a:cs typeface="Sakkal Majalla" pitchFamily="2" charset="-78"/>
            </a:endParaRPr>
          </a:p>
        </p:txBody>
      </p:sp>
      <p:pic>
        <p:nvPicPr>
          <p:cNvPr id="25602" name="Picture 2" descr="Stratégie d´internalisation - Comerciando global"/>
          <p:cNvPicPr>
            <a:picLocks noChangeAspect="1" noChangeArrowheads="1"/>
          </p:cNvPicPr>
          <p:nvPr/>
        </p:nvPicPr>
        <p:blipFill>
          <a:blip r:embed="rId2" cstate="print"/>
          <a:srcRect/>
          <a:stretch>
            <a:fillRect/>
          </a:stretch>
        </p:blipFill>
        <p:spPr bwMode="auto">
          <a:xfrm>
            <a:off x="1487488" y="4077072"/>
            <a:ext cx="7200800" cy="2088233"/>
          </a:xfrm>
          <a:prstGeom prst="rect">
            <a:avLst/>
          </a:prstGeom>
          <a:noFill/>
        </p:spPr>
      </p:pic>
      <p:sp>
        <p:nvSpPr>
          <p:cNvPr id="6" name="ZoneTexte 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6486013" y="111027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5389418" y="195298"/>
            <a:ext cx="5530372"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1/مقدمة</a:t>
            </a:r>
            <a:endParaRPr lang="ar-DZ" sz="4800" b="1" cap="all" dirty="0">
              <a:solidFill>
                <a:schemeClr val="bg1"/>
              </a:solidFill>
              <a:latin typeface="Sakkal Majalla" pitchFamily="2" charset="-78"/>
              <a:ea typeface="+mj-ea"/>
              <a:cs typeface="Sakkal Majalla" pitchFamily="2" charset="-78"/>
            </a:endParaRPr>
          </a:p>
        </p:txBody>
      </p:sp>
      <p:sp>
        <p:nvSpPr>
          <p:cNvPr id="14" name="Rectangle 13"/>
          <p:cNvSpPr/>
          <p:nvPr/>
        </p:nvSpPr>
        <p:spPr>
          <a:xfrm>
            <a:off x="4599709" y="1484785"/>
            <a:ext cx="6776878" cy="3970318"/>
          </a:xfrm>
          <a:prstGeom prst="rect">
            <a:avLst/>
          </a:prstGeom>
        </p:spPr>
        <p:txBody>
          <a:bodyPr wrap="square">
            <a:spAutoFit/>
          </a:bodyPr>
          <a:lstStyle/>
          <a:p>
            <a:pPr algn="just" rtl="1"/>
            <a:r>
              <a:rPr lang="ar-SA" sz="3600" b="1" dirty="0"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تشير العولمة أو العولمة إلى ظاهرة اقتصادية واجتماعية تتميز قبل كل شيء بتطور التبادلات الدولية: تبادل السلع والخدمات، وتدفقات الاستثمار، والمعلومات، وتدفقات </a:t>
            </a:r>
            <a:r>
              <a:rPr lang="ar-SA" sz="3600" b="1" dirty="0" err="1"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الهجرة.</a:t>
            </a:r>
            <a:r>
              <a:rPr lang="ar-SA" sz="3600" b="1" dirty="0"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 تميل هذه الظاهرة إلى زيادة الترابط الاقتصادي بين البلدان والمناطق وتؤدي إلى تكامل أكبر </a:t>
            </a:r>
            <a:r>
              <a:rPr lang="ar-SA" sz="3600" b="1" dirty="0" err="1"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للاقتصادات</a:t>
            </a:r>
            <a:r>
              <a:rPr lang="ar-SA" sz="3600" b="1" dirty="0" smtClean="0">
                <a:solidFill>
                  <a:srgbClr val="4D3F69"/>
                </a:solidFill>
                <a:effectLst>
                  <a:outerShdw blurRad="38100" dist="38100" dir="2700000" algn="tl">
                    <a:srgbClr val="000000">
                      <a:alpha val="43137"/>
                    </a:srgbClr>
                  </a:outerShdw>
                </a:effectLst>
                <a:latin typeface="Sakkal Majalla" pitchFamily="2" charset="-78"/>
                <a:cs typeface="Sakkal Majalla" pitchFamily="2" charset="-78"/>
              </a:rPr>
              <a:t> على الصعيد العالمي</a:t>
            </a:r>
            <a:r>
              <a:rPr lang="ar-SA" sz="3600" b="1" dirty="0" smtClean="0">
                <a:latin typeface="Sakkal Majalla" pitchFamily="2" charset="-78"/>
                <a:cs typeface="Sakkal Majalla" pitchFamily="2" charset="-78"/>
              </a:rPr>
              <a:t>.</a:t>
            </a:r>
            <a:endParaRPr lang="ar-SA" sz="3600" b="1" dirty="0">
              <a:latin typeface="Sakkal Majalla" pitchFamily="2" charset="-78"/>
              <a:cs typeface="Sakkal Majalla" pitchFamily="2" charset="-78"/>
            </a:endParaRPr>
          </a:p>
        </p:txBody>
      </p:sp>
      <p:pic>
        <p:nvPicPr>
          <p:cNvPr id="15" name="Picture 2" descr="Stratégie d´internalisation - Comerciando global"/>
          <p:cNvPicPr>
            <a:picLocks noChangeAspect="1" noChangeArrowheads="1"/>
          </p:cNvPicPr>
          <p:nvPr/>
        </p:nvPicPr>
        <p:blipFill>
          <a:blip r:embed="rId3" cstate="print"/>
          <a:srcRect/>
          <a:stretch>
            <a:fillRect/>
          </a:stretch>
        </p:blipFill>
        <p:spPr bwMode="auto">
          <a:xfrm>
            <a:off x="351415" y="1385455"/>
            <a:ext cx="3888075" cy="4294909"/>
          </a:xfrm>
          <a:prstGeom prst="rect">
            <a:avLst/>
          </a:prstGeom>
          <a:noFill/>
        </p:spPr>
      </p:pic>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3854" y="1628800"/>
            <a:ext cx="7744753" cy="2062103"/>
          </a:xfrm>
          <a:prstGeom prst="rect">
            <a:avLst/>
          </a:prstGeom>
        </p:spPr>
        <p:txBody>
          <a:bodyPr wrap="square">
            <a:spAutoFit/>
          </a:bodyPr>
          <a:lstStyle/>
          <a:p>
            <a:pPr algn="just" rtl="1"/>
            <a:r>
              <a:rPr lang="ar-SA" sz="3200" b="1" dirty="0" smtClean="0">
                <a:latin typeface="Sakkal Majalla" pitchFamily="2" charset="-78"/>
                <a:cs typeface="Sakkal Majalla" pitchFamily="2" charset="-78"/>
              </a:rPr>
              <a:t>تشير العولمة أو الشمولية إلى ظاهرة اقتصادية واجتماعية تتميز في المقام الأول بتطور التجارة الدولية،  وتؤدي هذه الظاهرة إلى تكامل أكبر بين الاقتصاديات والبلدان والمجتمعات على الصعيد العالمي.</a:t>
            </a:r>
            <a:endParaRPr lang="ar-SA" sz="3200" b="1" dirty="0">
              <a:latin typeface="Sakkal Majalla" pitchFamily="2" charset="-78"/>
              <a:cs typeface="Sakkal Majalla" pitchFamily="2" charset="-78"/>
            </a:endParaRPr>
          </a:p>
        </p:txBody>
      </p:sp>
      <p:sp>
        <p:nvSpPr>
          <p:cNvPr id="3" name="Rectangle 2"/>
          <p:cNvSpPr/>
          <p:nvPr/>
        </p:nvSpPr>
        <p:spPr>
          <a:xfrm>
            <a:off x="3587553" y="527807"/>
            <a:ext cx="7415364"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2/محركات العولمة</a:t>
            </a:r>
            <a:endParaRPr lang="ar-DZ" sz="4800" b="1" cap="all" dirty="0">
              <a:solidFill>
                <a:schemeClr val="bg1"/>
              </a:solidFill>
              <a:latin typeface="Sakkal Majalla" pitchFamily="2" charset="-78"/>
              <a:ea typeface="+mj-ea"/>
              <a:cs typeface="Sakkal Majalla" pitchFamily="2" charset="-78"/>
            </a:endParaRPr>
          </a:p>
        </p:txBody>
      </p:sp>
      <p:sp>
        <p:nvSpPr>
          <p:cNvPr id="5" name="Rectangle 4"/>
          <p:cNvSpPr/>
          <p:nvPr/>
        </p:nvSpPr>
        <p:spPr>
          <a:xfrm>
            <a:off x="1007435" y="3429001"/>
            <a:ext cx="10657184" cy="584775"/>
          </a:xfrm>
          <a:prstGeom prst="rect">
            <a:avLst/>
          </a:prstGeom>
        </p:spPr>
        <p:txBody>
          <a:bodyPr wrap="square">
            <a:spAutoFit/>
          </a:bodyPr>
          <a:lstStyle/>
          <a:p>
            <a:pPr algn="just" rtl="1"/>
            <a:r>
              <a:rPr lang="ar-SA" sz="3200" b="1" dirty="0" smtClean="0">
                <a:latin typeface="Sakkal Majalla" pitchFamily="2" charset="-78"/>
                <a:cs typeface="Sakkal Majalla" pitchFamily="2" charset="-78"/>
              </a:rPr>
              <a:t>تتعزز العولمة بفضل العوامل الرئيسية </a:t>
            </a:r>
            <a:r>
              <a:rPr lang="ar-SA" sz="3200" b="1" dirty="0" err="1" smtClean="0">
                <a:latin typeface="Sakkal Majalla" pitchFamily="2" charset="-78"/>
                <a:cs typeface="Sakkal Majalla" pitchFamily="2" charset="-78"/>
              </a:rPr>
              <a:t>التالية:</a:t>
            </a:r>
            <a:endParaRPr lang="ar-SA" sz="3200" b="1" dirty="0">
              <a:latin typeface="Sakkal Majalla" pitchFamily="2" charset="-78"/>
              <a:cs typeface="Sakkal Majalla" pitchFamily="2" charset="-78"/>
            </a:endParaRPr>
          </a:p>
        </p:txBody>
      </p:sp>
      <p:pic>
        <p:nvPicPr>
          <p:cNvPr id="6" name="Picture 3"/>
          <p:cNvPicPr>
            <a:picLocks noChangeAspect="1" noChangeArrowheads="1"/>
          </p:cNvPicPr>
          <p:nvPr/>
        </p:nvPicPr>
        <p:blipFill>
          <a:blip r:embed="rId2" cstate="print"/>
          <a:srcRect/>
          <a:stretch>
            <a:fillRect/>
          </a:stretch>
        </p:blipFill>
        <p:spPr bwMode="auto">
          <a:xfrm>
            <a:off x="10465163" y="4149080"/>
            <a:ext cx="1775520" cy="2160240"/>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10032438" y="4005065"/>
            <a:ext cx="768085" cy="544835"/>
          </a:xfrm>
          <a:prstGeom prst="rect">
            <a:avLst/>
          </a:prstGeom>
          <a:noFill/>
          <a:ln w="9525">
            <a:noFill/>
            <a:miter lim="800000"/>
            <a:headEnd/>
            <a:tailEnd/>
          </a:ln>
        </p:spPr>
      </p:pic>
      <p:sp>
        <p:nvSpPr>
          <p:cNvPr id="8" name="Rectangle 7"/>
          <p:cNvSpPr/>
          <p:nvPr/>
        </p:nvSpPr>
        <p:spPr>
          <a:xfrm>
            <a:off x="6192010" y="4077072"/>
            <a:ext cx="3552395" cy="523220"/>
          </a:xfrm>
          <a:prstGeom prst="rect">
            <a:avLst/>
          </a:prstGeom>
        </p:spPr>
        <p:txBody>
          <a:bodyPr wrap="square">
            <a:spAutoFit/>
          </a:bodyPr>
          <a:lstStyle/>
          <a:p>
            <a:pPr algn="just" rtl="1"/>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akkal Majalla" pitchFamily="2" charset="-78"/>
                <a:cs typeface="Sakkal Majalla" pitchFamily="2" charset="-78"/>
              </a:rPr>
              <a:t>تطور التبادل الحر</a:t>
            </a:r>
            <a:endPar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akkal Majalla" pitchFamily="2" charset="-78"/>
              <a:cs typeface="Sakkal Majalla" pitchFamily="2" charset="-78"/>
            </a:endParaRPr>
          </a:p>
        </p:txBody>
      </p:sp>
      <p:sp>
        <p:nvSpPr>
          <p:cNvPr id="9" name="Rectangle 8"/>
          <p:cNvSpPr/>
          <p:nvPr/>
        </p:nvSpPr>
        <p:spPr>
          <a:xfrm>
            <a:off x="4271798" y="4725144"/>
            <a:ext cx="5664629" cy="523220"/>
          </a:xfrm>
          <a:prstGeom prst="rect">
            <a:avLst/>
          </a:prstGeom>
        </p:spPr>
        <p:txBody>
          <a:bodyPr wrap="square">
            <a:spAutoFit/>
          </a:bodyPr>
          <a:lstStyle/>
          <a:p>
            <a:pPr algn="just" rtl="1"/>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akkal Majalla" pitchFamily="2" charset="-78"/>
                <a:cs typeface="Sakkal Majalla" pitchFamily="2" charset="-78"/>
              </a:rPr>
              <a:t>تطوير وسائل النقل والاتصالات</a:t>
            </a:r>
            <a:endPar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akkal Majalla" pitchFamily="2" charset="-78"/>
              <a:cs typeface="Sakkal Majalla" pitchFamily="2" charset="-78"/>
            </a:endParaRPr>
          </a:p>
        </p:txBody>
      </p:sp>
      <p:pic>
        <p:nvPicPr>
          <p:cNvPr id="10" name="Picture 5"/>
          <p:cNvPicPr>
            <a:picLocks noChangeAspect="1" noChangeArrowheads="1"/>
          </p:cNvPicPr>
          <p:nvPr/>
        </p:nvPicPr>
        <p:blipFill>
          <a:blip r:embed="rId3" cstate="print"/>
          <a:srcRect/>
          <a:stretch>
            <a:fillRect/>
          </a:stretch>
        </p:blipFill>
        <p:spPr bwMode="auto">
          <a:xfrm>
            <a:off x="10128448" y="4612358"/>
            <a:ext cx="768085" cy="544835"/>
          </a:xfrm>
          <a:prstGeom prst="rect">
            <a:avLst/>
          </a:prstGeom>
          <a:noFill/>
          <a:ln w="9525">
            <a:noFill/>
            <a:miter lim="800000"/>
            <a:headEnd/>
            <a:tailEnd/>
          </a:ln>
        </p:spPr>
      </p:pic>
      <p:pic>
        <p:nvPicPr>
          <p:cNvPr id="11" name="Picture 5"/>
          <p:cNvPicPr>
            <a:picLocks noChangeAspect="1" noChangeArrowheads="1"/>
          </p:cNvPicPr>
          <p:nvPr/>
        </p:nvPicPr>
        <p:blipFill>
          <a:blip r:embed="rId3" cstate="print"/>
          <a:srcRect/>
          <a:stretch>
            <a:fillRect/>
          </a:stretch>
        </p:blipFill>
        <p:spPr bwMode="auto">
          <a:xfrm>
            <a:off x="10128448" y="5229201"/>
            <a:ext cx="768085" cy="544835"/>
          </a:xfrm>
          <a:prstGeom prst="rect">
            <a:avLst/>
          </a:prstGeom>
          <a:noFill/>
          <a:ln w="9525">
            <a:noFill/>
            <a:miter lim="800000"/>
            <a:headEnd/>
            <a:tailEnd/>
          </a:ln>
        </p:spPr>
      </p:pic>
      <p:pic>
        <p:nvPicPr>
          <p:cNvPr id="12" name="Picture 5"/>
          <p:cNvPicPr>
            <a:picLocks noChangeAspect="1" noChangeArrowheads="1"/>
          </p:cNvPicPr>
          <p:nvPr/>
        </p:nvPicPr>
        <p:blipFill>
          <a:blip r:embed="rId3" cstate="print"/>
          <a:srcRect/>
          <a:stretch>
            <a:fillRect/>
          </a:stretch>
        </p:blipFill>
        <p:spPr bwMode="auto">
          <a:xfrm>
            <a:off x="10128448" y="5805265"/>
            <a:ext cx="768085" cy="544835"/>
          </a:xfrm>
          <a:prstGeom prst="rect">
            <a:avLst/>
          </a:prstGeom>
          <a:noFill/>
          <a:ln w="9525">
            <a:noFill/>
            <a:miter lim="800000"/>
            <a:headEnd/>
            <a:tailEnd/>
          </a:ln>
        </p:spPr>
      </p:pic>
      <p:sp>
        <p:nvSpPr>
          <p:cNvPr id="13" name="Rectangle 12"/>
          <p:cNvSpPr/>
          <p:nvPr/>
        </p:nvSpPr>
        <p:spPr>
          <a:xfrm>
            <a:off x="4175787" y="5301208"/>
            <a:ext cx="5664629" cy="523220"/>
          </a:xfrm>
          <a:prstGeom prst="rect">
            <a:avLst/>
          </a:prstGeom>
        </p:spPr>
        <p:txBody>
          <a:bodyPr wrap="square">
            <a:spAutoFit/>
          </a:bodyPr>
          <a:lstStyle/>
          <a:p>
            <a:pPr algn="just" rtl="1"/>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akkal Majalla" pitchFamily="2" charset="-78"/>
                <a:cs typeface="Sakkal Majalla" pitchFamily="2" charset="-78"/>
              </a:rPr>
              <a:t>التجانس في الطلب</a:t>
            </a:r>
            <a:endPar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akkal Majalla" pitchFamily="2" charset="-78"/>
              <a:cs typeface="Sakkal Majalla" pitchFamily="2" charset="-78"/>
            </a:endParaRPr>
          </a:p>
        </p:txBody>
      </p:sp>
      <p:sp>
        <p:nvSpPr>
          <p:cNvPr id="14" name="Rectangle 13"/>
          <p:cNvSpPr/>
          <p:nvPr/>
        </p:nvSpPr>
        <p:spPr>
          <a:xfrm>
            <a:off x="2927648" y="5877272"/>
            <a:ext cx="7104789" cy="523220"/>
          </a:xfrm>
          <a:prstGeom prst="rect">
            <a:avLst/>
          </a:prstGeom>
        </p:spPr>
        <p:txBody>
          <a:bodyPr wrap="square">
            <a:spAutoFit/>
          </a:bodyPr>
          <a:lstStyle/>
          <a:p>
            <a:pPr algn="just" rtl="1"/>
            <a:r>
              <a:rPr lang="ar-SA" sz="2800" b="1" dirty="0" smtClean="0">
                <a:ln w="1905">
                  <a:solidFill>
                    <a:srgbClr val="D81A62"/>
                  </a:solidFill>
                </a:ln>
                <a:solidFill>
                  <a:srgbClr val="D81A62"/>
                </a:solidFill>
                <a:effectLst>
                  <a:innerShdw blurRad="69850" dist="43180" dir="5400000">
                    <a:srgbClr val="000000">
                      <a:alpha val="65000"/>
                    </a:srgbClr>
                  </a:innerShdw>
                </a:effectLst>
                <a:latin typeface="Sakkal Majalla" pitchFamily="2" charset="-78"/>
                <a:cs typeface="Sakkal Majalla" pitchFamily="2" charset="-78"/>
              </a:rPr>
              <a:t>التوجه إلى الزيادة في الاقتصاديات السلمية</a:t>
            </a:r>
            <a:endParaRPr lang="ar-SA" sz="2800" b="1" dirty="0">
              <a:ln w="1905">
                <a:solidFill>
                  <a:srgbClr val="D81A62"/>
                </a:solidFill>
              </a:ln>
              <a:solidFill>
                <a:srgbClr val="D81A62"/>
              </a:solidFill>
              <a:effectLst>
                <a:innerShdw blurRad="69850" dist="43180" dir="5400000">
                  <a:srgbClr val="000000">
                    <a:alpha val="65000"/>
                  </a:srgbClr>
                </a:innerShdw>
              </a:effectLst>
              <a:latin typeface="Sakkal Majalla" pitchFamily="2" charset="-78"/>
              <a:cs typeface="Sakkal Majalla" pitchFamily="2" charset="-78"/>
            </a:endParaRPr>
          </a:p>
        </p:txBody>
      </p:sp>
      <p:pic>
        <p:nvPicPr>
          <p:cNvPr id="23558" name="Picture 6" descr="Tribune] E-commerçants : 4 grands principes pour surfer sur les  marketplaces pour vendre à l'international?"/>
          <p:cNvPicPr>
            <a:picLocks noChangeAspect="1" noChangeArrowheads="1"/>
          </p:cNvPicPr>
          <p:nvPr/>
        </p:nvPicPr>
        <p:blipFill>
          <a:blip r:embed="rId4" cstate="print"/>
          <a:srcRect/>
          <a:stretch>
            <a:fillRect/>
          </a:stretch>
        </p:blipFill>
        <p:spPr bwMode="auto">
          <a:xfrm>
            <a:off x="1608037" y="2355273"/>
            <a:ext cx="2312800" cy="2232282"/>
          </a:xfrm>
          <a:prstGeom prst="ellipse">
            <a:avLst/>
          </a:prstGeom>
          <a:ln>
            <a:noFill/>
          </a:ln>
          <a:effectLst>
            <a:softEdge rad="112500"/>
          </a:effectLst>
        </p:spPr>
      </p:pic>
      <p:sp>
        <p:nvSpPr>
          <p:cNvPr id="15" name="Freeform: Shape 2">
            <a:extLst>
              <a:ext uri="{FF2B5EF4-FFF2-40B4-BE49-F238E27FC236}">
                <a16:creationId xmlns="" xmlns:a16="http://schemas.microsoft.com/office/drawing/2014/main" id="{C4646DD0-F8B3-4E0D-8F1C-E4372E2479FF}"/>
              </a:ext>
            </a:extLst>
          </p:cNvPr>
          <p:cNvSpPr/>
          <p:nvPr/>
        </p:nvSpPr>
        <p:spPr>
          <a:xfrm>
            <a:off x="1"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ZoneTexte 1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4)">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4)">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643746" y="282709"/>
            <a:ext cx="7622005" cy="1200329"/>
          </a:xfrm>
          <a:prstGeom prst="rect">
            <a:avLst/>
          </a:prstGeom>
          <a:solidFill>
            <a:srgbClr val="4A4662"/>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3/ هيكل المنافسة على الصعيد الدولي: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الصناعات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”متعددة المحليات“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و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”الشاملة“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7" name="ZoneTexte 6"/>
          <p:cNvSpPr txBox="1"/>
          <p:nvPr/>
        </p:nvSpPr>
        <p:spPr>
          <a:xfrm>
            <a:off x="4142510" y="1905713"/>
            <a:ext cx="7099354" cy="4031873"/>
          </a:xfrm>
          <a:prstGeom prst="rect">
            <a:avLst/>
          </a:prstGeom>
          <a:noFill/>
        </p:spPr>
        <p:txBody>
          <a:bodyPr wrap="square" rtlCol="0">
            <a:spAutoFit/>
          </a:bodyPr>
          <a:lstStyle/>
          <a:p>
            <a:pPr algn="just" rtl="1"/>
            <a:r>
              <a:rPr lang="ar-SA" sz="3200" b="1" dirty="0" smtClean="0">
                <a:latin typeface="Sakkal Majalla" pitchFamily="2" charset="-78"/>
                <a:cs typeface="Sakkal Majalla" pitchFamily="2" charset="-78"/>
              </a:rPr>
              <a:t>  يمكننا التفرقة بين الأنشطة وفقًا للطبيعة الموحدة إلى حد ما للطلب، وبالتالي للعرض، على المستوى </a:t>
            </a:r>
            <a:r>
              <a:rPr lang="ar-SA" sz="3200" b="1" dirty="0" err="1" smtClean="0">
                <a:latin typeface="Sakkal Majalla" pitchFamily="2" charset="-78"/>
                <a:cs typeface="Sakkal Majalla" pitchFamily="2" charset="-78"/>
              </a:rPr>
              <a:t>الدولي.</a:t>
            </a:r>
            <a:r>
              <a:rPr lang="ar-SA" sz="3200" b="1" dirty="0" smtClean="0">
                <a:latin typeface="Sakkal Majalla" pitchFamily="2" charset="-78"/>
                <a:cs typeface="Sakkal Majalla" pitchFamily="2" charset="-78"/>
              </a:rPr>
              <a:t> في بعض القطاعات، تتفاوت المنتجات والخدمات المقدمة تفاوتا كبيرًا من بلد إلى آخر، بينما في القطاعات الأخرى يكون نفس المنتج أو الخدمة مناسبين لجميع أنحاء </a:t>
            </a:r>
            <a:r>
              <a:rPr lang="ar-SA" sz="3200" b="1" dirty="0" err="1" smtClean="0">
                <a:latin typeface="Sakkal Majalla" pitchFamily="2" charset="-78"/>
                <a:cs typeface="Sakkal Majalla" pitchFamily="2" charset="-78"/>
              </a:rPr>
              <a:t>العالم.</a:t>
            </a:r>
            <a:r>
              <a:rPr lang="ar-SA" sz="3200" b="1" dirty="0" smtClean="0">
                <a:latin typeface="Sakkal Majalla" pitchFamily="2" charset="-78"/>
                <a:cs typeface="Sakkal Majalla" pitchFamily="2" charset="-78"/>
              </a:rPr>
              <a:t> وهكذا تم تحديد حالتين </a:t>
            </a:r>
            <a:r>
              <a:rPr lang="ar-SA" sz="3200" b="1" dirty="0" err="1" smtClean="0">
                <a:latin typeface="Sakkal Majalla" pitchFamily="2" charset="-78"/>
                <a:cs typeface="Sakkal Majalla" pitchFamily="2" charset="-78"/>
              </a:rPr>
              <a:t>هما </a:t>
            </a:r>
            <a:r>
              <a:rPr lang="ar-SA" sz="3200" b="1" dirty="0" smtClean="0">
                <a:latin typeface="Sakkal Majalla" pitchFamily="2" charset="-78"/>
                <a:cs typeface="Sakkal Majalla" pitchFamily="2" charset="-78"/>
              </a:rPr>
              <a:t>: </a:t>
            </a:r>
            <a:r>
              <a:rPr lang="ar-SA" sz="3200" b="1" dirty="0" err="1" smtClean="0">
                <a:latin typeface="Sakkal Majalla" pitchFamily="2" charset="-78"/>
                <a:cs typeface="Sakkal Majalla" pitchFamily="2" charset="-78"/>
              </a:rPr>
              <a:t>الصناعات </a:t>
            </a:r>
            <a:r>
              <a:rPr lang="ar-SA" sz="3200" b="1" dirty="0" smtClean="0">
                <a:latin typeface="Sakkal Majalla" pitchFamily="2" charset="-78"/>
                <a:cs typeface="Sakkal Majalla" pitchFamily="2" charset="-78"/>
              </a:rPr>
              <a:t>"</a:t>
            </a:r>
            <a:r>
              <a:rPr lang="ar-SA" sz="3200" b="1" dirty="0" smtClean="0">
                <a:solidFill>
                  <a:srgbClr val="2A779E"/>
                </a:solidFill>
                <a:effectLst>
                  <a:outerShdw blurRad="38100" dist="38100" dir="2700000" algn="tl">
                    <a:srgbClr val="000000">
                      <a:alpha val="43137"/>
                    </a:srgbClr>
                  </a:outerShdw>
                </a:effectLst>
                <a:latin typeface="Sakkal Majalla" pitchFamily="2" charset="-78"/>
                <a:cs typeface="Sakkal Majalla" pitchFamily="2" charset="-78"/>
              </a:rPr>
              <a:t>متعددة المحليات</a:t>
            </a:r>
            <a:r>
              <a:rPr lang="ar-SA" sz="3200" b="1" dirty="0" smtClean="0">
                <a:latin typeface="Sakkal Majalla" pitchFamily="2" charset="-78"/>
                <a:cs typeface="Sakkal Majalla" pitchFamily="2" charset="-78"/>
              </a:rPr>
              <a:t>" </a:t>
            </a:r>
            <a:r>
              <a:rPr lang="ar-SA" sz="3200" b="1" dirty="0" err="1" smtClean="0">
                <a:latin typeface="Sakkal Majalla" pitchFamily="2" charset="-78"/>
                <a:cs typeface="Sakkal Majalla" pitchFamily="2" charset="-78"/>
              </a:rPr>
              <a:t>والصناعات  </a:t>
            </a:r>
            <a:r>
              <a:rPr lang="ar-SA" sz="3200" b="1" dirty="0" smtClean="0">
                <a:latin typeface="Sakkal Majalla" pitchFamily="2" charset="-78"/>
                <a:cs typeface="Sakkal Majalla" pitchFamily="2" charset="-78"/>
              </a:rPr>
              <a:t>"</a:t>
            </a:r>
            <a:r>
              <a:rPr lang="ar-SA" sz="3200" b="1" dirty="0" smtClean="0">
                <a:solidFill>
                  <a:srgbClr val="3F146E"/>
                </a:solidFill>
                <a:latin typeface="Sakkal Majalla" pitchFamily="2" charset="-78"/>
                <a:cs typeface="Sakkal Majalla" pitchFamily="2" charset="-78"/>
              </a:rPr>
              <a:t>العالمية </a:t>
            </a:r>
            <a:r>
              <a:rPr lang="ar-SA" sz="3200" b="1" dirty="0" err="1" smtClean="0">
                <a:solidFill>
                  <a:srgbClr val="3F146E"/>
                </a:solidFill>
                <a:latin typeface="Sakkal Majalla" pitchFamily="2" charset="-78"/>
                <a:cs typeface="Sakkal Majalla" pitchFamily="2" charset="-78"/>
              </a:rPr>
              <a:t>الشاملة</a:t>
            </a:r>
            <a:r>
              <a:rPr lang="ar-SA" sz="3200" b="1" dirty="0" err="1" smtClean="0">
                <a:latin typeface="Sakkal Majalla" pitchFamily="2" charset="-78"/>
                <a:cs typeface="Sakkal Majalla" pitchFamily="2" charset="-78"/>
              </a:rPr>
              <a:t>" </a:t>
            </a:r>
            <a:r>
              <a:rPr lang="ar-SA" sz="3200" b="1" dirty="0" smtClean="0">
                <a:latin typeface="Sakkal Majalla" pitchFamily="2" charset="-78"/>
                <a:cs typeface="Sakkal Majalla" pitchFamily="2" charset="-78"/>
              </a:rPr>
              <a:t>، وكثير من القطاعات تقع بالفعل بين هاتين  الحالتين.</a:t>
            </a:r>
          </a:p>
        </p:txBody>
      </p:sp>
      <p:pic>
        <p:nvPicPr>
          <p:cNvPr id="9" name="Picture 4" descr="Stratégie d'internationalisation, construire sa marque à l'étranger"/>
          <p:cNvPicPr>
            <a:picLocks noChangeAspect="1" noChangeArrowheads="1"/>
          </p:cNvPicPr>
          <p:nvPr/>
        </p:nvPicPr>
        <p:blipFill>
          <a:blip r:embed="rId2" cstate="print"/>
          <a:srcRect/>
          <a:stretch>
            <a:fillRect/>
          </a:stretch>
        </p:blipFill>
        <p:spPr bwMode="auto">
          <a:xfrm>
            <a:off x="2031701" y="2744989"/>
            <a:ext cx="1999973" cy="1397521"/>
          </a:xfrm>
          <a:prstGeom prst="ellipse">
            <a:avLst/>
          </a:prstGeom>
          <a:ln>
            <a:noFill/>
          </a:ln>
          <a:effectLst>
            <a:softEdge rad="112500"/>
          </a:effectLst>
        </p:spPr>
      </p:pic>
      <p:sp>
        <p:nvSpPr>
          <p:cNvPr id="5" name="Freeform: Shape 2">
            <a:extLst>
              <a:ext uri="{FF2B5EF4-FFF2-40B4-BE49-F238E27FC236}">
                <a16:creationId xmlns="" xmlns:a16="http://schemas.microsoft.com/office/drawing/2014/main" id="{C4646DD0-F8B3-4E0D-8F1C-E4372E2479FF}"/>
              </a:ext>
            </a:extLst>
          </p:cNvPr>
          <p:cNvSpPr/>
          <p:nvPr/>
        </p:nvSpPr>
        <p:spPr>
          <a:xfrm>
            <a:off x="0"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0" name="ZoneTexte 9"/>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0704512" y="2780928"/>
            <a:ext cx="1487488" cy="2160240"/>
          </a:xfrm>
          <a:prstGeom prst="rect">
            <a:avLst/>
          </a:prstGeom>
          <a:noFill/>
          <a:ln w="9525">
            <a:noFill/>
            <a:miter lim="800000"/>
            <a:headEnd/>
            <a:tailEnd/>
          </a:ln>
        </p:spPr>
      </p:pic>
      <p:sp>
        <p:nvSpPr>
          <p:cNvPr id="7" name="ZoneTexte 6"/>
          <p:cNvSpPr txBox="1"/>
          <p:nvPr/>
        </p:nvSpPr>
        <p:spPr>
          <a:xfrm>
            <a:off x="335360" y="1340768"/>
            <a:ext cx="10177131" cy="3539430"/>
          </a:xfrm>
          <a:prstGeom prst="rect">
            <a:avLst/>
          </a:prstGeom>
          <a:noFill/>
        </p:spPr>
        <p:txBody>
          <a:bodyPr wrap="square" rtlCol="0">
            <a:spAutoFit/>
          </a:bodyPr>
          <a:lstStyle/>
          <a:p>
            <a:pPr algn="just" rtl="1"/>
            <a:r>
              <a:rPr lang="ar-SA" sz="3200" b="1" dirty="0" smtClean="0">
                <a:solidFill>
                  <a:srgbClr val="D81A62"/>
                </a:solidFill>
                <a:latin typeface="Sakkal Majalla" pitchFamily="2" charset="-78"/>
                <a:cs typeface="Sakkal Majalla" pitchFamily="2" charset="-78"/>
              </a:rPr>
              <a:t>الصناعات متعددة المحليات</a:t>
            </a:r>
          </a:p>
          <a:p>
            <a:pPr algn="just" rtl="1"/>
            <a:r>
              <a:rPr lang="ar-SA" sz="2400" b="1" dirty="0" smtClean="0">
                <a:latin typeface="Sakkal Majalla" pitchFamily="2" charset="-78"/>
                <a:cs typeface="Sakkal Majalla" pitchFamily="2" charset="-78"/>
              </a:rPr>
              <a:t>تعتبر الصناعة </a:t>
            </a:r>
            <a:r>
              <a:rPr lang="ar-SA" sz="2400" b="1" dirty="0" smtClean="0">
                <a:solidFill>
                  <a:schemeClr val="accent1">
                    <a:lumMod val="50000"/>
                    <a:lumOff val="50000"/>
                  </a:schemeClr>
                </a:solidFill>
                <a:latin typeface="Sakkal Majalla" pitchFamily="2" charset="-78"/>
                <a:cs typeface="Sakkal Majalla" pitchFamily="2" charset="-78"/>
              </a:rPr>
              <a:t>متعددة </a:t>
            </a:r>
            <a:r>
              <a:rPr lang="ar-SA" sz="2400" b="1" dirty="0" smtClean="0">
                <a:latin typeface="Sakkal Majalla" pitchFamily="2" charset="-78"/>
                <a:cs typeface="Sakkal Majalla" pitchFamily="2" charset="-78"/>
              </a:rPr>
              <a:t>ا</a:t>
            </a:r>
            <a:r>
              <a:rPr lang="ar-SA" sz="2400" b="1" dirty="0" smtClean="0">
                <a:solidFill>
                  <a:schemeClr val="accent1">
                    <a:lumMod val="50000"/>
                    <a:lumOff val="50000"/>
                  </a:schemeClr>
                </a:solidFill>
                <a:latin typeface="Sakkal Majalla" pitchFamily="2" charset="-78"/>
                <a:cs typeface="Sakkal Majalla" pitchFamily="2" charset="-78"/>
              </a:rPr>
              <a:t>لمحليات</a:t>
            </a:r>
            <a:r>
              <a:rPr lang="ar-SA" sz="2400" b="1" dirty="0" smtClean="0">
                <a:latin typeface="Sakkal Majalla" pitchFamily="2" charset="-78"/>
                <a:cs typeface="Sakkal Majalla" pitchFamily="2" charset="-78"/>
              </a:rPr>
              <a:t> </a:t>
            </a:r>
            <a:r>
              <a:rPr lang="ar-SA" sz="2400" b="1" dirty="0" smtClean="0">
                <a:latin typeface="Sakkal Majalla" pitchFamily="2" charset="-78"/>
                <a:cs typeface="Sakkal Majalla" pitchFamily="2" charset="-78"/>
              </a:rPr>
              <a:t>عندما تقوم المنافسة بشكل أساسي على حسب كل </a:t>
            </a:r>
            <a:r>
              <a:rPr lang="ar-SA" sz="2400" b="1" dirty="0" err="1" smtClean="0">
                <a:latin typeface="Sakkal Majalla" pitchFamily="2" charset="-78"/>
                <a:cs typeface="Sakkal Majalla" pitchFamily="2" charset="-78"/>
              </a:rPr>
              <a:t>بلد.</a:t>
            </a:r>
            <a:r>
              <a:rPr lang="ar-SA" sz="2400" b="1" dirty="0" smtClean="0">
                <a:latin typeface="Sakkal Majalla" pitchFamily="2" charset="-78"/>
                <a:cs typeface="Sakkal Majalla" pitchFamily="2" charset="-78"/>
              </a:rPr>
              <a:t> بعد ذلك يصبح </a:t>
            </a:r>
            <a:r>
              <a:rPr lang="ar-SA" sz="2400" b="1" dirty="0" smtClean="0">
                <a:solidFill>
                  <a:schemeClr val="accent1">
                    <a:lumMod val="50000"/>
                    <a:lumOff val="50000"/>
                  </a:schemeClr>
                </a:solidFill>
                <a:latin typeface="Sakkal Majalla" pitchFamily="2" charset="-78"/>
                <a:cs typeface="Sakkal Majalla" pitchFamily="2" charset="-78"/>
              </a:rPr>
              <a:t>المركز</a:t>
            </a:r>
            <a:r>
              <a:rPr lang="ar-SA" sz="2400" b="1" dirty="0" smtClean="0">
                <a:latin typeface="Sakkal Majalla" pitchFamily="2" charset="-78"/>
                <a:cs typeface="Sakkal Majalla" pitchFamily="2" charset="-78"/>
              </a:rPr>
              <a:t> </a:t>
            </a:r>
            <a:r>
              <a:rPr lang="ar-SA" sz="2400" b="1" dirty="0" smtClean="0">
                <a:solidFill>
                  <a:schemeClr val="accent1">
                    <a:lumMod val="50000"/>
                    <a:lumOff val="50000"/>
                  </a:schemeClr>
                </a:solidFill>
                <a:latin typeface="Sakkal Majalla" pitchFamily="2" charset="-78"/>
                <a:cs typeface="Sakkal Majalla" pitchFamily="2" charset="-78"/>
              </a:rPr>
              <a:t>التنافسي</a:t>
            </a:r>
            <a:r>
              <a:rPr lang="ar-SA" sz="2400" b="1" dirty="0" smtClean="0">
                <a:latin typeface="Sakkal Majalla" pitchFamily="2" charset="-78"/>
                <a:cs typeface="Sakkal Majalla" pitchFamily="2" charset="-78"/>
              </a:rPr>
              <a:t> لشركة ما في بلد ما </a:t>
            </a:r>
            <a:r>
              <a:rPr lang="ar-SA" sz="2400" b="1" dirty="0" smtClean="0">
                <a:solidFill>
                  <a:schemeClr val="accent1">
                    <a:lumMod val="50000"/>
                    <a:lumOff val="50000"/>
                  </a:schemeClr>
                </a:solidFill>
                <a:latin typeface="Sakkal Majalla" pitchFamily="2" charset="-78"/>
                <a:cs typeface="Sakkal Majalla" pitchFamily="2" charset="-78"/>
              </a:rPr>
              <a:t>مستقلاً</a:t>
            </a:r>
            <a:r>
              <a:rPr lang="ar-SA" sz="2400" b="1" dirty="0" smtClean="0">
                <a:latin typeface="Sakkal Majalla" pitchFamily="2" charset="-78"/>
                <a:cs typeface="Sakkal Majalla" pitchFamily="2" charset="-78"/>
              </a:rPr>
              <a:t> عن وضعها في البلدان </a:t>
            </a:r>
            <a:r>
              <a:rPr lang="ar-SA" sz="2400" b="1" dirty="0" err="1" smtClean="0">
                <a:latin typeface="Sakkal Majalla" pitchFamily="2" charset="-78"/>
                <a:cs typeface="Sakkal Majalla" pitchFamily="2" charset="-78"/>
              </a:rPr>
              <a:t>الأخرى.</a:t>
            </a:r>
            <a:r>
              <a:rPr lang="ar-SA" sz="2400" b="1" dirty="0" smtClean="0">
                <a:latin typeface="Sakkal Majalla" pitchFamily="2" charset="-78"/>
                <a:cs typeface="Sakkal Majalla" pitchFamily="2" charset="-78"/>
              </a:rPr>
              <a:t> يمكن للشركة نفسها أن تتمتع بموقع قوي على جانب واحد من الحدود وأن تكون في وضع ضعيف للغاية، إن لم يكن غائبًا تمامًا، على الجانب الآخر.</a:t>
            </a:r>
          </a:p>
          <a:p>
            <a:pPr algn="just" rtl="1"/>
            <a:r>
              <a:rPr lang="ar-SA" sz="2400" b="1" dirty="0" smtClean="0">
                <a:latin typeface="Sakkal Majalla" pitchFamily="2" charset="-78"/>
                <a:cs typeface="Sakkal Majalla" pitchFamily="2" charset="-78"/>
              </a:rPr>
              <a:t>وبالتالي فإن الميزة التنافسية  في الصناعة متعددة المحليات خاصة بكل </a:t>
            </a:r>
            <a:r>
              <a:rPr lang="ar-SA" sz="2400" b="1" dirty="0" err="1" smtClean="0">
                <a:latin typeface="Sakkal Majalla" pitchFamily="2" charset="-78"/>
                <a:cs typeface="Sakkal Majalla" pitchFamily="2" charset="-78"/>
              </a:rPr>
              <a:t>بلد.</a:t>
            </a:r>
            <a:r>
              <a:rPr lang="ar-SA" sz="2400" b="1" dirty="0" smtClean="0">
                <a:latin typeface="Sakkal Majalla" pitchFamily="2" charset="-78"/>
                <a:cs typeface="Sakkal Majalla" pitchFamily="2" charset="-78"/>
              </a:rPr>
              <a:t> هذا هو السبب في أن </a:t>
            </a:r>
            <a:r>
              <a:rPr lang="ar-SA" sz="2400" b="1" dirty="0" smtClean="0">
                <a:solidFill>
                  <a:schemeClr val="accent1">
                    <a:lumMod val="50000"/>
                    <a:lumOff val="50000"/>
                  </a:schemeClr>
                </a:solidFill>
                <a:latin typeface="Sakkal Majalla" pitchFamily="2" charset="-78"/>
                <a:cs typeface="Sakkal Majalla" pitchFamily="2" charset="-78"/>
              </a:rPr>
              <a:t>التوسع الدولي </a:t>
            </a:r>
            <a:r>
              <a:rPr lang="ar-SA" sz="2400" b="1" dirty="0" smtClean="0">
                <a:latin typeface="Sakkal Majalla" pitchFamily="2" charset="-78"/>
                <a:cs typeface="Sakkal Majalla" pitchFamily="2" charset="-78"/>
              </a:rPr>
              <a:t>في القطاعات </a:t>
            </a:r>
            <a:r>
              <a:rPr lang="ar-SA" sz="2400" b="1" dirty="0" smtClean="0">
                <a:solidFill>
                  <a:schemeClr val="accent1">
                    <a:lumMod val="50000"/>
                    <a:lumOff val="50000"/>
                  </a:schemeClr>
                </a:solidFill>
                <a:latin typeface="Sakkal Majalla" pitchFamily="2" charset="-78"/>
                <a:cs typeface="Sakkal Majalla" pitchFamily="2" charset="-78"/>
              </a:rPr>
              <a:t>متعددة المحليات </a:t>
            </a:r>
            <a:r>
              <a:rPr lang="ar-SA" sz="2400" b="1" dirty="0" smtClean="0">
                <a:latin typeface="Sakkal Majalla" pitchFamily="2" charset="-78"/>
                <a:cs typeface="Sakkal Majalla" pitchFamily="2" charset="-78"/>
              </a:rPr>
              <a:t>يتم غالبًا </a:t>
            </a:r>
            <a:r>
              <a:rPr lang="ar-SA" sz="2400" b="1" dirty="0" smtClean="0">
                <a:solidFill>
                  <a:schemeClr val="accent1">
                    <a:lumMod val="50000"/>
                    <a:lumOff val="50000"/>
                  </a:schemeClr>
                </a:solidFill>
                <a:latin typeface="Sakkal Majalla" pitchFamily="2" charset="-78"/>
                <a:cs typeface="Sakkal Majalla" pitchFamily="2" charset="-78"/>
              </a:rPr>
              <a:t>من خلال عمليات الاستحواذ</a:t>
            </a:r>
            <a:r>
              <a:rPr lang="ar-SA" sz="2400" b="1" dirty="0" smtClean="0">
                <a:latin typeface="Sakkal Majalla" pitchFamily="2" charset="-78"/>
                <a:cs typeface="Sakkal Majalla" pitchFamily="2" charset="-78"/>
              </a:rPr>
              <a:t>: من خلال الرقابة على شركة </a:t>
            </a:r>
            <a:r>
              <a:rPr lang="ar-SA" sz="2400" b="1" dirty="0" err="1" smtClean="0">
                <a:latin typeface="Sakkal Majalla" pitchFamily="2" charset="-78"/>
                <a:cs typeface="Sakkal Majalla" pitchFamily="2" charset="-78"/>
              </a:rPr>
              <a:t>محلية </a:t>
            </a:r>
            <a:r>
              <a:rPr lang="ar-SA" sz="2400" b="1" dirty="0" smtClean="0">
                <a:latin typeface="Sakkal Majalla" pitchFamily="2" charset="-78"/>
                <a:cs typeface="Sakkal Majalla" pitchFamily="2" charset="-78"/>
              </a:rPr>
              <a:t>، حيث تستحوذ شركة متعددة الجنسيات على علامة تجارية معترف </a:t>
            </a:r>
            <a:r>
              <a:rPr lang="ar-SA" sz="2400" b="1" dirty="0" err="1" smtClean="0">
                <a:latin typeface="Sakkal Majalla" pitchFamily="2" charset="-78"/>
                <a:cs typeface="Sakkal Majalla" pitchFamily="2" charset="-78"/>
              </a:rPr>
              <a:t>بها</a:t>
            </a:r>
            <a:r>
              <a:rPr lang="ar-SA" sz="2400" b="1" dirty="0" smtClean="0">
                <a:latin typeface="Sakkal Majalla" pitchFamily="2" charset="-78"/>
                <a:cs typeface="Sakkal Majalla" pitchFamily="2" charset="-78"/>
              </a:rPr>
              <a:t> محليًا، والوصول إلى شبكات التوزيع، وبشكل عام، العناصر المختلفة للميزة تنافسية في البلد المستهدف.</a:t>
            </a:r>
          </a:p>
          <a:p>
            <a:pPr algn="just" rtl="1"/>
            <a:endParaRPr lang="ar-SA" sz="2400" b="1" dirty="0" smtClean="0">
              <a:latin typeface="Sakkal Majalla" pitchFamily="2" charset="-78"/>
              <a:cs typeface="Sakkal Majalla" pitchFamily="2" charset="-78"/>
            </a:endParaRPr>
          </a:p>
        </p:txBody>
      </p:sp>
      <p:pic>
        <p:nvPicPr>
          <p:cNvPr id="8" name="Picture 5"/>
          <p:cNvPicPr>
            <a:picLocks noChangeAspect="1" noChangeArrowheads="1"/>
          </p:cNvPicPr>
          <p:nvPr/>
        </p:nvPicPr>
        <p:blipFill>
          <a:blip r:embed="rId3" cstate="print"/>
          <a:srcRect/>
          <a:stretch>
            <a:fillRect/>
          </a:stretch>
        </p:blipFill>
        <p:spPr bwMode="auto">
          <a:xfrm>
            <a:off x="10514509" y="1700809"/>
            <a:ext cx="1054100" cy="904875"/>
          </a:xfrm>
          <a:prstGeom prst="rect">
            <a:avLst/>
          </a:prstGeom>
          <a:noFill/>
          <a:ln w="9525">
            <a:noFill/>
            <a:miter lim="800000"/>
            <a:headEnd/>
            <a:tailEnd/>
          </a:ln>
        </p:spPr>
      </p:pic>
      <p:sp>
        <p:nvSpPr>
          <p:cNvPr id="9" name="ZoneTexte 8"/>
          <p:cNvSpPr txBox="1"/>
          <p:nvPr/>
        </p:nvSpPr>
        <p:spPr>
          <a:xfrm>
            <a:off x="815414" y="260648"/>
            <a:ext cx="10561173" cy="646331"/>
          </a:xfrm>
          <a:prstGeom prst="rect">
            <a:avLst/>
          </a:prstGeom>
          <a:solidFill>
            <a:srgbClr val="4A4662"/>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3/ هيكل المنافسة على الصعيد الدولي: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الصناعات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”متعددة المحليات“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و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”الشاملة“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11" name="Rectangle 10"/>
          <p:cNvSpPr/>
          <p:nvPr/>
        </p:nvSpPr>
        <p:spPr>
          <a:xfrm>
            <a:off x="0" y="4646290"/>
            <a:ext cx="10704512" cy="1200329"/>
          </a:xfrm>
          <a:prstGeom prst="rect">
            <a:avLst/>
          </a:prstGeom>
        </p:spPr>
        <p:txBody>
          <a:bodyPr wrap="square">
            <a:spAutoFit/>
          </a:bodyPr>
          <a:lstStyle/>
          <a:p>
            <a:pPr algn="just" rtl="1"/>
            <a:r>
              <a:rPr lang="ar-SA" sz="2400" b="1" dirty="0" smtClean="0">
                <a:latin typeface="Sakkal Majalla" pitchFamily="2" charset="-78"/>
                <a:cs typeface="Sakkal Majalla" pitchFamily="2" charset="-78"/>
              </a:rPr>
              <a:t>العديد من الأنشطة الأخرى في المنتجات الاستهلاكية لها طابع قوي للغاية متعدد المحليات؛ معظم المنتجات المباعة خاصة بكل </a:t>
            </a:r>
            <a:r>
              <a:rPr lang="ar-SA" sz="2400" b="1" dirty="0" err="1" smtClean="0">
                <a:latin typeface="Sakkal Majalla" pitchFamily="2" charset="-78"/>
                <a:cs typeface="Sakkal Majalla" pitchFamily="2" charset="-78"/>
              </a:rPr>
              <a:t>بلد </a:t>
            </a:r>
            <a:r>
              <a:rPr lang="ar-SA" sz="2400" b="1" dirty="0" smtClean="0">
                <a:latin typeface="Sakkal Majalla" pitchFamily="2" charset="-78"/>
                <a:cs typeface="Sakkal Majalla" pitchFamily="2" charset="-78"/>
              </a:rPr>
              <a:t>،  حيث يتم تقديم  نفس النوع من المنتجات بأشكال مختلفة، وعلامات تجارية محددة وتغليف </a:t>
            </a:r>
            <a:r>
              <a:rPr lang="ar-SA" sz="2400" b="1" dirty="0" err="1" smtClean="0">
                <a:latin typeface="Sakkal Majalla" pitchFamily="2" charset="-78"/>
                <a:cs typeface="Sakkal Majalla" pitchFamily="2" charset="-78"/>
              </a:rPr>
              <a:t>مناسب </a:t>
            </a:r>
            <a:r>
              <a:rPr lang="ar-SA" sz="2400" b="1" dirty="0" smtClean="0">
                <a:latin typeface="Sakkal Majalla" pitchFamily="2" charset="-78"/>
                <a:cs typeface="Sakkal Majalla" pitchFamily="2" charset="-78"/>
              </a:rPr>
              <a:t>، </a:t>
            </a:r>
            <a:r>
              <a:rPr lang="ar-SA" sz="2400" b="1" dirty="0" err="1" smtClean="0">
                <a:latin typeface="Sakkal Majalla" pitchFamily="2" charset="-78"/>
                <a:cs typeface="Sakkal Majalla" pitchFamily="2" charset="-78"/>
              </a:rPr>
              <a:t>إلخ.</a:t>
            </a:r>
            <a:endParaRPr lang="fr-FR" sz="2400" b="1" dirty="0" smtClean="0">
              <a:latin typeface="Sakkal Majalla" pitchFamily="2" charset="-78"/>
              <a:cs typeface="Sakkal Majalla" pitchFamily="2" charset="-78"/>
            </a:endParaRPr>
          </a:p>
        </p:txBody>
      </p:sp>
      <p:pic>
        <p:nvPicPr>
          <p:cNvPr id="21506" name="Picture 2" descr="ECO INDUS by Alice Lagelouze"/>
          <p:cNvPicPr>
            <a:picLocks noChangeAspect="1" noChangeArrowheads="1"/>
          </p:cNvPicPr>
          <p:nvPr/>
        </p:nvPicPr>
        <p:blipFill>
          <a:blip r:embed="rId4" cstate="print"/>
          <a:srcRect/>
          <a:stretch>
            <a:fillRect/>
          </a:stretch>
        </p:blipFill>
        <p:spPr bwMode="auto">
          <a:xfrm>
            <a:off x="10847851" y="4725145"/>
            <a:ext cx="1344149" cy="1439069"/>
          </a:xfrm>
          <a:prstGeom prst="rect">
            <a:avLst/>
          </a:prstGeom>
          <a:noFill/>
        </p:spPr>
      </p:pic>
      <p:sp>
        <p:nvSpPr>
          <p:cNvPr id="10" name="ZoneTexte 9"/>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0704512" y="2780928"/>
            <a:ext cx="1487488" cy="2160240"/>
          </a:xfrm>
          <a:prstGeom prst="rect">
            <a:avLst/>
          </a:prstGeom>
          <a:noFill/>
          <a:ln w="9525">
            <a:noFill/>
            <a:miter lim="800000"/>
            <a:headEnd/>
            <a:tailEnd/>
          </a:ln>
        </p:spPr>
      </p:pic>
      <p:sp>
        <p:nvSpPr>
          <p:cNvPr id="7" name="ZoneTexte 6"/>
          <p:cNvSpPr txBox="1"/>
          <p:nvPr/>
        </p:nvSpPr>
        <p:spPr>
          <a:xfrm>
            <a:off x="335360" y="1988841"/>
            <a:ext cx="10177131" cy="2062103"/>
          </a:xfrm>
          <a:prstGeom prst="rect">
            <a:avLst/>
          </a:prstGeom>
          <a:noFill/>
        </p:spPr>
        <p:txBody>
          <a:bodyPr wrap="square" rtlCol="0">
            <a:spAutoFit/>
          </a:bodyPr>
          <a:lstStyle/>
          <a:p>
            <a:pPr algn="just" rtl="1"/>
            <a:r>
              <a:rPr lang="ar-SA" sz="3200" b="1" dirty="0" smtClean="0">
                <a:solidFill>
                  <a:srgbClr val="D81A62"/>
                </a:solidFill>
                <a:latin typeface="Sakkal Majalla" pitchFamily="2" charset="-78"/>
                <a:cs typeface="Sakkal Majalla" pitchFamily="2" charset="-78"/>
              </a:rPr>
              <a:t>الصناعات الشاملة</a:t>
            </a:r>
          </a:p>
          <a:p>
            <a:pPr algn="just" rtl="1"/>
            <a:r>
              <a:rPr lang="ar-SA" sz="2400" b="1" dirty="0" smtClean="0">
                <a:latin typeface="Sakkal Majalla" pitchFamily="2" charset="-78"/>
                <a:cs typeface="Sakkal Majalla" pitchFamily="2" charset="-78"/>
              </a:rPr>
              <a:t>يطلق على الصناعة </a:t>
            </a:r>
            <a:r>
              <a:rPr lang="ar-SA" sz="2400" b="1" dirty="0" err="1" smtClean="0">
                <a:latin typeface="Sakkal Majalla" pitchFamily="2" charset="-78"/>
                <a:cs typeface="Sakkal Majalla" pitchFamily="2" charset="-78"/>
              </a:rPr>
              <a:t>اسم </a:t>
            </a:r>
            <a:r>
              <a:rPr lang="ar-SA" sz="2400" b="1" dirty="0" smtClean="0">
                <a:solidFill>
                  <a:schemeClr val="accent1">
                    <a:lumMod val="50000"/>
                    <a:lumOff val="50000"/>
                  </a:schemeClr>
                </a:solidFill>
                <a:latin typeface="Sakkal Majalla" pitchFamily="2" charset="-78"/>
                <a:cs typeface="Sakkal Majalla" pitchFamily="2" charset="-78"/>
              </a:rPr>
              <a:t>"عالمية</a:t>
            </a:r>
            <a:r>
              <a:rPr lang="ar-SA" sz="2400" b="1" dirty="0" smtClean="0">
                <a:latin typeface="Sakkal Majalla" pitchFamily="2" charset="-78"/>
                <a:cs typeface="Sakkal Majalla" pitchFamily="2" charset="-78"/>
              </a:rPr>
              <a:t>"  </a:t>
            </a:r>
            <a:r>
              <a:rPr lang="ar-SA" sz="2400" b="1" dirty="0" err="1" smtClean="0">
                <a:latin typeface="Sakkal Majalla" pitchFamily="2" charset="-78"/>
                <a:cs typeface="Sakkal Majalla" pitchFamily="2" charset="-78"/>
              </a:rPr>
              <a:t>أو </a:t>
            </a:r>
            <a:r>
              <a:rPr lang="ar-SA" sz="2400" b="1" dirty="0" smtClean="0">
                <a:latin typeface="Sakkal Majalla" pitchFamily="2" charset="-78"/>
                <a:cs typeface="Sakkal Majalla" pitchFamily="2" charset="-78"/>
              </a:rPr>
              <a:t>” </a:t>
            </a:r>
            <a:r>
              <a:rPr lang="ar-SA" sz="2400" b="1" dirty="0" smtClean="0">
                <a:solidFill>
                  <a:schemeClr val="accent1">
                    <a:lumMod val="50000"/>
                    <a:lumOff val="50000"/>
                  </a:schemeClr>
                </a:solidFill>
                <a:latin typeface="Sakkal Majalla" pitchFamily="2" charset="-78"/>
                <a:cs typeface="Sakkal Majalla" pitchFamily="2" charset="-78"/>
              </a:rPr>
              <a:t>الشاملة</a:t>
            </a:r>
            <a:r>
              <a:rPr lang="ar-SA" sz="2400" b="1" dirty="0" smtClean="0">
                <a:latin typeface="Sakkal Majalla" pitchFamily="2" charset="-78"/>
                <a:cs typeface="Sakkal Majalla" pitchFamily="2" charset="-78"/>
              </a:rPr>
              <a:t>“ عندما تقام المنافسة في هذه الصناعة على المستوى </a:t>
            </a:r>
            <a:r>
              <a:rPr lang="ar-SA" sz="2400" b="1" dirty="0" err="1" smtClean="0">
                <a:latin typeface="Sakkal Majalla" pitchFamily="2" charset="-78"/>
                <a:cs typeface="Sakkal Majalla" pitchFamily="2" charset="-78"/>
              </a:rPr>
              <a:t>الدولي.</a:t>
            </a:r>
            <a:r>
              <a:rPr lang="ar-SA" sz="2400" b="1" dirty="0" smtClean="0">
                <a:latin typeface="Sakkal Majalla" pitchFamily="2" charset="-78"/>
                <a:cs typeface="Sakkal Majalla" pitchFamily="2" charset="-78"/>
              </a:rPr>
              <a:t> وبعبارة </a:t>
            </a:r>
            <a:r>
              <a:rPr lang="ar-SA" sz="2400" b="1" dirty="0" err="1" smtClean="0">
                <a:latin typeface="Sakkal Majalla" pitchFamily="2" charset="-78"/>
                <a:cs typeface="Sakkal Majalla" pitchFamily="2" charset="-78"/>
              </a:rPr>
              <a:t>أخرى </a:t>
            </a:r>
            <a:r>
              <a:rPr lang="ar-SA" sz="2400" b="1" dirty="0" smtClean="0">
                <a:latin typeface="Sakkal Majalla" pitchFamily="2" charset="-78"/>
                <a:cs typeface="Sakkal Majalla" pitchFamily="2" charset="-78"/>
              </a:rPr>
              <a:t>، فإن </a:t>
            </a:r>
            <a:r>
              <a:rPr lang="ar-SA" sz="2400" b="1" dirty="0" smtClean="0">
                <a:solidFill>
                  <a:schemeClr val="accent1">
                    <a:lumMod val="50000"/>
                    <a:lumOff val="50000"/>
                  </a:schemeClr>
                </a:solidFill>
                <a:latin typeface="Sakkal Majalla" pitchFamily="2" charset="-78"/>
                <a:cs typeface="Sakkal Majalla" pitchFamily="2" charset="-78"/>
              </a:rPr>
              <a:t>الوضع التنافسي للشركة على المستوى العالمي هو الأكثر  أهمية</a:t>
            </a:r>
            <a:r>
              <a:rPr lang="ar-SA" sz="2400" b="1" dirty="0" smtClean="0">
                <a:latin typeface="Sakkal Majalla" pitchFamily="2" charset="-78"/>
                <a:cs typeface="Sakkal Majalla" pitchFamily="2" charset="-78"/>
              </a:rPr>
              <a:t> من ذلك في بلد </a:t>
            </a:r>
            <a:r>
              <a:rPr lang="ar-SA" sz="2400" b="1" dirty="0" err="1" smtClean="0">
                <a:latin typeface="Sakkal Majalla" pitchFamily="2" charset="-78"/>
                <a:cs typeface="Sakkal Majalla" pitchFamily="2" charset="-78"/>
              </a:rPr>
              <a:t>معين.</a:t>
            </a:r>
            <a:r>
              <a:rPr lang="ar-SA" sz="2400" b="1" dirty="0" smtClean="0">
                <a:latin typeface="Sakkal Majalla" pitchFamily="2" charset="-78"/>
                <a:cs typeface="Sakkal Majalla" pitchFamily="2" charset="-78"/>
              </a:rPr>
              <a:t> ففي الصناعة </a:t>
            </a:r>
            <a:r>
              <a:rPr lang="ar-SA" sz="2400" b="1" dirty="0" err="1" smtClean="0">
                <a:latin typeface="Sakkal Majalla" pitchFamily="2" charset="-78"/>
                <a:cs typeface="Sakkal Majalla" pitchFamily="2" charset="-78"/>
              </a:rPr>
              <a:t>العالمية </a:t>
            </a:r>
            <a:r>
              <a:rPr lang="ar-SA" sz="2400" b="1" dirty="0" smtClean="0">
                <a:latin typeface="Sakkal Majalla" pitchFamily="2" charset="-78"/>
                <a:cs typeface="Sakkal Majalla" pitchFamily="2" charset="-78"/>
              </a:rPr>
              <a:t>، يمكن لشركة تتمتع بميزة تنافسية كبيرة في بلد ما أن تتطور بسهولة في بلد آخر استنادا إلى نفس </a:t>
            </a:r>
            <a:r>
              <a:rPr lang="ar-SA" sz="2400" b="1" dirty="0" err="1" smtClean="0">
                <a:latin typeface="Sakkal Majalla" pitchFamily="2" charset="-78"/>
                <a:cs typeface="Sakkal Majalla" pitchFamily="2" charset="-78"/>
              </a:rPr>
              <a:t>النفوذ.</a:t>
            </a:r>
            <a:r>
              <a:rPr lang="ar-SA" sz="2400" b="1" dirty="0" smtClean="0">
                <a:latin typeface="Sakkal Majalla" pitchFamily="2" charset="-78"/>
                <a:cs typeface="Sakkal Majalla" pitchFamily="2" charset="-78"/>
              </a:rPr>
              <a:t> تعتبر محركات الطائرات أو المعالجات الدقيقة من الصناعات العالمية.</a:t>
            </a:r>
          </a:p>
        </p:txBody>
      </p:sp>
      <p:pic>
        <p:nvPicPr>
          <p:cNvPr id="8" name="Picture 5"/>
          <p:cNvPicPr>
            <a:picLocks noChangeAspect="1" noChangeArrowheads="1"/>
          </p:cNvPicPr>
          <p:nvPr/>
        </p:nvPicPr>
        <p:blipFill>
          <a:blip r:embed="rId3" cstate="print"/>
          <a:srcRect/>
          <a:stretch>
            <a:fillRect/>
          </a:stretch>
        </p:blipFill>
        <p:spPr bwMode="auto">
          <a:xfrm>
            <a:off x="10608502" y="1844825"/>
            <a:ext cx="1054100" cy="904875"/>
          </a:xfrm>
          <a:prstGeom prst="rect">
            <a:avLst/>
          </a:prstGeom>
          <a:noFill/>
          <a:ln w="9525">
            <a:noFill/>
            <a:miter lim="800000"/>
            <a:headEnd/>
            <a:tailEnd/>
          </a:ln>
        </p:spPr>
      </p:pic>
      <p:sp>
        <p:nvSpPr>
          <p:cNvPr id="9" name="ZoneTexte 8"/>
          <p:cNvSpPr txBox="1"/>
          <p:nvPr/>
        </p:nvSpPr>
        <p:spPr>
          <a:xfrm>
            <a:off x="815414" y="476673"/>
            <a:ext cx="10561173" cy="646331"/>
          </a:xfrm>
          <a:prstGeom prst="rect">
            <a:avLst/>
          </a:prstGeom>
          <a:solidFill>
            <a:srgbClr val="4A4662"/>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3/ هيكل المنافسة على الصعيد الدولي: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الصناعات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”متعددة المحليات“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و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”الشاملة“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pic>
        <p:nvPicPr>
          <p:cNvPr id="14338" name="Picture 2" descr="Stratégie Globale - Textotez Avec Les Flèches Et La Carte Du Monde Image  stock - Image du flèches, stratégie: 96149489"/>
          <p:cNvPicPr>
            <a:picLocks noChangeAspect="1" noChangeArrowheads="1"/>
          </p:cNvPicPr>
          <p:nvPr/>
        </p:nvPicPr>
        <p:blipFill>
          <a:blip r:embed="rId4" cstate="print"/>
          <a:srcRect/>
          <a:stretch>
            <a:fillRect/>
          </a:stretch>
        </p:blipFill>
        <p:spPr bwMode="auto">
          <a:xfrm>
            <a:off x="3026572" y="4334631"/>
            <a:ext cx="5280587" cy="1971776"/>
          </a:xfrm>
          <a:prstGeom prst="rect">
            <a:avLst/>
          </a:prstGeom>
          <a:noFill/>
        </p:spPr>
      </p:pic>
      <p:sp>
        <p:nvSpPr>
          <p:cNvPr id="10" name="ZoneTexte 9"/>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C4646DD0-F8B3-4E0D-8F1C-E4372E2479FF}"/>
              </a:ext>
            </a:extLst>
          </p:cNvPr>
          <p:cNvSpPr/>
          <p:nvPr/>
        </p:nvSpPr>
        <p:spPr>
          <a:xfrm>
            <a:off x="1"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Picture Placeholder 4">
            <a:extLst>
              <a:ext uri="{FF2B5EF4-FFF2-40B4-BE49-F238E27FC236}">
                <a16:creationId xmlns="" xmlns:a16="http://schemas.microsoft.com/office/drawing/2014/main" id="{2EB0CA15-FF58-4918-BDBE-FCCD5360C1F3}"/>
              </a:ext>
            </a:extLst>
          </p:cNvPr>
          <p:cNvPicPr>
            <a:picLocks noGrp="1" noChangeAspect="1"/>
          </p:cNvPicPr>
          <p:nvPr>
            <p:ph type="pic" sz="quarter" idx="10"/>
          </p:nvPr>
        </p:nvPicPr>
        <p:blipFill rotWithShape="1">
          <a:blip r:embed="rId3" cstate="print">
            <a:extLst>
              <a:ext uri="{28A0092B-C50C-407E-A947-70E740481C1C}">
                <a14:useLocalDpi xmlns="" xmlns:a14="http://schemas.microsoft.com/office/drawing/2010/main" val="0"/>
              </a:ext>
            </a:extLst>
          </a:blip>
          <a:srcRect l="6685" t="-370" r="29003" b="1388"/>
          <a:stretch/>
        </p:blipFill>
        <p:spPr>
          <a:xfrm>
            <a:off x="1116667" y="2410691"/>
            <a:ext cx="1931333" cy="2142304"/>
          </a:xfrm>
          <a:ln w="60325">
            <a:solidFill>
              <a:srgbClr val="CB4D3C"/>
            </a:solidFill>
          </a:ln>
        </p:spPr>
      </p:pic>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9</a:t>
            </a:fld>
            <a:endParaRPr lang="fr-FR" b="1" dirty="0">
              <a:solidFill>
                <a:schemeClr val="bg1"/>
              </a:solidFill>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5390356" y="1219200"/>
            <a:ext cx="2076027"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ZoneTexte 12"/>
          <p:cNvSpPr txBox="1"/>
          <p:nvPr/>
        </p:nvSpPr>
        <p:spPr>
          <a:xfrm>
            <a:off x="815414" y="476673"/>
            <a:ext cx="10561173" cy="646331"/>
          </a:xfrm>
          <a:prstGeom prst="rect">
            <a:avLst/>
          </a:prstGeom>
          <a:solidFill>
            <a:srgbClr val="4A4662"/>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3/ هيكل المنافسة على الصعيد الدولي: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الصناعات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”متعددة المحليات“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و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”الشاملة“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14" name="ZoneTexte 13"/>
          <p:cNvSpPr txBox="1"/>
          <p:nvPr/>
        </p:nvSpPr>
        <p:spPr>
          <a:xfrm>
            <a:off x="3131127" y="1888944"/>
            <a:ext cx="6885709" cy="4031873"/>
          </a:xfrm>
          <a:prstGeom prst="rect">
            <a:avLst/>
          </a:prstGeom>
          <a:noFill/>
        </p:spPr>
        <p:txBody>
          <a:bodyPr wrap="square" rtlCol="0">
            <a:spAutoFit/>
          </a:bodyPr>
          <a:lstStyle/>
          <a:p>
            <a:pPr algn="just" rtl="1"/>
            <a:r>
              <a:rPr lang="ar-SA" sz="3200" b="1" dirty="0" smtClean="0">
                <a:solidFill>
                  <a:srgbClr val="D81A62"/>
                </a:solidFill>
                <a:latin typeface="Sakkal Majalla" pitchFamily="2" charset="-78"/>
                <a:cs typeface="Sakkal Majalla" pitchFamily="2" charset="-78"/>
              </a:rPr>
              <a:t>العوامل المحددة للطبيعة الشاملة أو متعددة المحلية للصناعة</a:t>
            </a:r>
          </a:p>
          <a:p>
            <a:pPr algn="just" rtl="1"/>
            <a:r>
              <a:rPr lang="ar-SA" sz="3200" b="1" dirty="0" smtClean="0">
                <a:latin typeface="Sakkal Majalla" pitchFamily="2" charset="-78"/>
                <a:cs typeface="Sakkal Majalla" pitchFamily="2" charset="-78"/>
              </a:rPr>
              <a:t>ما يحدد الطابع الشامل أو متعدد المحليات للصناعة هو التفاعل المشترك بين عاملين </a:t>
            </a:r>
            <a:r>
              <a:rPr lang="ar-SA" sz="3200" b="1" dirty="0" err="1" smtClean="0">
                <a:latin typeface="Sakkal Majalla" pitchFamily="2" charset="-78"/>
                <a:cs typeface="Sakkal Majalla" pitchFamily="2" charset="-78"/>
              </a:rPr>
              <a:t>رئيسيين:</a:t>
            </a:r>
            <a:endParaRPr lang="ar-SA" sz="3200" b="1" dirty="0" smtClean="0">
              <a:latin typeface="Sakkal Majalla" pitchFamily="2" charset="-78"/>
              <a:cs typeface="Sakkal Majalla" pitchFamily="2" charset="-78"/>
            </a:endParaRPr>
          </a:p>
          <a:p>
            <a:pPr algn="just" rtl="1"/>
            <a:endParaRPr lang="ar-SA" sz="3200" b="1" dirty="0" smtClean="0">
              <a:latin typeface="Sakkal Majalla" pitchFamily="2" charset="-78"/>
              <a:cs typeface="Sakkal Majalla" pitchFamily="2" charset="-78"/>
            </a:endParaRPr>
          </a:p>
          <a:p>
            <a:pPr algn="just" rtl="1">
              <a:buFont typeface="Wingdings" pitchFamily="2" charset="2"/>
              <a:buChar char="ü"/>
            </a:pPr>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الحاجة إلى التكيف مع السياق المحلي</a:t>
            </a:r>
          </a:p>
          <a:p>
            <a:pPr algn="just" rtl="1"/>
            <a:endParaRPr lang="ar-SA" sz="3200" b="1" dirty="0" smtClean="0">
              <a:latin typeface="Sakkal Majalla" pitchFamily="2" charset="-78"/>
              <a:cs typeface="Sakkal Majalla" pitchFamily="2" charset="-78"/>
            </a:endParaRPr>
          </a:p>
          <a:p>
            <a:pPr algn="just" rtl="1">
              <a:buFont typeface="Wingdings" pitchFamily="2" charset="2"/>
              <a:buChar char="ü"/>
            </a:pPr>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أهمية الاقتصاديات السلمية في الصناعة</a:t>
            </a:r>
          </a:p>
        </p:txBody>
      </p:sp>
      <p:pic>
        <p:nvPicPr>
          <p:cNvPr id="15" name="Picture 3"/>
          <p:cNvPicPr>
            <a:picLocks noChangeAspect="1" noChangeArrowheads="1"/>
          </p:cNvPicPr>
          <p:nvPr/>
        </p:nvPicPr>
        <p:blipFill>
          <a:blip r:embed="rId4" cstate="print"/>
          <a:srcRect/>
          <a:stretch>
            <a:fillRect/>
          </a:stretch>
        </p:blipFill>
        <p:spPr bwMode="auto">
          <a:xfrm>
            <a:off x="10704512" y="2780928"/>
            <a:ext cx="1487488" cy="2160240"/>
          </a:xfrm>
          <a:prstGeom prst="rect">
            <a:avLst/>
          </a:prstGeom>
          <a:noFill/>
          <a:ln w="9525">
            <a:noFill/>
            <a:miter lim="800000"/>
            <a:headEnd/>
            <a:tailEnd/>
          </a:ln>
        </p:spPr>
      </p:pic>
      <p:pic>
        <p:nvPicPr>
          <p:cNvPr id="16" name="Picture 5"/>
          <p:cNvPicPr>
            <a:picLocks noChangeAspect="1" noChangeArrowheads="1"/>
          </p:cNvPicPr>
          <p:nvPr/>
        </p:nvPicPr>
        <p:blipFill>
          <a:blip r:embed="rId5" cstate="print"/>
          <a:srcRect/>
          <a:stretch>
            <a:fillRect/>
          </a:stretch>
        </p:blipFill>
        <p:spPr bwMode="auto">
          <a:xfrm>
            <a:off x="10608502" y="2132857"/>
            <a:ext cx="1054100" cy="904875"/>
          </a:xfrm>
          <a:prstGeom prst="rect">
            <a:avLst/>
          </a:prstGeom>
          <a:noFill/>
          <a:ln w="9525">
            <a:noFill/>
            <a:miter lim="800000"/>
            <a:headEnd/>
            <a:tailEnd/>
          </a:ln>
        </p:spPr>
      </p:pic>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4)">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Slidehelper - 142">
      <a:dk1>
        <a:sysClr val="windowText" lastClr="000000"/>
      </a:dk1>
      <a:lt1>
        <a:sysClr val="window" lastClr="FFFFFF"/>
      </a:lt1>
      <a:dk2>
        <a:srgbClr val="323232"/>
      </a:dk2>
      <a:lt2>
        <a:srgbClr val="E3DED1"/>
      </a:lt2>
      <a:accent1>
        <a:srgbClr val="450920"/>
      </a:accent1>
      <a:accent2>
        <a:srgbClr val="A53860"/>
      </a:accent2>
      <a:accent3>
        <a:srgbClr val="DA627D"/>
      </a:accent3>
      <a:accent4>
        <a:srgbClr val="FFA5AB"/>
      </a:accent4>
      <a:accent5>
        <a:srgbClr val="F9DBBD"/>
      </a:accent5>
      <a:accent6>
        <a:srgbClr val="EFECCA"/>
      </a:accent6>
      <a:hlink>
        <a:srgbClr val="450920"/>
      </a:hlink>
      <a:folHlink>
        <a:srgbClr val="A5386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6875</TotalTime>
  <Words>1535</Words>
  <Application>Microsoft Office PowerPoint</Application>
  <PresentationFormat>Personnalisé</PresentationFormat>
  <Paragraphs>167</Paragraphs>
  <Slides>26</Slides>
  <Notes>6</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Office Theme</vt:lpstr>
      <vt:lpstr>السنة الأولى ماستر تخصص ريادة الأعمال مقياس الاستراتيجية الدولية</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Contact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Amira Informatique</cp:lastModifiedBy>
  <cp:revision>85</cp:revision>
  <dcterms:created xsi:type="dcterms:W3CDTF">2018-11-30T14:16:14Z</dcterms:created>
  <dcterms:modified xsi:type="dcterms:W3CDTF">2023-10-17T19:17:07Z</dcterms:modified>
  <cp:category>www.presentation-powerpoint.com</cp:category>
</cp:coreProperties>
</file>