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7" r:id="rId3"/>
    <p:sldId id="278" r:id="rId4"/>
    <p:sldId id="280" r:id="rId5"/>
    <p:sldId id="282" r:id="rId6"/>
    <p:sldId id="286" r:id="rId7"/>
    <p:sldId id="272" r:id="rId8"/>
    <p:sldId id="258" r:id="rId9"/>
    <p:sldId id="273" r:id="rId10"/>
    <p:sldId id="259" r:id="rId11"/>
    <p:sldId id="263" r:id="rId12"/>
    <p:sldId id="260" r:id="rId13"/>
    <p:sldId id="261" r:id="rId14"/>
    <p:sldId id="264" r:id="rId15"/>
    <p:sldId id="269" r:id="rId16"/>
    <p:sldId id="287" r:id="rId17"/>
    <p:sldId id="288" r:id="rId18"/>
    <p:sldId id="265" r:id="rId19"/>
    <p:sldId id="270" r:id="rId20"/>
    <p:sldId id="271" r:id="rId21"/>
    <p:sldId id="266" r:id="rId22"/>
    <p:sldId id="267" r:id="rId23"/>
    <p:sldId id="276" r:id="rId24"/>
    <p:sldId id="281" r:id="rId25"/>
    <p:sldId id="284" r:id="rId26"/>
    <p:sldId id="268" r:id="rId27"/>
    <p:sldId id="274" r:id="rId28"/>
    <p:sldId id="285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33CCCC"/>
    <a:srgbClr val="66FF66"/>
    <a:srgbClr val="FFFF66"/>
    <a:srgbClr val="00CC00"/>
    <a:srgbClr val="CCFFFF"/>
    <a:srgbClr val="FFCCFF"/>
    <a:srgbClr val="CCFFCC"/>
    <a:srgbClr val="FFFF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 algn="r" rtl="1">
            <a:lnSpc>
              <a:spcPct val="100000"/>
            </a:lnSpc>
          </a:pPr>
          <a:r>
            <a:rPr lang="ar-DZ" sz="2800" dirty="0">
              <a:latin typeface="Calibri" pitchFamily="34" charset="0"/>
              <a:cs typeface="Calibri" pitchFamily="34" charset="0"/>
            </a:rPr>
            <a:t>مقدمة</a:t>
          </a:r>
          <a:r>
            <a:rPr lang="en-US" sz="2300" dirty="0">
              <a:latin typeface="Calibri" pitchFamily="34" charset="0"/>
              <a:cs typeface="Calibri" pitchFamily="34" charset="0"/>
            </a:rPr>
            <a:t>	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 custT="1"/>
      <dgm:spPr/>
      <dgm:t>
        <a:bodyPr/>
        <a:lstStyle/>
        <a:p>
          <a:pPr algn="r" rtl="1">
            <a:lnSpc>
              <a:spcPct val="100000"/>
            </a:lnSpc>
          </a:pPr>
          <a:r>
            <a:rPr lang="ar-DZ" sz="2800" dirty="0">
              <a:latin typeface="Calibri" pitchFamily="34" charset="0"/>
              <a:cs typeface="Calibri" pitchFamily="34" charset="0"/>
            </a:rPr>
            <a:t>مهن التعدين و فرص العمل</a:t>
          </a:r>
          <a:endParaRPr lang="en-US" sz="2800" dirty="0">
            <a:latin typeface="Calibri" pitchFamily="34" charset="0"/>
            <a:cs typeface="Calibri" pitchFamily="34" charset="0"/>
          </a:endParaRP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4C036D25-3FBD-407B-B4A7-2F38157649B7}">
      <dgm:prSet phldrT="[Text]" custT="1"/>
      <dgm:spPr/>
      <dgm:t>
        <a:bodyPr/>
        <a:lstStyle/>
        <a:p>
          <a:pPr rtl="1">
            <a:lnSpc>
              <a:spcPct val="100000"/>
            </a:lnSpc>
          </a:pPr>
          <a:r>
            <a:rPr lang="ar-DZ" sz="2800" dirty="0" smtClean="0">
              <a:latin typeface="Calibri" pitchFamily="34" charset="0"/>
              <a:cs typeface="Calibri" pitchFamily="34" charset="0"/>
            </a:rPr>
            <a:t>نبذة تاريخية</a:t>
          </a:r>
          <a:endParaRPr lang="en-US" sz="2800" dirty="0">
            <a:latin typeface="Calibri" pitchFamily="34" charset="0"/>
            <a:cs typeface="Calibri" pitchFamily="34" charset="0"/>
          </a:endParaRPr>
        </a:p>
      </dgm:t>
    </dgm:pt>
    <dgm:pt modelId="{6392A958-A6A7-49CA-ABC2-05A50CA3F111}" type="parTrans" cxnId="{4BC870A5-B6A9-4CDA-ACC1-A0FC4B9CA932}">
      <dgm:prSet/>
      <dgm:spPr/>
      <dgm:t>
        <a:bodyPr/>
        <a:lstStyle/>
        <a:p>
          <a:endParaRPr lang="en-GB"/>
        </a:p>
      </dgm:t>
    </dgm:pt>
    <dgm:pt modelId="{CBD125F1-A58D-4135-AFFE-BF4D7122268E}" type="sibTrans" cxnId="{4BC870A5-B6A9-4CDA-ACC1-A0FC4B9CA932}">
      <dgm:prSet/>
      <dgm:spPr/>
      <dgm:t>
        <a:bodyPr/>
        <a:lstStyle/>
        <a:p>
          <a:endParaRPr lang="en-GB"/>
        </a:p>
      </dgm:t>
    </dgm:pt>
    <dgm:pt modelId="{1F16BB5F-CFD9-432D-9F9D-35F8C0676D8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ar-DZ" sz="2800" dirty="0">
              <a:latin typeface="Calibri" pitchFamily="34" charset="0"/>
              <a:cs typeface="Calibri" pitchFamily="34" charset="0"/>
            </a:rPr>
            <a:t>خاتمة</a:t>
          </a:r>
          <a:r>
            <a:rPr lang="en-US" sz="2700" dirty="0">
              <a:latin typeface="Calibri" pitchFamily="34" charset="0"/>
              <a:cs typeface="Calibri" pitchFamily="34" charset="0"/>
            </a:rPr>
            <a:t> </a:t>
          </a:r>
        </a:p>
      </dgm:t>
    </dgm:pt>
    <dgm:pt modelId="{D0C52BF8-4E7B-41F9-A264-78A210626804}" type="parTrans" cxnId="{70B2C136-B645-4211-8001-FA6171B24824}">
      <dgm:prSet/>
      <dgm:spPr/>
      <dgm:t>
        <a:bodyPr/>
        <a:lstStyle/>
        <a:p>
          <a:endParaRPr lang="en-GB"/>
        </a:p>
      </dgm:t>
    </dgm:pt>
    <dgm:pt modelId="{5CEFAB97-1E28-47C6-8F68-40B37734F843}" type="sibTrans" cxnId="{70B2C136-B645-4211-8001-FA6171B24824}">
      <dgm:prSet/>
      <dgm:spPr/>
      <dgm:t>
        <a:bodyPr/>
        <a:lstStyle/>
        <a:p>
          <a:endParaRPr lang="en-GB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fr-FR"/>
        </a:p>
      </dgm:t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4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  <dgm:t>
        <a:bodyPr/>
        <a:lstStyle/>
        <a:p>
          <a:endParaRPr lang="fr-FR"/>
        </a:p>
      </dgm:t>
    </dgm:pt>
    <dgm:pt modelId="{3CAD8DA1-8D53-445C-ACE8-D8449E4F0F55}" type="pres">
      <dgm:prSet presAssocID="{7E5AA53B-3EEE-4DE4-BB81-9044890C2946}" presName="extraNode" presStyleLbl="node1" presStyleIdx="0" presStyleCnt="4"/>
      <dgm:spPr/>
    </dgm:pt>
    <dgm:pt modelId="{429CABD1-4116-474B-81BF-735E2CA9DD00}" type="pres">
      <dgm:prSet presAssocID="{7E5AA53B-3EEE-4DE4-BB81-9044890C2946}" presName="dstNode" presStyleLbl="node1" presStyleIdx="0" presStyleCnt="4"/>
      <dgm:spPr/>
    </dgm:pt>
    <dgm:pt modelId="{58319267-C71E-43C9-94E1-827D0616C7A7}" type="pres">
      <dgm:prSet presAssocID="{6750AC01-D39D-4F3A-9DC8-2A211EE986A2}" presName="text_1" presStyleLbl="node1" presStyleIdx="0" presStyleCnt="4" custScaleX="95061" custLinFactNeighborX="-33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4" custLinFactX="300000" custLinFactNeighborX="352290" custLinFactNeighborY="-6754"/>
      <dgm:spPr/>
    </dgm:pt>
    <dgm:pt modelId="{4534520C-583D-4C82-BE4A-A719AA45FC30}" type="pres">
      <dgm:prSet presAssocID="{4C036D25-3FBD-407B-B4A7-2F38157649B7}" presName="text_2" presStyleLbl="node1" presStyleIdx="1" presStyleCnt="4" custScaleX="1010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F196F-A25B-4275-A422-7969690850A7}" type="pres">
      <dgm:prSet presAssocID="{4C036D25-3FBD-407B-B4A7-2F38157649B7}" presName="accent_2" presStyleCnt="0"/>
      <dgm:spPr/>
    </dgm:pt>
    <dgm:pt modelId="{610783F9-BE32-4654-A230-1E99427F12E4}" type="pres">
      <dgm:prSet presAssocID="{4C036D25-3FBD-407B-B4A7-2F38157649B7}" presName="accentRepeatNode" presStyleLbl="solidFgAcc1" presStyleIdx="1" presStyleCnt="4" custLinFactX="285577" custLinFactNeighborX="300000" custLinFactNeighborY="-1691"/>
      <dgm:spPr/>
    </dgm:pt>
    <dgm:pt modelId="{F63A1B0A-9EE1-4AC1-8186-12F0EAD1A47A}" type="pres">
      <dgm:prSet presAssocID="{5605D28D-2CE6-4513-8566-952984E21E14}" presName="text_3" presStyleLbl="node1" presStyleIdx="2" presStyleCnt="4" custScaleX="1007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23FE6F-5CB2-46D0-957C-475AFF1604B8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4" custLinFactX="289814" custLinFactNeighborX="300000"/>
      <dgm:spPr/>
    </dgm:pt>
    <dgm:pt modelId="{FAF74012-55EC-44A3-AF06-894B7266C08B}" type="pres">
      <dgm:prSet presAssocID="{1F16BB5F-CFD9-432D-9F9D-35F8C0676D8D}" presName="text_4" presStyleLbl="node1" presStyleIdx="3" presStyleCnt="4" custScaleX="95062" custLinFactNeighborX="-32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D7E6A7-F11B-4D57-A9CC-1E9455DB6F31}" type="pres">
      <dgm:prSet presAssocID="{1F16BB5F-CFD9-432D-9F9D-35F8C0676D8D}" presName="accent_4" presStyleCnt="0"/>
      <dgm:spPr/>
    </dgm:pt>
    <dgm:pt modelId="{CE714EC9-FEC9-4DDD-A783-33EC975E8A50}" type="pres">
      <dgm:prSet presAssocID="{1F16BB5F-CFD9-432D-9F9D-35F8C0676D8D}" presName="accentRepeatNode" presStyleLbl="solidFgAcc1" presStyleIdx="3" presStyleCnt="4" custLinFactNeighborX="7344" custLinFactNeighborY="-280"/>
      <dgm:spPr/>
    </dgm:pt>
  </dgm:ptLst>
  <dgm:cxnLst>
    <dgm:cxn modelId="{17A1EADF-9E82-47D2-9A26-908BE63E47EA}" type="presOf" srcId="{7E5AA53B-3EEE-4DE4-BB81-9044890C2946}" destId="{57806726-6E60-4ACC-9C1C-7DF9CC365A10}" srcOrd="0" destOrd="0" presId="urn:microsoft.com/office/officeart/2008/layout/VerticalCurvedList"/>
    <dgm:cxn modelId="{F9E16995-D31E-4819-A191-7B0BBE35C87A}" type="presOf" srcId="{4C036D25-3FBD-407B-B4A7-2F38157649B7}" destId="{4534520C-583D-4C82-BE4A-A719AA45FC30}" srcOrd="0" destOrd="0" presId="urn:microsoft.com/office/officeart/2008/layout/VerticalCurvedList"/>
    <dgm:cxn modelId="{94E06F54-6BA9-47A3-BC00-C1F283E36AE9}" type="presOf" srcId="{5605D28D-2CE6-4513-8566-952984E21E14}" destId="{F63A1B0A-9EE1-4AC1-8186-12F0EAD1A47A}" srcOrd="0" destOrd="0" presId="urn:microsoft.com/office/officeart/2008/layout/VerticalCurvedList"/>
    <dgm:cxn modelId="{70B2C136-B645-4211-8001-FA6171B24824}" srcId="{7E5AA53B-3EEE-4DE4-BB81-9044890C2946}" destId="{1F16BB5F-CFD9-432D-9F9D-35F8C0676D8D}" srcOrd="3" destOrd="0" parTransId="{D0C52BF8-4E7B-41F9-A264-78A210626804}" sibTransId="{5CEFAB97-1E28-47C6-8F68-40B37734F843}"/>
    <dgm:cxn modelId="{4BC870A5-B6A9-4CDA-ACC1-A0FC4B9CA932}" srcId="{7E5AA53B-3EEE-4DE4-BB81-9044890C2946}" destId="{4C036D25-3FBD-407B-B4A7-2F38157649B7}" srcOrd="1" destOrd="0" parTransId="{6392A958-A6A7-49CA-ABC2-05A50CA3F111}" sibTransId="{CBD125F1-A58D-4135-AFFE-BF4D7122268E}"/>
    <dgm:cxn modelId="{4D837E05-A1BC-4D5D-92B1-25E930C4F913}" type="presOf" srcId="{CA077D98-8478-47EA-B6A9-99ACE60C64D4}" destId="{D79B43FC-100B-4A0D-A4D5-0D2D04B99064}" srcOrd="0" destOrd="0" presId="urn:microsoft.com/office/officeart/2008/layout/VerticalCurvedList"/>
    <dgm:cxn modelId="{5FB0E376-5666-4154-AE48-8CB4CA2671D1}" type="presOf" srcId="{6750AC01-D39D-4F3A-9DC8-2A211EE986A2}" destId="{58319267-C71E-43C9-94E1-827D0616C7A7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A6C95677-3506-44FD-A268-218D5C6F5B30}" type="presOf" srcId="{1F16BB5F-CFD9-432D-9F9D-35F8C0676D8D}" destId="{FAF74012-55EC-44A3-AF06-894B7266C08B}" srcOrd="0" destOrd="0" presId="urn:microsoft.com/office/officeart/2008/layout/VerticalCurvedList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559911AE-67B5-48D4-B3DA-2F7D422E9351}" type="presParOf" srcId="{57806726-6E60-4ACC-9C1C-7DF9CC365A10}" destId="{90561C55-3C6E-4D53-85E1-2C50BCDDA392}" srcOrd="0" destOrd="0" presId="urn:microsoft.com/office/officeart/2008/layout/VerticalCurvedList"/>
    <dgm:cxn modelId="{9DEA76DE-187D-47DF-9B58-3ED48FC6E4B7}" type="presParOf" srcId="{90561C55-3C6E-4D53-85E1-2C50BCDDA392}" destId="{B6CD42EC-5AD4-4004-AE5B-47EDA668DAA8}" srcOrd="0" destOrd="0" presId="urn:microsoft.com/office/officeart/2008/layout/VerticalCurvedList"/>
    <dgm:cxn modelId="{6A20A8C4-A144-4C55-9369-C6384F2B1E6C}" type="presParOf" srcId="{B6CD42EC-5AD4-4004-AE5B-47EDA668DAA8}" destId="{963B8EE3-40CC-4A0A-B420-D0BF920973CE}" srcOrd="0" destOrd="0" presId="urn:microsoft.com/office/officeart/2008/layout/VerticalCurvedList"/>
    <dgm:cxn modelId="{832AA23E-2882-4860-A65D-187AC0EF1357}" type="presParOf" srcId="{B6CD42EC-5AD4-4004-AE5B-47EDA668DAA8}" destId="{D79B43FC-100B-4A0D-A4D5-0D2D04B99064}" srcOrd="1" destOrd="0" presId="urn:microsoft.com/office/officeart/2008/layout/VerticalCurvedList"/>
    <dgm:cxn modelId="{0B8C0FAF-C098-4037-8682-3596FCE130A7}" type="presParOf" srcId="{B6CD42EC-5AD4-4004-AE5B-47EDA668DAA8}" destId="{3CAD8DA1-8D53-445C-ACE8-D8449E4F0F55}" srcOrd="2" destOrd="0" presId="urn:microsoft.com/office/officeart/2008/layout/VerticalCurvedList"/>
    <dgm:cxn modelId="{C3F349B9-0023-4089-9AF7-58901A46D5AE}" type="presParOf" srcId="{B6CD42EC-5AD4-4004-AE5B-47EDA668DAA8}" destId="{429CABD1-4116-474B-81BF-735E2CA9DD00}" srcOrd="3" destOrd="0" presId="urn:microsoft.com/office/officeart/2008/layout/VerticalCurvedList"/>
    <dgm:cxn modelId="{23908A6B-EFE4-4FD2-A7C8-CA625E133FDC}" type="presParOf" srcId="{90561C55-3C6E-4D53-85E1-2C50BCDDA392}" destId="{58319267-C71E-43C9-94E1-827D0616C7A7}" srcOrd="1" destOrd="0" presId="urn:microsoft.com/office/officeart/2008/layout/VerticalCurvedList"/>
    <dgm:cxn modelId="{81A65D26-0579-4AF6-8310-ABEA063E9C09}" type="presParOf" srcId="{90561C55-3C6E-4D53-85E1-2C50BCDDA392}" destId="{79F9B8A9-2412-4B74-84A9-69422DB81CDC}" srcOrd="2" destOrd="0" presId="urn:microsoft.com/office/officeart/2008/layout/VerticalCurvedList"/>
    <dgm:cxn modelId="{C4DB92BD-1C7A-4D32-8D0C-B1B888E6D6D5}" type="presParOf" srcId="{79F9B8A9-2412-4B74-84A9-69422DB81CDC}" destId="{07CB3071-D555-47DA-A36A-69EB91531FD8}" srcOrd="0" destOrd="0" presId="urn:microsoft.com/office/officeart/2008/layout/VerticalCurvedList"/>
    <dgm:cxn modelId="{E16D0B7C-CBB7-4AD9-A517-7ABB528D6DF8}" type="presParOf" srcId="{90561C55-3C6E-4D53-85E1-2C50BCDDA392}" destId="{4534520C-583D-4C82-BE4A-A719AA45FC30}" srcOrd="3" destOrd="0" presId="urn:microsoft.com/office/officeart/2008/layout/VerticalCurvedList"/>
    <dgm:cxn modelId="{D121DA40-C7C3-4A37-9F84-DCFB5C537D62}" type="presParOf" srcId="{90561C55-3C6E-4D53-85E1-2C50BCDDA392}" destId="{14EF196F-A25B-4275-A422-7969690850A7}" srcOrd="4" destOrd="0" presId="urn:microsoft.com/office/officeart/2008/layout/VerticalCurvedList"/>
    <dgm:cxn modelId="{5E1C3C18-DFBA-44EF-ABF0-8AB5EC635BC5}" type="presParOf" srcId="{14EF196F-A25B-4275-A422-7969690850A7}" destId="{610783F9-BE32-4654-A230-1E99427F12E4}" srcOrd="0" destOrd="0" presId="urn:microsoft.com/office/officeart/2008/layout/VerticalCurvedList"/>
    <dgm:cxn modelId="{AA7032DC-7515-473E-B03B-C366B8695D31}" type="presParOf" srcId="{90561C55-3C6E-4D53-85E1-2C50BCDDA392}" destId="{F63A1B0A-9EE1-4AC1-8186-12F0EAD1A47A}" srcOrd="5" destOrd="0" presId="urn:microsoft.com/office/officeart/2008/layout/VerticalCurvedList"/>
    <dgm:cxn modelId="{A9D48A4A-FC65-41E1-9C50-118ABC7969E2}" type="presParOf" srcId="{90561C55-3C6E-4D53-85E1-2C50BCDDA392}" destId="{6E23FE6F-5CB2-46D0-957C-475AFF1604B8}" srcOrd="6" destOrd="0" presId="urn:microsoft.com/office/officeart/2008/layout/VerticalCurvedList"/>
    <dgm:cxn modelId="{7A32C7EF-9574-4FEF-B892-5292C9F81CBD}" type="presParOf" srcId="{6E23FE6F-5CB2-46D0-957C-475AFF1604B8}" destId="{A965097E-32F1-4AB8-8C4E-2814A7596B2F}" srcOrd="0" destOrd="0" presId="urn:microsoft.com/office/officeart/2008/layout/VerticalCurvedList"/>
    <dgm:cxn modelId="{28D6B27F-9849-4C56-9A44-B79CB25BC517}" type="presParOf" srcId="{90561C55-3C6E-4D53-85E1-2C50BCDDA392}" destId="{FAF74012-55EC-44A3-AF06-894B7266C08B}" srcOrd="7" destOrd="0" presId="urn:microsoft.com/office/officeart/2008/layout/VerticalCurvedList"/>
    <dgm:cxn modelId="{90E4F765-B54A-4FF4-B2B2-5AC76B8BE27E}" type="presParOf" srcId="{90561C55-3C6E-4D53-85E1-2C50BCDDA392}" destId="{E5D7E6A7-F11B-4D57-A9CC-1E9455DB6F31}" srcOrd="8" destOrd="0" presId="urn:microsoft.com/office/officeart/2008/layout/VerticalCurvedList"/>
    <dgm:cxn modelId="{C28D5B85-E2EF-45C3-82CB-2863AEAD1E8D}" type="presParOf" srcId="{E5D7E6A7-F11B-4D57-A9CC-1E9455DB6F31}" destId="{CE714EC9-FEC9-4DDD-A783-33EC975E8A50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CDEB7-EB47-4752-93D5-295E43B3F6A7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930604-D5FE-4E1B-ACBF-C56808AC776B}">
      <dgm:prSet phldrT="[Text]"/>
      <dgm:spPr/>
      <dgm:t>
        <a:bodyPr/>
        <a:lstStyle/>
        <a:p>
          <a:r>
            <a:rPr lang="ar-DZ" dirty="0">
              <a:latin typeface="Calibri" pitchFamily="34" charset="0"/>
              <a:cs typeface="Calibri" pitchFamily="34" charset="0"/>
            </a:rPr>
            <a:t>علم المعادن</a:t>
          </a:r>
          <a:endParaRPr lang="en-GB" dirty="0">
            <a:latin typeface="Calibri" pitchFamily="34" charset="0"/>
            <a:cs typeface="Calibri" pitchFamily="34" charset="0"/>
          </a:endParaRPr>
        </a:p>
      </dgm:t>
    </dgm:pt>
    <dgm:pt modelId="{7E885371-53E5-4CB1-A419-BE768B83BFBD}" type="parTrans" cxnId="{00662B3D-3E29-40E1-BCA5-144265916E9C}">
      <dgm:prSet/>
      <dgm:spPr/>
      <dgm:t>
        <a:bodyPr/>
        <a:lstStyle/>
        <a:p>
          <a:endParaRPr lang="en-GB"/>
        </a:p>
      </dgm:t>
    </dgm:pt>
    <dgm:pt modelId="{77D7D9F3-754A-4503-BF36-229455353216}" type="sibTrans" cxnId="{00662B3D-3E29-40E1-BCA5-144265916E9C}">
      <dgm:prSet/>
      <dgm:spPr/>
      <dgm:t>
        <a:bodyPr/>
        <a:lstStyle/>
        <a:p>
          <a:endParaRPr lang="en-GB"/>
        </a:p>
      </dgm:t>
    </dgm:pt>
    <dgm:pt modelId="{D2B816F5-984C-47ED-99BF-721973FB3E53}">
      <dgm:prSet phldrT="[Text]"/>
      <dgm:spPr/>
      <dgm:t>
        <a:bodyPr/>
        <a:lstStyle/>
        <a:p>
          <a:r>
            <a:rPr lang="ar-DZ" dirty="0">
              <a:latin typeface="Calibri" pitchFamily="34" charset="0"/>
              <a:cs typeface="Calibri" pitchFamily="34" charset="0"/>
            </a:rPr>
            <a:t>الهندسة الميكانيكية</a:t>
          </a:r>
          <a:endParaRPr lang="en-GB" dirty="0">
            <a:latin typeface="Calibri" pitchFamily="34" charset="0"/>
            <a:cs typeface="Calibri" pitchFamily="34" charset="0"/>
          </a:endParaRPr>
        </a:p>
      </dgm:t>
    </dgm:pt>
    <dgm:pt modelId="{B6582A59-AC0F-4B14-A827-FFF23F920100}" type="parTrans" cxnId="{68C7A6D6-EC3E-4A63-82FE-1E0617AA1DA7}">
      <dgm:prSet/>
      <dgm:spPr/>
      <dgm:t>
        <a:bodyPr/>
        <a:lstStyle/>
        <a:p>
          <a:endParaRPr lang="en-GB"/>
        </a:p>
      </dgm:t>
    </dgm:pt>
    <dgm:pt modelId="{744005AB-4FC8-4973-BB5A-CC73F9286D2A}" type="sibTrans" cxnId="{68C7A6D6-EC3E-4A63-82FE-1E0617AA1DA7}">
      <dgm:prSet/>
      <dgm:spPr/>
      <dgm:t>
        <a:bodyPr/>
        <a:lstStyle/>
        <a:p>
          <a:endParaRPr lang="en-GB"/>
        </a:p>
      </dgm:t>
    </dgm:pt>
    <dgm:pt modelId="{B1A3A7DA-4BCE-41C7-BACF-52AFEFBE79A9}">
      <dgm:prSet phldrT="[Text]"/>
      <dgm:spPr/>
      <dgm:t>
        <a:bodyPr/>
        <a:lstStyle/>
        <a:p>
          <a:r>
            <a:rPr lang="ar-DZ" dirty="0">
              <a:latin typeface="Calibri" pitchFamily="34" charset="0"/>
              <a:cs typeface="Calibri" pitchFamily="34" charset="0"/>
            </a:rPr>
            <a:t>الهندسة الكهربائية</a:t>
          </a:r>
          <a:endParaRPr lang="en-GB" dirty="0">
            <a:latin typeface="Calibri" pitchFamily="34" charset="0"/>
            <a:cs typeface="Calibri" pitchFamily="34" charset="0"/>
          </a:endParaRPr>
        </a:p>
      </dgm:t>
    </dgm:pt>
    <dgm:pt modelId="{B18C6B14-B32D-4D9A-976A-E7ADC16F5DBB}" type="parTrans" cxnId="{C404CDD2-7819-490E-A18F-7992DFC1F06A}">
      <dgm:prSet/>
      <dgm:spPr/>
      <dgm:t>
        <a:bodyPr/>
        <a:lstStyle/>
        <a:p>
          <a:endParaRPr lang="en-GB"/>
        </a:p>
      </dgm:t>
    </dgm:pt>
    <dgm:pt modelId="{B80E53CF-36AE-4872-A33E-5FD8E405C616}" type="sibTrans" cxnId="{C404CDD2-7819-490E-A18F-7992DFC1F06A}">
      <dgm:prSet/>
      <dgm:spPr/>
      <dgm:t>
        <a:bodyPr/>
        <a:lstStyle/>
        <a:p>
          <a:endParaRPr lang="en-GB"/>
        </a:p>
      </dgm:t>
    </dgm:pt>
    <dgm:pt modelId="{BB44B09F-011D-4D18-B911-12A9B20CE820}">
      <dgm:prSet phldrT="[Text]"/>
      <dgm:spPr/>
      <dgm:t>
        <a:bodyPr/>
        <a:lstStyle/>
        <a:p>
          <a:r>
            <a:rPr lang="ar-DZ" dirty="0">
              <a:latin typeface="Calibri" pitchFamily="34" charset="0"/>
              <a:cs typeface="Calibri" pitchFamily="34" charset="0"/>
            </a:rPr>
            <a:t>الكيمياء </a:t>
          </a:r>
          <a:endParaRPr lang="en-GB" dirty="0">
            <a:latin typeface="Calibri" pitchFamily="34" charset="0"/>
            <a:cs typeface="Calibri" pitchFamily="34" charset="0"/>
          </a:endParaRPr>
        </a:p>
      </dgm:t>
    </dgm:pt>
    <dgm:pt modelId="{037E24E6-0F14-4E8E-BC0A-A87B5274AFCA}" type="parTrans" cxnId="{FB32EDDF-8016-4665-9CD9-499D7C2507AF}">
      <dgm:prSet/>
      <dgm:spPr/>
      <dgm:t>
        <a:bodyPr/>
        <a:lstStyle/>
        <a:p>
          <a:endParaRPr lang="en-GB"/>
        </a:p>
      </dgm:t>
    </dgm:pt>
    <dgm:pt modelId="{777BD5DE-709F-4090-8D78-532D37EB53AE}" type="sibTrans" cxnId="{FB32EDDF-8016-4665-9CD9-499D7C2507AF}">
      <dgm:prSet/>
      <dgm:spPr/>
      <dgm:t>
        <a:bodyPr/>
        <a:lstStyle/>
        <a:p>
          <a:endParaRPr lang="en-GB"/>
        </a:p>
      </dgm:t>
    </dgm:pt>
    <dgm:pt modelId="{6439B54E-63E6-41D0-9CFD-A3E202053D33}">
      <dgm:prSet phldrT="[Text]"/>
      <dgm:spPr/>
      <dgm:t>
        <a:bodyPr/>
        <a:lstStyle/>
        <a:p>
          <a:r>
            <a:rPr lang="ar-DZ" dirty="0">
              <a:latin typeface="Calibri" pitchFamily="34" charset="0"/>
              <a:cs typeface="Calibri" pitchFamily="34" charset="0"/>
            </a:rPr>
            <a:t>البرمجة</a:t>
          </a:r>
          <a:endParaRPr lang="en-GB" dirty="0">
            <a:latin typeface="Calibri" pitchFamily="34" charset="0"/>
            <a:cs typeface="Calibri" pitchFamily="34" charset="0"/>
          </a:endParaRPr>
        </a:p>
      </dgm:t>
    </dgm:pt>
    <dgm:pt modelId="{CA734BF4-30CA-41A6-94BC-658C6626B714}" type="parTrans" cxnId="{AD383EBD-01B8-4938-8A39-6CAFDF19F7A4}">
      <dgm:prSet/>
      <dgm:spPr/>
      <dgm:t>
        <a:bodyPr/>
        <a:lstStyle/>
        <a:p>
          <a:endParaRPr lang="en-GB"/>
        </a:p>
      </dgm:t>
    </dgm:pt>
    <dgm:pt modelId="{8773FECD-013C-4D3A-AC58-2C1AEC1D1DF9}" type="sibTrans" cxnId="{AD383EBD-01B8-4938-8A39-6CAFDF19F7A4}">
      <dgm:prSet/>
      <dgm:spPr/>
      <dgm:t>
        <a:bodyPr/>
        <a:lstStyle/>
        <a:p>
          <a:endParaRPr lang="en-GB"/>
        </a:p>
      </dgm:t>
    </dgm:pt>
    <dgm:pt modelId="{05649234-5A4F-409A-94A0-607C6D005FDA}">
      <dgm:prSet phldrT="[Text]"/>
      <dgm:spPr/>
      <dgm:t>
        <a:bodyPr/>
        <a:lstStyle/>
        <a:p>
          <a:r>
            <a:rPr lang="ar-DZ" dirty="0">
              <a:latin typeface="Calibri" pitchFamily="34" charset="0"/>
              <a:cs typeface="Calibri" pitchFamily="34" charset="0"/>
            </a:rPr>
            <a:t>الطب</a:t>
          </a:r>
          <a:endParaRPr lang="en-GB" dirty="0">
            <a:latin typeface="Calibri" pitchFamily="34" charset="0"/>
            <a:cs typeface="Calibri" pitchFamily="34" charset="0"/>
          </a:endParaRPr>
        </a:p>
      </dgm:t>
    </dgm:pt>
    <dgm:pt modelId="{1B8BDC26-E8B6-4985-BFBD-F0E64E158636}" type="parTrans" cxnId="{3934C006-FA77-4D0B-AA99-78C6F75F8A55}">
      <dgm:prSet/>
      <dgm:spPr/>
      <dgm:t>
        <a:bodyPr/>
        <a:lstStyle/>
        <a:p>
          <a:endParaRPr lang="en-GB"/>
        </a:p>
      </dgm:t>
    </dgm:pt>
    <dgm:pt modelId="{EB076E2B-AFE1-40D7-BC72-5071AF5C75E8}" type="sibTrans" cxnId="{3934C006-FA77-4D0B-AA99-78C6F75F8A55}">
      <dgm:prSet/>
      <dgm:spPr/>
      <dgm:t>
        <a:bodyPr/>
        <a:lstStyle/>
        <a:p>
          <a:endParaRPr lang="en-GB"/>
        </a:p>
      </dgm:t>
    </dgm:pt>
    <dgm:pt modelId="{E4D94F8F-BE70-4CE4-A334-EDA845C14337}">
      <dgm:prSet phldrT="[Text]"/>
      <dgm:spPr/>
      <dgm:t>
        <a:bodyPr/>
        <a:lstStyle/>
        <a:p>
          <a:endParaRPr lang="en-GB" dirty="0"/>
        </a:p>
      </dgm:t>
    </dgm:pt>
    <dgm:pt modelId="{C9945B36-F263-42F8-AC6E-CE9EEE7107F1}" type="parTrans" cxnId="{D6850260-F7B4-4D68-A8E7-7F8AA525366E}">
      <dgm:prSet/>
      <dgm:spPr/>
      <dgm:t>
        <a:bodyPr/>
        <a:lstStyle/>
        <a:p>
          <a:endParaRPr lang="en-GB"/>
        </a:p>
      </dgm:t>
    </dgm:pt>
    <dgm:pt modelId="{5E304A23-83C0-4B17-B62E-7761143DCDA7}" type="sibTrans" cxnId="{D6850260-F7B4-4D68-A8E7-7F8AA525366E}">
      <dgm:prSet/>
      <dgm:spPr/>
      <dgm:t>
        <a:bodyPr/>
        <a:lstStyle/>
        <a:p>
          <a:endParaRPr lang="en-GB"/>
        </a:p>
      </dgm:t>
    </dgm:pt>
    <dgm:pt modelId="{5A0C12A7-3CA6-4310-9528-6385E9377DC0}">
      <dgm:prSet phldrT="[Text]"/>
      <dgm:spPr/>
      <dgm:t>
        <a:bodyPr/>
        <a:lstStyle/>
        <a:p>
          <a:endParaRPr lang="fr-FR" dirty="0"/>
        </a:p>
      </dgm:t>
    </dgm:pt>
    <dgm:pt modelId="{E136DA5D-B6E6-48E5-92FD-85CF9733C6EC}" type="parTrans" cxnId="{F5FE2FB1-639D-4C20-9BED-45EBD25FF9B9}">
      <dgm:prSet/>
      <dgm:spPr/>
      <dgm:t>
        <a:bodyPr/>
        <a:lstStyle/>
        <a:p>
          <a:endParaRPr lang="en-GB"/>
        </a:p>
      </dgm:t>
    </dgm:pt>
    <dgm:pt modelId="{C2997439-F500-4FAC-AF04-790D9C331AAD}" type="sibTrans" cxnId="{F5FE2FB1-639D-4C20-9BED-45EBD25FF9B9}">
      <dgm:prSet/>
      <dgm:spPr/>
      <dgm:t>
        <a:bodyPr/>
        <a:lstStyle/>
        <a:p>
          <a:endParaRPr lang="en-GB"/>
        </a:p>
      </dgm:t>
    </dgm:pt>
    <dgm:pt modelId="{CF01239C-1F29-46DC-B08D-864F7FECF2C2}">
      <dgm:prSet phldrT="[Text]"/>
      <dgm:spPr/>
      <dgm:t>
        <a:bodyPr/>
        <a:lstStyle/>
        <a:p>
          <a:r>
            <a:rPr lang="ar-DZ" dirty="0">
              <a:latin typeface="Calibri" pitchFamily="34" charset="0"/>
              <a:cs typeface="Calibri" pitchFamily="34" charset="0"/>
            </a:rPr>
            <a:t>الفنون </a:t>
          </a:r>
          <a:endParaRPr lang="en-GB" dirty="0">
            <a:latin typeface="Calibri" pitchFamily="34" charset="0"/>
            <a:cs typeface="Calibri" pitchFamily="34" charset="0"/>
          </a:endParaRPr>
        </a:p>
      </dgm:t>
    </dgm:pt>
    <dgm:pt modelId="{B5226F23-0344-4924-951A-F5D000EFF71E}" type="parTrans" cxnId="{A3E62610-90A7-4977-9AE8-1C68DE08D53F}">
      <dgm:prSet/>
      <dgm:spPr/>
      <dgm:t>
        <a:bodyPr/>
        <a:lstStyle/>
        <a:p>
          <a:endParaRPr lang="en-GB"/>
        </a:p>
      </dgm:t>
    </dgm:pt>
    <dgm:pt modelId="{16FE16FE-1C88-47CA-BB52-7F7D7B2071F4}" type="sibTrans" cxnId="{A3E62610-90A7-4977-9AE8-1C68DE08D53F}">
      <dgm:prSet/>
      <dgm:spPr/>
      <dgm:t>
        <a:bodyPr/>
        <a:lstStyle/>
        <a:p>
          <a:endParaRPr lang="en-GB"/>
        </a:p>
      </dgm:t>
    </dgm:pt>
    <dgm:pt modelId="{504FE486-5F1F-4280-A192-4CCC3D3E3AAD}" type="pres">
      <dgm:prSet presAssocID="{D6ECDEB7-EB47-4752-93D5-295E43B3F6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527271-C5E2-42D0-A155-D46B47A069C4}" type="pres">
      <dgm:prSet presAssocID="{8B930604-D5FE-4E1B-ACBF-C56808AC776B}" presName="centerShape" presStyleLbl="node0" presStyleIdx="0" presStyleCnt="1"/>
      <dgm:spPr/>
      <dgm:t>
        <a:bodyPr/>
        <a:lstStyle/>
        <a:p>
          <a:endParaRPr lang="fr-FR"/>
        </a:p>
      </dgm:t>
    </dgm:pt>
    <dgm:pt modelId="{A0C22846-1F98-4D3E-AEA3-63E61202AD18}" type="pres">
      <dgm:prSet presAssocID="{B6582A59-AC0F-4B14-A827-FFF23F920100}" presName="Name9" presStyleLbl="parChTrans1D2" presStyleIdx="0" presStyleCnt="6"/>
      <dgm:spPr/>
      <dgm:t>
        <a:bodyPr/>
        <a:lstStyle/>
        <a:p>
          <a:endParaRPr lang="fr-FR"/>
        </a:p>
      </dgm:t>
    </dgm:pt>
    <dgm:pt modelId="{79D0003E-4721-48DC-8D90-1FED0CDED6BD}" type="pres">
      <dgm:prSet presAssocID="{B6582A59-AC0F-4B14-A827-FFF23F920100}" presName="connTx" presStyleLbl="parChTrans1D2" presStyleIdx="0" presStyleCnt="6"/>
      <dgm:spPr/>
      <dgm:t>
        <a:bodyPr/>
        <a:lstStyle/>
        <a:p>
          <a:endParaRPr lang="fr-FR"/>
        </a:p>
      </dgm:t>
    </dgm:pt>
    <dgm:pt modelId="{F562433B-35EB-4C96-84F4-B17AF72BB26F}" type="pres">
      <dgm:prSet presAssocID="{D2B816F5-984C-47ED-99BF-721973FB3E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EDB139-AE17-4F55-A6C5-501877975398}" type="pres">
      <dgm:prSet presAssocID="{B18C6B14-B32D-4D9A-976A-E7ADC16F5DBB}" presName="Name9" presStyleLbl="parChTrans1D2" presStyleIdx="1" presStyleCnt="6"/>
      <dgm:spPr/>
      <dgm:t>
        <a:bodyPr/>
        <a:lstStyle/>
        <a:p>
          <a:endParaRPr lang="fr-FR"/>
        </a:p>
      </dgm:t>
    </dgm:pt>
    <dgm:pt modelId="{6B436488-F8EB-4BF7-B252-4E087CA4CC7C}" type="pres">
      <dgm:prSet presAssocID="{B18C6B14-B32D-4D9A-976A-E7ADC16F5DBB}" presName="connTx" presStyleLbl="parChTrans1D2" presStyleIdx="1" presStyleCnt="6"/>
      <dgm:spPr/>
      <dgm:t>
        <a:bodyPr/>
        <a:lstStyle/>
        <a:p>
          <a:endParaRPr lang="fr-FR"/>
        </a:p>
      </dgm:t>
    </dgm:pt>
    <dgm:pt modelId="{D34110A0-49AE-4CAA-AA97-212E71DE7556}" type="pres">
      <dgm:prSet presAssocID="{B1A3A7DA-4BCE-41C7-BACF-52AFEFBE79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EA2B27-6D11-4D84-A97C-659A51FEDDA8}" type="pres">
      <dgm:prSet presAssocID="{037E24E6-0F14-4E8E-BC0A-A87B5274AFCA}" presName="Name9" presStyleLbl="parChTrans1D2" presStyleIdx="2" presStyleCnt="6"/>
      <dgm:spPr/>
      <dgm:t>
        <a:bodyPr/>
        <a:lstStyle/>
        <a:p>
          <a:endParaRPr lang="fr-FR"/>
        </a:p>
      </dgm:t>
    </dgm:pt>
    <dgm:pt modelId="{F6B8D53D-9611-487C-831B-D8212F7EB6FC}" type="pres">
      <dgm:prSet presAssocID="{037E24E6-0F14-4E8E-BC0A-A87B5274AFCA}" presName="connTx" presStyleLbl="parChTrans1D2" presStyleIdx="2" presStyleCnt="6"/>
      <dgm:spPr/>
      <dgm:t>
        <a:bodyPr/>
        <a:lstStyle/>
        <a:p>
          <a:endParaRPr lang="fr-FR"/>
        </a:p>
      </dgm:t>
    </dgm:pt>
    <dgm:pt modelId="{9A9F4EF4-92C2-42E5-9AA2-D31E66CE7874}" type="pres">
      <dgm:prSet presAssocID="{BB44B09F-011D-4D18-B911-12A9B20CE82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99488F-126E-4021-882F-759B5A6F060C}" type="pres">
      <dgm:prSet presAssocID="{CA734BF4-30CA-41A6-94BC-658C6626B714}" presName="Name9" presStyleLbl="parChTrans1D2" presStyleIdx="3" presStyleCnt="6"/>
      <dgm:spPr/>
      <dgm:t>
        <a:bodyPr/>
        <a:lstStyle/>
        <a:p>
          <a:endParaRPr lang="fr-FR"/>
        </a:p>
      </dgm:t>
    </dgm:pt>
    <dgm:pt modelId="{C07E7981-D6C4-4E6C-B44E-03C27553F845}" type="pres">
      <dgm:prSet presAssocID="{CA734BF4-30CA-41A6-94BC-658C6626B714}" presName="connTx" presStyleLbl="parChTrans1D2" presStyleIdx="3" presStyleCnt="6"/>
      <dgm:spPr/>
      <dgm:t>
        <a:bodyPr/>
        <a:lstStyle/>
        <a:p>
          <a:endParaRPr lang="fr-FR"/>
        </a:p>
      </dgm:t>
    </dgm:pt>
    <dgm:pt modelId="{AF54720B-EDFF-467F-972D-9AD38B533806}" type="pres">
      <dgm:prSet presAssocID="{6439B54E-63E6-41D0-9CFD-A3E202053D33}" presName="node" presStyleLbl="node1" presStyleIdx="3" presStyleCnt="6" custRadScaleRad="1110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40D893-5CC6-4171-8EFF-0A2FA1EA5F99}" type="pres">
      <dgm:prSet presAssocID="{1B8BDC26-E8B6-4985-BFBD-F0E64E158636}" presName="Name9" presStyleLbl="parChTrans1D2" presStyleIdx="4" presStyleCnt="6"/>
      <dgm:spPr/>
      <dgm:t>
        <a:bodyPr/>
        <a:lstStyle/>
        <a:p>
          <a:endParaRPr lang="fr-FR"/>
        </a:p>
      </dgm:t>
    </dgm:pt>
    <dgm:pt modelId="{0B9644A1-61B5-4D8F-986C-1537A85B59F3}" type="pres">
      <dgm:prSet presAssocID="{1B8BDC26-E8B6-4985-BFBD-F0E64E158636}" presName="connTx" presStyleLbl="parChTrans1D2" presStyleIdx="4" presStyleCnt="6"/>
      <dgm:spPr/>
      <dgm:t>
        <a:bodyPr/>
        <a:lstStyle/>
        <a:p>
          <a:endParaRPr lang="fr-FR"/>
        </a:p>
      </dgm:t>
    </dgm:pt>
    <dgm:pt modelId="{402D940A-B6FE-4F71-B87D-7FC0A8FAF330}" type="pres">
      <dgm:prSet presAssocID="{05649234-5A4F-409A-94A0-607C6D005FD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19FC81-8454-410C-86E1-7D32474FDF94}" type="pres">
      <dgm:prSet presAssocID="{B5226F23-0344-4924-951A-F5D000EFF71E}" presName="Name9" presStyleLbl="parChTrans1D2" presStyleIdx="5" presStyleCnt="6"/>
      <dgm:spPr/>
      <dgm:t>
        <a:bodyPr/>
        <a:lstStyle/>
        <a:p>
          <a:endParaRPr lang="fr-FR"/>
        </a:p>
      </dgm:t>
    </dgm:pt>
    <dgm:pt modelId="{1B171818-28B4-423A-9F68-6306206CB6E5}" type="pres">
      <dgm:prSet presAssocID="{B5226F23-0344-4924-951A-F5D000EFF71E}" presName="connTx" presStyleLbl="parChTrans1D2" presStyleIdx="5" presStyleCnt="6"/>
      <dgm:spPr/>
      <dgm:t>
        <a:bodyPr/>
        <a:lstStyle/>
        <a:p>
          <a:endParaRPr lang="fr-FR"/>
        </a:p>
      </dgm:t>
    </dgm:pt>
    <dgm:pt modelId="{43F2056A-59E4-4847-83BD-6819F259983A}" type="pres">
      <dgm:prSet presAssocID="{CF01239C-1F29-46DC-B08D-864F7FECF2C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B32EDDF-8016-4665-9CD9-499D7C2507AF}" srcId="{8B930604-D5FE-4E1B-ACBF-C56808AC776B}" destId="{BB44B09F-011D-4D18-B911-12A9B20CE820}" srcOrd="2" destOrd="0" parTransId="{037E24E6-0F14-4E8E-BC0A-A87B5274AFCA}" sibTransId="{777BD5DE-709F-4090-8D78-532D37EB53AE}"/>
    <dgm:cxn modelId="{F7638037-B697-4171-ADCC-64AEA4CB0CE7}" type="presOf" srcId="{BB44B09F-011D-4D18-B911-12A9B20CE820}" destId="{9A9F4EF4-92C2-42E5-9AA2-D31E66CE7874}" srcOrd="0" destOrd="0" presId="urn:microsoft.com/office/officeart/2005/8/layout/radial1"/>
    <dgm:cxn modelId="{00662B3D-3E29-40E1-BCA5-144265916E9C}" srcId="{D6ECDEB7-EB47-4752-93D5-295E43B3F6A7}" destId="{8B930604-D5FE-4E1B-ACBF-C56808AC776B}" srcOrd="0" destOrd="0" parTransId="{7E885371-53E5-4CB1-A419-BE768B83BFBD}" sibTransId="{77D7D9F3-754A-4503-BF36-229455353216}"/>
    <dgm:cxn modelId="{A3E62610-90A7-4977-9AE8-1C68DE08D53F}" srcId="{8B930604-D5FE-4E1B-ACBF-C56808AC776B}" destId="{CF01239C-1F29-46DC-B08D-864F7FECF2C2}" srcOrd="5" destOrd="0" parTransId="{B5226F23-0344-4924-951A-F5D000EFF71E}" sibTransId="{16FE16FE-1C88-47CA-BB52-7F7D7B2071F4}"/>
    <dgm:cxn modelId="{6925D394-9F9B-414C-8192-ECBD5CDBC08A}" type="presOf" srcId="{B5226F23-0344-4924-951A-F5D000EFF71E}" destId="{1B171818-28B4-423A-9F68-6306206CB6E5}" srcOrd="1" destOrd="0" presId="urn:microsoft.com/office/officeart/2005/8/layout/radial1"/>
    <dgm:cxn modelId="{2497A544-5FEC-4C95-8883-5A7F8ED43BD6}" type="presOf" srcId="{1B8BDC26-E8B6-4985-BFBD-F0E64E158636}" destId="{4E40D893-5CC6-4171-8EFF-0A2FA1EA5F99}" srcOrd="0" destOrd="0" presId="urn:microsoft.com/office/officeart/2005/8/layout/radial1"/>
    <dgm:cxn modelId="{125E29C6-DE35-440F-A7CF-4CC912E5C53B}" type="presOf" srcId="{CF01239C-1F29-46DC-B08D-864F7FECF2C2}" destId="{43F2056A-59E4-4847-83BD-6819F259983A}" srcOrd="0" destOrd="0" presId="urn:microsoft.com/office/officeart/2005/8/layout/radial1"/>
    <dgm:cxn modelId="{881C49B2-5B1D-4091-8A1D-0B7AD28651DB}" type="presOf" srcId="{B6582A59-AC0F-4B14-A827-FFF23F920100}" destId="{79D0003E-4721-48DC-8D90-1FED0CDED6BD}" srcOrd="1" destOrd="0" presId="urn:microsoft.com/office/officeart/2005/8/layout/radial1"/>
    <dgm:cxn modelId="{F5FE2FB1-639D-4C20-9BED-45EBD25FF9B9}" srcId="{E4D94F8F-BE70-4CE4-A334-EDA845C14337}" destId="{5A0C12A7-3CA6-4310-9528-6385E9377DC0}" srcOrd="0" destOrd="0" parTransId="{E136DA5D-B6E6-48E5-92FD-85CF9733C6EC}" sibTransId="{C2997439-F500-4FAC-AF04-790D9C331AAD}"/>
    <dgm:cxn modelId="{B095C44E-DD6F-4DEA-9734-6C03C0D95AD2}" type="presOf" srcId="{B5226F23-0344-4924-951A-F5D000EFF71E}" destId="{7019FC81-8454-410C-86E1-7D32474FDF94}" srcOrd="0" destOrd="0" presId="urn:microsoft.com/office/officeart/2005/8/layout/radial1"/>
    <dgm:cxn modelId="{C4C0EE68-6A25-4BAC-82E5-BBB405293A03}" type="presOf" srcId="{B18C6B14-B32D-4D9A-976A-E7ADC16F5DBB}" destId="{6B436488-F8EB-4BF7-B252-4E087CA4CC7C}" srcOrd="1" destOrd="0" presId="urn:microsoft.com/office/officeart/2005/8/layout/radial1"/>
    <dgm:cxn modelId="{C404CDD2-7819-490E-A18F-7992DFC1F06A}" srcId="{8B930604-D5FE-4E1B-ACBF-C56808AC776B}" destId="{B1A3A7DA-4BCE-41C7-BACF-52AFEFBE79A9}" srcOrd="1" destOrd="0" parTransId="{B18C6B14-B32D-4D9A-976A-E7ADC16F5DBB}" sibTransId="{B80E53CF-36AE-4872-A33E-5FD8E405C616}"/>
    <dgm:cxn modelId="{93A2DFC7-9FDD-4C6E-B180-1E99CF2DEFC7}" type="presOf" srcId="{037E24E6-0F14-4E8E-BC0A-A87B5274AFCA}" destId="{51EA2B27-6D11-4D84-A97C-659A51FEDDA8}" srcOrd="0" destOrd="0" presId="urn:microsoft.com/office/officeart/2005/8/layout/radial1"/>
    <dgm:cxn modelId="{AD383EBD-01B8-4938-8A39-6CAFDF19F7A4}" srcId="{8B930604-D5FE-4E1B-ACBF-C56808AC776B}" destId="{6439B54E-63E6-41D0-9CFD-A3E202053D33}" srcOrd="3" destOrd="0" parTransId="{CA734BF4-30CA-41A6-94BC-658C6626B714}" sibTransId="{8773FECD-013C-4D3A-AC58-2C1AEC1D1DF9}"/>
    <dgm:cxn modelId="{3934C006-FA77-4D0B-AA99-78C6F75F8A55}" srcId="{8B930604-D5FE-4E1B-ACBF-C56808AC776B}" destId="{05649234-5A4F-409A-94A0-607C6D005FDA}" srcOrd="4" destOrd="0" parTransId="{1B8BDC26-E8B6-4985-BFBD-F0E64E158636}" sibTransId="{EB076E2B-AFE1-40D7-BC72-5071AF5C75E8}"/>
    <dgm:cxn modelId="{32CF8590-FBD3-48EC-8ABD-54FEB565B9E7}" type="presOf" srcId="{6439B54E-63E6-41D0-9CFD-A3E202053D33}" destId="{AF54720B-EDFF-467F-972D-9AD38B533806}" srcOrd="0" destOrd="0" presId="urn:microsoft.com/office/officeart/2005/8/layout/radial1"/>
    <dgm:cxn modelId="{D0A37D67-7DCE-4CB5-980B-8A7B724794EC}" type="presOf" srcId="{B6582A59-AC0F-4B14-A827-FFF23F920100}" destId="{A0C22846-1F98-4D3E-AEA3-63E61202AD18}" srcOrd="0" destOrd="0" presId="urn:microsoft.com/office/officeart/2005/8/layout/radial1"/>
    <dgm:cxn modelId="{A3356979-A58B-4AA2-ABF8-596CFB13C26F}" type="presOf" srcId="{8B930604-D5FE-4E1B-ACBF-C56808AC776B}" destId="{15527271-C5E2-42D0-A155-D46B47A069C4}" srcOrd="0" destOrd="0" presId="urn:microsoft.com/office/officeart/2005/8/layout/radial1"/>
    <dgm:cxn modelId="{A4266A6F-F62A-4B0D-8424-D930DEAC4BF0}" type="presOf" srcId="{1B8BDC26-E8B6-4985-BFBD-F0E64E158636}" destId="{0B9644A1-61B5-4D8F-986C-1537A85B59F3}" srcOrd="1" destOrd="0" presId="urn:microsoft.com/office/officeart/2005/8/layout/radial1"/>
    <dgm:cxn modelId="{68C7A6D6-EC3E-4A63-82FE-1E0617AA1DA7}" srcId="{8B930604-D5FE-4E1B-ACBF-C56808AC776B}" destId="{D2B816F5-984C-47ED-99BF-721973FB3E53}" srcOrd="0" destOrd="0" parTransId="{B6582A59-AC0F-4B14-A827-FFF23F920100}" sibTransId="{744005AB-4FC8-4973-BB5A-CC73F9286D2A}"/>
    <dgm:cxn modelId="{DCCD7E29-DE77-4592-BC9C-EECCFF45C10C}" type="presOf" srcId="{05649234-5A4F-409A-94A0-607C6D005FDA}" destId="{402D940A-B6FE-4F71-B87D-7FC0A8FAF330}" srcOrd="0" destOrd="0" presId="urn:microsoft.com/office/officeart/2005/8/layout/radial1"/>
    <dgm:cxn modelId="{4A24E547-9248-42D8-8702-3757593DD832}" type="presOf" srcId="{B1A3A7DA-4BCE-41C7-BACF-52AFEFBE79A9}" destId="{D34110A0-49AE-4CAA-AA97-212E71DE7556}" srcOrd="0" destOrd="0" presId="urn:microsoft.com/office/officeart/2005/8/layout/radial1"/>
    <dgm:cxn modelId="{6FE5BA16-9ED7-45B3-9E17-C1F4C96B125E}" type="presOf" srcId="{D2B816F5-984C-47ED-99BF-721973FB3E53}" destId="{F562433B-35EB-4C96-84F4-B17AF72BB26F}" srcOrd="0" destOrd="0" presId="urn:microsoft.com/office/officeart/2005/8/layout/radial1"/>
    <dgm:cxn modelId="{F83F3825-A950-4550-8A9A-4E09E4424EE9}" type="presOf" srcId="{CA734BF4-30CA-41A6-94BC-658C6626B714}" destId="{7599488F-126E-4021-882F-759B5A6F060C}" srcOrd="0" destOrd="0" presId="urn:microsoft.com/office/officeart/2005/8/layout/radial1"/>
    <dgm:cxn modelId="{71CC50D8-C3A1-464A-90C8-50499D4E0AA9}" type="presOf" srcId="{D6ECDEB7-EB47-4752-93D5-295E43B3F6A7}" destId="{504FE486-5F1F-4280-A192-4CCC3D3E3AAD}" srcOrd="0" destOrd="0" presId="urn:microsoft.com/office/officeart/2005/8/layout/radial1"/>
    <dgm:cxn modelId="{45DB05D3-46E0-4729-BE02-E877AD250411}" type="presOf" srcId="{CA734BF4-30CA-41A6-94BC-658C6626B714}" destId="{C07E7981-D6C4-4E6C-B44E-03C27553F845}" srcOrd="1" destOrd="0" presId="urn:microsoft.com/office/officeart/2005/8/layout/radial1"/>
    <dgm:cxn modelId="{D6850260-F7B4-4D68-A8E7-7F8AA525366E}" srcId="{D6ECDEB7-EB47-4752-93D5-295E43B3F6A7}" destId="{E4D94F8F-BE70-4CE4-A334-EDA845C14337}" srcOrd="1" destOrd="0" parTransId="{C9945B36-F263-42F8-AC6E-CE9EEE7107F1}" sibTransId="{5E304A23-83C0-4B17-B62E-7761143DCDA7}"/>
    <dgm:cxn modelId="{C2C31617-A099-4746-B2B6-776182CA7ED5}" type="presOf" srcId="{037E24E6-0F14-4E8E-BC0A-A87B5274AFCA}" destId="{F6B8D53D-9611-487C-831B-D8212F7EB6FC}" srcOrd="1" destOrd="0" presId="urn:microsoft.com/office/officeart/2005/8/layout/radial1"/>
    <dgm:cxn modelId="{AC1CCB12-6559-4829-8290-D3B2520823E0}" type="presOf" srcId="{B18C6B14-B32D-4D9A-976A-E7ADC16F5DBB}" destId="{07EDB139-AE17-4F55-A6C5-501877975398}" srcOrd="0" destOrd="0" presId="urn:microsoft.com/office/officeart/2005/8/layout/radial1"/>
    <dgm:cxn modelId="{D4E912D7-7FD5-49BD-962B-DC2FCBEA9BD0}" type="presParOf" srcId="{504FE486-5F1F-4280-A192-4CCC3D3E3AAD}" destId="{15527271-C5E2-42D0-A155-D46B47A069C4}" srcOrd="0" destOrd="0" presId="urn:microsoft.com/office/officeart/2005/8/layout/radial1"/>
    <dgm:cxn modelId="{A81B31F3-E8AC-4BBC-8F54-75AC09F78740}" type="presParOf" srcId="{504FE486-5F1F-4280-A192-4CCC3D3E3AAD}" destId="{A0C22846-1F98-4D3E-AEA3-63E61202AD18}" srcOrd="1" destOrd="0" presId="urn:microsoft.com/office/officeart/2005/8/layout/radial1"/>
    <dgm:cxn modelId="{F38751AA-2680-4A47-8C17-3B7C6477DF57}" type="presParOf" srcId="{A0C22846-1F98-4D3E-AEA3-63E61202AD18}" destId="{79D0003E-4721-48DC-8D90-1FED0CDED6BD}" srcOrd="0" destOrd="0" presId="urn:microsoft.com/office/officeart/2005/8/layout/radial1"/>
    <dgm:cxn modelId="{ED5F8350-EF6D-4421-AB24-9B23D7191A35}" type="presParOf" srcId="{504FE486-5F1F-4280-A192-4CCC3D3E3AAD}" destId="{F562433B-35EB-4C96-84F4-B17AF72BB26F}" srcOrd="2" destOrd="0" presId="urn:microsoft.com/office/officeart/2005/8/layout/radial1"/>
    <dgm:cxn modelId="{2FACA113-2B19-4E28-A953-E9E6E0B4E78E}" type="presParOf" srcId="{504FE486-5F1F-4280-A192-4CCC3D3E3AAD}" destId="{07EDB139-AE17-4F55-A6C5-501877975398}" srcOrd="3" destOrd="0" presId="urn:microsoft.com/office/officeart/2005/8/layout/radial1"/>
    <dgm:cxn modelId="{C9CEECDC-06F4-45CA-AD70-5A953D045EDD}" type="presParOf" srcId="{07EDB139-AE17-4F55-A6C5-501877975398}" destId="{6B436488-F8EB-4BF7-B252-4E087CA4CC7C}" srcOrd="0" destOrd="0" presId="urn:microsoft.com/office/officeart/2005/8/layout/radial1"/>
    <dgm:cxn modelId="{017EA307-9E11-4E78-95D8-4A0B09878560}" type="presParOf" srcId="{504FE486-5F1F-4280-A192-4CCC3D3E3AAD}" destId="{D34110A0-49AE-4CAA-AA97-212E71DE7556}" srcOrd="4" destOrd="0" presId="urn:microsoft.com/office/officeart/2005/8/layout/radial1"/>
    <dgm:cxn modelId="{3451B39E-3E33-4809-9CB2-C109DA87F6EB}" type="presParOf" srcId="{504FE486-5F1F-4280-A192-4CCC3D3E3AAD}" destId="{51EA2B27-6D11-4D84-A97C-659A51FEDDA8}" srcOrd="5" destOrd="0" presId="urn:microsoft.com/office/officeart/2005/8/layout/radial1"/>
    <dgm:cxn modelId="{324819C4-AF7D-45F1-A5A5-27DA33BB8F54}" type="presParOf" srcId="{51EA2B27-6D11-4D84-A97C-659A51FEDDA8}" destId="{F6B8D53D-9611-487C-831B-D8212F7EB6FC}" srcOrd="0" destOrd="0" presId="urn:microsoft.com/office/officeart/2005/8/layout/radial1"/>
    <dgm:cxn modelId="{84339075-CC60-493D-93BF-44E4199D067A}" type="presParOf" srcId="{504FE486-5F1F-4280-A192-4CCC3D3E3AAD}" destId="{9A9F4EF4-92C2-42E5-9AA2-D31E66CE7874}" srcOrd="6" destOrd="0" presId="urn:microsoft.com/office/officeart/2005/8/layout/radial1"/>
    <dgm:cxn modelId="{592DBA60-2DAB-44ED-8B9F-B0245421F246}" type="presParOf" srcId="{504FE486-5F1F-4280-A192-4CCC3D3E3AAD}" destId="{7599488F-126E-4021-882F-759B5A6F060C}" srcOrd="7" destOrd="0" presId="urn:microsoft.com/office/officeart/2005/8/layout/radial1"/>
    <dgm:cxn modelId="{A0832D7F-D86C-4E6A-B361-13CC7F0F49EE}" type="presParOf" srcId="{7599488F-126E-4021-882F-759B5A6F060C}" destId="{C07E7981-D6C4-4E6C-B44E-03C27553F845}" srcOrd="0" destOrd="0" presId="urn:microsoft.com/office/officeart/2005/8/layout/radial1"/>
    <dgm:cxn modelId="{8ABD17B3-82C3-427E-B0D3-39EBA0FD3723}" type="presParOf" srcId="{504FE486-5F1F-4280-A192-4CCC3D3E3AAD}" destId="{AF54720B-EDFF-467F-972D-9AD38B533806}" srcOrd="8" destOrd="0" presId="urn:microsoft.com/office/officeart/2005/8/layout/radial1"/>
    <dgm:cxn modelId="{48DBDE41-8876-4E9D-922C-24361FE806F4}" type="presParOf" srcId="{504FE486-5F1F-4280-A192-4CCC3D3E3AAD}" destId="{4E40D893-5CC6-4171-8EFF-0A2FA1EA5F99}" srcOrd="9" destOrd="0" presId="urn:microsoft.com/office/officeart/2005/8/layout/radial1"/>
    <dgm:cxn modelId="{A86C9D15-6425-4010-8A73-894851AE22FA}" type="presParOf" srcId="{4E40D893-5CC6-4171-8EFF-0A2FA1EA5F99}" destId="{0B9644A1-61B5-4D8F-986C-1537A85B59F3}" srcOrd="0" destOrd="0" presId="urn:microsoft.com/office/officeart/2005/8/layout/radial1"/>
    <dgm:cxn modelId="{A17CB2EA-D4A8-4784-B16E-2D44BB1F00A0}" type="presParOf" srcId="{504FE486-5F1F-4280-A192-4CCC3D3E3AAD}" destId="{402D940A-B6FE-4F71-B87D-7FC0A8FAF330}" srcOrd="10" destOrd="0" presId="urn:microsoft.com/office/officeart/2005/8/layout/radial1"/>
    <dgm:cxn modelId="{631AE722-F2FE-4B75-86DD-3666131ED6B3}" type="presParOf" srcId="{504FE486-5F1F-4280-A192-4CCC3D3E3AAD}" destId="{7019FC81-8454-410C-86E1-7D32474FDF94}" srcOrd="11" destOrd="0" presId="urn:microsoft.com/office/officeart/2005/8/layout/radial1"/>
    <dgm:cxn modelId="{CAB10D84-AB69-4025-8364-6983DF0B97F2}" type="presParOf" srcId="{7019FC81-8454-410C-86E1-7D32474FDF94}" destId="{1B171818-28B4-423A-9F68-6306206CB6E5}" srcOrd="0" destOrd="0" presId="urn:microsoft.com/office/officeart/2005/8/layout/radial1"/>
    <dgm:cxn modelId="{3DCBC871-4057-4473-BEFD-7D624B916225}" type="presParOf" srcId="{504FE486-5F1F-4280-A192-4CCC3D3E3AAD}" destId="{43F2056A-59E4-4847-83BD-6819F259983A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CF645-AAB3-4F2A-A405-EDFBC6CE326E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466D3-825D-4EF5-A17B-83BC0CD31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511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66D3-825D-4EF5-A17B-83BC0CD3184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5837-E768-4AE6-B14B-2D5FDF85F103}" type="datetimeFigureOut">
              <a:rPr lang="fr-FR" smtClean="0"/>
              <a:pPr/>
              <a:t>22/04/2025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E2BD-0008-4088-AAF8-585A9EFBA1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s://fr.wikipedia.org/wiki/H%C3%A9mati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abib.com/ar/" TargetMode="External"/><Relationship Id="rId13" Type="http://schemas.openxmlformats.org/officeDocument/2006/relationships/hyperlink" Target="https://www.crti.dz/" TargetMode="External"/><Relationship Id="rId3" Type="http://schemas.openxmlformats.org/officeDocument/2006/relationships/hyperlink" Target="http://www.etrag.dz/" TargetMode="External"/><Relationship Id="rId7" Type="http://schemas.openxmlformats.org/officeDocument/2006/relationships/hyperlink" Target="http://www.enor.dz/contacts.html" TargetMode="External"/><Relationship Id="rId12" Type="http://schemas.openxmlformats.org/officeDocument/2006/relationships/hyperlink" Target="https://crapc.dz/" TargetMode="External"/><Relationship Id="rId2" Type="http://schemas.openxmlformats.org/officeDocument/2006/relationships/hyperlink" Target="https://www.enicab.d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dz.org/ar/%D9%85%D8%B1%D9%83%D8%A8-%D8%A7%D9%84%D9%81%D9%88%D9%84%D8%A7%D8%B0-%D8%AA%D9%88%D8%B3%D9%8A%D8%A7%D9%84%D9%8A-%D8%A8%D9%88%D9%87%D8%B1%D8%A7%D9%86" TargetMode="External"/><Relationship Id="rId11" Type="http://schemas.openxmlformats.org/officeDocument/2006/relationships/hyperlink" Target="http://www.sistmetal.com/" TargetMode="External"/><Relationship Id="rId5" Type="http://schemas.openxmlformats.org/officeDocument/2006/relationships/hyperlink" Target="http://www.imetal.dz/imetal/ar/" TargetMode="External"/><Relationship Id="rId10" Type="http://schemas.openxmlformats.org/officeDocument/2006/relationships/hyperlink" Target="http://www.enac-dz.com/" TargetMode="External"/><Relationship Id="rId4" Type="http://schemas.openxmlformats.org/officeDocument/2006/relationships/hyperlink" Target="http://www.trefisoud.com/" TargetMode="External"/><Relationship Id="rId9" Type="http://schemas.openxmlformats.org/officeDocument/2006/relationships/hyperlink" Target="http://www.cosider-groupe.dz/fr/cosider-canalisations" TargetMode="External"/><Relationship Id="rId14" Type="http://schemas.openxmlformats.org/officeDocument/2006/relationships/hyperlink" Target="https://www.cdta.dz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Corrosion" TargetMode="External"/><Relationship Id="rId13" Type="http://schemas.openxmlformats.org/officeDocument/2006/relationships/hyperlink" Target="https://fr.wikipedia.org/wiki/Laminage" TargetMode="External"/><Relationship Id="rId3" Type="http://schemas.openxmlformats.org/officeDocument/2006/relationships/hyperlink" Target="http://cours.polymtl.ca/PBedard/glq1100/roches/formation_fer/formation_de_fer.html" TargetMode="External"/><Relationship Id="rId7" Type="http://schemas.openxmlformats.org/officeDocument/2006/relationships/hyperlink" Target="https://www.bronkhorst.fr/blog-fr/tag/production-de-la-fonte" TargetMode="External"/><Relationship Id="rId12" Type="http://schemas.openxmlformats.org/officeDocument/2006/relationships/hyperlink" Target="https://www.google.com/search?q=forgeage+industriel" TargetMode="External"/><Relationship Id="rId2" Type="http://schemas.openxmlformats.org/officeDocument/2006/relationships/hyperlink" Target="https://www.alsglobal.com/fr/geochemistry/bulk-commodity-analysis/bauxite-analysis" TargetMode="External"/><Relationship Id="rId16" Type="http://schemas.openxmlformats.org/officeDocument/2006/relationships/hyperlink" Target="https://fr.wikipedia.org/wiki/Or_nat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Oxyde_de_fer" TargetMode="External"/><Relationship Id="rId11" Type="http://schemas.openxmlformats.org/officeDocument/2006/relationships/hyperlink" Target="https://ar.wikipedia.org/wiki/" TargetMode="External"/><Relationship Id="rId5" Type="http://schemas.openxmlformats.org/officeDocument/2006/relationships/hyperlink" Target="https://fr.wikipedia.org/wiki/Mine_d'or" TargetMode="External"/><Relationship Id="rId15" Type="http://schemas.openxmlformats.org/officeDocument/2006/relationships/hyperlink" Target="https://phantomservicesinc.com/services/powder-coating-services/steelrim2/" TargetMode="External"/><Relationship Id="rId10" Type="http://schemas.openxmlformats.org/officeDocument/2006/relationships/hyperlink" Target="https://fr.wikipedia.org/wiki/Fonderie" TargetMode="External"/><Relationship Id="rId4" Type="http://schemas.openxmlformats.org/officeDocument/2006/relationships/hyperlink" Target="https://www.google.com/search?q=&#1605;&#1606;&#1580;&#1605;+&#1594;&#1575;&#1585;+&#1580;&#1576;&#1610;&#1604;&#1575;&#1578;" TargetMode="External"/><Relationship Id="rId9" Type="http://schemas.openxmlformats.org/officeDocument/2006/relationships/hyperlink" Target="https://www.google.com/search?q=fonderie" TargetMode="External"/><Relationship Id="rId14" Type="http://schemas.openxmlformats.org/officeDocument/2006/relationships/hyperlink" Target="https://www.researchgate.net/figure/Microstructure-de-lX38CrMoV5-a-letat-initial-a-lissue-de-traitement-thermique-a-et_fig27_322851227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14480" y="2214554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بعض المهن </a:t>
            </a:r>
            <a:r>
              <a:rPr lang="ar-DZ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و</a:t>
            </a:r>
            <a:r>
              <a:rPr lang="ar-D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الحرف الممكنة في التعدين</a:t>
            </a:r>
            <a:endParaRPr lang="fr-FR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vue panoramique d'un plancher de coulée, le four étant au centr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132461" cy="3643338"/>
          </a:xfrm>
          <a:prstGeom prst="rect">
            <a:avLst/>
          </a:prstGeom>
          <a:noFill/>
        </p:spPr>
      </p:pic>
      <p:pic>
        <p:nvPicPr>
          <p:cNvPr id="1031" name="Picture 7" descr="C:\Users\vaio\Desktop\ST-Metiers_Métallurgie\169_image_01-0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500306"/>
            <a:ext cx="3357554" cy="2203395"/>
          </a:xfrm>
          <a:prstGeom prst="rect">
            <a:avLst/>
          </a:prstGeom>
          <a:noFill/>
        </p:spPr>
      </p:pic>
      <p:pic>
        <p:nvPicPr>
          <p:cNvPr id="1033" name="Picture 9" descr="C:\Users\vaio\Desktop\ST-Metiers_Métallurgie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764" y="0"/>
            <a:ext cx="4448236" cy="3336177"/>
          </a:xfrm>
          <a:prstGeom prst="rect">
            <a:avLst/>
          </a:prstGeom>
          <a:noFill/>
        </p:spPr>
      </p:pic>
      <p:pic>
        <p:nvPicPr>
          <p:cNvPr id="18434" name="Picture 2" descr="Kulcsfontosságú a modern technológia: így lehet versenyképes a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58816"/>
            <a:ext cx="4612477" cy="2596825"/>
          </a:xfrm>
          <a:prstGeom prst="rect">
            <a:avLst/>
          </a:prstGeom>
          <a:noFill/>
        </p:spPr>
      </p:pic>
      <p:pic>
        <p:nvPicPr>
          <p:cNvPr id="1030" name="Picture 6" descr="C:\Users\vaio\Desktop\ST-Metiers_Métallurgie\images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544000" y="4717795"/>
            <a:ext cx="3600000" cy="2140205"/>
          </a:xfrm>
          <a:prstGeom prst="rect">
            <a:avLst/>
          </a:prstGeom>
          <a:noFill/>
        </p:spPr>
      </p:pic>
      <p:pic>
        <p:nvPicPr>
          <p:cNvPr id="1032" name="Picture 8" descr="C:\Users\vaio\Desktop\ST-Metiers_Métallurgie\sncf-bientot-la-fin-des-trains-a-heure-fixe-12052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86256"/>
            <a:ext cx="5572132" cy="2571744"/>
          </a:xfrm>
          <a:prstGeom prst="rect">
            <a:avLst/>
          </a:prstGeom>
          <a:noFill/>
        </p:spPr>
      </p:pic>
      <p:pic>
        <p:nvPicPr>
          <p:cNvPr id="1039" name="Picture 15" descr="C:\Users\vaio\Desktop\ST-Metiers_Métallurgie\DOMINAK-Se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2714611" cy="1714488"/>
          </a:xfrm>
          <a:prstGeom prst="rect">
            <a:avLst/>
          </a:prstGeom>
          <a:noFill/>
        </p:spPr>
      </p:pic>
      <p:pic>
        <p:nvPicPr>
          <p:cNvPr id="1038" name="Picture 14" descr="C:\Users\vaio\Desktop\ST-Metiers_Métallurgie\acier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697752" y="1"/>
            <a:ext cx="2160000" cy="1611690"/>
          </a:xfrm>
          <a:prstGeom prst="rect">
            <a:avLst/>
          </a:prstGeom>
          <a:noFill/>
        </p:spPr>
      </p:pic>
      <p:pic>
        <p:nvPicPr>
          <p:cNvPr id="1037" name="Picture 13" descr="C:\Users\vaio\Desktop\ST-Metiers_Métallurgie\unnamed-MEB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08" y="1428736"/>
            <a:ext cx="4320000" cy="43200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2214546" y="2643182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بعض مهن</a:t>
            </a:r>
          </a:p>
          <a:p>
            <a:pPr algn="ctr" rtl="1"/>
            <a:r>
              <a:rPr lang="ar-D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و حرف التعدين</a:t>
            </a:r>
            <a:endParaRPr lang="fr-FR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xit" presetSubtype="27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23" presetClass="exit" presetSubtype="27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" grpId="0"/>
      <p:bldP spid="17" grpId="1"/>
      <p:bldP spid="1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728" y="0"/>
            <a:ext cx="685804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إستخلاص المعادن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(l’Extraction des Métaux)</a:t>
            </a:r>
            <a:endParaRPr lang="fr-F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29058" y="500042"/>
            <a:ext cx="52149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مقدمة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: ما عدا عناصر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الغزات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النادرة 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Les Gaz rares ou Nobles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التي تتواجد على شكل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ذرات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أحادية، فإن أي عنصر من العناصر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الكميائية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يوجد في تجمع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ذرات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عنصر أو عدة عناصر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مخطلة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ومترابطة.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كذلك المعادن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، فمعظمها ليست نقية في الطبيعة، ولكنها مختلطة تجدها على شكل صخور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أتربة التي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تسمى الخامات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ar-DZ" sz="2400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ولهذا يلزم </a:t>
            </a:r>
            <a:r>
              <a:rPr lang="ar-DZ" sz="2400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إستخلاصها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9124" y="3714752"/>
            <a:ext cx="4714876" cy="193899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ar-DZ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تحديد مناطق وجود المعدن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: ويقوم بهذا العمل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ا</a:t>
            </a:r>
            <a:r>
              <a:rPr lang="ar-DZ" sz="2400" b="1" u="sng" dirty="0" smtClean="0">
                <a:latin typeface="Calibri" pitchFamily="34" charset="0"/>
                <a:cs typeface="Calibri" pitchFamily="34" charset="0"/>
              </a:rPr>
              <a:t>لجيولوجيون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les Géologues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بصفة أولية أو </a:t>
            </a:r>
            <a:r>
              <a:rPr lang="ar-DZ" sz="2400" b="1" u="sng" dirty="0" smtClean="0">
                <a:latin typeface="Calibri" pitchFamily="34" charset="0"/>
                <a:cs typeface="Calibri" pitchFamily="34" charset="0"/>
              </a:rPr>
              <a:t>المنقبون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les Prospecteurs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عن المعادن بصفة خاصة.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357158" y="3724290"/>
            <a:ext cx="4038611" cy="1847850"/>
            <a:chOff x="357158" y="3724290"/>
            <a:chExt cx="4038611" cy="184785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8794" y="3724290"/>
              <a:ext cx="2466975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ZoneTexte 11"/>
            <p:cNvSpPr txBox="1"/>
            <p:nvPr/>
          </p:nvSpPr>
          <p:spPr>
            <a:xfrm>
              <a:off x="357158" y="3904782"/>
              <a:ext cx="15001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غار </a:t>
              </a:r>
              <a:r>
                <a:rPr lang="ar-DZ" sz="1400" b="1" dirty="0" err="1" smtClean="0">
                  <a:latin typeface="Calibri" pitchFamily="34" charset="0"/>
                  <a:cs typeface="Calibri" pitchFamily="34" charset="0"/>
                </a:rPr>
                <a:t>جيلات</a:t>
              </a:r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 : موقع أحد أكبر مناجم الحديد في العلم. [3]</a:t>
              </a:r>
              <a:endParaRPr lang="fr-FR" sz="1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42876" y="5572163"/>
            <a:ext cx="4286216" cy="1285861"/>
            <a:chOff x="142876" y="5572163"/>
            <a:chExt cx="4286216" cy="1285861"/>
          </a:xfrm>
        </p:grpSpPr>
        <p:pic>
          <p:nvPicPr>
            <p:cNvPr id="1033" name="Picture 9" descr="https://upload.wikimedia.org/wikipedia/commons/thumb/6/67/Miner_Emerging_From_Tunnel.jpg/220px-Miner_Emerging_From_Tunne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8860" y="5572163"/>
              <a:ext cx="2000232" cy="1285861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142876" y="5786454"/>
              <a:ext cx="2285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صورة لمنجم </a:t>
              </a:r>
              <a:r>
                <a:rPr lang="ar-DZ" sz="1400" b="1" dirty="0" err="1" smtClean="0">
                  <a:latin typeface="Calibri" pitchFamily="34" charset="0"/>
                  <a:cs typeface="Calibri" pitchFamily="34" charset="0"/>
                </a:rPr>
                <a:t>إستخراج</a:t>
              </a:r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 الحديد </a:t>
              </a:r>
              <a:r>
                <a:rPr lang="ar-DZ" sz="1400" b="1" dirty="0" err="1" smtClean="0">
                  <a:latin typeface="Calibri" pitchFamily="34" charset="0"/>
                  <a:cs typeface="Calibri" pitchFamily="34" charset="0"/>
                </a:rPr>
                <a:t>بزيلاندا</a:t>
              </a:r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 الجديدة سنة 1890.[4] </a:t>
              </a:r>
              <a:endParaRPr lang="fr-FR" sz="1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0" y="5715016"/>
            <a:ext cx="4572000" cy="120032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354013" indent="-354013"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ar-DZ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إستخراج</a:t>
            </a:r>
            <a:r>
              <a:rPr lang="ar-DZ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و قلع المادة الخام للمعدن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يقوم بهذا المهمة </a:t>
            </a:r>
            <a:r>
              <a:rPr lang="ar-DZ" sz="2400" b="1" u="sng" dirty="0" smtClean="0">
                <a:latin typeface="Calibri" pitchFamily="34" charset="0"/>
                <a:cs typeface="Calibri" pitchFamily="34" charset="0"/>
              </a:rPr>
              <a:t>عمال المناجم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Les Mineurs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). 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3161" y="3181649"/>
            <a:ext cx="4350871" cy="461665"/>
          </a:xfrm>
          <a:prstGeom prst="rect">
            <a:avLst/>
          </a:prstGeom>
          <a:solidFill>
            <a:srgbClr val="FF5050"/>
          </a:solidFill>
        </p:spPr>
        <p:txBody>
          <a:bodyPr wrap="none">
            <a:spAutoFit/>
          </a:bodyPr>
          <a:lstStyle/>
          <a:p>
            <a:pPr algn="just" rtl="1"/>
            <a:r>
              <a:rPr lang="ar-DZ" sz="2400" dirty="0" smtClean="0"/>
              <a:t>و قبل إستخلاص أي معدن هناك مرحلتين :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-142908" y="785794"/>
            <a:ext cx="4143404" cy="2857520"/>
            <a:chOff x="-214346" y="785794"/>
            <a:chExt cx="4143404" cy="2857520"/>
          </a:xfrm>
        </p:grpSpPr>
        <p:sp>
          <p:nvSpPr>
            <p:cNvPr id="6" name="ZoneTexte 5"/>
            <p:cNvSpPr txBox="1"/>
            <p:nvPr/>
          </p:nvSpPr>
          <p:spPr>
            <a:xfrm>
              <a:off x="-32" y="857232"/>
              <a:ext cx="15716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التراب الخام (</a:t>
              </a:r>
              <a:r>
                <a:rPr lang="fr-FR" sz="1400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Bauxite</a:t>
              </a:r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) الذي يستخلص منه معدن الألمنيوم.[1]</a:t>
              </a:r>
              <a:endParaRPr lang="fr-FR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214346" y="2000240"/>
              <a:ext cx="178595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صخر </a:t>
              </a:r>
              <a:r>
                <a:rPr lang="ar-DZ" sz="1400" b="1" dirty="0" err="1" smtClean="0">
                  <a:latin typeface="Calibri" pitchFamily="34" charset="0"/>
                  <a:cs typeface="Calibri" pitchFamily="34" charset="0"/>
                </a:rPr>
                <a:t>الهيماتيت</a:t>
              </a:r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400" b="1" dirty="0" smtClean="0">
                  <a:latin typeface="Calibri" pitchFamily="34" charset="0"/>
                  <a:cs typeface="Calibri" pitchFamily="34" charset="0"/>
                  <a:hlinkClick r:id="rId4" tooltip="Hématite"/>
                </a:rPr>
                <a:t>Hématite</a:t>
              </a:r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 (حجر الدم) : وهو المادة الأولية لإنتاج الحديد، عبارة عن ثلاثي أكسيد الحديد (</a:t>
              </a:r>
              <a:r>
                <a:rPr lang="fr-FR" sz="1400" b="1" dirty="0" smtClean="0">
                  <a:latin typeface="Calibri" pitchFamily="34" charset="0"/>
                  <a:cs typeface="Calibri" pitchFamily="34" charset="0"/>
                </a:rPr>
                <a:t>Fe</a:t>
              </a:r>
              <a:r>
                <a:rPr lang="fr-FR" sz="1400" b="1" baseline="-25000" dirty="0" smtClean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fr-FR" sz="1400" b="1" dirty="0" smtClean="0">
                  <a:latin typeface="Calibri" pitchFamily="34" charset="0"/>
                  <a:cs typeface="Calibri" pitchFamily="34" charset="0"/>
                </a:rPr>
                <a:t>O</a:t>
              </a:r>
              <a:r>
                <a:rPr lang="fr-FR" sz="1400" b="1" baseline="-25000" dirty="0" smtClean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fr-FR" sz="1400" b="1" dirty="0" smtClean="0">
                  <a:latin typeface="Calibri" pitchFamily="34" charset="0"/>
                  <a:cs typeface="Calibri" pitchFamily="34" charset="0"/>
                </a:rPr>
                <a:t>)</a:t>
              </a:r>
              <a:r>
                <a:rPr lang="ar-DZ" sz="1400" b="1" dirty="0" smtClean="0">
                  <a:latin typeface="Calibri" pitchFamily="34" charset="0"/>
                  <a:cs typeface="Calibri" pitchFamily="34" charset="0"/>
                </a:rPr>
                <a:t>).ل[2]</a:t>
              </a:r>
              <a:endParaRPr lang="fr-FR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122" name="Picture 2" descr="http://cours.polymtl.ca/PBedard/glq1100/roches/formation_fer/formationdefer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6301" y="1987314"/>
              <a:ext cx="2342757" cy="1656000"/>
            </a:xfrm>
            <a:prstGeom prst="rect">
              <a:avLst/>
            </a:prstGeom>
            <a:noFill/>
          </p:spPr>
        </p:pic>
        <p:pic>
          <p:nvPicPr>
            <p:cNvPr id="19458" name="Picture 2" descr="Bauxit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042" y="785794"/>
              <a:ext cx="2214578" cy="11787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571480"/>
            <a:ext cx="9144000" cy="32778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DZ" sz="2300" u="sng" dirty="0" smtClean="0">
                <a:latin typeface="Calibri" pitchFamily="34" charset="0"/>
                <a:cs typeface="Calibri" pitchFamily="34" charset="0"/>
              </a:rPr>
              <a:t>من هنا يبدأ دور </a:t>
            </a:r>
            <a:r>
              <a:rPr lang="ar-DZ" sz="23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المعدن أي المتعامل مع المعدن 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sz="2300" dirty="0" smtClean="0">
                <a:latin typeface="Calibri" pitchFamily="34" charset="0"/>
                <a:cs typeface="Calibri" pitchFamily="34" charset="0"/>
              </a:rPr>
              <a:t>Le Métallurgiste/The </a:t>
            </a:r>
            <a:r>
              <a:rPr lang="fr-FR" sz="2300" dirty="0" err="1" smtClean="0">
                <a:latin typeface="Calibri" pitchFamily="34" charset="0"/>
                <a:cs typeface="Calibri" pitchFamily="34" charset="0"/>
              </a:rPr>
              <a:t>Metallurgist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)، حيث ينجز عدة عمليات متتالية الترتيب حتى الحصول المعدن المراد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إستخلاصه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، ويطلق مسمى: </a:t>
            </a:r>
            <a:r>
              <a:rPr lang="ar-DZ" sz="23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هندسة الطرائق (</a:t>
            </a:r>
            <a:r>
              <a:rPr lang="fr-FR" sz="23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Génie des Procédés / </a:t>
            </a:r>
            <a:r>
              <a:rPr lang="fr-FR" sz="23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Process</a:t>
            </a:r>
            <a:r>
              <a:rPr lang="fr-FR" sz="23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Engineering</a:t>
            </a:r>
            <a:r>
              <a:rPr lang="ar-DZ" sz="23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على جملة العمليات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التراتبية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المتتالية. و تختلف نقاوة المعدن المستخلص بحسب الهندسة أو الطريقة المتبعة. و لكل معدن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طربقة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إستخلاص معينة متبعة حسب نوع الخام المستخرج من المناجم.</a:t>
            </a:r>
          </a:p>
          <a:p>
            <a:pPr algn="just" rtl="1"/>
            <a:r>
              <a:rPr lang="ar-DZ" sz="2300" u="sng" dirty="0" smtClean="0">
                <a:latin typeface="Calibri" pitchFamily="34" charset="0"/>
                <a:cs typeface="Calibri" pitchFamily="34" charset="0"/>
              </a:rPr>
              <a:t>و للعلم فإن معظم طرق </a:t>
            </a:r>
            <a:r>
              <a:rPr lang="ar-DZ" sz="2300" u="sng" dirty="0" err="1" smtClean="0">
                <a:latin typeface="Calibri" pitchFamily="34" charset="0"/>
                <a:cs typeface="Calibri" pitchFamily="34" charset="0"/>
              </a:rPr>
              <a:t>الإستخلاص</a:t>
            </a:r>
            <a:r>
              <a:rPr lang="ar-DZ" sz="2300" u="sng" dirty="0" smtClean="0">
                <a:latin typeface="Calibri" pitchFamily="34" charset="0"/>
                <a:cs typeface="Calibri" pitchFamily="34" charset="0"/>
              </a:rPr>
              <a:t> أو إحدى العمليات منها قد تكون قد صنفت </a:t>
            </a:r>
            <a:r>
              <a:rPr lang="ar-DZ" sz="23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كبرأة</a:t>
            </a:r>
            <a:r>
              <a:rPr lang="ar-DZ" sz="23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3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إختراع</a:t>
            </a:r>
            <a:r>
              <a:rPr lang="ar-DZ" sz="23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مما يلزم المستغل الدفع (دفع حق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الإستغلال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) لمبتكر الطريقة. و عادة ما تكون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برأة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الإختراع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أكثر حضورا فيما يخص الرفع من نقاوة المعادن.</a:t>
            </a:r>
          </a:p>
          <a:p>
            <a:pPr algn="just" rtl="1"/>
            <a:r>
              <a:rPr lang="ar-DZ" sz="2300" dirty="0" smtClean="0">
                <a:latin typeface="Calibri" pitchFamily="34" charset="0"/>
                <a:cs typeface="Calibri" pitchFamily="34" charset="0"/>
              </a:rPr>
              <a:t>و من بين طرق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الإستخلاص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المتداولة نذكر</a:t>
            </a:r>
            <a:r>
              <a:rPr lang="fr-FR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منها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بإختصار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على سبيل التعريف: </a:t>
            </a:r>
            <a:endParaRPr lang="fr-FR" sz="23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2098" y="4071942"/>
            <a:ext cx="4071934" cy="256993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DZ" sz="23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الجرش والطحن</a:t>
            </a:r>
            <a:endParaRPr lang="fr-FR" sz="23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just" rtl="1"/>
            <a:r>
              <a:rPr lang="ar-DZ" sz="23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sz="2300" dirty="0" smtClean="0">
                <a:latin typeface="Calibri" pitchFamily="34" charset="0"/>
                <a:cs typeface="Calibri" pitchFamily="34" charset="0"/>
              </a:rPr>
              <a:t>Broyage/</a:t>
            </a:r>
            <a:r>
              <a:rPr lang="fr-FR" sz="2300" dirty="0" err="1" smtClean="0">
                <a:latin typeface="Calibri" pitchFamily="34" charset="0"/>
                <a:cs typeface="Calibri" pitchFamily="34" charset="0"/>
              </a:rPr>
              <a:t>Grinding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) :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عادة ما يكون أول عملية، بعد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الإستخراج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، خاصة مواد الخام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المصخرة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منها.  وهو تكسير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تقسيم المادة الخام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تحويلها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الى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مسحوق يسهل </a:t>
            </a:r>
            <a:r>
              <a:rPr lang="ar-DZ" sz="2300" dirty="0" err="1" smtClean="0">
                <a:latin typeface="Calibri" pitchFamily="34" charset="0"/>
                <a:cs typeface="Calibri" pitchFamily="34" charset="0"/>
              </a:rPr>
              <a:t>إستعماله</a:t>
            </a:r>
            <a:r>
              <a:rPr lang="ar-DZ" sz="2300" dirty="0" smtClean="0">
                <a:latin typeface="Calibri" pitchFamily="34" charset="0"/>
                <a:cs typeface="Calibri" pitchFamily="34" charset="0"/>
              </a:rPr>
              <a:t> أو يزداد تفاعله في العملية اللاحقة.</a:t>
            </a:r>
            <a:endParaRPr lang="fr-FR" sz="23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285984" y="4071942"/>
            <a:ext cx="2786082" cy="2517978"/>
            <a:chOff x="2285984" y="4214818"/>
            <a:chExt cx="2786082" cy="2517978"/>
          </a:xfrm>
        </p:grpSpPr>
        <p:pic>
          <p:nvPicPr>
            <p:cNvPr id="1026" name="Picture 2" descr="http://cours.polymtl.ca/PBedard/glq1100/roches/formation_fer/formationdefer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5984" y="4214818"/>
              <a:ext cx="2786082" cy="209229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2285984" y="6286520"/>
              <a:ext cx="27146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DZ" sz="2300" dirty="0" smtClean="0">
                  <a:latin typeface="Calibri" pitchFamily="34" charset="0"/>
                  <a:cs typeface="Calibri" pitchFamily="34" charset="0"/>
                </a:rPr>
                <a:t>صخر </a:t>
              </a:r>
              <a:r>
                <a:rPr lang="ar-DZ" sz="2300" dirty="0" err="1" smtClean="0">
                  <a:latin typeface="Calibri" pitchFamily="34" charset="0"/>
                  <a:cs typeface="Calibri" pitchFamily="34" charset="0"/>
                </a:rPr>
                <a:t>الهيماتيت</a:t>
              </a:r>
              <a:r>
                <a:rPr lang="ar-DZ" sz="2300" dirty="0" smtClean="0">
                  <a:latin typeface="Calibri" pitchFamily="34" charset="0"/>
                  <a:cs typeface="Calibri" pitchFamily="34" charset="0"/>
                </a:rPr>
                <a:t> الخام [2]</a:t>
              </a:r>
              <a:endParaRPr lang="fr-FR" sz="23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0" y="4071942"/>
            <a:ext cx="2285984" cy="2725798"/>
            <a:chOff x="0" y="4214818"/>
            <a:chExt cx="2285984" cy="2725798"/>
          </a:xfrm>
        </p:grpSpPr>
        <p:pic>
          <p:nvPicPr>
            <p:cNvPr id="1028" name="Picture 4" descr="https://upload.wikimedia.org/wikipedia/commons/thumb/e/ee/Iron%28III%29-oxide-sample.jpg/200px-Iron%28III%29-oxide-sampl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14818"/>
              <a:ext cx="2285984" cy="15716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0" y="5786454"/>
              <a:ext cx="228598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DZ" sz="2300" dirty="0" smtClean="0">
                  <a:latin typeface="Calibri" pitchFamily="34" charset="0"/>
                  <a:cs typeface="Calibri" pitchFamily="34" charset="0"/>
                </a:rPr>
                <a:t>مسحوق </a:t>
              </a:r>
              <a:r>
                <a:rPr lang="ar-DZ" sz="2300" dirty="0" err="1" smtClean="0">
                  <a:latin typeface="Calibri" pitchFamily="34" charset="0"/>
                  <a:cs typeface="Calibri" pitchFamily="34" charset="0"/>
                </a:rPr>
                <a:t>الهيماتيت</a:t>
              </a:r>
              <a:r>
                <a:rPr lang="ar-DZ" sz="2300" dirty="0" smtClean="0">
                  <a:latin typeface="Calibri" pitchFamily="34" charset="0"/>
                  <a:cs typeface="Calibri" pitchFamily="34" charset="0"/>
                </a:rPr>
                <a:t> بعد الكسر </a:t>
              </a:r>
              <a:r>
                <a:rPr lang="ar-DZ" sz="2300" dirty="0" err="1" smtClean="0">
                  <a:latin typeface="Calibri" pitchFamily="34" charset="0"/>
                  <a:cs typeface="Calibri" pitchFamily="34" charset="0"/>
                </a:rPr>
                <a:t>و</a:t>
              </a:r>
              <a:r>
                <a:rPr lang="ar-DZ" sz="2300" dirty="0" smtClean="0">
                  <a:latin typeface="Calibri" pitchFamily="34" charset="0"/>
                  <a:cs typeface="Calibri" pitchFamily="34" charset="0"/>
                </a:rPr>
                <a:t> الطحن [5]</a:t>
              </a:r>
              <a:endParaRPr lang="fr-FR" sz="23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مهن إستخلاص المعادن من الخامات</a:t>
            </a:r>
            <a:r>
              <a:rPr lang="fr-FR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(Extraction des Métaux du Minerai)</a:t>
            </a:r>
            <a:endParaRPr lang="fr-FR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مهن إستخلاص المعادن من الخامات </a:t>
            </a:r>
            <a:r>
              <a:rPr lang="fr-FR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(Extraction des Métaux du Minerai)</a:t>
            </a:r>
            <a:endParaRPr lang="fr-FR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32" y="785794"/>
            <a:ext cx="4572000" cy="304698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just" rtl="1">
              <a:buFont typeface="Wingdings" pitchFamily="2" charset="2"/>
              <a:buChar char="§"/>
            </a:pP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التحليل </a:t>
            </a:r>
            <a:r>
              <a:rPr lang="ar-DZ" sz="24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الرشح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Hydrométallurgie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: عملية تنقية الخام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أوالخام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المطحون بالماء أو بإضافة محاليل معينة تقوم بتفاعلات لأجل زيادة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تركييز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المعدن كإنتاج مركب جديد 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un nouveau composé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يسهل فصله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عزله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التعامل معه في العمليات اللاحقة.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و عادة ما تتبعها عمليات تحليل كهربائي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للإستخلاص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المعدن.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0" y="4286256"/>
            <a:ext cx="4143372" cy="2446541"/>
            <a:chOff x="0" y="4429132"/>
            <a:chExt cx="4143372" cy="2446541"/>
          </a:xfrm>
        </p:grpSpPr>
        <p:pic>
          <p:nvPicPr>
            <p:cNvPr id="4100" name="Picture 4" descr="Cover Ima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4429132"/>
              <a:ext cx="3127695" cy="2085752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0" y="6429397"/>
              <a:ext cx="414337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sz="2300" dirty="0" smtClean="0">
                  <a:latin typeface="Calibri" pitchFamily="34" charset="0"/>
                  <a:cs typeface="Calibri" pitchFamily="34" charset="0"/>
                </a:rPr>
                <a:t>إنتاج </a:t>
              </a:r>
              <a:r>
                <a:rPr lang="ar-DZ" sz="2300" dirty="0" err="1" smtClean="0">
                  <a:latin typeface="Calibri" pitchFamily="34" charset="0"/>
                  <a:cs typeface="Calibri" pitchFamily="34" charset="0"/>
                </a:rPr>
                <a:t>و</a:t>
              </a:r>
              <a:r>
                <a:rPr lang="ar-DZ" sz="2300" dirty="0" smtClean="0">
                  <a:latin typeface="Calibri" pitchFamily="34" charset="0"/>
                  <a:cs typeface="Calibri" pitchFamily="34" charset="0"/>
                </a:rPr>
                <a:t> صب الحديد الزهري بالتذويب [6]</a:t>
              </a:r>
              <a:endParaRPr lang="fr-FR" sz="23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429124" y="4286256"/>
            <a:ext cx="4714876" cy="24622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§"/>
            </a:pPr>
            <a:r>
              <a:rPr lang="ar-DZ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التسخين/ </a:t>
            </a:r>
            <a:r>
              <a:rPr lang="ar-DZ" sz="22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التذويب 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Pyrométallurgie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): تسخين الخام لغرض الأكسدة أو إنتاج مركب جديد مع إضافة مواد معينة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قد تجرى العملية في فرن تحت ضغط منخفض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هواء خال من الأكسجين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غيرها من المتغيرات. و عادة ما تتبع هذه العملية بالتذويب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صب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المصهور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، مثل إنتاج الحديد الزهري (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La Fonte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).</a:t>
            </a:r>
            <a:endParaRPr lang="fr-FR" sz="2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28596" y="500042"/>
            <a:ext cx="3714776" cy="3786214"/>
            <a:chOff x="428596" y="500042"/>
            <a:chExt cx="3714776" cy="3786214"/>
          </a:xfrm>
        </p:grpSpPr>
        <p:grpSp>
          <p:nvGrpSpPr>
            <p:cNvPr id="7" name="Groupe 6"/>
            <p:cNvGrpSpPr/>
            <p:nvPr/>
          </p:nvGrpSpPr>
          <p:grpSpPr>
            <a:xfrm>
              <a:off x="428596" y="500042"/>
              <a:ext cx="3714776" cy="3786214"/>
              <a:chOff x="785786" y="428604"/>
              <a:chExt cx="3714776" cy="3786214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3214678" y="928670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[5]</a:t>
                </a:r>
                <a:endParaRPr lang="fr-FR" dirty="0"/>
              </a:p>
            </p:txBody>
          </p:sp>
          <p:pic>
            <p:nvPicPr>
              <p:cNvPr id="4098" name="Picture 2" descr="https://upload.wikimedia.org/wikipedia/commons/thumb/b/b5/Zinc_hydrometallurgie.png/350px-Zinc_hydrometallurgie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5786" y="428604"/>
                <a:ext cx="3714776" cy="3786214"/>
              </a:xfrm>
              <a:prstGeom prst="rect">
                <a:avLst/>
              </a:prstGeom>
              <a:noFill/>
            </p:spPr>
          </p:pic>
        </p:grpSp>
        <p:sp>
          <p:nvSpPr>
            <p:cNvPr id="12" name="ZoneTexte 11"/>
            <p:cNvSpPr txBox="1"/>
            <p:nvPr/>
          </p:nvSpPr>
          <p:spPr>
            <a:xfrm>
              <a:off x="2428860" y="857232"/>
              <a:ext cx="1643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b="1" dirty="0" err="1" smtClean="0">
                  <a:latin typeface="Calibri" pitchFamily="34" charset="0"/>
                  <a:cs typeface="Calibri" pitchFamily="34" charset="0"/>
                </a:rPr>
                <a:t>إستخلاص</a:t>
              </a:r>
              <a:r>
                <a:rPr lang="ar-DZ" b="1" dirty="0" smtClean="0">
                  <a:latin typeface="Calibri" pitchFamily="34" charset="0"/>
                  <a:cs typeface="Calibri" pitchFamily="34" charset="0"/>
                </a:rPr>
                <a:t> معدن الزنك</a:t>
              </a:r>
              <a:endParaRPr lang="fr-FR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07154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DZ" sz="2400" b="1" dirty="0" smtClean="0">
                <a:solidFill>
                  <a:srgbClr val="0000FF"/>
                </a:solidFill>
              </a:rPr>
              <a:t>التنقية</a:t>
            </a:r>
            <a:r>
              <a:rPr lang="ar-DZ" sz="2400" dirty="0" smtClean="0"/>
              <a:t> (</a:t>
            </a:r>
            <a:r>
              <a:rPr lang="fr-FR" sz="2400" dirty="0" smtClean="0"/>
              <a:t>Affinage ou Purification</a:t>
            </a:r>
            <a:r>
              <a:rPr lang="ar-DZ" sz="2400" dirty="0" smtClean="0"/>
              <a:t>) : هي محاولة إزالة العوالق </a:t>
            </a:r>
            <a:r>
              <a:rPr lang="ar-DZ" sz="2400" dirty="0" err="1" smtClean="0"/>
              <a:t>و</a:t>
            </a:r>
            <a:r>
              <a:rPr lang="ar-DZ" sz="2400" dirty="0" smtClean="0"/>
              <a:t> الشوائب للحصول على معدن تقارب نقاوته 100</a:t>
            </a:r>
            <a:r>
              <a:rPr lang="fr-FR" sz="2400" dirty="0" smtClean="0"/>
              <a:t>%</a:t>
            </a:r>
            <a:r>
              <a:rPr lang="ar-DZ" sz="2400" dirty="0" smtClean="0"/>
              <a:t>. بعض المعادن يفضل إنتاجها </a:t>
            </a:r>
            <a:r>
              <a:rPr lang="ar-DZ" sz="2400" dirty="0" smtClean="0">
                <a:solidFill>
                  <a:srgbClr val="0000FF"/>
                </a:solidFill>
              </a:rPr>
              <a:t>بنقاوة عالية (99.9999</a:t>
            </a:r>
            <a:r>
              <a:rPr lang="fr-FR" sz="2400" dirty="0" smtClean="0">
                <a:solidFill>
                  <a:srgbClr val="0000FF"/>
                </a:solidFill>
              </a:rPr>
              <a:t> %</a:t>
            </a:r>
            <a:r>
              <a:rPr lang="ar-DZ" sz="2400" dirty="0" smtClean="0">
                <a:solidFill>
                  <a:srgbClr val="0000FF"/>
                </a:solidFill>
              </a:rPr>
              <a:t>)</a:t>
            </a:r>
            <a:r>
              <a:rPr lang="ar-DZ" sz="2400" dirty="0" smtClean="0"/>
              <a:t> مثل الذهب، البلاتين، </a:t>
            </a:r>
            <a:r>
              <a:rPr lang="ar-DZ" sz="2400" dirty="0" err="1" smtClean="0"/>
              <a:t>الليثيوم</a:t>
            </a:r>
            <a:r>
              <a:rPr lang="ar-DZ" sz="2400" dirty="0" smtClean="0"/>
              <a:t>، </a:t>
            </a:r>
            <a:r>
              <a:rPr lang="ar-DZ" sz="2400" dirty="0" err="1" smtClean="0"/>
              <a:t>و</a:t>
            </a:r>
            <a:r>
              <a:rPr lang="ar-DZ" sz="2400" dirty="0" smtClean="0"/>
              <a:t> غيرها،... و لذلك تكون هذه المرحلة هي الأخيرة من عمر إستخلاص المعدن، </a:t>
            </a:r>
            <a:r>
              <a:rPr lang="ar-DZ" sz="2400" dirty="0" err="1" smtClean="0"/>
              <a:t>و</a:t>
            </a:r>
            <a:r>
              <a:rPr lang="ar-DZ" sz="2400" dirty="0" smtClean="0"/>
              <a:t> كثيرا ما تكون </a:t>
            </a:r>
            <a:r>
              <a:rPr lang="ar-DZ" sz="2400" u="sng" dirty="0" smtClean="0">
                <a:solidFill>
                  <a:srgbClr val="0000FF"/>
                </a:solidFill>
              </a:rPr>
              <a:t>معقدة </a:t>
            </a:r>
            <a:r>
              <a:rPr lang="ar-DZ" sz="2400" u="sng" dirty="0" err="1" smtClean="0">
                <a:solidFill>
                  <a:srgbClr val="0000FF"/>
                </a:solidFill>
              </a:rPr>
              <a:t>و</a:t>
            </a:r>
            <a:r>
              <a:rPr lang="ar-DZ" sz="2400" u="sng" dirty="0" smtClean="0">
                <a:solidFill>
                  <a:srgbClr val="0000FF"/>
                </a:solidFill>
              </a:rPr>
              <a:t> طويلة </a:t>
            </a:r>
            <a:r>
              <a:rPr lang="ar-DZ" sz="2400" u="sng" dirty="0" err="1" smtClean="0">
                <a:solidFill>
                  <a:srgbClr val="0000FF"/>
                </a:solidFill>
              </a:rPr>
              <a:t>و</a:t>
            </a:r>
            <a:r>
              <a:rPr lang="ar-DZ" sz="2400" u="sng" dirty="0" smtClean="0">
                <a:solidFill>
                  <a:srgbClr val="0000FF"/>
                </a:solidFill>
              </a:rPr>
              <a:t> جد مكلفة</a:t>
            </a:r>
            <a:r>
              <a:rPr lang="ar-DZ" sz="2400" dirty="0" smtClean="0"/>
              <a:t>.</a:t>
            </a:r>
            <a:r>
              <a:rPr lang="fr-FR" sz="2400" dirty="0" smtClean="0"/>
              <a:t> </a:t>
            </a:r>
            <a:r>
              <a:rPr lang="ar-DZ" sz="2400" dirty="0" smtClean="0"/>
              <a:t>فعلى سبيل المثال: ثمن الفولاذ (الحديد الصلب) هو من 2 إلى 3 أضعاف الحديد الزهري الذي يستخلص منه بعد تنقيته من الكربون إلى ما دون 2.1٪.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مهن إستخلاص المعادن من الخامات </a:t>
            </a:r>
            <a:r>
              <a:rPr lang="fr-FR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(Extraction des Métaux du Minerai)</a:t>
            </a:r>
            <a:endParaRPr lang="fr-FR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85728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هذه المهنة لا أحد يستطيع القيام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بها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بالميزة المطلوبة إلا المعدن وحده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Le Métallurgiste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خاصة في الوقت الحاضر.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قد تستعمل المعادن صافية (شبه نقية) مثل الأسلاك الكهربائية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بعض الأواني المنزلية المصنوعة من النحاس،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و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الألمنيوم.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فمثلا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الذهب المتداول الذي يستعمل للحلي (</a:t>
            </a:r>
            <a:r>
              <a:rPr lang="fr-FR" sz="2400" u="sng" dirty="0" smtClean="0">
                <a:latin typeface="Calibri" pitchFamily="34" charset="0"/>
                <a:cs typeface="Calibri" pitchFamily="34" charset="0"/>
              </a:rPr>
              <a:t>bijoux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) ليس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ذهبا نقيا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بل هو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خليط (سبيكة)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من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الذهب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النحاس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أو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الذهب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الفضة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 إذا لا يستعمل الذهب الصافي للزينة (صنف 24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قراط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24 carat /24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لأنه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جد لدن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حتى انه يمكن عجنه (تشكيله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تشويهه) باليد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، </a:t>
            </a:r>
            <a:r>
              <a:rPr lang="ar-DZ" sz="2400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لهذ</a:t>
            </a:r>
            <a:r>
              <a:rPr lang="ar-DZ" sz="2400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لا يمكن </a:t>
            </a:r>
            <a:r>
              <a:rPr lang="ar-DZ" sz="2400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إستعماله</a:t>
            </a:r>
            <a:r>
              <a:rPr lang="ar-DZ" sz="2400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صافيا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 ولكن يستعمل صافيا في الصناعات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الإكترونية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لمقاومته الجيدة للتأكسد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ناقليته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الممتازة للكهرباء.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فكذلك بالنسبة لباقي المعادن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، قد تستعمل صافية أو سبائك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حسب المزايا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الخصائص (</a:t>
            </a:r>
            <a:r>
              <a:rPr lang="fr-FR" sz="2400" u="sng" dirty="0" smtClean="0">
                <a:latin typeface="Calibri" pitchFamily="34" charset="0"/>
                <a:cs typeface="Calibri" pitchFamily="34" charset="0"/>
              </a:rPr>
              <a:t>Caractéristiques et Propriétés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الوظيفة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التى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تؤديها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و لكن رغم العدد الهائل من المعان مقارنة بالعناصر الأخرى فإنها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لا تمتلك جميع المزايا </a:t>
            </a:r>
            <a:r>
              <a:rPr lang="ar-DZ" sz="24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الخصائص لتؤدي جميع الوظائف المرغوبة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لهذا السبب نلجأ إلى خلطها معا أو مع بعض العناصر الأخرى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(مثل الكربون مع الحديد) </a:t>
            </a:r>
            <a:r>
              <a:rPr lang="ar-DZ" sz="2400" b="1" u="sng" dirty="0" smtClean="0">
                <a:latin typeface="Calibri" pitchFamily="34" charset="0"/>
                <a:cs typeface="Calibri" pitchFamily="34" charset="0"/>
              </a:rPr>
              <a:t>لإنتاج </a:t>
            </a:r>
            <a:r>
              <a:rPr lang="ar-DZ" sz="2400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عدد أكبر من المعادن </a:t>
            </a:r>
            <a:r>
              <a:rPr lang="ar-DZ" sz="2400" b="1" dirty="0" smtClean="0">
                <a:latin typeface="Calibri" pitchFamily="34" charset="0"/>
                <a:cs typeface="Calibri" pitchFamily="34" charset="0"/>
              </a:rPr>
              <a:t>المسبوكة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Alliages Métalliques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).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فمثلا :عند خلط الألمنيوم مع عناصر: النحاس،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المنغنيز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،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المغنيسيوم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، الزنك، ...، فإننا سنحصل عدة مجموعات أو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سلسلات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من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الخلائط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Série 1000, série 2000, …, série 9000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كل سلسلة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بها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عدد كبير من السبائك المعدنية. 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-71462"/>
            <a:ext cx="9144000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مهن إنتاج السبائك المعدنية </a:t>
            </a:r>
            <a:r>
              <a:rPr lang="fr-FR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(Productions d’Alliage)</a:t>
            </a:r>
            <a:endParaRPr lang="fr-FR" sz="2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" y="3929066"/>
            <a:ext cx="9144000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بعض طرق(مهن) إنتاج السبائك المعدنية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معظم السبائك تنتج بالطريقة التقليدية الشائعة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هي صهر المعادن في فرن واحد لخلطها  ثم صبها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تبريدها في قالب للحصول على السبيكة الصلبة المطلوبة.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عندما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يتعذرصهر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المعادن معا،  فيمكن إنتاجها بالتشكيل من خلال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خلط مساحيقها</a:t>
            </a:r>
            <a:r>
              <a:rPr lang="fr-FR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ولقد تطورت هذه الطريقة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أصبحت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إختصاص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كامل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يسمى </a:t>
            </a:r>
            <a:r>
              <a:rPr lang="fr-FR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La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Métallurgie des poudres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(تعدين المسحوق).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إنتاج السبائك عن طريق الترسيب والانتشار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إنطلاقا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من مواد (منابع) غازية، أو صلبة،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أوأحياناً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سائلة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و تعتبر طرق حديثة جدا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تستغل في تكنولوجيا الصناعات عالية الدقة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1670" y="500042"/>
            <a:ext cx="7072362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DZ" sz="2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إنتاج سبائك بخصائص معينة : </a:t>
            </a:r>
            <a:r>
              <a:rPr lang="ar-DZ" sz="22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مقاومقة</a:t>
            </a:r>
            <a:r>
              <a:rPr lang="ar-DZ" sz="2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التأكسد مثلا</a:t>
            </a:r>
          </a:p>
          <a:p>
            <a:pPr algn="just" rtl="1"/>
            <a:r>
              <a:rPr lang="ar-DZ" sz="2200" dirty="0" smtClean="0">
                <a:latin typeface="Calibri" pitchFamily="34" charset="0"/>
                <a:cs typeface="Calibri" pitchFamily="34" charset="0"/>
              </a:rPr>
              <a:t>لنلاحظ الصورتين [7]أ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[7]ب: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200" dirty="0" smtClean="0">
                <a:latin typeface="Calibri" pitchFamily="34" charset="0"/>
                <a:cs typeface="Calibri" pitchFamily="34" charset="0"/>
              </a:rPr>
              <a:t>في الصورة [7]أ نلاحظ </a:t>
            </a:r>
            <a:r>
              <a:rPr lang="ar-DZ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تأكسد (صدأ) </a:t>
            </a:r>
            <a:r>
              <a:rPr lang="ar-DZ" sz="22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ألة</a:t>
            </a:r>
            <a:r>
              <a:rPr lang="ar-DZ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حفر </a:t>
            </a:r>
            <a:r>
              <a:rPr lang="ar-DZ" sz="2200" b="1" dirty="0" smtClean="0">
                <a:latin typeface="Calibri" pitchFamily="34" charset="0"/>
                <a:cs typeface="Calibri" pitchFamily="34" charset="0"/>
              </a:rPr>
              <a:t>المصنوعة من الفولاذ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كأنها </a:t>
            </a:r>
            <a:r>
              <a:rPr lang="ar-DZ" sz="2200" b="1" dirty="0" smtClean="0">
                <a:latin typeface="Calibri" pitchFamily="34" charset="0"/>
                <a:cs typeface="Calibri" pitchFamily="34" charset="0"/>
              </a:rPr>
              <a:t>تحولت إلى صخور 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موادها الخام الأصلية  : اللون الأحمر هو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الهماتيت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Hématite : Fe</a:t>
            </a:r>
            <a:r>
              <a:rPr lang="fr-FR" sz="22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fr-FR" sz="22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اللون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الرمادي  هو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المغنتيت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Magnétite :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Fe</a:t>
            </a:r>
            <a:r>
              <a:rPr lang="fr-FR" sz="22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fr-FR" sz="220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 ou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FeO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·Fe</a:t>
            </a:r>
            <a:r>
              <a:rPr lang="fr-FR" sz="22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fr-FR" sz="22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200" dirty="0" smtClean="0">
                <a:latin typeface="Calibri" pitchFamily="34" charset="0"/>
                <a:cs typeface="Calibri" pitchFamily="34" charset="0"/>
              </a:rPr>
              <a:t>أما في الصورة [7]ب نلاحظ </a:t>
            </a:r>
            <a:r>
              <a:rPr lang="ar-DZ" sz="2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صدأ </a:t>
            </a:r>
            <a:r>
              <a:rPr lang="ar-DZ" sz="22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البرغي</a:t>
            </a:r>
            <a:r>
              <a:rPr lang="ar-DZ" sz="2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vis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ar-DZ" sz="2200" u="sng" dirty="0" smtClean="0">
                <a:latin typeface="Calibri" pitchFamily="34" charset="0"/>
                <a:cs typeface="Calibri" pitchFamily="34" charset="0"/>
              </a:rPr>
              <a:t>المصنوع من </a:t>
            </a:r>
            <a:r>
              <a:rPr lang="ar-DZ" sz="2200" b="1" u="sng" dirty="0" err="1" smtClean="0">
                <a:latin typeface="Calibri" pitchFamily="34" charset="0"/>
                <a:cs typeface="Calibri" pitchFamily="34" charset="0"/>
              </a:rPr>
              <a:t>الفلاذ</a:t>
            </a:r>
            <a:r>
              <a:rPr lang="ar-DZ" sz="2200" b="1" u="sng" dirty="0" smtClean="0">
                <a:latin typeface="Calibri" pitchFamily="34" charset="0"/>
                <a:cs typeface="Calibri" pitchFamily="34" charset="0"/>
              </a:rPr>
              <a:t>،    </a:t>
            </a:r>
            <a:r>
              <a:rPr lang="ar-DZ" sz="22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مقاومة الصامولة (</a:t>
            </a:r>
            <a:r>
              <a:rPr lang="fr-FR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écrou</a:t>
            </a:r>
            <a:r>
              <a:rPr lang="ar-DZ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 للتأكسد 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لأنها </a:t>
            </a:r>
            <a:r>
              <a:rPr lang="ar-DZ" sz="2200" dirty="0" err="1" smtClean="0">
                <a:latin typeface="Calibri" pitchFamily="34" charset="0"/>
                <a:cs typeface="Calibri" pitchFamily="34" charset="0"/>
              </a:rPr>
              <a:t>مصونعة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 عادة من </a:t>
            </a:r>
            <a:r>
              <a:rPr lang="ar-DZ" sz="2200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الفولاذ المقاوم للصدأ.</a:t>
            </a:r>
          </a:p>
          <a:p>
            <a:pPr algn="just" rtl="1"/>
            <a:r>
              <a:rPr lang="ar-DZ" sz="2200" dirty="0" smtClean="0">
                <a:latin typeface="Calibri" pitchFamily="34" charset="0"/>
                <a:cs typeface="Calibri" pitchFamily="34" charset="0"/>
              </a:rPr>
              <a:t>هذا يبين </a:t>
            </a:r>
            <a:r>
              <a:rPr lang="ar-DZ" sz="2200" u="sng" dirty="0" smtClean="0">
                <a:latin typeface="Calibri" pitchFamily="34" charset="0"/>
                <a:cs typeface="Calibri" pitchFamily="34" charset="0"/>
              </a:rPr>
              <a:t>مدى أهمية إنتاج السبائك</a:t>
            </a:r>
            <a:r>
              <a:rPr lang="ar-DZ" sz="2200" dirty="0" smtClean="0">
                <a:latin typeface="Calibri" pitchFamily="34" charset="0"/>
                <a:cs typeface="Calibri" pitchFamily="34" charset="0"/>
              </a:rPr>
              <a:t>، فلولا السبائك لما أمكن شراء أي معدن.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-112922" y="500042"/>
            <a:ext cx="2256030" cy="3500462"/>
            <a:chOff x="-32" y="928670"/>
            <a:chExt cx="2256030" cy="3500462"/>
          </a:xfrm>
        </p:grpSpPr>
        <p:pic>
          <p:nvPicPr>
            <p:cNvPr id="1026" name="Picture 2" descr="https://upload.wikimedia.org/wikipedia/commons/thumb/4/41/Corroding_machinery_at_old_White_Island_sulphur_mine.JPG/220px-Corroding_machinery_at_old_White_Island_sulphur_min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51182"/>
              <a:ext cx="2255998" cy="1692000"/>
            </a:xfrm>
            <a:prstGeom prst="rect">
              <a:avLst/>
            </a:prstGeom>
            <a:noFill/>
          </p:spPr>
        </p:pic>
        <p:sp>
          <p:nvSpPr>
            <p:cNvPr id="5" name="ZoneTexte 4"/>
            <p:cNvSpPr txBox="1"/>
            <p:nvPr/>
          </p:nvSpPr>
          <p:spPr>
            <a:xfrm>
              <a:off x="1571604" y="928670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sz="2400" b="1" dirty="0" smtClean="0">
                  <a:solidFill>
                    <a:schemeClr val="bg1"/>
                  </a:solidFill>
                </a:rPr>
                <a:t>[7]أ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 descr="https://upload.wikimedia.org/wikipedia/commons/thumb/f/fa/Rust_Bolt.JPG/220px-Rust_Bolt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2737132"/>
              <a:ext cx="2255999" cy="1692000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0" y="2730386"/>
              <a:ext cx="78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DZ" sz="2400" dirty="0" smtClean="0">
                  <a:solidFill>
                    <a:schemeClr val="bg1"/>
                  </a:solidFill>
                </a:rPr>
                <a:t>[7]ب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مهن إنتاج السبائك المعدنية </a:t>
            </a:r>
            <a:r>
              <a:rPr lang="fr-FR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(Productions d’Alliage)</a:t>
            </a:r>
            <a:endParaRPr lang="fr-FR" sz="2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43306" y="599998"/>
            <a:ext cx="5472984" cy="400110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بعض السبائك المقاومة للصدأ (</a:t>
            </a:r>
            <a:r>
              <a:rPr lang="fr-FR" sz="2000" dirty="0" smtClean="0">
                <a:solidFill>
                  <a:schemeClr val="tx1"/>
                </a:solidFill>
              </a:rPr>
              <a:t>Les alliages inoxydables</a:t>
            </a:r>
            <a:r>
              <a:rPr lang="ar-DZ" sz="2000" dirty="0" smtClean="0">
                <a:solidFill>
                  <a:schemeClr val="tx1"/>
                </a:solidFill>
              </a:rPr>
              <a:t>): 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040485"/>
            <a:ext cx="9144000" cy="203132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X2CrNi18-09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(AISI 304L)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: يستخدم أساسا في الصناعات والغذائية </a:t>
            </a:r>
          </a:p>
          <a:p>
            <a:pPr algn="r" rtl="1">
              <a:buFont typeface="Wingdings" pitchFamily="2" charset="2"/>
              <a:buChar char="q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X2CrNiMo17-12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AISI  316L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): يستعمل في الصناعات الكيميائية والنفطية والغذائية (الخزانات ،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إلخ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) وصناعة الأدوية،و بشكل مكثف في البيئة البحرية. </a:t>
            </a:r>
          </a:p>
          <a:p>
            <a:pPr algn="r" rtl="1">
              <a:buFont typeface="Wingdings" pitchFamily="2" charset="2"/>
              <a:buChar char="q"/>
            </a:pPr>
            <a:r>
              <a:rPr lang="ar-D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X8Cr17 (AISI 430)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: تستخدم للأدوات المنزلية ، والأجهزة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الكهرومنزلية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،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أنابيب المياه.</a:t>
            </a:r>
          </a:p>
          <a:p>
            <a:pPr algn="r" rtl="1">
              <a:buFont typeface="Wingdings" pitchFamily="2" charset="2"/>
              <a:buChar char="q"/>
            </a:pPr>
            <a:r>
              <a:rPr lang="ar-D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X6CrTi12 (AISI 409) 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: تستخدم في مقاومة الصدأ الأكسدة في درجات الحرارة المرتفعة مثل عوادم السيارات، المواقد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المدافئ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و ما إلى ذلك.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algn="r" rtl="1">
              <a:buFont typeface="Wingdings" pitchFamily="2" charset="2"/>
              <a:buChar char="q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TiAl</a:t>
            </a:r>
            <a:r>
              <a:rPr lang="fr-FR" baseline="-250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fr-FR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ar-DZ" baseline="-250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يستخدم في ترميم العظام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13990" y="3314642"/>
            <a:ext cx="4830010" cy="400110"/>
          </a:xfrm>
          <a:prstGeom prst="rect">
            <a:avLst/>
          </a:prstGeom>
          <a:solidFill>
            <a:srgbClr val="66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بعض السبائك الفائقة الخصائص(</a:t>
            </a:r>
            <a:r>
              <a:rPr lang="fr-FR" sz="2000" dirty="0" smtClean="0">
                <a:solidFill>
                  <a:schemeClr val="tx1"/>
                </a:solidFill>
              </a:rPr>
              <a:t>les Supers alliages</a:t>
            </a:r>
            <a:r>
              <a:rPr lang="ar-DZ" sz="2000" dirty="0" smtClean="0">
                <a:solidFill>
                  <a:schemeClr val="tx1"/>
                </a:solidFill>
              </a:rPr>
              <a:t>):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32" y="853843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-32" y="3728869"/>
            <a:ext cx="914400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dirty="0" smtClean="0">
                <a:latin typeface="Calibri" pitchFamily="34" charset="0"/>
                <a:cs typeface="Calibri" pitchFamily="34" charset="0"/>
              </a:rPr>
              <a:t>معظم هذه السبائك قائمة على المعدن المكون الرئيسي لها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هم :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Ni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،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Co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أو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Fe</a:t>
            </a:r>
            <a:endParaRPr lang="ar-DZ" dirty="0" smtClean="0">
              <a:latin typeface="Calibri" pitchFamily="34" charset="0"/>
              <a:cs typeface="Calibri" pitchFamily="34" charset="0"/>
            </a:endParaRPr>
          </a:p>
          <a:p>
            <a:pPr algn="r" rtl="1">
              <a:buFont typeface="Wingdings" pitchFamily="2" charset="2"/>
              <a:buChar char="q"/>
            </a:pPr>
            <a:r>
              <a:rPr lang="ar-D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Inconel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(600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(NiCr15Fe)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، 625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(NiCr22Mo9Nb)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و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(NiCr19Fe19Nb5Mo3) 718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) : إنها معادن عالية الجودة ، ومقاومة للغاية للتآكل والأكسدة ، ويمكن استخدامها في درجات حرارة عالية جدًا (تصل إلى 800 درجة مئوية) للتطبيقات في صناعة الطيران ، والصناعات النووية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البحرية، والكيميائية ،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وأليات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الرياضات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الميكانيكية. 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85984" y="5172030"/>
            <a:ext cx="6830274" cy="400110"/>
          </a:xfrm>
          <a:prstGeom prst="rect">
            <a:avLst/>
          </a:prstGeom>
          <a:solidFill>
            <a:srgbClr val="33CC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بعض السبائك ذات ذاكرة الشكل (</a:t>
            </a:r>
            <a:r>
              <a:rPr lang="fr-FR" sz="2000" dirty="0" smtClean="0">
                <a:solidFill>
                  <a:schemeClr val="tx1"/>
                </a:solidFill>
              </a:rPr>
              <a:t>Alliages à Mémoire de Forme (</a:t>
            </a:r>
            <a:r>
              <a:rPr lang="fr-FR" sz="2000" b="1" dirty="0" smtClean="0">
                <a:solidFill>
                  <a:schemeClr val="tx1"/>
                </a:solidFill>
              </a:rPr>
              <a:t>AFM</a:t>
            </a:r>
            <a:r>
              <a:rPr lang="fr-FR" sz="2000" dirty="0" smtClean="0">
                <a:solidFill>
                  <a:schemeClr val="tx1"/>
                </a:solidFill>
              </a:rPr>
              <a:t>)</a:t>
            </a:r>
            <a:r>
              <a:rPr lang="ar-DZ" sz="2000" dirty="0" smtClean="0">
                <a:solidFill>
                  <a:schemeClr val="tx1"/>
                </a:solidFill>
              </a:rPr>
              <a:t>) :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5586257"/>
            <a:ext cx="9144000" cy="120032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>
                <a:latin typeface="Calibri" pitchFamily="34" charset="0"/>
                <a:cs typeface="Calibri" pitchFamily="34" charset="0"/>
              </a:rPr>
              <a:t>العائلتان الرئيسيتان هما:</a:t>
            </a:r>
          </a:p>
          <a:p>
            <a:pPr algn="r" rtl="1">
              <a:buFont typeface="Wingdings" pitchFamily="2" charset="2"/>
              <a:buChar char="q"/>
            </a:pPr>
            <a:r>
              <a:rPr lang="ar-DZ" dirty="0" smtClean="0">
                <a:latin typeface="Calibri" pitchFamily="34" charset="0"/>
                <a:cs typeface="Calibri" pitchFamily="34" charset="0"/>
              </a:rPr>
              <a:t> سبائك النيكل-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تيتانيوم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هو العنصر المضاف مثل 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الحديد ، النحاس ،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الكوبالت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،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....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إلخ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و تكون نسبته صغيرة.</a:t>
            </a:r>
          </a:p>
          <a:p>
            <a:pPr algn="r" rtl="1">
              <a:buFont typeface="Wingdings" pitchFamily="2" charset="2"/>
              <a:buChar char="q"/>
            </a:pPr>
            <a:r>
              <a:rPr lang="ar-DZ" dirty="0" smtClean="0">
                <a:latin typeface="Calibri" pitchFamily="34" charset="0"/>
                <a:cs typeface="Calibri" pitchFamily="34" charset="0"/>
              </a:rPr>
              <a:t> سبائك "القائمة على النحاس- الألمنيوم –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العناصر المضافة مثل : النيكل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،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القصدير ،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البريليوم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و غيرها.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solidFill>
            <a:srgbClr val="00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بعض السبائك الخاصة </a:t>
            </a:r>
            <a:r>
              <a:rPr lang="ar-DZ" sz="27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7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إستخدماتها</a:t>
            </a:r>
            <a:endParaRPr lang="fr-FR" sz="2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  <p:bldP spid="4" grpId="0" animBg="1"/>
      <p:bldP spid="6" grpId="0" build="p" bldLvl="2" animBg="1"/>
      <p:bldP spid="9" grpId="0" animBg="1"/>
      <p:bldP spid="11" grpId="0" build="p" bldLvl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N ISO 148-3 Matériaux métalliques - Essai d'impact au pendule Charpy -  Préparation et caractérisation 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867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مهن تشكيل المعادن </a:t>
            </a:r>
            <a:r>
              <a:rPr lang="fr-FR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(Mise en Forme des Métaux)</a:t>
            </a:r>
            <a:endParaRPr lang="fr-FR" sz="2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00042"/>
            <a:ext cx="91440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نعني بتشكيل المعادن، تشكيل كلا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من المعادن وسبائكها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،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نذكر الطرق الشائعة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المتداولة 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3714752"/>
            <a:ext cx="914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التشكيل بالتشويه اللدن أو البلاستيكي للمعادن</a:t>
            </a:r>
          </a:p>
          <a:p>
            <a:pPr algn="just" rtl="1"/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la Mise en forme par Déformation Plastique des Métaux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):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تكون على البارد أو بتسخين المعدن،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نذكر منها [10]: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43174" y="928670"/>
            <a:ext cx="642942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التشكيل بالصهر أي السباكة (</a:t>
            </a:r>
            <a:r>
              <a:rPr lang="fr-FR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La fonderie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:كما ذكرنا في الفقرة السابقة هي صهر المعادن في فرن واحد لخلطها  ثم صبها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تبريدها في قالب يحوي شكل (صورة)  القطعة المطلوبة.</a:t>
            </a:r>
          </a:p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ويلجا إلى السباكة خاصة عندما يكون شكل القطعة معقدة أو متفرعة أو كبيرة جدا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لا يمكن صنعة بطرق أخرى.</a:t>
            </a:r>
          </a:p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السباكة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الأن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تطورت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أصبحت تنتج قطع بدقة كبيرة جدا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بجودة علية حتى في السطوح الخارجية. 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-32" y="1000108"/>
            <a:ext cx="2571768" cy="3120637"/>
            <a:chOff x="214314" y="1000108"/>
            <a:chExt cx="2571768" cy="3120637"/>
          </a:xfrm>
        </p:grpSpPr>
        <p:grpSp>
          <p:nvGrpSpPr>
            <p:cNvPr id="18" name="Groupe 17"/>
            <p:cNvGrpSpPr/>
            <p:nvPr/>
          </p:nvGrpSpPr>
          <p:grpSpPr>
            <a:xfrm>
              <a:off x="214314" y="1000108"/>
              <a:ext cx="2571768" cy="1714512"/>
              <a:chOff x="357158" y="1000108"/>
              <a:chExt cx="2591438" cy="1745914"/>
            </a:xfrm>
          </p:grpSpPr>
          <p:pic>
            <p:nvPicPr>
              <p:cNvPr id="10" name="Picture 2" descr="BTS Fonderie - Retrouvez tous les détails sur FicheMétier.f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1071546"/>
                <a:ext cx="2520000" cy="1674476"/>
              </a:xfrm>
              <a:prstGeom prst="rect">
                <a:avLst/>
              </a:prstGeom>
              <a:noFill/>
            </p:spPr>
          </p:pic>
          <p:sp>
            <p:nvSpPr>
              <p:cNvPr id="16" name="ZoneTexte 15"/>
              <p:cNvSpPr txBox="1"/>
              <p:nvPr/>
            </p:nvSpPr>
            <p:spPr>
              <a:xfrm>
                <a:off x="357158" y="1000108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DZ" sz="2400" dirty="0" smtClean="0">
                    <a:solidFill>
                      <a:schemeClr val="bg1"/>
                    </a:solidFill>
                  </a:rPr>
                  <a:t>[8]</a:t>
                </a:r>
                <a:endParaRPr lang="fr-FR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e 18"/>
            <p:cNvGrpSpPr/>
            <p:nvPr/>
          </p:nvGrpSpPr>
          <p:grpSpPr>
            <a:xfrm>
              <a:off x="285752" y="2796891"/>
              <a:ext cx="2500330" cy="1323854"/>
              <a:chOff x="428596" y="2796891"/>
              <a:chExt cx="2500330" cy="1323854"/>
            </a:xfrm>
          </p:grpSpPr>
          <p:pic>
            <p:nvPicPr>
              <p:cNvPr id="6148" name="Picture 4" descr="https://upload.wikimedia.org/wikipedia/commons/thumb/8/81/SandMoldBronzeAluminium.jpg/220px-SandMoldBronzeAluminium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8596" y="2796891"/>
                <a:ext cx="2500330" cy="1275051"/>
              </a:xfrm>
              <a:prstGeom prst="rect">
                <a:avLst/>
              </a:prstGeom>
              <a:noFill/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785786" y="3659080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DZ" sz="2400" dirty="0" smtClean="0">
                    <a:solidFill>
                      <a:schemeClr val="bg1"/>
                    </a:solidFill>
                  </a:rPr>
                  <a:t>[9]</a:t>
                </a:r>
                <a:endParaRPr lang="fr-FR" sz="2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ZoneTexte 22"/>
          <p:cNvSpPr txBox="1"/>
          <p:nvPr/>
        </p:nvSpPr>
        <p:spPr>
          <a:xfrm>
            <a:off x="2500298" y="4929198"/>
            <a:ext cx="664370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الطرق (</a:t>
            </a:r>
            <a:r>
              <a:rPr lang="fr-FR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le forgeage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:تعتمد على تشوه للمعدن تحت الطرق، أو الطرق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الضغط معا، بواسطة مطارق أو مكابس. فإذا كان الطرق يجري بين سطحين مستويين يسمي بالطرق الحر أو الحدادة الحرة. أما إذا كان يجري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بإستعمال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قوالب الكبس (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الاسطمبات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فيسمي(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Estampage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الكبس في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الاسطمبات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 [10]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71406" y="4929198"/>
            <a:ext cx="2466975" cy="1857364"/>
            <a:chOff x="357158" y="5000636"/>
            <a:chExt cx="2466975" cy="1857364"/>
          </a:xfrm>
        </p:grpSpPr>
        <p:pic>
          <p:nvPicPr>
            <p:cNvPr id="6155" name="Picture 11" descr="C:\Users\vaio\Desktop\ST-Metiers_Métallurgie\forgeag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5010150"/>
              <a:ext cx="2466975" cy="1847850"/>
            </a:xfrm>
            <a:prstGeom prst="rect">
              <a:avLst/>
            </a:prstGeom>
            <a:noFill/>
          </p:spPr>
        </p:pic>
        <p:sp>
          <p:nvSpPr>
            <p:cNvPr id="28" name="Rectangle 27"/>
            <p:cNvSpPr/>
            <p:nvPr/>
          </p:nvSpPr>
          <p:spPr>
            <a:xfrm>
              <a:off x="2224864" y="5000636"/>
              <a:ext cx="5517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DZ" dirty="0" smtClean="0">
                  <a:solidFill>
                    <a:schemeClr val="bg1"/>
                  </a:solidFill>
                </a:rPr>
                <a:t>[11]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4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642910" y="378619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dirty="0" smtClean="0">
                <a:solidFill>
                  <a:schemeClr val="bg1"/>
                </a:solidFill>
              </a:rPr>
              <a:t>[9]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43306" y="714356"/>
            <a:ext cx="55006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التصفيح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الدرفلة (</a:t>
            </a:r>
            <a:r>
              <a:rPr lang="fr-FR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Le Laminage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):</a:t>
            </a:r>
            <a:r>
              <a:rPr lang="fr-FR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التصفيح هو عملية تصنيع الصفائح بالدرفلة. و يتم الحصول على هذا التشوه عن طريق الضغط المستمر عند المرور في طاحونة الدرفلة بين أسطوانتين تدوران في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إتجاهين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متعاكستين (كما هو مبين في الشكل المقابل). [12]</a:t>
            </a:r>
            <a:endParaRPr lang="fr-FR" sz="24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142976" y="571480"/>
            <a:ext cx="1785950" cy="2242486"/>
            <a:chOff x="357158" y="571480"/>
            <a:chExt cx="1785950" cy="2242486"/>
          </a:xfrm>
        </p:grpSpPr>
        <p:pic>
          <p:nvPicPr>
            <p:cNvPr id="26626" name="Picture 2" descr="https://upload.wikimedia.org/wikipedia/commons/thumb/3/33/Laminage_schema_gene.svg/220px-Laminage_schema_gene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71480"/>
              <a:ext cx="1714512" cy="1928826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357158" y="2444634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b="1" dirty="0" smtClean="0"/>
                <a:t>مبدأ الدرفلة</a:t>
              </a:r>
              <a:endParaRPr lang="fr-FR" b="1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0" y="3071810"/>
            <a:ext cx="91440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و هناك طرق أخرى مثل: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القلد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Tréfilage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لصناعة الأسلاك،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البثق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Extrusion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)، الثني 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Pliage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). [11]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4286256"/>
            <a:ext cx="9144000" cy="830997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تشكيل المعادن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ب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التلحيم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Métallurgie additive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)أو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بالجمع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اللحام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هو أيضا </a:t>
            </a:r>
            <a:r>
              <a:rPr lang="ar-DZ" sz="2400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مهنة من مهن التعدين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أيضا.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مهن تشكيل المعادن </a:t>
            </a:r>
            <a:r>
              <a:rPr lang="fr-FR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(Mise en Forme des Métaux)</a:t>
            </a:r>
            <a:endParaRPr lang="fr-FR" sz="2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5143512"/>
            <a:ext cx="9144000" cy="830997"/>
          </a:xfrm>
          <a:prstGeom prst="rect">
            <a:avLst/>
          </a:prstGeom>
          <a:solidFill>
            <a:srgbClr val="CCFFCC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 وهناك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مهنة حديثة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النشأة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الإستغلال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هي مهنة </a:t>
            </a:r>
            <a:r>
              <a:rPr lang="ar-DZ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تدوير المعادن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sz="2400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Recyclage des Métaux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xmlns="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265" t="9091" r="3502" b="-1"/>
          <a:stretch/>
        </p:blipFill>
        <p:spPr>
          <a:xfrm>
            <a:off x="0" y="357166"/>
            <a:ext cx="9143985" cy="6857990"/>
          </a:xfrm>
          <a:prstGeom prst="rect">
            <a:avLst/>
          </a:prstGeom>
        </p:spPr>
      </p:pic>
      <p:grpSp>
        <p:nvGrpSpPr>
          <p:cNvPr id="4" name="Group 16">
            <a:extLst>
              <a:ext uri="{FF2B5EF4-FFF2-40B4-BE49-F238E27FC236}">
                <a16:creationId xmlns:a16="http://schemas.microsoft.com/office/drawing/2014/main" xmlns="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4901" y="453643"/>
            <a:ext cx="8474200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596" y="3176698"/>
            <a:ext cx="8245162" cy="18953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ar-DZ" sz="6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هندسة التعدين</a:t>
            </a:r>
            <a:r>
              <a:rPr lang="fr-FR" sz="6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6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ar-DZ" sz="4000" dirty="0" smtClean="0">
                <a:solidFill>
                  <a:srgbClr val="7CEBFF"/>
                </a:solidFill>
                <a:latin typeface="Calibri" pitchFamily="34" charset="0"/>
                <a:cs typeface="Calibri" pitchFamily="34" charset="0"/>
              </a:rPr>
              <a:t> من تقديم </a:t>
            </a:r>
            <a:r>
              <a:rPr lang="ar-DZ" sz="4000" dirty="0" smtClean="0">
                <a:solidFill>
                  <a:srgbClr val="7CEBFF"/>
                </a:solidFill>
                <a:latin typeface="Calibri" pitchFamily="34" charset="0"/>
                <a:cs typeface="Calibri" pitchFamily="34" charset="0"/>
              </a:rPr>
              <a:t>الأستاذة </a:t>
            </a:r>
            <a:r>
              <a:rPr lang="ar-DZ" sz="4000" dirty="0" smtClean="0">
                <a:solidFill>
                  <a:srgbClr val="7CEBFF"/>
                </a:solidFill>
                <a:latin typeface="Calibri" pitchFamily="34" charset="0"/>
                <a:cs typeface="Calibri" pitchFamily="34" charset="0"/>
              </a:rPr>
              <a:t>:توفيق </a:t>
            </a:r>
            <a:r>
              <a:rPr lang="ar-DZ" sz="4000" dirty="0" err="1" smtClean="0">
                <a:solidFill>
                  <a:srgbClr val="7CEBFF"/>
                </a:solidFill>
                <a:latin typeface="Calibri" pitchFamily="34" charset="0"/>
                <a:cs typeface="Calibri" pitchFamily="34" charset="0"/>
              </a:rPr>
              <a:t>جيماوي</a:t>
            </a:r>
            <a:r>
              <a:rPr lang="ar-DZ" sz="4000" dirty="0" smtClean="0">
                <a:solidFill>
                  <a:srgbClr val="7CEBFF"/>
                </a:solidFill>
                <a:latin typeface="Calibri" pitchFamily="34" charset="0"/>
                <a:cs typeface="Calibri" pitchFamily="34" charset="0"/>
              </a:rPr>
              <a:t> – منير جلاب </a:t>
            </a:r>
            <a:r>
              <a:rPr lang="ar-DZ" sz="4000" dirty="0" err="1" smtClean="0">
                <a:solidFill>
                  <a:srgbClr val="7CEB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4000" smtClean="0">
                <a:solidFill>
                  <a:srgbClr val="7CEB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ar-DZ" sz="4000" smtClean="0">
                <a:solidFill>
                  <a:srgbClr val="7CEB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4000" dirty="0" smtClean="0">
                <a:solidFill>
                  <a:srgbClr val="7CEBFF"/>
                </a:solidFill>
                <a:latin typeface="Calibri" pitchFamily="34" charset="0"/>
                <a:cs typeface="Calibri" pitchFamily="34" charset="0"/>
              </a:rPr>
              <a:t>سليم مسعودي</a:t>
            </a:r>
            <a:endParaRPr lang="en-US" sz="4000" cap="non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7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مهن معالجة وحماية المعادن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(Traitements et Protection des Métaux)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e 5"/>
          <p:cNvGrpSpPr/>
          <p:nvPr/>
        </p:nvGrpSpPr>
        <p:grpSpPr>
          <a:xfrm>
            <a:off x="-32" y="428604"/>
            <a:ext cx="4500594" cy="6429420"/>
            <a:chOff x="142844" y="500042"/>
            <a:chExt cx="4500594" cy="6240519"/>
          </a:xfrm>
        </p:grpSpPr>
        <p:pic>
          <p:nvPicPr>
            <p:cNvPr id="4098" name="Picture 2" descr="40 : Microstructure de l'X38CrMoV5 à l'état initial à l'issue de traitement thermique (a et b), à l'état après sollicitation en FT (c et d), après choc thermique produit sur l'éprouvette ««SR1011» (e et f) et à l'état recuit (g et h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1" y="500042"/>
              <a:ext cx="4429157" cy="5286412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142844" y="5786454"/>
              <a:ext cx="45005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400" dirty="0" smtClean="0"/>
                <a:t>Microstructure de l'X38CrMoV5 à l'état initial à l'issue de traitement thermique (a et b), à l'état après sollicitation en FT (c et d), après choc thermique produit sur l'éprouvette ««SR1011» (e et f) et à l'état recuit (g et h). [13]</a:t>
              </a:r>
              <a:endParaRPr lang="fr-FR" sz="1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572000" y="50004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هنا نستعرض 3 أقسام فقط من المعالجات: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72000" y="1000108"/>
            <a:ext cx="4572000" cy="52629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المعالجات الحرارية</a:t>
            </a:r>
          </a:p>
          <a:p>
            <a:pPr algn="just" rtl="1"/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fr-FR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Traitements Thermiques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: هي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تسخين القطع المعدنية داخل فرن في درجة حرارة ثابتة لمدة زمنية محددة ثم تبريدها بسرعة معينة.</a:t>
            </a:r>
            <a:endParaRPr lang="ar-DZ" sz="24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just" rtl="1"/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عند معاينة المعدن تحت المجهر نلاحظ تغير البنية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المجهرية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للمعدن</a:t>
            </a:r>
          </a:p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(مثلما نلاحظه في الصور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المجهرية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المرفقة)</a:t>
            </a:r>
          </a:p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فالغرض من المعالجة الحرارية هو العمل عل التعديل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(التأثير) المباشر على </a:t>
            </a:r>
            <a:r>
              <a:rPr lang="ar-DZ" sz="2400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البنية </a:t>
            </a:r>
            <a:r>
              <a:rPr lang="ar-DZ" sz="2400" b="1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المجهرية</a:t>
            </a:r>
            <a:r>
              <a:rPr lang="ar-DZ" sz="2400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للمعدن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La Microstructure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التي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تصاحبها تغيرات في الخصائص الميكانيكية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الفيزائية</a:t>
            </a:r>
            <a:r>
              <a:rPr lang="fr-FR" sz="24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حتى الكيميائية في بعض الحالات.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714356"/>
            <a:ext cx="9144000" cy="8309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المعالجات الحرارية الميكانيكية (</a:t>
            </a:r>
            <a:r>
              <a:rPr lang="fr-FR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Traitements Thermomécaniques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: هي كسابقتها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تكون مسبوقة أو مصحوبة بتشوه.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00174"/>
            <a:ext cx="9144000" cy="2308324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457200" indent="-457200" algn="just" rtl="1"/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معالجات </a:t>
            </a:r>
            <a:r>
              <a:rPr lang="ar-DZ" sz="24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السوطوح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Traitements de Surfaces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هي عمليات تغليف (طلاء) أو تغيير على سطح القطعة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بترسيب مادة معينة</a:t>
            </a:r>
            <a:r>
              <a:rPr lang="fr-FR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ex. la Galvanisation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 أو إدخال لعنصر(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ex. la Cémentation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 أو أكثر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بحيث يتغير التكوين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الكميائي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للسطح على سمك معين، أو حتى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بالتسخين والتبريد السريع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لسطح القطعة.</a:t>
            </a:r>
          </a:p>
          <a:p>
            <a:pPr algn="just" rtl="1"/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الهدف منه تحسين أداء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ظيفة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القطعة أو تغيرها كتحسين مقاومة التأكسد ومقاومة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التأكل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أو تغيير اللون مثلا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38204" y="3929066"/>
            <a:ext cx="8705796" cy="2550337"/>
            <a:chOff x="438204" y="3929066"/>
            <a:chExt cx="8705796" cy="2550337"/>
          </a:xfrm>
        </p:grpSpPr>
        <p:grpSp>
          <p:nvGrpSpPr>
            <p:cNvPr id="11" name="Groupe 10"/>
            <p:cNvGrpSpPr/>
            <p:nvPr/>
          </p:nvGrpSpPr>
          <p:grpSpPr>
            <a:xfrm>
              <a:off x="438204" y="3929066"/>
              <a:ext cx="4968186" cy="2550337"/>
              <a:chOff x="438204" y="3929066"/>
              <a:chExt cx="4968186" cy="2550337"/>
            </a:xfrm>
          </p:grpSpPr>
          <p:pic>
            <p:nvPicPr>
              <p:cNvPr id="5122" name="Picture 2" descr="Before and After Powder Coated Steel Rim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38204" y="3929066"/>
                <a:ext cx="4968186" cy="2550337"/>
              </a:xfrm>
              <a:prstGeom prst="rect">
                <a:avLst/>
              </a:prstGeom>
              <a:noFill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627408" y="6060064"/>
                <a:ext cx="569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DZ" dirty="0" smtClean="0">
                    <a:latin typeface="Calibri" pitchFamily="34" charset="0"/>
                    <a:cs typeface="Calibri" pitchFamily="34" charset="0"/>
                  </a:rPr>
                  <a:t>[14]</a:t>
                </a:r>
                <a:endParaRPr lang="fr-FR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5357818" y="4214818"/>
              <a:ext cx="378618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2400" dirty="0" smtClean="0">
                  <a:latin typeface="Calibri" pitchFamily="34" charset="0"/>
                  <a:cs typeface="Calibri" pitchFamily="34" charset="0"/>
                </a:rPr>
                <a:t>نلاحظ في الصورة المقابلة:</a:t>
              </a:r>
            </a:p>
            <a:p>
              <a:pPr algn="just" rtl="1"/>
              <a:r>
                <a:rPr lang="ar-DZ" sz="24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ar-DZ" sz="24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تأكسد</a:t>
              </a:r>
              <a:r>
                <a:rPr lang="ar-DZ" sz="2400" dirty="0" smtClean="0">
                  <a:latin typeface="Calibri" pitchFamily="34" charset="0"/>
                  <a:cs typeface="Calibri" pitchFamily="34" charset="0"/>
                </a:rPr>
                <a:t> إطار العجلة الذي لم يعالج (</a:t>
              </a:r>
              <a:r>
                <a:rPr lang="ar-DZ" sz="24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لم يغلف</a:t>
              </a:r>
              <a:r>
                <a:rPr lang="ar-DZ" sz="2400" dirty="0" smtClean="0">
                  <a:latin typeface="Calibri" pitchFamily="34" charset="0"/>
                  <a:cs typeface="Calibri" pitchFamily="34" charset="0"/>
                </a:rPr>
                <a:t>) سطحه. </a:t>
              </a:r>
            </a:p>
            <a:p>
              <a:pPr algn="just" rtl="1"/>
              <a:r>
                <a:rPr lang="ar-DZ" sz="24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وسلامة</a:t>
              </a:r>
              <a:r>
                <a:rPr lang="ar-DZ" sz="2400" dirty="0" smtClean="0">
                  <a:latin typeface="Calibri" pitchFamily="34" charset="0"/>
                  <a:cs typeface="Calibri" pitchFamily="34" charset="0"/>
                </a:rPr>
                <a:t> الإطار المطلي </a:t>
              </a:r>
              <a:r>
                <a:rPr lang="ar-DZ" sz="2400" dirty="0" err="1" smtClean="0">
                  <a:latin typeface="Calibri" pitchFamily="34" charset="0"/>
                  <a:cs typeface="Calibri" pitchFamily="34" charset="0"/>
                </a:rPr>
                <a:t>و</a:t>
              </a:r>
              <a:r>
                <a:rPr lang="ar-DZ" sz="24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ar-DZ" sz="2400" u="sng" dirty="0" smtClean="0">
                  <a:latin typeface="Calibri" pitchFamily="34" charset="0"/>
                  <a:cs typeface="Calibri" pitchFamily="34" charset="0"/>
                </a:rPr>
                <a:t>مقاومته التأكسد.</a:t>
              </a:r>
              <a:endParaRPr lang="fr-FR" sz="2400" u="sng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مهن معالجة وحماية المعادن </a:t>
            </a:r>
            <a:r>
              <a:rPr lang="fr-FR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(Traitements et Protection)</a:t>
            </a:r>
            <a:endParaRPr lang="fr-FR" sz="2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مهن دراسات المعادن </a:t>
            </a:r>
            <a:r>
              <a:rPr lang="fr-FR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Sciences Des Matériaux (SDM)</a:t>
            </a:r>
            <a:r>
              <a:rPr lang="fr-FR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fr-FR" sz="2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71480"/>
            <a:ext cx="9144000" cy="605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25000"/>
              </a:lnSpc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إن التعدين في الدول الصناعية المهيمنة يعتبر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مجالا إستراتيجيا أساسيا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تجب المحافظة عليه ليضمن لها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إستمرارية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تفوقها. فلذالك جهزت نفسها </a:t>
            </a:r>
            <a:r>
              <a:rPr lang="ar-DZ" sz="2400" b="1" u="sng" dirty="0" smtClean="0">
                <a:latin typeface="Calibri" pitchFamily="34" charset="0"/>
                <a:cs typeface="Calibri" pitchFamily="34" charset="0"/>
              </a:rPr>
              <a:t>بمراكز أبحاث</a:t>
            </a:r>
            <a:r>
              <a:rPr lang="ar-DZ" sz="2400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كاملة </a:t>
            </a:r>
            <a:r>
              <a:rPr lang="ar-DZ" sz="2400" b="1" u="sng" dirty="0" smtClean="0">
                <a:latin typeface="Calibri" pitchFamily="34" charset="0"/>
                <a:cs typeface="Calibri" pitchFamily="34" charset="0"/>
              </a:rPr>
              <a:t>لدراسة المعادن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بمخابر داخل الجامعات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المدارس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المعاهد الجامعية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 فهذه المراكز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المخابر هي التي تساعد مؤسسات الصناعات المعدنية في تحسين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تطوير منتجاتها.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algn="just" rtl="1">
              <a:lnSpc>
                <a:spcPct val="125000"/>
              </a:lnSpc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و تقوم هذه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المجابر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بدراسة المعادن في عدة أمور </a:t>
            </a:r>
            <a:r>
              <a:rPr lang="ar-DZ" sz="24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ك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pPr algn="just" rtl="1">
              <a:lnSpc>
                <a:spcPct val="125000"/>
              </a:lnSpc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تحسين طرق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إستخراج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المعادن المستغلة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إبداع طرق جديدة</a:t>
            </a:r>
          </a:p>
          <a:p>
            <a:pPr algn="just" rtl="1">
              <a:lnSpc>
                <a:spcPct val="125000"/>
              </a:lnSpc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تحسين مزايا 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خضائص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المعادن و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إستحداث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سبائك جديدة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و في بعض الأحيان بخصائص جديدة (مثل سبائك الذكية أي ذات ذاكرة التشكل -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Alliages à Mémoire de Forme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 rtl="1">
              <a:lnSpc>
                <a:spcPct val="125000"/>
              </a:lnSpc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دراسة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البنى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المجهرية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و الهندسية للمعادن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علاقاتها بالخصائص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المزايا</a:t>
            </a:r>
          </a:p>
          <a:p>
            <a:pPr algn="just" rtl="1">
              <a:lnSpc>
                <a:spcPct val="125000"/>
              </a:lnSpc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التحسين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الإبداع في طرق المحافظة على المعادن</a:t>
            </a:r>
          </a:p>
          <a:p>
            <a:pPr algn="just" rtl="1">
              <a:lnSpc>
                <a:spcPct val="125000"/>
              </a:lnSpc>
              <a:buFont typeface="Wingdings" pitchFamily="2" charset="2"/>
              <a:buChar char="§"/>
            </a:pP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البحث عن خصائص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مزايا جديدة للمعادن</a:t>
            </a:r>
          </a:p>
          <a:p>
            <a:pPr algn="just" rtl="1">
              <a:lnSpc>
                <a:spcPct val="125000"/>
              </a:lnSpc>
              <a:buFont typeface="Wingdings" pitchFamily="2" charset="2"/>
              <a:buChar char="§"/>
            </a:pP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وغيرها من الأبحاث والدراسات.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بعض مؤسسات ومراكز التعدين بالجزائر</a:t>
            </a:r>
            <a:endParaRPr lang="fr-FR" sz="2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428605"/>
            <a:ext cx="9144000" cy="639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مؤسسة صناعة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الكوابل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بسكرة: </a:t>
            </a:r>
            <a:r>
              <a:rPr lang="fr-FR" b="1" dirty="0" smtClean="0">
                <a:latin typeface="Calibri" pitchFamily="34" charset="0"/>
                <a:cs typeface="Calibri" pitchFamily="34" charset="0"/>
                <a:hlinkClick r:id="rId2"/>
              </a:rPr>
              <a:t>https://www.enicab.dz/</a:t>
            </a:r>
            <a:endParaRPr lang="ar-DZ" b="1" dirty="0" smtClean="0">
              <a:latin typeface="Calibri" pitchFamily="34" charset="0"/>
              <a:cs typeface="Calibri" pitchFamily="34" charset="0"/>
            </a:endParaRP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مؤسسة قارورات الغاز  -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باتنة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و معسكر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مؤسسة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الجرارات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الفلاحية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– الخروب –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قسنطينة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fr-FR" b="1" dirty="0" smtClean="0">
                <a:latin typeface="Calibri" pitchFamily="34" charset="0"/>
                <a:cs typeface="Calibri" pitchFamily="34" charset="0"/>
                <a:hlinkClick r:id="rId3"/>
              </a:rPr>
              <a:t>http://www.etrag.dz/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fr-FR" b="1" i="1" dirty="0" smtClean="0">
                <a:latin typeface="Calibri" pitchFamily="34" charset="0"/>
                <a:cs typeface="Calibri" pitchFamily="34" charset="0"/>
                <a:hlinkClick r:id="rId4"/>
              </a:rPr>
              <a:t>www.trefisoud.com</a:t>
            </a:r>
            <a:r>
              <a:rPr lang="fr-FR" b="1" i="1" dirty="0" smtClean="0">
                <a:latin typeface="Calibri" pitchFamily="34" charset="0"/>
                <a:cs typeface="Calibri" pitchFamily="34" charset="0"/>
              </a:rPr>
              <a:t> : TREFISOUD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fr-FR" b="1" i="1" dirty="0" smtClean="0">
                <a:latin typeface="Calibri" pitchFamily="34" charset="0"/>
                <a:cs typeface="Calibri" pitchFamily="34" charset="0"/>
              </a:rPr>
              <a:t>Société de </a:t>
            </a:r>
            <a:r>
              <a:rPr lang="fr-FR" b="1" i="1" dirty="0" err="1" smtClean="0">
                <a:latin typeface="Calibri" pitchFamily="34" charset="0"/>
                <a:cs typeface="Calibri" pitchFamily="34" charset="0"/>
              </a:rPr>
              <a:t>Trefilage</a:t>
            </a:r>
            <a:r>
              <a:rPr lang="fr-FR" b="1" i="1" dirty="0" smtClean="0">
                <a:latin typeface="Calibri" pitchFamily="34" charset="0"/>
                <a:cs typeface="Calibri" pitchFamily="34" charset="0"/>
              </a:rPr>
              <a:t> et de fabrication des Produits de Soudage</a:t>
            </a: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fr-FR" b="1" i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tirsam.com</a:t>
            </a:r>
            <a:r>
              <a:rPr lang="fr-FR" b="1" i="1" dirty="0" smtClean="0">
                <a:latin typeface="Calibri" pitchFamily="34" charset="0"/>
                <a:cs typeface="Calibri" pitchFamily="34" charset="0"/>
              </a:rPr>
              <a:t> : TIRSAM-Engins de Travaux Publiques et de Tracteurs Agricoles</a:t>
            </a:r>
            <a:endParaRPr lang="ar-DZ" b="1" dirty="0" smtClean="0">
              <a:latin typeface="Calibri" pitchFamily="34" charset="0"/>
              <a:cs typeface="Calibri" pitchFamily="34" charset="0"/>
            </a:endParaRP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مركب الحجار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بعنانة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و مركب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بلارة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بجيجل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لإستخلاص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الحديد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مشتقاته</a:t>
            </a: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مجمع الصناعات المعدنية والحديدية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ايميتال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b="1" i="1" dirty="0" smtClean="0">
                <a:latin typeface="Calibri" pitchFamily="34" charset="0"/>
                <a:cs typeface="Calibri" pitchFamily="34" charset="0"/>
              </a:rPr>
              <a:t>IMETAL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): 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يشمل 16 مؤسسة فرعية ٪100 تابعة لمجمع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إيميتال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و 19 مؤسسة عن طريق الشراكة، موجودة على كامل القطر الجزائري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 smtClean="0">
                <a:latin typeface="Calibri" pitchFamily="34" charset="0"/>
                <a:cs typeface="Calibri" pitchFamily="34" charset="0"/>
                <a:hlinkClick r:id="rId5"/>
              </a:rPr>
              <a:t>http://www.imetal.dz/imetal/ar/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مركب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توسيالي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– وهران : </a:t>
            </a:r>
            <a:r>
              <a:rPr lang="fr-FR" b="1" dirty="0" smtClean="0">
                <a:latin typeface="Calibri" pitchFamily="34" charset="0"/>
                <a:cs typeface="Calibri" pitchFamily="34" charset="0"/>
                <a:hlinkClick r:id="rId6"/>
              </a:rPr>
              <a:t>http://www.tosyali-algerie.com/</a:t>
            </a:r>
            <a:endParaRPr lang="ar-DZ" b="1" dirty="0" smtClean="0">
              <a:latin typeface="Calibri" pitchFamily="34" charset="0"/>
              <a:cs typeface="Calibri" pitchFamily="34" charset="0"/>
              <a:hlinkClick r:id="rId6"/>
            </a:endParaRP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الشركة الجزائرية لاستغلال مناجم الذهب: </a:t>
            </a:r>
            <a:r>
              <a:rPr lang="fr-FR" b="1" dirty="0" smtClean="0">
                <a:latin typeface="Calibri" pitchFamily="34" charset="0"/>
                <a:cs typeface="Calibri" pitchFamily="34" charset="0"/>
                <a:hlinkClick r:id="rId7"/>
              </a:rPr>
              <a:t>http://www.enor.dz/contacts.html</a:t>
            </a:r>
            <a:endParaRPr lang="ar-DZ" b="1" dirty="0" smtClean="0">
              <a:latin typeface="Calibri" pitchFamily="34" charset="0"/>
              <a:cs typeface="Calibri" pitchFamily="34" charset="0"/>
            </a:endParaRP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الشركة الوطنية للأنابيب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بالرغاية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-الجزائر وبوهران: </a:t>
            </a:r>
            <a:r>
              <a:rPr lang="fr-FR" b="1" dirty="0" smtClean="0">
                <a:latin typeface="Calibri" pitchFamily="34" charset="0"/>
                <a:cs typeface="Calibri" pitchFamily="34" charset="0"/>
                <a:hlinkClick r:id="rId8"/>
              </a:rPr>
              <a:t>http://www.anabib.com/ar/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كوسيدار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fr-FR" b="1" dirty="0" smtClean="0">
                <a:latin typeface="Calibri" pitchFamily="34" charset="0"/>
                <a:cs typeface="Calibri" pitchFamily="34" charset="0"/>
                <a:hlinkClick r:id="rId9"/>
              </a:rPr>
              <a:t>http://www.cosider-groupe.dz/fr/cosider-canalisations</a:t>
            </a:r>
            <a:endParaRPr lang="ar-DZ" b="1" dirty="0" smtClean="0">
              <a:latin typeface="Calibri" pitchFamily="34" charset="0"/>
              <a:cs typeface="Calibri" pitchFamily="34" charset="0"/>
            </a:endParaRP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المؤسسة الوطنية للقنوات (تابعة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لسوناطراك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) : </a:t>
            </a:r>
            <a:r>
              <a:rPr lang="fr-FR" b="1" dirty="0" smtClean="0">
                <a:latin typeface="Calibri" pitchFamily="34" charset="0"/>
                <a:cs typeface="Calibri" pitchFamily="34" charset="0"/>
                <a:hlinkClick r:id="rId10"/>
              </a:rPr>
              <a:t>http://www.enac-dz.com/</a:t>
            </a:r>
            <a:endParaRPr lang="ar-DZ" b="1" dirty="0" smtClean="0">
              <a:latin typeface="Calibri" pitchFamily="34" charset="0"/>
              <a:cs typeface="Calibri" pitchFamily="34" charset="0"/>
            </a:endParaRP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مسبكات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b="1" dirty="0" err="1" smtClean="0">
                <a:latin typeface="Calibri" pitchFamily="34" charset="0"/>
                <a:cs typeface="Calibri" pitchFamily="34" charset="0"/>
              </a:rPr>
              <a:t>الرويبة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FONDERIES ROUIBA</a:t>
            </a: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fr-FR" b="1" dirty="0" smtClean="0">
                <a:latin typeface="Calibri" pitchFamily="34" charset="0"/>
                <a:cs typeface="Calibri" pitchFamily="34" charset="0"/>
                <a:hlinkClick r:id="rId11"/>
              </a:rPr>
              <a:t>http://www.sistmetal.com/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: Sociétés Industrielles de Tréfilage et Soudage de l’Acier</a:t>
            </a: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مراكز بحث لمحافظة الطاقة الذرية</a:t>
            </a: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ar-DZ" b="1" dirty="0" smtClean="0">
                <a:latin typeface="Calibri" pitchFamily="34" charset="0"/>
                <a:cs typeface="Calibri" pitchFamily="34" charset="0"/>
              </a:rPr>
              <a:t>مركز البحث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(CRAPC)</a:t>
            </a:r>
            <a:r>
              <a:rPr lang="ar-DZ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fr-FR" b="1" dirty="0" smtClean="0">
                <a:latin typeface="Calibri" pitchFamily="34" charset="0"/>
                <a:cs typeface="Calibri" pitchFamily="34" charset="0"/>
                <a:hlinkClick r:id="rId12"/>
              </a:rPr>
              <a:t>https://crapc.dz/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fr-FR" b="1" dirty="0" smtClean="0">
                <a:latin typeface="Calibri" pitchFamily="34" charset="0"/>
                <a:cs typeface="Calibri" pitchFamily="34" charset="0"/>
                <a:hlinkClick r:id="rId13"/>
              </a:rPr>
              <a:t>https://www.crti.dz/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:Centre de Recherche en Technologies Industrielles (CRTI )</a:t>
            </a:r>
          </a:p>
          <a:p>
            <a:pPr algn="r" rtl="1">
              <a:lnSpc>
                <a:spcPct val="114000"/>
              </a:lnSpc>
              <a:buFont typeface="Wingdings" pitchFamily="2" charset="2"/>
              <a:buChar char="§"/>
            </a:pPr>
            <a:r>
              <a:rPr lang="fr-FR" b="1" dirty="0" smtClean="0">
                <a:latin typeface="Calibri" pitchFamily="34" charset="0"/>
                <a:cs typeface="Calibri" pitchFamily="34" charset="0"/>
                <a:hlinkClick r:id="rId14"/>
              </a:rPr>
              <a:t>https://www.cdta.dz/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:Centre de Développement des Technologies Avancées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E7CB1ED-81E4-45F3-BBE1-BF3F05B5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4D184D-7303-4F25-8D64-6B355B36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1785800" cy="1737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72D12C-CDB1-42E7-9654-07A8CD62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357298"/>
            <a:ext cx="1785800" cy="1213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069975-4DF0-40D6-B96D-B39DBE4D8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357298"/>
            <a:ext cx="1528265" cy="1387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C515A3-34BD-4442-AD46-F1D1A1553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286124"/>
            <a:ext cx="1848359" cy="1175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35E21E-A610-42A3-8E27-5ECFBB1C6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357562"/>
            <a:ext cx="1927981" cy="1129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B585C8-5885-4BAB-A929-A7D3EBB63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3429000"/>
            <a:ext cx="1393172" cy="1387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FF47DE-9F60-4AE2-A3B8-0A2C26032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520" y="1428736"/>
            <a:ext cx="1427502" cy="1499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1E9FAB-B902-4E85-9472-48617B0A14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885" y="5510496"/>
            <a:ext cx="1875023" cy="1198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975788-32F1-4237-B768-F99724A68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7818" y="3286124"/>
            <a:ext cx="1563996" cy="1387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2D8931-E32F-4BE9-B418-8915AD3283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6052" y="5315003"/>
            <a:ext cx="1563996" cy="1387691"/>
          </a:xfrm>
          <a:prstGeom prst="rect">
            <a:avLst/>
          </a:prstGeom>
        </p:spPr>
      </p:pic>
      <p:pic>
        <p:nvPicPr>
          <p:cNvPr id="2054" name="Picture 6" descr="REVISIT: 2021 Rolls-Royce Ghost Extended: $740,000 Rolls makes its  Australian debut | CarAdvice">
            <a:extLst>
              <a:ext uri="{FF2B5EF4-FFF2-40B4-BE49-F238E27FC236}">
                <a16:creationId xmlns:a16="http://schemas.microsoft.com/office/drawing/2014/main" xmlns="" id="{FB0708F4-6EDB-45BF-A02B-D008F3886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6" r="15785" b="10768"/>
          <a:stretch/>
        </p:blipFill>
        <p:spPr bwMode="auto">
          <a:xfrm>
            <a:off x="3082823" y="5242485"/>
            <a:ext cx="1848359" cy="14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CFCB5A-7C4C-4FD1-8C63-6229859E1DAB}"/>
              </a:ext>
            </a:extLst>
          </p:cNvPr>
          <p:cNvSpPr txBox="1"/>
          <p:nvPr/>
        </p:nvSpPr>
        <p:spPr>
          <a:xfrm flipH="1"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4400" b="1" dirty="0" smtClean="0">
                <a:latin typeface="Calibri" pitchFamily="34" charset="0"/>
                <a:cs typeface="Calibri" pitchFamily="34" charset="0"/>
              </a:rPr>
              <a:t>’’ </a:t>
            </a:r>
            <a:r>
              <a:rPr lang="ar-DZ" sz="4400" b="1" dirty="0" smtClean="0">
                <a:blipFill>
                  <a:blip r:embed="rId13"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المواد </a:t>
            </a:r>
            <a:r>
              <a:rPr lang="ar-DZ" sz="4400" b="1" dirty="0">
                <a:blipFill>
                  <a:blip r:embed="rId13"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هي روح </a:t>
            </a:r>
            <a:r>
              <a:rPr lang="ar-DZ" sz="4400" b="1" dirty="0" err="1" smtClean="0">
                <a:blipFill>
                  <a:blip r:embed="rId13"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التكنلوجيا</a:t>
            </a:r>
            <a:r>
              <a:rPr lang="ar-DZ" sz="4400" b="1" dirty="0" smtClean="0">
                <a:blipFill>
                  <a:blip r:embed="rId13"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 - خاصة المعادن</a:t>
            </a:r>
            <a:r>
              <a:rPr lang="fr-FR" sz="4400" b="1" dirty="0" smtClean="0">
                <a:latin typeface="Calibri" pitchFamily="34" charset="0"/>
                <a:cs typeface="Calibri" pitchFamily="34" charset="0"/>
              </a:rPr>
              <a:t> ‛‛</a:t>
            </a:r>
            <a:endParaRPr lang="en-GB" sz="4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6" name="Picture 8" descr="الأردن: سوق المجوهرات واجه أكبر موجة ركود منذ 10 سنوات في 2018">
            <a:extLst>
              <a:ext uri="{FF2B5EF4-FFF2-40B4-BE49-F238E27FC236}">
                <a16:creationId xmlns:a16="http://schemas.microsoft.com/office/drawing/2014/main" xmlns="" id="{AEA5FEA1-DB0C-4AFD-8E1B-AB4DC4AF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130" y="5348675"/>
            <a:ext cx="1787556" cy="13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23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643DFCC-71B5-4E58-B27E-7D3C7ACE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C6E0149-6F92-4401-A506-BA10F5E18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40821166"/>
              </p:ext>
            </p:extLst>
          </p:nvPr>
        </p:nvGraphicFramePr>
        <p:xfrm>
          <a:off x="1776133" y="1096183"/>
          <a:ext cx="5787839" cy="5129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058604-D7CD-4CD7-A544-696409D9BB5E}"/>
              </a:ext>
            </a:extLst>
          </p:cNvPr>
          <p:cNvSpPr txBox="1"/>
          <p:nvPr/>
        </p:nvSpPr>
        <p:spPr>
          <a:xfrm>
            <a:off x="71406" y="4143380"/>
            <a:ext cx="214816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dirty="0">
                <a:latin typeface="Calibri" pitchFamily="34" charset="0"/>
                <a:cs typeface="Calibri" pitchFamily="34" charset="0"/>
              </a:rPr>
              <a:t>هندسة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سبائك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مواد </a:t>
            </a:r>
            <a:r>
              <a:rPr lang="ar-DZ" dirty="0">
                <a:latin typeface="Calibri" pitchFamily="34" charset="0"/>
                <a:cs typeface="Calibri" pitchFamily="34" charset="0"/>
              </a:rPr>
              <a:t>تلائم و تدعم او تعوض وضائف أعضاء بشرية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750686-164F-43E9-ABA2-15BCB0A887F9}"/>
              </a:ext>
            </a:extLst>
          </p:cNvPr>
          <p:cNvSpPr txBox="1"/>
          <p:nvPr/>
        </p:nvSpPr>
        <p:spPr>
          <a:xfrm>
            <a:off x="3214678" y="214290"/>
            <a:ext cx="243055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dirty="0" smtClean="0">
                <a:latin typeface="Calibri" pitchFamily="34" charset="0"/>
                <a:cs typeface="Calibri" pitchFamily="34" charset="0"/>
              </a:rPr>
              <a:t>تطوير مواد وسبائك </a:t>
            </a:r>
            <a:r>
              <a:rPr lang="ar-DZ" dirty="0">
                <a:latin typeface="Calibri" pitchFamily="34" charset="0"/>
                <a:cs typeface="Calibri" pitchFamily="34" charset="0"/>
              </a:rPr>
              <a:t>جديدة تتحمل اجهادات العمل و تمكن من تطوير التصاميم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EF15E4-1247-4A3E-9F59-C9954CA21A44}"/>
              </a:ext>
            </a:extLst>
          </p:cNvPr>
          <p:cNvSpPr txBox="1"/>
          <p:nvPr/>
        </p:nvSpPr>
        <p:spPr>
          <a:xfrm>
            <a:off x="7000892" y="2285992"/>
            <a:ext cx="195800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dirty="0">
                <a:latin typeface="Calibri" pitchFamily="34" charset="0"/>
                <a:cs typeface="Calibri" pitchFamily="34" charset="0"/>
              </a:rPr>
              <a:t>هندسة و تطوير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مواد وسبائك </a:t>
            </a:r>
            <a:r>
              <a:rPr lang="ar-DZ" dirty="0">
                <a:latin typeface="Calibri" pitchFamily="34" charset="0"/>
                <a:cs typeface="Calibri" pitchFamily="34" charset="0"/>
              </a:rPr>
              <a:t>ذات خصائص كهربائية احسن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772DE0-1708-442E-B898-F0B86386F754}"/>
              </a:ext>
            </a:extLst>
          </p:cNvPr>
          <p:cNvSpPr txBox="1"/>
          <p:nvPr/>
        </p:nvSpPr>
        <p:spPr>
          <a:xfrm>
            <a:off x="6929454" y="4071942"/>
            <a:ext cx="221454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DZ" dirty="0">
                <a:latin typeface="Calibri" pitchFamily="34" charset="0"/>
                <a:cs typeface="Calibri" pitchFamily="34" charset="0"/>
              </a:rPr>
              <a:t>دراسة التفاعلات الكيميائية بين المواد من أجل تحسين خصائصها أو تثبيط التفاعلات الغير مرغوب فيها 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(على سبيل المثال مقاومة التأكسد </a:t>
            </a:r>
            <a:r>
              <a:rPr lang="ar-DZ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dirty="0" smtClean="0">
                <a:latin typeface="Calibri" pitchFamily="34" charset="0"/>
                <a:cs typeface="Calibri" pitchFamily="34" charset="0"/>
              </a:rPr>
              <a:t> التآكل) </a:t>
            </a:r>
            <a:endParaRPr lang="ar-D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E27BBD-5725-417F-8F27-B3D2CE865BE3}"/>
              </a:ext>
            </a:extLst>
          </p:cNvPr>
          <p:cNvSpPr txBox="1"/>
          <p:nvPr/>
        </p:nvSpPr>
        <p:spPr>
          <a:xfrm>
            <a:off x="3357554" y="6211669"/>
            <a:ext cx="284405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dirty="0">
                <a:latin typeface="Calibri" pitchFamily="34" charset="0"/>
                <a:cs typeface="Calibri" pitchFamily="34" charset="0"/>
              </a:rPr>
              <a:t>تسخير أو تطوير البرمجيات من أجل دراسة خصائص المواد أو تصنيعها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5FF803-2F23-4F2C-8F93-9DF74C1B367B}"/>
              </a:ext>
            </a:extLst>
          </p:cNvPr>
          <p:cNvSpPr txBox="1"/>
          <p:nvPr/>
        </p:nvSpPr>
        <p:spPr>
          <a:xfrm>
            <a:off x="571472" y="2285992"/>
            <a:ext cx="159026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dirty="0">
                <a:latin typeface="Calibri" pitchFamily="34" charset="0"/>
                <a:cs typeface="Calibri" pitchFamily="34" charset="0"/>
              </a:rPr>
              <a:t>المجوهرات و الجانب الجمالي (الديكور)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70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الخلاصة</a:t>
            </a:r>
            <a:endParaRPr lang="fr-FR" sz="2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428605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25000"/>
              </a:lnSpc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إن التعدين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علم عريق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نشأء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و تطور قبل الكثير من العلوم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مثل الفيزياء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الميكانيك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و العلوم الكهربائية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غيرها. و لكن كونه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علم تكنولوجي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بإمتياز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أي أنه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علم تجريبي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تطبيقي بالدرجة الأولى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، لم يكن من السهل نقله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التمكن  منه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، </a:t>
            </a:r>
            <a:r>
              <a:rPr lang="ar-DZ" sz="2400" b="1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يعد </a:t>
            </a:r>
            <a:r>
              <a:rPr lang="ar-DZ" sz="2400" b="1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إمتلاكه</a:t>
            </a:r>
            <a:r>
              <a:rPr lang="ar-DZ" sz="2400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b="1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إمتلاكا</a:t>
            </a:r>
            <a:r>
              <a:rPr lang="ar-DZ" sz="2400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للتكنولوجيا ذاتها.</a:t>
            </a:r>
          </a:p>
          <a:p>
            <a:pPr algn="just" rtl="1">
              <a:lnSpc>
                <a:spcPct val="125000"/>
              </a:lnSpc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إن التعدين يحظى بصد واسع في مجتمعات الدول المتقدمة صناعيا. و لمواصلة تطورها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نموها  فلقد أنشأت له عدة فروع في الجامعات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مراكز التكوين لضمان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إستمرار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توفر اليد العاملة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الكفاءات.</a:t>
            </a:r>
          </a:p>
          <a:p>
            <a:pPr algn="just" rtl="1">
              <a:lnSpc>
                <a:spcPct val="125000"/>
              </a:lnSpc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مما سبق يتبين لنا </a:t>
            </a:r>
            <a:r>
              <a:rPr lang="ar-DZ" sz="2400" b="1" dirty="0" smtClean="0">
                <a:latin typeface="Calibri" pitchFamily="34" charset="0"/>
                <a:cs typeface="Calibri" pitchFamily="34" charset="0"/>
              </a:rPr>
              <a:t>مكانة التعدين الصحيحة في المجتمعات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،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ليس كما يتصوره البعض العمل فقط في محيط الفرن العالي وسط الغبار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النار(الحرارة)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 rtl="1">
              <a:lnSpc>
                <a:spcPct val="125000"/>
              </a:lnSpc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ومن حيث العمل فإن التكوين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في التعدين يتيح العمل في كثير من المجالات </a:t>
            </a:r>
            <a:r>
              <a:rPr lang="ar-DZ" sz="24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القطاعات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التي أشرنا إليها سابقا، فحيث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مايوجد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إنتاج المعدن يكون هنالك العديد من مناصب العمل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 بل إن عدد المتكونين، في بلدنا، أقل بكثير من مناصب الشغل المعروضة. </a:t>
            </a:r>
            <a:r>
              <a:rPr lang="ar-DZ" sz="2400" b="1" dirty="0" smtClean="0">
                <a:latin typeface="Calibri" pitchFamily="34" charset="0"/>
                <a:cs typeface="Calibri" pitchFamily="34" charset="0"/>
              </a:rPr>
              <a:t>ومن قلة المتكونين في التعدين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فإن أصحاب تكوينات أخرى حلت محلهم، وهذا ليس في صالح المشغل. و مع التوجه الجديد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الإستثمار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في صناعة المعادن فإن مناصب شغل ستتوفر أكثر فأكثر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لن تغطى أبدا في أجالها القريبة،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وهو ما يؤمن مناصب عمل المعدنين في المستقبل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المراجع</a:t>
            </a:r>
            <a:endParaRPr lang="fr-FR" sz="2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00042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2"/>
              </a:rPr>
              <a:t>https://www.alsglobal.com/fr/geochemistry/bulk-commodity-analysis/bauxite-analysis</a:t>
            </a:r>
            <a:r>
              <a:rPr lang="ar-DZ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3"/>
              </a:rPr>
              <a:t>http://cours.polymtl.ca/PBedard/glq1100/roches/formation_fer/formation_de_fer.html</a:t>
            </a:r>
            <a:endParaRPr lang="ar-DZ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4"/>
              </a:rPr>
              <a:t>https://www.google.com/search?q=</a:t>
            </a:r>
            <a:r>
              <a:rPr lang="ar-DZ" sz="1600" dirty="0" smtClean="0">
                <a:latin typeface="Calibri" pitchFamily="34" charset="0"/>
                <a:cs typeface="Calibri" pitchFamily="34" charset="0"/>
                <a:hlinkClick r:id="rId4"/>
              </a:rPr>
              <a:t>منجم+غار+</a:t>
            </a:r>
            <a:r>
              <a:rPr lang="ar-DZ" sz="1600" dirty="0" err="1" smtClean="0">
                <a:latin typeface="Calibri" pitchFamily="34" charset="0"/>
                <a:cs typeface="Calibri" pitchFamily="34" charset="0"/>
                <a:hlinkClick r:id="rId4"/>
              </a:rPr>
              <a:t>جبيلات</a:t>
            </a:r>
            <a:r>
              <a:rPr lang="ar-DZ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5"/>
              </a:rPr>
              <a:t>https://fr.wikipedia.org/wiki/Mine_d%27or#Traitement_du_minerai_d'or</a:t>
            </a:r>
            <a:r>
              <a:rPr lang="ar-DZ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6"/>
              </a:rPr>
              <a:t>https://fr.wikipedia.org/wiki/Oxyde_de_fer</a:t>
            </a:r>
            <a:endParaRPr lang="ar-DZ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7"/>
              </a:rPr>
              <a:t>https://www.bronkhorst.fr/blog-fr/tag/production-de-la-fonte</a:t>
            </a:r>
            <a:endParaRPr lang="ar-DZ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8"/>
              </a:rPr>
              <a:t>https://fr.wikipedia.org/wiki/Corrosion</a:t>
            </a:r>
            <a:endParaRPr lang="ar-DZ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9"/>
              </a:rPr>
              <a:t>https://www.google.com/search?q=fonderie</a:t>
            </a:r>
            <a:endParaRPr lang="ar-DZ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10"/>
              </a:rPr>
              <a:t>https://fr.wikipedia.org/wiki/Fonderie</a:t>
            </a:r>
            <a:endParaRPr lang="ar-DZ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11"/>
              </a:rPr>
              <a:t>https://ar.wikipedia.org/wiki/</a:t>
            </a:r>
            <a:r>
              <a:rPr lang="ar-DZ" sz="16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ar-DZ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تشكيل_المعادن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12"/>
              </a:rPr>
              <a:t>https://www.google.com/search?q=forgeage+industriel</a:t>
            </a:r>
            <a:endParaRPr lang="ar-DZ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13"/>
              </a:rPr>
              <a:t>https://fr.wikipedia.org/wiki/Laminage</a:t>
            </a:r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14"/>
              </a:rPr>
              <a:t>https://www.researchgate.net/figure/Microstructure-de-lX38CrMoV5-a-letat-initial-a-lissue-de-traitement-thermique-a-et_fig27_322851227</a:t>
            </a:r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15"/>
              </a:rPr>
              <a:t>https://phantomservicesinc.com/services/powder-coating-services/steelrim2/</a:t>
            </a:r>
            <a:endParaRPr lang="fr-FR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latin typeface="Calibri" pitchFamily="34" charset="0"/>
                <a:cs typeface="Calibri" pitchFamily="34" charset="0"/>
                <a:hlinkClick r:id="rId16"/>
              </a:rPr>
              <a:t>https://www.struers.com/fr-FR/Knowledge/Materials/Metallic-grain-structures#equipment</a:t>
            </a:r>
          </a:p>
          <a:p>
            <a:pPr marL="342900" indent="-342900"/>
            <a:endParaRPr lang="ar-DZ" sz="16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ED0DA28-D12E-404C-A84C-9E64EA0C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C4E683-85D1-4AD9-8621-65021C636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285727"/>
            <a:ext cx="6072230" cy="6386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9E3FB1-7D68-4F50-ABE2-911B1F155B6B}"/>
              </a:ext>
            </a:extLst>
          </p:cNvPr>
          <p:cNvSpPr txBox="1"/>
          <p:nvPr/>
        </p:nvSpPr>
        <p:spPr>
          <a:xfrm>
            <a:off x="5929322" y="70563"/>
            <a:ext cx="31432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400" dirty="0">
                <a:latin typeface="Calibri" pitchFamily="34" charset="0"/>
                <a:cs typeface="Calibri" pitchFamily="34" charset="0"/>
              </a:rPr>
              <a:t>تصميم أي جهاز , قطعة أو أداة  و </a:t>
            </a:r>
            <a:r>
              <a:rPr lang="ar-DZ" sz="2400" b="1" dirty="0">
                <a:latin typeface="Calibri" pitchFamily="34" charset="0"/>
                <a:cs typeface="Calibri" pitchFamily="34" charset="0"/>
              </a:rPr>
              <a:t>اختيار المادة </a:t>
            </a:r>
            <a:r>
              <a:rPr lang="ar-DZ" sz="2400" dirty="0">
                <a:latin typeface="Calibri" pitchFamily="34" charset="0"/>
                <a:cs typeface="Calibri" pitchFamily="34" charset="0"/>
              </a:rPr>
              <a:t>مرتبط بشكل أساسي بخصائص وسط الاستعمال ( </a:t>
            </a:r>
            <a:r>
              <a:rPr lang="ar-DZ" sz="2400" dirty="0" err="1">
                <a:latin typeface="Calibri" pitchFamily="34" charset="0"/>
                <a:cs typeface="Calibri" pitchFamily="34" charset="0"/>
              </a:rPr>
              <a:t>الاجهادات</a:t>
            </a:r>
            <a:r>
              <a:rPr lang="ar-DZ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الميكانيكية، درجة الحرارة، الضغط، </a:t>
            </a:r>
            <a:r>
              <a:rPr lang="ar-DZ" sz="2400" dirty="0">
                <a:latin typeface="Calibri" pitchFamily="34" charset="0"/>
                <a:cs typeface="Calibri" pitchFamily="34" charset="0"/>
              </a:rPr>
              <a:t>التفاعلات الكيميائية ..)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الوظيفة الخاصة بكل قطعة</a:t>
            </a:r>
          </a:p>
          <a:p>
            <a:pPr algn="just" rtl="1"/>
            <a:endParaRPr lang="ar-DZ" sz="2400" dirty="0">
              <a:latin typeface="Calibri" pitchFamily="34" charset="0"/>
              <a:cs typeface="Calibri" pitchFamily="34" charset="0"/>
            </a:endParaRPr>
          </a:p>
          <a:p>
            <a:pPr algn="just" rtl="1"/>
            <a:r>
              <a:rPr lang="ar-DZ" sz="2400" b="1" dirty="0">
                <a:latin typeface="Calibri" pitchFamily="34" charset="0"/>
                <a:cs typeface="Calibri" pitchFamily="34" charset="0"/>
              </a:rPr>
              <a:t>التطور السريع للتكنلوجيا يفرض البحث عن مواد جديدة مركبة </a:t>
            </a:r>
            <a:r>
              <a:rPr lang="ar-DZ" sz="2400" dirty="0">
                <a:latin typeface="Calibri" pitchFamily="34" charset="0"/>
                <a:cs typeface="Calibri" pitchFamily="34" charset="0"/>
              </a:rPr>
              <a:t>يمكنها تحمل اجهادات عمل متطرفة تسمح للتكنلوجيا بالمضي نحو آفاق كانت تحدها خصائص المواد التقليدية .</a:t>
            </a:r>
          </a:p>
        </p:txBody>
      </p:sp>
    </p:spTree>
    <p:extLst>
      <p:ext uri="{BB962C8B-B14F-4D97-AF65-F5344CB8AC3E}">
        <p14:creationId xmlns:p14="http://schemas.microsoft.com/office/powerpoint/2010/main" xmlns="" val="283069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AE9D071-98CF-435C-BD2B-976514544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D619FC33-16ED-4246-9596-BEFEB55E4C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8551" y="457200"/>
            <a:ext cx="5630312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EEA80E1-F99F-4009-837F-2F72F8A5D5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230AF9A-4641-4BD8-9F95-9607CD304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703D4EC-9389-41B6-B88B-B6FDC8CD33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006957"/>
            <a:ext cx="5410200" cy="923444"/>
          </a:xfrm>
        </p:spPr>
        <p:txBody>
          <a:bodyPr anchor="ctr">
            <a:normAutofit/>
          </a:bodyPr>
          <a:lstStyle/>
          <a:p>
            <a:pPr algn="ctr"/>
            <a:r>
              <a:rPr lang="ar-DZ" sz="5400" dirty="0">
                <a:latin typeface="Calibri" pitchFamily="34" charset="0"/>
                <a:cs typeface="Calibri" pitchFamily="34" charset="0"/>
              </a:rPr>
              <a:t>المحتوى</a:t>
            </a:r>
            <a:endParaRPr lang="en-US" sz="5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xmlns="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7336383"/>
              </p:ext>
            </p:extLst>
          </p:nvPr>
        </p:nvGraphicFramePr>
        <p:xfrm>
          <a:off x="539678" y="2198254"/>
          <a:ext cx="5140686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03E8E2-1AC3-47BA-B4EE-ABE2DEA6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E87856-60A6-4A8F-B5FD-07BF0264D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285" y="618067"/>
            <a:ext cx="2372566" cy="2810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C9B5BE-581D-48FE-8CE9-20894D21F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7154" y="3911034"/>
            <a:ext cx="2344826" cy="24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32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9B43FC-100B-4A0D-A4D5-0D2D04B99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D79B43FC-100B-4A0D-A4D5-0D2D04B99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D79B43FC-100B-4A0D-A4D5-0D2D04B99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CB3071-D555-47DA-A36A-69EB91531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07CB3071-D555-47DA-A36A-69EB91531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07CB3071-D555-47DA-A36A-69EB91531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319267-C71E-43C9-94E1-827D0616C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58319267-C71E-43C9-94E1-827D0616C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58319267-C71E-43C9-94E1-827D0616C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0783F9-BE32-4654-A230-1E99427F1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610783F9-BE32-4654-A230-1E99427F1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610783F9-BE32-4654-A230-1E99427F1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34520C-583D-4C82-BE4A-A719AA45F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4534520C-583D-4C82-BE4A-A719AA45F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4534520C-583D-4C82-BE4A-A719AA45F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65097E-32F1-4AB8-8C4E-2814A7596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A965097E-32F1-4AB8-8C4E-2814A7596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A965097E-32F1-4AB8-8C4E-2814A7596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A1B0A-9EE1-4AC1-8186-12F0EAD1A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graphicEl>
                                              <a:dgm id="{F63A1B0A-9EE1-4AC1-8186-12F0EAD1A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F63A1B0A-9EE1-4AC1-8186-12F0EAD1A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714EC9-FEC9-4DDD-A783-33EC975E8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graphicEl>
                                              <a:dgm id="{CE714EC9-FEC9-4DDD-A783-33EC975E8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graphicEl>
                                              <a:dgm id="{CE714EC9-FEC9-4DDD-A783-33EC975E8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F74012-55EC-44A3-AF06-894B7266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graphicEl>
                                              <a:dgm id="{FAF74012-55EC-44A3-AF06-894B7266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graphicEl>
                                              <a:dgm id="{FAF74012-55EC-44A3-AF06-894B7266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100C4AE-22BD-418B-A0A4-F0E38411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Metallurgy - Definition, Principles &amp; Examples">
            <a:extLst>
              <a:ext uri="{FF2B5EF4-FFF2-40B4-BE49-F238E27FC236}">
                <a16:creationId xmlns:a16="http://schemas.microsoft.com/office/drawing/2014/main" xmlns="" id="{5CC4356C-3E48-4869-A3B1-65DD1DCA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3465440" cy="189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9E9BC9-D0FD-4AAC-A071-A16E424C5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626" y="2071678"/>
            <a:ext cx="3374374" cy="189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297976-A626-4252-9B7D-098AC4E2B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286256"/>
            <a:ext cx="2135981" cy="1600200"/>
          </a:xfrm>
          <a:prstGeom prst="rect">
            <a:avLst/>
          </a:prstGeom>
        </p:spPr>
      </p:pic>
      <p:pic>
        <p:nvPicPr>
          <p:cNvPr id="1032" name="Picture 8" descr="Oxygen generators for metallurgy - Inmatec">
            <a:extLst>
              <a:ext uri="{FF2B5EF4-FFF2-40B4-BE49-F238E27FC236}">
                <a16:creationId xmlns:a16="http://schemas.microsoft.com/office/drawing/2014/main" xmlns="" id="{21D3C853-9636-49DF-9498-A4431064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8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D221EC-D474-46A8-A27F-C4C93B2BC4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3" y="4714884"/>
            <a:ext cx="2143108" cy="2143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D984C2-5442-4595-A1C8-68C51DA40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86322"/>
            <a:ext cx="2357422" cy="207167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2857496"/>
            <a:ext cx="9144000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الفكرة الأكثر شيوعا عن التعدين في المحيط </a:t>
            </a:r>
            <a:r>
              <a:rPr lang="ar-DZ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الإجتماعي</a:t>
            </a:r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بصفة عامة، هي العمل ضمن محيط الفرن وسط الحرارة المجهدة </a:t>
            </a:r>
            <a:r>
              <a:rPr lang="ar-DZ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و</a:t>
            </a:r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الغبار </a:t>
            </a:r>
            <a:r>
              <a:rPr lang="ar-DZ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و</a:t>
            </a:r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الأوساخ </a:t>
            </a:r>
            <a:r>
              <a:rPr lang="ar-DZ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و</a:t>
            </a:r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...</a:t>
            </a:r>
            <a:r>
              <a:rPr lang="ar-DZ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و</a:t>
            </a:r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ما يليه من تعب </a:t>
            </a:r>
            <a:r>
              <a:rPr lang="ar-DZ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و</a:t>
            </a:r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مشقة </a:t>
            </a:r>
            <a:r>
              <a:rPr lang="ar-DZ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و</a:t>
            </a:r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إرهاق.</a:t>
            </a:r>
          </a:p>
          <a:p>
            <a:pPr algn="just" rtl="1"/>
            <a:endParaRPr lang="ar-DZ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rtl="1"/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فهل هذا صحيح؟</a:t>
            </a:r>
          </a:p>
          <a:p>
            <a:pPr algn="ctr" rtl="1"/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ar-DZ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لنرى ذلك..... </a:t>
            </a:r>
            <a:endParaRPr lang="fr-F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C78F30E-B750-47B9-A5A0-8950C91C5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422" y="2500306"/>
            <a:ext cx="4446741" cy="3950188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539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66DF614-7ABB-4DB2-99B9-E3F3AC07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9E2609-6EB8-4884-B7F0-BB2737127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73" b="22019"/>
          <a:stretch/>
        </p:blipFill>
        <p:spPr>
          <a:xfrm>
            <a:off x="571472" y="1000108"/>
            <a:ext cx="2350523" cy="1802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567B29-8E0E-4689-813F-FFC9D274C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571480"/>
            <a:ext cx="1936733" cy="240858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53F5628E-2F34-4B2E-8201-AEEB62542F75}"/>
              </a:ext>
            </a:extLst>
          </p:cNvPr>
          <p:cNvSpPr/>
          <p:nvPr/>
        </p:nvSpPr>
        <p:spPr>
          <a:xfrm>
            <a:off x="3357554" y="1857364"/>
            <a:ext cx="2428892" cy="357190"/>
          </a:xfrm>
          <a:prstGeom prst="rightArrow">
            <a:avLst>
              <a:gd name="adj1" fmla="val 50000"/>
              <a:gd name="adj2" fmla="val 20882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BAEA6F-C729-4E98-97E4-B9D748FE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1571612"/>
            <a:ext cx="892078" cy="918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A3B206-7BE1-4862-B97C-B86F33C352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055" b="9242"/>
          <a:stretch/>
        </p:blipFill>
        <p:spPr>
          <a:xfrm>
            <a:off x="0" y="5286388"/>
            <a:ext cx="2350212" cy="131196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E0B04BD4-CC8F-4F37-90B4-2FF54860B259}"/>
              </a:ext>
            </a:extLst>
          </p:cNvPr>
          <p:cNvSpPr/>
          <p:nvPr/>
        </p:nvSpPr>
        <p:spPr>
          <a:xfrm>
            <a:off x="1928794" y="5786455"/>
            <a:ext cx="1000132" cy="3571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D7EA035A-68C7-4661-B821-A45826396A92}"/>
              </a:ext>
            </a:extLst>
          </p:cNvPr>
          <p:cNvSpPr/>
          <p:nvPr/>
        </p:nvSpPr>
        <p:spPr>
          <a:xfrm>
            <a:off x="5643570" y="5618923"/>
            <a:ext cx="1285884" cy="45328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6EF47E-0139-48A7-ABCC-032F471AC5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570" r="45297"/>
          <a:stretch/>
        </p:blipFill>
        <p:spPr>
          <a:xfrm>
            <a:off x="3000364" y="4692470"/>
            <a:ext cx="2655004" cy="2145653"/>
          </a:xfrm>
          <a:prstGeom prst="rect">
            <a:avLst/>
          </a:prstGeom>
        </p:spPr>
      </p:pic>
      <p:pic>
        <p:nvPicPr>
          <p:cNvPr id="4098" name="Picture 2" descr="Types of Crystals | Boundless Chemistry">
            <a:extLst>
              <a:ext uri="{FF2B5EF4-FFF2-40B4-BE49-F238E27FC236}">
                <a16:creationId xmlns:a16="http://schemas.microsoft.com/office/drawing/2014/main" xmlns="" id="{EF1D6DD4-4D8C-4FAF-80AE-DB5236085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569" y="4464088"/>
            <a:ext cx="2212431" cy="23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2783DB9-13F3-4FB4-AA14-B1EE3ED64F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836" t="15903" r="16290" b="14787"/>
          <a:stretch/>
        </p:blipFill>
        <p:spPr>
          <a:xfrm>
            <a:off x="1571604" y="3214686"/>
            <a:ext cx="1023731" cy="1187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B4AC8FC-FE16-4BF5-A42E-5DD351D954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206" y="3000372"/>
            <a:ext cx="1428750" cy="1181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758FB-07B1-46C0-A70D-3E71B3778F0F}"/>
              </a:ext>
            </a:extLst>
          </p:cNvPr>
          <p:cNvSpPr txBox="1"/>
          <p:nvPr/>
        </p:nvSpPr>
        <p:spPr>
          <a:xfrm>
            <a:off x="2786050" y="0"/>
            <a:ext cx="4071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غير نظرتك </a:t>
            </a:r>
            <a:r>
              <a:rPr lang="ar-DZ" sz="4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عن التعدين </a:t>
            </a:r>
            <a:r>
              <a:rPr lang="ar-DZ" sz="4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4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DZ" sz="4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المعادن</a:t>
            </a:r>
            <a:endParaRPr lang="en-GB" sz="44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Arrow: Right 4">
            <a:extLst>
              <a:ext uri="{FF2B5EF4-FFF2-40B4-BE49-F238E27FC236}">
                <a16:creationId xmlns:a16="http://schemas.microsoft.com/office/drawing/2014/main" xmlns="" id="{53F5628E-2F34-4B2E-8201-AEEB62542F75}"/>
              </a:ext>
            </a:extLst>
          </p:cNvPr>
          <p:cNvSpPr/>
          <p:nvPr/>
        </p:nvSpPr>
        <p:spPr>
          <a:xfrm>
            <a:off x="2928926" y="3571876"/>
            <a:ext cx="3929090" cy="357190"/>
          </a:xfrm>
          <a:prstGeom prst="rightArrow">
            <a:avLst>
              <a:gd name="adj1" fmla="val 50000"/>
              <a:gd name="adj2" fmla="val 20882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7">
            <a:extLst>
              <a:ext uri="{FF2B5EF4-FFF2-40B4-BE49-F238E27FC236}">
                <a16:creationId xmlns:a16="http://schemas.microsoft.com/office/drawing/2014/main" xmlns="" id="{E0B04BD4-CC8F-4F37-90B4-2FF54860B259}"/>
              </a:ext>
            </a:extLst>
          </p:cNvPr>
          <p:cNvSpPr/>
          <p:nvPr/>
        </p:nvSpPr>
        <p:spPr>
          <a:xfrm rot="5400000">
            <a:off x="1750199" y="2464587"/>
            <a:ext cx="1000132" cy="3571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Arrow: Right 7">
            <a:extLst>
              <a:ext uri="{FF2B5EF4-FFF2-40B4-BE49-F238E27FC236}">
                <a16:creationId xmlns:a16="http://schemas.microsoft.com/office/drawing/2014/main" xmlns="" id="{E0B04BD4-CC8F-4F37-90B4-2FF54860B259}"/>
              </a:ext>
            </a:extLst>
          </p:cNvPr>
          <p:cNvSpPr/>
          <p:nvPr/>
        </p:nvSpPr>
        <p:spPr>
          <a:xfrm rot="5400000">
            <a:off x="7465239" y="2178835"/>
            <a:ext cx="1000132" cy="3571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207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9CFA6-337A-4538-8F7D-CB026AFD8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042" y="1714488"/>
            <a:ext cx="5715040" cy="2714644"/>
          </a:xfr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DZ" sz="9600" dirty="0">
                <a:latin typeface="Calibri" pitchFamily="34" charset="0"/>
                <a:cs typeface="Calibri" pitchFamily="34" charset="0"/>
              </a:rPr>
              <a:t>نبذة تاريخية عن التعدين </a:t>
            </a:r>
            <a:endParaRPr lang="en-GB" sz="9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0618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7049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إن </a:t>
            </a:r>
            <a:r>
              <a:rPr lang="ar-DZ" sz="24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التعدين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( </a:t>
            </a:r>
            <a:r>
              <a:rPr lang="ar-DZ" sz="2400" b="1" dirty="0" smtClean="0">
                <a:latin typeface="Calibri" pitchFamily="34" charset="0"/>
                <a:cs typeface="Calibri" pitchFamily="34" charset="0"/>
              </a:rPr>
              <a:t>علم </a:t>
            </a:r>
            <a:r>
              <a:rPr lang="ar-DZ" sz="2400" b="1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b="1" dirty="0" smtClean="0">
                <a:latin typeface="Calibri" pitchFamily="34" charset="0"/>
                <a:cs typeface="Calibri" pitchFamily="34" charset="0"/>
              </a:rPr>
              <a:t> صناعة التعدين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) بدأ في حياة الإنسان منذ ا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لقدم البعيد جدا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 فلو نظرنا إلى التاريخ سنجد أن الإنسان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إستعمل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المعادن منذ القدم البعيد. هذا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ماتظهره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الحفريات الأثرية في كل مرة، وفي كل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إكتشاف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نغوص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في  الزمن أكثر فأكثر حتى إننا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أصبحنا لا نستطيع أن نحدد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بالظبط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الحقبة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التى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بدأ فيها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إستعمال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المعاد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ن. لقد بدأ الإنسان منذ أمد بعيد بصناعة عدة أدوات معدنية مثل الحلي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أدوات الصيد ثم الأدوات الحربية إلى إلى الأدوات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الفلاحية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و أدوات التشييد وربما العديد من غيرها. و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نظرا لأهمية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ضرورة  المعادن في حياة الإنسان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فلقد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ذكر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القرأن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الحكيم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عددا منها مثل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: الذهب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الفضة،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الحديد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النحاس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 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و اليوم لو نضرنا حولنا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تفحصنا واقعنا سنجد أن المعادن حاضرة، في جميع مجلات الحياة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كل القطاعات الصناعية تقريبا :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في الفلاحة: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من المنجل إلى الفأس ثم الجرار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الحاصدة.......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في النقل: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بدأ من الدراجة إلى السيارة إلى القطار، إلى الباخرة، الطائرة، إلى المراكب الفضائية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في المجال الحربي :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من البندقية إلى المدفع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الصواريخ...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في الاتصالات: 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بدا من الهاتف إلى شبكات النقل </a:t>
            </a:r>
            <a:r>
              <a:rPr lang="ar-DZ" sz="2400" dirty="0" err="1" smtClean="0">
                <a:latin typeface="Calibri" pitchFamily="34" charset="0"/>
                <a:cs typeface="Calibri" pitchFamily="34" charset="0"/>
              </a:rPr>
              <a:t>الي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الأقمار الصناعية</a:t>
            </a: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في الطب والصيدلة </a:t>
            </a:r>
            <a:endParaRPr lang="fr-FR" sz="24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just" rtl="1">
              <a:buFont typeface="Wingdings" pitchFamily="2" charset="2"/>
              <a:buChar char="§"/>
            </a:pPr>
            <a:r>
              <a:rPr lang="ar-DZ" sz="2400" dirty="0" smtClean="0">
                <a:latin typeface="Calibri" pitchFamily="34" charset="0"/>
                <a:cs typeface="Calibri" pitchFamily="34" charset="0"/>
              </a:rPr>
              <a:t>و غيرها من المجالات الأخرى.</a:t>
            </a:r>
          </a:p>
          <a:p>
            <a:pPr algn="just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كل هذا يبين مكانة المعادن في حياتنا اليومية، 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لهذا يجب علينا أن نعي مدى أهمية وضرورة المعادن </a:t>
            </a:r>
            <a:r>
              <a:rPr lang="ar-DZ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التعدين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 في 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رقي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إزدهار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الحضارات  </a:t>
            </a:r>
            <a:r>
              <a:rPr lang="ar-DZ" sz="2400" u="sng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400" u="sng" dirty="0" smtClean="0">
                <a:latin typeface="Calibri" pitchFamily="34" charset="0"/>
                <a:cs typeface="Calibri" pitchFamily="34" charset="0"/>
              </a:rPr>
              <a:t> الأمم</a:t>
            </a:r>
            <a:r>
              <a:rPr lang="ar-DZ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064032" y="0"/>
            <a:ext cx="1080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>
                <a:latin typeface="Calibri" pitchFamily="34" charset="0"/>
                <a:cs typeface="Calibri" pitchFamily="34" charset="0"/>
              </a:rPr>
              <a:t>تمهيد</a:t>
            </a:r>
            <a:endParaRPr lang="fr-FR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427137"/>
            <a:ext cx="9144000" cy="76944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DZ" sz="2200" b="1" dirty="0" smtClean="0">
                <a:latin typeface="Calibri" pitchFamily="34" charset="0"/>
                <a:cs typeface="Calibri" pitchFamily="34" charset="0"/>
              </a:rPr>
              <a:t>سنجد أن ما يقارب</a:t>
            </a:r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DZ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80 </a:t>
            </a:r>
            <a:r>
              <a:rPr lang="fr-FR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ar-DZ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من العناصر هي معادن</a:t>
            </a:r>
            <a:r>
              <a:rPr lang="ar-DZ" sz="2200" b="1" dirty="0" smtClean="0">
                <a:latin typeface="Calibri" pitchFamily="34" charset="0"/>
                <a:cs typeface="Calibri" pitchFamily="34" charset="0"/>
              </a:rPr>
              <a:t>، </a:t>
            </a:r>
            <a:r>
              <a:rPr lang="ar-DZ" sz="2200" b="1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200" b="1" dirty="0" smtClean="0">
                <a:latin typeface="Calibri" pitchFamily="34" charset="0"/>
                <a:cs typeface="Calibri" pitchFamily="34" charset="0"/>
              </a:rPr>
              <a:t> هذا العدد يظهر أهمية المعادن في حياة الإنسان.</a:t>
            </a:r>
            <a:endParaRPr lang="fr-FR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71736" y="0"/>
            <a:ext cx="378621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>
                <a:latin typeface="Calibri" pitchFamily="34" charset="0"/>
                <a:cs typeface="Calibri" pitchFamily="34" charset="0"/>
              </a:rPr>
              <a:t>العناصر المعدنية </a:t>
            </a:r>
            <a:r>
              <a:rPr lang="ar-DZ" sz="2800" b="1" dirty="0" err="1" smtClean="0">
                <a:latin typeface="Calibri" pitchFamily="34" charset="0"/>
                <a:cs typeface="Calibri" pitchFamily="34" charset="0"/>
              </a:rPr>
              <a:t>و</a:t>
            </a:r>
            <a:r>
              <a:rPr lang="ar-DZ" sz="2800" b="1" dirty="0" smtClean="0">
                <a:latin typeface="Calibri" pitchFamily="34" charset="0"/>
                <a:cs typeface="Calibri" pitchFamily="34" charset="0"/>
              </a:rPr>
              <a:t> أهميتها</a:t>
            </a:r>
            <a:endParaRPr lang="fr-FR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985838"/>
            <a:ext cx="9115425" cy="544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e 23"/>
          <p:cNvGrpSpPr/>
          <p:nvPr/>
        </p:nvGrpSpPr>
        <p:grpSpPr>
          <a:xfrm>
            <a:off x="2571736" y="1714488"/>
            <a:ext cx="2428892" cy="1251251"/>
            <a:chOff x="2571736" y="1714488"/>
            <a:chExt cx="2428892" cy="1251251"/>
          </a:xfrm>
        </p:grpSpPr>
        <p:sp>
          <p:nvSpPr>
            <p:cNvPr id="21" name="ZoneTexte 20"/>
            <p:cNvSpPr txBox="1"/>
            <p:nvPr/>
          </p:nvSpPr>
          <p:spPr>
            <a:xfrm>
              <a:off x="3571868" y="1714488"/>
              <a:ext cx="714380" cy="400110"/>
            </a:xfrm>
            <a:prstGeom prst="rect">
              <a:avLst/>
            </a:prstGeom>
            <a:noFill/>
            <a:ln w="28575">
              <a:solidFill>
                <a:srgbClr val="99FF33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sz="2000" b="1" dirty="0" smtClean="0">
                  <a:solidFill>
                    <a:srgbClr val="0000FF"/>
                  </a:solidFill>
                </a:rPr>
                <a:t>معادن</a:t>
              </a:r>
              <a:endParaRPr lang="fr-FR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71736" y="2134742"/>
              <a:ext cx="2428892" cy="830997"/>
            </a:xfrm>
            <a:prstGeom prst="rect">
              <a:avLst/>
            </a:prstGeom>
            <a:noFill/>
            <a:ln w="28575">
              <a:solidFill>
                <a:srgbClr val="99FF33"/>
              </a:solidFill>
            </a:ln>
          </p:spPr>
          <p:txBody>
            <a:bodyPr wrap="square" rtlCol="0">
              <a:spAutoFit/>
            </a:bodyPr>
            <a:lstStyle/>
            <a:p>
              <a:endParaRPr lang="ar-DZ" sz="1600" dirty="0" smtClean="0"/>
            </a:p>
            <a:p>
              <a:endParaRPr lang="ar-DZ" sz="1600" dirty="0" smtClean="0"/>
            </a:p>
            <a:p>
              <a:endParaRPr lang="fr-FR" sz="1600" dirty="0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3500430" y="559338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 smtClean="0">
                <a:latin typeface="Calibri" pitchFamily="34" charset="0"/>
                <a:cs typeface="Calibri" pitchFamily="34" charset="0"/>
              </a:rPr>
              <a:t>لنتفحص الجدول الدوري من حيث تصنيف العناصر: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uctures granulaires métalliq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1"/>
            <a:ext cx="9277350" cy="697230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14480" y="2714620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بعض حرف </a:t>
            </a:r>
            <a:r>
              <a:rPr lang="ar-DZ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و</a:t>
            </a:r>
            <a:r>
              <a:rPr lang="ar-D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مهن هندسة التعدين</a:t>
            </a:r>
            <a:endParaRPr lang="fr-FR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xit" presetSubtype="27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2820</Words>
  <Application>Microsoft Office PowerPoint</Application>
  <PresentationFormat>Affichage à l'écran (4:3)</PresentationFormat>
  <Paragraphs>200</Paragraphs>
  <Slides>28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هندسة التعدين  من تقديم الأستاذة :توفيق جيماوي – منير جلاب و- سليم مسعودي</vt:lpstr>
      <vt:lpstr>المحتوى</vt:lpstr>
      <vt:lpstr>Diapositive 4</vt:lpstr>
      <vt:lpstr>Diapositive 5</vt:lpstr>
      <vt:lpstr>نبذة تاريخية عن التعدين 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vaio</dc:creator>
  <cp:lastModifiedBy>vaio</cp:lastModifiedBy>
  <cp:revision>363</cp:revision>
  <dcterms:created xsi:type="dcterms:W3CDTF">2020-05-16T10:54:03Z</dcterms:created>
  <dcterms:modified xsi:type="dcterms:W3CDTF">2025-04-22T05:39:21Z</dcterms:modified>
</cp:coreProperties>
</file>