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47754E2-6ECE-4244-B6F1-CC0546ADC0F4}" type="datetimeFigureOut">
              <a:rPr lang="en-GB" smtClean="0"/>
              <a:t>16/02/2025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BD4E58-3E41-4D43-A28E-B01A42164D18}" type="slidenum">
              <a:rPr lang="en-GB" smtClean="0"/>
              <a:t>‹#›</a:t>
            </a:fld>
            <a:endParaRPr lang="en-GB"/>
          </a:p>
        </p:txBody>
      </p:sp>
    </p:spTree>
    <p:extLst>
      <p:ext uri="{BB962C8B-B14F-4D97-AF65-F5344CB8AC3E}">
        <p14:creationId xmlns:p14="http://schemas.microsoft.com/office/powerpoint/2010/main" val="2287604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47754E2-6ECE-4244-B6F1-CC0546ADC0F4}" type="datetimeFigureOut">
              <a:rPr lang="en-GB" smtClean="0"/>
              <a:t>16/02/2025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BD4E58-3E41-4D43-A28E-B01A42164D18}" type="slidenum">
              <a:rPr lang="en-GB" smtClean="0"/>
              <a:t>‹#›</a:t>
            </a:fld>
            <a:endParaRPr lang="en-GB"/>
          </a:p>
        </p:txBody>
      </p:sp>
    </p:spTree>
    <p:extLst>
      <p:ext uri="{BB962C8B-B14F-4D97-AF65-F5344CB8AC3E}">
        <p14:creationId xmlns:p14="http://schemas.microsoft.com/office/powerpoint/2010/main" val="89650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47754E2-6ECE-4244-B6F1-CC0546ADC0F4}" type="datetimeFigureOut">
              <a:rPr lang="en-GB" smtClean="0"/>
              <a:t>16/02/2025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BD4E58-3E41-4D43-A28E-B01A42164D18}"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6953022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47754E2-6ECE-4244-B6F1-CC0546ADC0F4}" type="datetimeFigureOut">
              <a:rPr lang="en-GB" smtClean="0"/>
              <a:t>16/02/2025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BD4E58-3E41-4D43-A28E-B01A42164D18}" type="slidenum">
              <a:rPr lang="en-GB" smtClean="0"/>
              <a:t>‹#›</a:t>
            </a:fld>
            <a:endParaRPr lang="en-GB"/>
          </a:p>
        </p:txBody>
      </p:sp>
    </p:spTree>
    <p:extLst>
      <p:ext uri="{BB962C8B-B14F-4D97-AF65-F5344CB8AC3E}">
        <p14:creationId xmlns:p14="http://schemas.microsoft.com/office/powerpoint/2010/main" val="39006423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47754E2-6ECE-4244-B6F1-CC0546ADC0F4}" type="datetimeFigureOut">
              <a:rPr lang="en-GB" smtClean="0"/>
              <a:t>16/02/2025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BD4E58-3E41-4D43-A28E-B01A42164D18}"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339826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47754E2-6ECE-4244-B6F1-CC0546ADC0F4}" type="datetimeFigureOut">
              <a:rPr lang="en-GB" smtClean="0"/>
              <a:t>16/02/2025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BD4E58-3E41-4D43-A28E-B01A42164D18}" type="slidenum">
              <a:rPr lang="en-GB" smtClean="0"/>
              <a:t>‹#›</a:t>
            </a:fld>
            <a:endParaRPr lang="en-GB"/>
          </a:p>
        </p:txBody>
      </p:sp>
    </p:spTree>
    <p:extLst>
      <p:ext uri="{BB962C8B-B14F-4D97-AF65-F5344CB8AC3E}">
        <p14:creationId xmlns:p14="http://schemas.microsoft.com/office/powerpoint/2010/main" val="22079035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47754E2-6ECE-4244-B6F1-CC0546ADC0F4}" type="datetimeFigureOut">
              <a:rPr lang="en-GB" smtClean="0"/>
              <a:t>16/02/2025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BD4E58-3E41-4D43-A28E-B01A42164D18}" type="slidenum">
              <a:rPr lang="en-GB" smtClean="0"/>
              <a:t>‹#›</a:t>
            </a:fld>
            <a:endParaRPr lang="en-GB"/>
          </a:p>
        </p:txBody>
      </p:sp>
    </p:spTree>
    <p:extLst>
      <p:ext uri="{BB962C8B-B14F-4D97-AF65-F5344CB8AC3E}">
        <p14:creationId xmlns:p14="http://schemas.microsoft.com/office/powerpoint/2010/main" val="13918176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47754E2-6ECE-4244-B6F1-CC0546ADC0F4}" type="datetimeFigureOut">
              <a:rPr lang="en-GB" smtClean="0"/>
              <a:t>16/02/2025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BD4E58-3E41-4D43-A28E-B01A42164D18}" type="slidenum">
              <a:rPr lang="en-GB" smtClean="0"/>
              <a:t>‹#›</a:t>
            </a:fld>
            <a:endParaRPr lang="en-GB"/>
          </a:p>
        </p:txBody>
      </p:sp>
    </p:spTree>
    <p:extLst>
      <p:ext uri="{BB962C8B-B14F-4D97-AF65-F5344CB8AC3E}">
        <p14:creationId xmlns:p14="http://schemas.microsoft.com/office/powerpoint/2010/main" val="893711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47754E2-6ECE-4244-B6F1-CC0546ADC0F4}" type="datetimeFigureOut">
              <a:rPr lang="en-GB" smtClean="0"/>
              <a:t>16/02/2025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BD4E58-3E41-4D43-A28E-B01A42164D18}" type="slidenum">
              <a:rPr lang="en-GB" smtClean="0"/>
              <a:t>‹#›</a:t>
            </a:fld>
            <a:endParaRPr lang="en-GB"/>
          </a:p>
        </p:txBody>
      </p:sp>
    </p:spTree>
    <p:extLst>
      <p:ext uri="{BB962C8B-B14F-4D97-AF65-F5344CB8AC3E}">
        <p14:creationId xmlns:p14="http://schemas.microsoft.com/office/powerpoint/2010/main" val="3885823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47754E2-6ECE-4244-B6F1-CC0546ADC0F4}" type="datetimeFigureOut">
              <a:rPr lang="en-GB" smtClean="0"/>
              <a:t>16/02/2025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BD4E58-3E41-4D43-A28E-B01A42164D18}" type="slidenum">
              <a:rPr lang="en-GB" smtClean="0"/>
              <a:t>‹#›</a:t>
            </a:fld>
            <a:endParaRPr lang="en-GB"/>
          </a:p>
        </p:txBody>
      </p:sp>
    </p:spTree>
    <p:extLst>
      <p:ext uri="{BB962C8B-B14F-4D97-AF65-F5344CB8AC3E}">
        <p14:creationId xmlns:p14="http://schemas.microsoft.com/office/powerpoint/2010/main" val="3427455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47754E2-6ECE-4244-B6F1-CC0546ADC0F4}" type="datetimeFigureOut">
              <a:rPr lang="en-GB" smtClean="0"/>
              <a:t>16/02/2025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BD4E58-3E41-4D43-A28E-B01A42164D18}" type="slidenum">
              <a:rPr lang="en-GB" smtClean="0"/>
              <a:t>‹#›</a:t>
            </a:fld>
            <a:endParaRPr lang="en-GB"/>
          </a:p>
        </p:txBody>
      </p:sp>
    </p:spTree>
    <p:extLst>
      <p:ext uri="{BB962C8B-B14F-4D97-AF65-F5344CB8AC3E}">
        <p14:creationId xmlns:p14="http://schemas.microsoft.com/office/powerpoint/2010/main" val="400416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47754E2-6ECE-4244-B6F1-CC0546ADC0F4}" type="datetimeFigureOut">
              <a:rPr lang="en-GB" smtClean="0"/>
              <a:t>16/02/2025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BD4E58-3E41-4D43-A28E-B01A42164D18}" type="slidenum">
              <a:rPr lang="en-GB" smtClean="0"/>
              <a:t>‹#›</a:t>
            </a:fld>
            <a:endParaRPr lang="en-GB"/>
          </a:p>
        </p:txBody>
      </p:sp>
    </p:spTree>
    <p:extLst>
      <p:ext uri="{BB962C8B-B14F-4D97-AF65-F5344CB8AC3E}">
        <p14:creationId xmlns:p14="http://schemas.microsoft.com/office/powerpoint/2010/main" val="2706491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47754E2-6ECE-4244-B6F1-CC0546ADC0F4}" type="datetimeFigureOut">
              <a:rPr lang="en-GB" smtClean="0"/>
              <a:t>16/02/2025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ABD4E58-3E41-4D43-A28E-B01A42164D18}" type="slidenum">
              <a:rPr lang="en-GB" smtClean="0"/>
              <a:t>‹#›</a:t>
            </a:fld>
            <a:endParaRPr lang="en-GB"/>
          </a:p>
        </p:txBody>
      </p:sp>
    </p:spTree>
    <p:extLst>
      <p:ext uri="{BB962C8B-B14F-4D97-AF65-F5344CB8AC3E}">
        <p14:creationId xmlns:p14="http://schemas.microsoft.com/office/powerpoint/2010/main" val="1713615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7754E2-6ECE-4244-B6F1-CC0546ADC0F4}" type="datetimeFigureOut">
              <a:rPr lang="en-GB" smtClean="0"/>
              <a:t>16/02/2025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ABD4E58-3E41-4D43-A28E-B01A42164D18}" type="slidenum">
              <a:rPr lang="en-GB" smtClean="0"/>
              <a:t>‹#›</a:t>
            </a:fld>
            <a:endParaRPr lang="en-GB"/>
          </a:p>
        </p:txBody>
      </p:sp>
    </p:spTree>
    <p:extLst>
      <p:ext uri="{BB962C8B-B14F-4D97-AF65-F5344CB8AC3E}">
        <p14:creationId xmlns:p14="http://schemas.microsoft.com/office/powerpoint/2010/main" val="763189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47754E2-6ECE-4244-B6F1-CC0546ADC0F4}" type="datetimeFigureOut">
              <a:rPr lang="en-GB" smtClean="0"/>
              <a:t>16/02/2025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BD4E58-3E41-4D43-A28E-B01A42164D18}" type="slidenum">
              <a:rPr lang="en-GB" smtClean="0"/>
              <a:t>‹#›</a:t>
            </a:fld>
            <a:endParaRPr lang="en-GB"/>
          </a:p>
        </p:txBody>
      </p:sp>
    </p:spTree>
    <p:extLst>
      <p:ext uri="{BB962C8B-B14F-4D97-AF65-F5344CB8AC3E}">
        <p14:creationId xmlns:p14="http://schemas.microsoft.com/office/powerpoint/2010/main" val="2651116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47754E2-6ECE-4244-B6F1-CC0546ADC0F4}" type="datetimeFigureOut">
              <a:rPr lang="en-GB" smtClean="0"/>
              <a:t>16/02/2025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BD4E58-3E41-4D43-A28E-B01A42164D18}" type="slidenum">
              <a:rPr lang="en-GB" smtClean="0"/>
              <a:t>‹#›</a:t>
            </a:fld>
            <a:endParaRPr lang="en-GB"/>
          </a:p>
        </p:txBody>
      </p:sp>
    </p:spTree>
    <p:extLst>
      <p:ext uri="{BB962C8B-B14F-4D97-AF65-F5344CB8AC3E}">
        <p14:creationId xmlns:p14="http://schemas.microsoft.com/office/powerpoint/2010/main" val="808168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47754E2-6ECE-4244-B6F1-CC0546ADC0F4}" type="datetimeFigureOut">
              <a:rPr lang="en-GB" smtClean="0"/>
              <a:t>16/02/2025</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ABD4E58-3E41-4D43-A28E-B01A42164D18}" type="slidenum">
              <a:rPr lang="en-GB" smtClean="0"/>
              <a:t>‹#›</a:t>
            </a:fld>
            <a:endParaRPr lang="en-GB"/>
          </a:p>
        </p:txBody>
      </p:sp>
    </p:spTree>
    <p:extLst>
      <p:ext uri="{BB962C8B-B14F-4D97-AF65-F5344CB8AC3E}">
        <p14:creationId xmlns:p14="http://schemas.microsoft.com/office/powerpoint/2010/main" val="3369033644"/>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313895" y="3053856"/>
            <a:ext cx="8334721" cy="1335673"/>
          </a:xfrm>
        </p:spPr>
        <p:txBody>
          <a:bodyPr/>
          <a:lstStyle/>
          <a:p>
            <a:pPr algn="l"/>
            <a:r>
              <a:rPr lang="en-US" sz="4000" dirty="0"/>
              <a:t>Lesson 4: Reading the Literature on a Topic</a:t>
            </a:r>
            <a:br>
              <a:rPr lang="en-US" sz="4000" dirty="0"/>
            </a:br>
            <a:r>
              <a:rPr lang="en-US" sz="4000" dirty="0"/>
              <a:t>Academic Book&amp; Journal Article</a:t>
            </a:r>
            <a:endParaRPr lang="en-GB" sz="4000" dirty="0"/>
          </a:p>
        </p:txBody>
      </p:sp>
      <p:sp>
        <p:nvSpPr>
          <p:cNvPr id="3" name="Sous-titre 2"/>
          <p:cNvSpPr>
            <a:spLocks noGrp="1"/>
          </p:cNvSpPr>
          <p:nvPr>
            <p:ph type="subTitle" idx="1"/>
          </p:nvPr>
        </p:nvSpPr>
        <p:spPr>
          <a:xfrm>
            <a:off x="2359111" y="1632243"/>
            <a:ext cx="6815669" cy="760579"/>
          </a:xfrm>
        </p:spPr>
        <p:txBody>
          <a:bodyPr>
            <a:normAutofit fontScale="62500" lnSpcReduction="20000"/>
          </a:bodyPr>
          <a:lstStyle/>
          <a:p>
            <a:pPr algn="l"/>
            <a:r>
              <a:rPr lang="en-US" sz="1800" dirty="0"/>
              <a:t>UMKB- Department of English 			L2Study Skills </a:t>
            </a:r>
          </a:p>
          <a:p>
            <a:pPr algn="l"/>
            <a:r>
              <a:rPr lang="en-US" sz="1800" dirty="0"/>
              <a:t>Teacher: Ms. Ghennai</a:t>
            </a:r>
          </a:p>
          <a:p>
            <a:r>
              <a:rPr lang="en-US" sz="1800" dirty="0"/>
              <a:t>       </a:t>
            </a:r>
            <a:endParaRPr lang="en-GB" dirty="0"/>
          </a:p>
        </p:txBody>
      </p:sp>
      <p:sp>
        <p:nvSpPr>
          <p:cNvPr id="7" name="ZoneTexte 6"/>
          <p:cNvSpPr txBox="1"/>
          <p:nvPr/>
        </p:nvSpPr>
        <p:spPr>
          <a:xfrm>
            <a:off x="5606041" y="5050564"/>
            <a:ext cx="1281120" cy="369332"/>
          </a:xfrm>
          <a:prstGeom prst="rect">
            <a:avLst/>
          </a:prstGeom>
          <a:noFill/>
        </p:spPr>
        <p:txBody>
          <a:bodyPr wrap="none" rtlCol="0">
            <a:spAutoFit/>
          </a:bodyPr>
          <a:lstStyle/>
          <a:p>
            <a:r>
              <a:rPr lang="en-GB" dirty="0"/>
              <a:t>2024/2025</a:t>
            </a:r>
          </a:p>
        </p:txBody>
      </p:sp>
    </p:spTree>
    <p:extLst>
      <p:ext uri="{BB962C8B-B14F-4D97-AF65-F5344CB8AC3E}">
        <p14:creationId xmlns:p14="http://schemas.microsoft.com/office/powerpoint/2010/main" val="1629618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a:t>Discussion </a:t>
            </a:r>
          </a:p>
        </p:txBody>
      </p:sp>
      <p:sp>
        <p:nvSpPr>
          <p:cNvPr id="3" name="Espace réservé du contenu 2"/>
          <p:cNvSpPr>
            <a:spLocks noGrp="1"/>
          </p:cNvSpPr>
          <p:nvPr>
            <p:ph idx="1"/>
          </p:nvPr>
        </p:nvSpPr>
        <p:spPr>
          <a:xfrm>
            <a:off x="446598" y="1570929"/>
            <a:ext cx="8596668" cy="3880773"/>
          </a:xfrm>
        </p:spPr>
        <p:txBody>
          <a:bodyPr/>
          <a:lstStyle/>
          <a:p>
            <a:pPr marL="0" indent="0">
              <a:buNone/>
            </a:pPr>
            <a:r>
              <a:rPr lang="en-GB" dirty="0"/>
              <a:t>This section may be presented as the last few paragraphs of the Results section.  Within it,  the author summarizes the main findings and interpret them. It address questions such as the following:</a:t>
            </a:r>
            <a:endParaRPr lang="fr-FR" dirty="0"/>
          </a:p>
          <a:p>
            <a:r>
              <a:rPr lang="en-GB" dirty="0"/>
              <a:t>How should we understand these results? </a:t>
            </a:r>
            <a:endParaRPr lang="fr-FR" dirty="0"/>
          </a:p>
          <a:p>
            <a:r>
              <a:rPr lang="en-GB" dirty="0"/>
              <a:t>How do these results relate to the findings of previous studies?</a:t>
            </a:r>
            <a:endParaRPr lang="fr-FR" dirty="0"/>
          </a:p>
          <a:p>
            <a:r>
              <a:rPr lang="en-GB" dirty="0"/>
              <a:t>How can we apply this new understanding?</a:t>
            </a:r>
            <a:endParaRPr lang="fr-FR" dirty="0"/>
          </a:p>
          <a:p>
            <a:r>
              <a:rPr lang="en-GB" dirty="0"/>
              <a:t>Do these findings leave any questions unanswered?</a:t>
            </a:r>
            <a:endParaRPr lang="fr-FR" dirty="0"/>
          </a:p>
          <a:p>
            <a:r>
              <a:rPr lang="en-GB" dirty="0"/>
              <a:t>Do the findings lead to more questions?</a:t>
            </a:r>
            <a:endParaRPr lang="fr-FR" dirty="0"/>
          </a:p>
          <a:p>
            <a:endParaRPr lang="en-GB" dirty="0"/>
          </a:p>
        </p:txBody>
      </p:sp>
    </p:spTree>
    <p:extLst>
      <p:ext uri="{BB962C8B-B14F-4D97-AF65-F5344CB8AC3E}">
        <p14:creationId xmlns:p14="http://schemas.microsoft.com/office/powerpoint/2010/main" val="3463405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a:t>The Conclusion</a:t>
            </a:r>
          </a:p>
        </p:txBody>
      </p:sp>
      <p:sp>
        <p:nvSpPr>
          <p:cNvPr id="3" name="Espace réservé du contenu 2"/>
          <p:cNvSpPr>
            <a:spLocks noGrp="1"/>
          </p:cNvSpPr>
          <p:nvPr>
            <p:ph idx="1"/>
          </p:nvPr>
        </p:nvSpPr>
        <p:spPr/>
        <p:txBody>
          <a:bodyPr/>
          <a:lstStyle/>
          <a:p>
            <a:r>
              <a:rPr lang="en-GB" dirty="0"/>
              <a:t>This section states what the author actually did in the study and how the results were interpreted, it might also provide suggestions for new research questions. </a:t>
            </a:r>
            <a:endParaRPr lang="fr-FR" dirty="0"/>
          </a:p>
          <a:p>
            <a:endParaRPr lang="en-GB" dirty="0"/>
          </a:p>
        </p:txBody>
      </p:sp>
    </p:spTree>
    <p:extLst>
      <p:ext uri="{BB962C8B-B14F-4D97-AF65-F5344CB8AC3E}">
        <p14:creationId xmlns:p14="http://schemas.microsoft.com/office/powerpoint/2010/main" val="337459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96975" y="2233301"/>
            <a:ext cx="8596668" cy="1320800"/>
          </a:xfrm>
        </p:spPr>
        <p:txBody>
          <a:bodyPr/>
          <a:lstStyle/>
          <a:p>
            <a:r>
              <a:rPr lang="en-GB" dirty="0"/>
              <a:t>How can we read a journal article strategically? </a:t>
            </a:r>
          </a:p>
        </p:txBody>
      </p:sp>
    </p:spTree>
    <p:extLst>
      <p:ext uri="{BB962C8B-B14F-4D97-AF65-F5344CB8AC3E}">
        <p14:creationId xmlns:p14="http://schemas.microsoft.com/office/powerpoint/2010/main" val="1792001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14964" y="571071"/>
            <a:ext cx="8596668" cy="3880773"/>
          </a:xfrm>
        </p:spPr>
        <p:txBody>
          <a:bodyPr/>
          <a:lstStyle/>
          <a:p>
            <a:pPr marL="0" indent="0">
              <a:buNone/>
            </a:pPr>
            <a:r>
              <a:rPr lang="en-GB" dirty="0"/>
              <a:t>After identifying the central authors and sources as well as the most updated findings about the topic, it becomes important to identify the sections that relate to one’s topic within the book or the research  article. </a:t>
            </a:r>
          </a:p>
          <a:p>
            <a:pPr marL="0" indent="0">
              <a:buNone/>
            </a:pPr>
            <a:r>
              <a:rPr lang="en-GB" dirty="0"/>
              <a:t>Being selective in one’s reading and prioritizing reading tasks help prevent the reading load from becoming overwhelming.</a:t>
            </a:r>
            <a:endParaRPr lang="fr-FR" dirty="0"/>
          </a:p>
          <a:p>
            <a:pPr marL="0" indent="0">
              <a:buNone/>
            </a:pPr>
            <a:endParaRPr lang="en-GB" dirty="0"/>
          </a:p>
        </p:txBody>
      </p:sp>
      <p:sp>
        <p:nvSpPr>
          <p:cNvPr id="4" name="ZoneTexte 3"/>
          <p:cNvSpPr txBox="1"/>
          <p:nvPr/>
        </p:nvSpPr>
        <p:spPr>
          <a:xfrm>
            <a:off x="1897167" y="2982481"/>
            <a:ext cx="6191888" cy="923330"/>
          </a:xfrm>
          <a:prstGeom prst="rect">
            <a:avLst/>
          </a:prstGeom>
          <a:noFill/>
        </p:spPr>
        <p:txBody>
          <a:bodyPr wrap="none" rtlCol="0">
            <a:spAutoFit/>
          </a:bodyPr>
          <a:lstStyle/>
          <a:p>
            <a:r>
              <a:rPr lang="en-GB" sz="5400" b="1" dirty="0">
                <a:solidFill>
                  <a:srgbClr val="FF0000"/>
                </a:solidFill>
              </a:rPr>
              <a:t>Read Strategically </a:t>
            </a:r>
          </a:p>
        </p:txBody>
      </p:sp>
    </p:spTree>
    <p:extLst>
      <p:ext uri="{BB962C8B-B14F-4D97-AF65-F5344CB8AC3E}">
        <p14:creationId xmlns:p14="http://schemas.microsoft.com/office/powerpoint/2010/main" val="465692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a:t>Reading an Academic Book</a:t>
            </a:r>
          </a:p>
        </p:txBody>
      </p:sp>
      <p:sp>
        <p:nvSpPr>
          <p:cNvPr id="3" name="Espace réservé du contenu 2"/>
          <p:cNvSpPr>
            <a:spLocks noGrp="1"/>
          </p:cNvSpPr>
          <p:nvPr>
            <p:ph idx="1"/>
          </p:nvPr>
        </p:nvSpPr>
        <p:spPr/>
        <p:txBody>
          <a:bodyPr/>
          <a:lstStyle/>
          <a:p>
            <a:pPr lvl="0"/>
            <a:r>
              <a:rPr lang="en-GB" b="1" dirty="0"/>
              <a:t>Step 1: Get an overall view of what the book is about by checking the cover or jacket, the preface (if any), the list of contents, and the index.</a:t>
            </a:r>
            <a:r>
              <a:rPr lang="en-GB" dirty="0"/>
              <a:t> </a:t>
            </a:r>
            <a:endParaRPr lang="en-GB" b="1" dirty="0"/>
          </a:p>
          <a:p>
            <a:pPr marL="0" lvl="0" indent="0">
              <a:buNone/>
            </a:pPr>
            <a:r>
              <a:rPr lang="en-GB" dirty="0"/>
              <a:t>What question or questions the author is trying to answer; how the book is structured; and whether the questions tackled and the answers put forward are relevant to your needs. </a:t>
            </a:r>
            <a:endParaRPr lang="fr-FR" dirty="0"/>
          </a:p>
          <a:p>
            <a:pPr lvl="0"/>
            <a:r>
              <a:rPr lang="en-GB" b="1" dirty="0"/>
              <a:t>Step 2: locate the parts of the book where your questions are dealt with. </a:t>
            </a:r>
          </a:p>
          <a:p>
            <a:pPr lvl="0"/>
            <a:r>
              <a:rPr lang="en-GB" b="1" dirty="0"/>
              <a:t>Step 3: Locate relevant sections by obtaining a general idea of what the chapter covers. </a:t>
            </a:r>
          </a:p>
          <a:p>
            <a:pPr marL="0" lvl="0" indent="0">
              <a:buNone/>
            </a:pPr>
            <a:r>
              <a:rPr lang="en-GB" dirty="0"/>
              <a:t>Leaf through the chapter identifying the headings, the subheadings.</a:t>
            </a:r>
          </a:p>
          <a:p>
            <a:pPr marL="0" lvl="0" indent="0">
              <a:buNone/>
            </a:pPr>
            <a:r>
              <a:rPr lang="en-GB" dirty="0"/>
              <a:t>Read the chapter’s abstract, introduction and summary ( if any exists). </a:t>
            </a:r>
          </a:p>
          <a:p>
            <a:pPr marL="0" lvl="0" indent="0">
              <a:buNone/>
            </a:pPr>
            <a:r>
              <a:rPr lang="en-GB" dirty="0"/>
              <a:t>Skim the different sections reading the first few sentences of each. </a:t>
            </a:r>
            <a:endParaRPr lang="fr-FR" dirty="0"/>
          </a:p>
          <a:p>
            <a:pPr marL="0" indent="0">
              <a:buNone/>
            </a:pPr>
            <a:endParaRPr lang="en-GB" dirty="0"/>
          </a:p>
        </p:txBody>
      </p:sp>
    </p:spTree>
    <p:extLst>
      <p:ext uri="{BB962C8B-B14F-4D97-AF65-F5344CB8AC3E}">
        <p14:creationId xmlns:p14="http://schemas.microsoft.com/office/powerpoint/2010/main" val="2921879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77334" y="803305"/>
            <a:ext cx="8569216" cy="5238057"/>
          </a:xfrm>
        </p:spPr>
        <p:txBody>
          <a:bodyPr>
            <a:normAutofit/>
          </a:bodyPr>
          <a:lstStyle/>
          <a:p>
            <a:pPr lvl="0"/>
            <a:r>
              <a:rPr lang="en-GB" dirty="0"/>
              <a:t>Try to identify the </a:t>
            </a:r>
            <a:r>
              <a:rPr lang="en-GB" b="1" dirty="0"/>
              <a:t>general idea</a:t>
            </a:r>
            <a:r>
              <a:rPr lang="en-GB" dirty="0"/>
              <a:t> that the author wants to express, any important </a:t>
            </a:r>
            <a:r>
              <a:rPr lang="en-GB" b="1" dirty="0"/>
              <a:t>terms and their definitions</a:t>
            </a:r>
            <a:r>
              <a:rPr lang="en-GB" i="1" dirty="0"/>
              <a:t> </a:t>
            </a:r>
            <a:r>
              <a:rPr lang="en-GB" dirty="0"/>
              <a:t>that are used and </a:t>
            </a:r>
            <a:r>
              <a:rPr lang="en-GB" b="1" dirty="0"/>
              <a:t>useful examples</a:t>
            </a:r>
            <a:r>
              <a:rPr lang="en-GB" dirty="0"/>
              <a:t> that help you follow the discussion. You must then look for the answers or </a:t>
            </a:r>
            <a:r>
              <a:rPr lang="en-GB" b="1" dirty="0"/>
              <a:t>conclusions</a:t>
            </a:r>
            <a:r>
              <a:rPr lang="en-GB" dirty="0"/>
              <a:t> that the author has drawn, and at how the author arrived at them. You will also look at </a:t>
            </a:r>
            <a:r>
              <a:rPr lang="en-GB" b="1" dirty="0"/>
              <a:t>arguments and evidence</a:t>
            </a:r>
            <a:r>
              <a:rPr lang="en-GB" dirty="0"/>
              <a:t> put forward to support the views expressed and you will attempt to assess the validity of the evidence and the structure of the argument which utilizes such evidence. There are, however, cases where conclusions are unsupported, arguments or evidence are non-existent, or sometimes there is no conclusion at all.</a:t>
            </a:r>
            <a:endParaRPr lang="fr-FR" dirty="0"/>
          </a:p>
          <a:p>
            <a:pPr lvl="0"/>
            <a:r>
              <a:rPr lang="fr-FR" i="1" dirty="0"/>
              <a:t> </a:t>
            </a:r>
            <a:r>
              <a:rPr lang="en-GB" dirty="0"/>
              <a:t>Supposing that you have extracted the relevant information from the written report, you must now </a:t>
            </a:r>
            <a:r>
              <a:rPr lang="en-GB" b="1" dirty="0"/>
              <a:t>record the information in note form</a:t>
            </a:r>
            <a:r>
              <a:rPr lang="en-GB" dirty="0"/>
              <a:t>, so that later you can retrieve it. </a:t>
            </a:r>
            <a:endParaRPr lang="fr-FR" dirty="0"/>
          </a:p>
          <a:p>
            <a:endParaRPr lang="en-GB" dirty="0"/>
          </a:p>
        </p:txBody>
      </p:sp>
    </p:spTree>
    <p:extLst>
      <p:ext uri="{BB962C8B-B14F-4D97-AF65-F5344CB8AC3E}">
        <p14:creationId xmlns:p14="http://schemas.microsoft.com/office/powerpoint/2010/main" val="3111743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dirty="0"/>
              <a:t>Reading a Research Article</a:t>
            </a:r>
            <a:br>
              <a:rPr lang="fr-FR" dirty="0"/>
            </a:br>
            <a:endParaRPr lang="en-GB" dirty="0"/>
          </a:p>
        </p:txBody>
      </p:sp>
      <p:sp>
        <p:nvSpPr>
          <p:cNvPr id="3" name="Espace réservé du contenu 2"/>
          <p:cNvSpPr>
            <a:spLocks noGrp="1"/>
          </p:cNvSpPr>
          <p:nvPr>
            <p:ph idx="1"/>
          </p:nvPr>
        </p:nvSpPr>
        <p:spPr/>
        <p:txBody>
          <a:bodyPr/>
          <a:lstStyle/>
          <a:p>
            <a:pPr marL="0" indent="0">
              <a:buNone/>
            </a:pPr>
            <a:r>
              <a:rPr lang="en-GB" dirty="0"/>
              <a:t>The presentation of information in a journal article is very structured. It is common to find section headings throughout the article; these may also be numbered. As these section headings signal where particular information is located, reading the entire article from beginning to end may not be necessary in the first instance. It may be enough to read several sections in detail, before using the reading strategies of skimming and scanning to identify pertinent information from the other sections.</a:t>
            </a:r>
            <a:endParaRPr lang="fr-FR" dirty="0"/>
          </a:p>
          <a:p>
            <a:pPr marL="0" indent="0">
              <a:buNone/>
            </a:pPr>
            <a:r>
              <a:rPr lang="en-GB" dirty="0"/>
              <a:t>Even when reading the entire article, it is not necessary to read each section in the given order in which it appears. Approaches to reading vary depending on the text and individual preferences. </a:t>
            </a:r>
            <a:endParaRPr lang="fr-FR" dirty="0"/>
          </a:p>
          <a:p>
            <a:pPr marL="0" indent="0">
              <a:buNone/>
            </a:pPr>
            <a:endParaRPr lang="en-GB" dirty="0"/>
          </a:p>
        </p:txBody>
      </p:sp>
    </p:spTree>
    <p:extLst>
      <p:ext uri="{BB962C8B-B14F-4D97-AF65-F5344CB8AC3E}">
        <p14:creationId xmlns:p14="http://schemas.microsoft.com/office/powerpoint/2010/main" val="6502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a:t>Sections of the Research Article</a:t>
            </a:r>
          </a:p>
        </p:txBody>
      </p:sp>
      <p:sp>
        <p:nvSpPr>
          <p:cNvPr id="3" name="Espace réservé du contenu 2"/>
          <p:cNvSpPr>
            <a:spLocks noGrp="1"/>
          </p:cNvSpPr>
          <p:nvPr>
            <p:ph idx="1"/>
          </p:nvPr>
        </p:nvSpPr>
        <p:spPr/>
        <p:txBody>
          <a:bodyPr/>
          <a:lstStyle/>
          <a:p>
            <a:r>
              <a:rPr lang="en-GB" dirty="0"/>
              <a:t>Abstract </a:t>
            </a:r>
          </a:p>
          <a:p>
            <a:r>
              <a:rPr lang="en-GB" dirty="0"/>
              <a:t>Introduction </a:t>
            </a:r>
          </a:p>
          <a:p>
            <a:r>
              <a:rPr lang="en-GB" dirty="0"/>
              <a:t>Literature Review </a:t>
            </a:r>
          </a:p>
          <a:p>
            <a:r>
              <a:rPr lang="en-GB" dirty="0"/>
              <a:t>Methods and Results </a:t>
            </a:r>
          </a:p>
          <a:p>
            <a:r>
              <a:rPr lang="en-GB" dirty="0"/>
              <a:t>Discussion</a:t>
            </a:r>
          </a:p>
          <a:p>
            <a:r>
              <a:rPr lang="en-GB" dirty="0"/>
              <a:t>Conclusion </a:t>
            </a:r>
          </a:p>
          <a:p>
            <a:r>
              <a:rPr lang="en-GB" dirty="0"/>
              <a:t>Bibliography </a:t>
            </a:r>
          </a:p>
        </p:txBody>
      </p:sp>
    </p:spTree>
    <p:extLst>
      <p:ext uri="{BB962C8B-B14F-4D97-AF65-F5344CB8AC3E}">
        <p14:creationId xmlns:p14="http://schemas.microsoft.com/office/powerpoint/2010/main" val="2997905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a:t>The Abstract</a:t>
            </a:r>
          </a:p>
        </p:txBody>
      </p:sp>
      <p:sp>
        <p:nvSpPr>
          <p:cNvPr id="3" name="Espace réservé du contenu 2"/>
          <p:cNvSpPr>
            <a:spLocks noGrp="1"/>
          </p:cNvSpPr>
          <p:nvPr>
            <p:ph idx="1"/>
          </p:nvPr>
        </p:nvSpPr>
        <p:spPr>
          <a:xfrm>
            <a:off x="677334" y="1519654"/>
            <a:ext cx="8596668" cy="5200742"/>
          </a:xfrm>
        </p:spPr>
        <p:txBody>
          <a:bodyPr>
            <a:normAutofit lnSpcReduction="10000"/>
          </a:bodyPr>
          <a:lstStyle/>
          <a:p>
            <a:pPr marL="0" indent="0">
              <a:buNone/>
            </a:pPr>
            <a:r>
              <a:rPr lang="en-GB" dirty="0"/>
              <a:t>(if one exists) is the logical starting point. This is a selective, focused overview of the whole research paper. Its purpose is to allow readers to evaluate whether the topic of the article is relevant to their needs and whether they should read further. </a:t>
            </a:r>
          </a:p>
          <a:p>
            <a:pPr marL="0" indent="0">
              <a:buNone/>
            </a:pPr>
            <a:r>
              <a:rPr lang="en-GB" dirty="0"/>
              <a:t>It mentions information about: </a:t>
            </a:r>
          </a:p>
          <a:p>
            <a:pPr marL="0" indent="0">
              <a:buNone/>
            </a:pPr>
            <a:r>
              <a:rPr lang="en-GB" dirty="0"/>
              <a:t> </a:t>
            </a:r>
            <a:r>
              <a:rPr lang="en-US" dirty="0"/>
              <a:t>the research question(s) or topic; </a:t>
            </a:r>
          </a:p>
          <a:p>
            <a:pPr marL="0" indent="0">
              <a:buNone/>
            </a:pPr>
            <a:r>
              <a:rPr lang="en-US" dirty="0"/>
              <a:t>• reference to a theory or an approach used in the study; </a:t>
            </a:r>
          </a:p>
          <a:p>
            <a:pPr marL="0" indent="0">
              <a:buNone/>
            </a:pPr>
            <a:r>
              <a:rPr lang="en-US" dirty="0"/>
              <a:t>• motivation for the study; </a:t>
            </a:r>
          </a:p>
          <a:p>
            <a:pPr marL="0" indent="0">
              <a:buNone/>
            </a:pPr>
            <a:r>
              <a:rPr lang="en-US" dirty="0"/>
              <a:t>• background information relevant to the study; </a:t>
            </a:r>
          </a:p>
          <a:p>
            <a:pPr marL="0" indent="0">
              <a:buNone/>
            </a:pPr>
            <a:r>
              <a:rPr lang="en-US" dirty="0"/>
              <a:t>• information about how the author did the study; </a:t>
            </a:r>
          </a:p>
          <a:p>
            <a:pPr marL="0" indent="0">
              <a:buNone/>
            </a:pPr>
            <a:r>
              <a:rPr lang="en-US" dirty="0"/>
              <a:t>• an indication of the findings; </a:t>
            </a:r>
          </a:p>
          <a:p>
            <a:pPr marL="0" indent="0">
              <a:buNone/>
            </a:pPr>
            <a:r>
              <a:rPr lang="en-US" dirty="0"/>
              <a:t>• an indication of how the results were </a:t>
            </a:r>
            <a:r>
              <a:rPr lang="en-US" dirty="0" err="1"/>
              <a:t>analysed</a:t>
            </a:r>
            <a:r>
              <a:rPr lang="en-US" dirty="0"/>
              <a:t>; </a:t>
            </a:r>
          </a:p>
          <a:p>
            <a:pPr marL="0" indent="0">
              <a:buNone/>
            </a:pPr>
            <a:r>
              <a:rPr lang="en-US" dirty="0"/>
              <a:t>an indication of how the findings could be interpreted (i.e. do they confirm or disconfirm previous findings?);</a:t>
            </a:r>
          </a:p>
          <a:p>
            <a:pPr marL="0" indent="0">
              <a:buNone/>
            </a:pPr>
            <a:r>
              <a:rPr lang="en-US" dirty="0"/>
              <a:t> • an indication of the study’s implications and recommendations</a:t>
            </a:r>
            <a:endParaRPr lang="en-GB" dirty="0"/>
          </a:p>
        </p:txBody>
      </p:sp>
    </p:spTree>
    <p:extLst>
      <p:ext uri="{BB962C8B-B14F-4D97-AF65-F5344CB8AC3E}">
        <p14:creationId xmlns:p14="http://schemas.microsoft.com/office/powerpoint/2010/main" val="1367295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a:t>The Introduction </a:t>
            </a:r>
          </a:p>
        </p:txBody>
      </p:sp>
      <p:sp>
        <p:nvSpPr>
          <p:cNvPr id="3" name="Espace réservé du contenu 2"/>
          <p:cNvSpPr>
            <a:spLocks noGrp="1"/>
          </p:cNvSpPr>
          <p:nvPr>
            <p:ph idx="1"/>
          </p:nvPr>
        </p:nvSpPr>
        <p:spPr>
          <a:xfrm>
            <a:off x="677334" y="1357285"/>
            <a:ext cx="8596668" cy="3880773"/>
          </a:xfrm>
        </p:spPr>
        <p:txBody>
          <a:bodyPr/>
          <a:lstStyle/>
          <a:p>
            <a:pPr marL="0" indent="0">
              <a:buNone/>
            </a:pPr>
            <a:r>
              <a:rPr lang="en-GB" dirty="0"/>
              <a:t>It will tell you how the author has contextualized or framed the study, and how it relates to other published work; it will likely also include the research question(s). </a:t>
            </a:r>
          </a:p>
          <a:p>
            <a:pPr marL="0" indent="0">
              <a:buNone/>
            </a:pPr>
            <a:endParaRPr lang="en-GB" dirty="0"/>
          </a:p>
          <a:p>
            <a:pPr marL="0" indent="0">
              <a:buNone/>
            </a:pPr>
            <a:endParaRPr lang="en-GB" dirty="0"/>
          </a:p>
          <a:p>
            <a:pPr marL="0" indent="0">
              <a:buNone/>
            </a:pPr>
            <a:r>
              <a:rPr lang="en-GB" dirty="0"/>
              <a:t>This section may have an alternative title such as </a:t>
            </a:r>
            <a:r>
              <a:rPr lang="en-GB" i="1" dirty="0"/>
              <a:t>Background</a:t>
            </a:r>
            <a:r>
              <a:rPr lang="en-GB" dirty="0"/>
              <a:t>. It contains a description of what previous studies have found and, perhaps, how the studies were conducted.</a:t>
            </a:r>
            <a:endParaRPr lang="fr-FR" dirty="0"/>
          </a:p>
          <a:p>
            <a:pPr marL="0" indent="0">
              <a:buNone/>
            </a:pPr>
            <a:endParaRPr lang="fr-FR" dirty="0"/>
          </a:p>
          <a:p>
            <a:endParaRPr lang="en-GB" dirty="0"/>
          </a:p>
        </p:txBody>
      </p:sp>
      <p:sp>
        <p:nvSpPr>
          <p:cNvPr id="4" name="Titre 1"/>
          <p:cNvSpPr txBox="1">
            <a:spLocks/>
          </p:cNvSpPr>
          <p:nvPr/>
        </p:nvSpPr>
        <p:spPr>
          <a:xfrm>
            <a:off x="677334" y="2263429"/>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dirty="0"/>
              <a:t>The Literature Review </a:t>
            </a:r>
          </a:p>
        </p:txBody>
      </p:sp>
    </p:spTree>
    <p:extLst>
      <p:ext uri="{BB962C8B-B14F-4D97-AF65-F5344CB8AC3E}">
        <p14:creationId xmlns:p14="http://schemas.microsoft.com/office/powerpoint/2010/main" val="1607904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a:t>Methods and Results</a:t>
            </a:r>
          </a:p>
        </p:txBody>
      </p:sp>
      <p:sp>
        <p:nvSpPr>
          <p:cNvPr id="3" name="Espace réservé du contenu 2"/>
          <p:cNvSpPr>
            <a:spLocks noGrp="1"/>
          </p:cNvSpPr>
          <p:nvPr>
            <p:ph idx="1"/>
          </p:nvPr>
        </p:nvSpPr>
        <p:spPr/>
        <p:txBody>
          <a:bodyPr>
            <a:normAutofit fontScale="92500" lnSpcReduction="10000"/>
          </a:bodyPr>
          <a:lstStyle/>
          <a:p>
            <a:pPr marL="0" indent="0">
              <a:buNone/>
            </a:pPr>
            <a:r>
              <a:rPr lang="en-GB" dirty="0"/>
              <a:t>This section provides information about how the study was conducted and details of the results: </a:t>
            </a:r>
            <a:endParaRPr lang="fr-FR" dirty="0"/>
          </a:p>
          <a:p>
            <a:r>
              <a:rPr lang="en-GB" dirty="0"/>
              <a:t> Where was the study done?</a:t>
            </a:r>
            <a:endParaRPr lang="fr-FR" dirty="0"/>
          </a:p>
          <a:p>
            <a:r>
              <a:rPr lang="en-GB" dirty="0"/>
              <a:t> What sorts of data were used in the study?</a:t>
            </a:r>
            <a:endParaRPr lang="fr-FR" dirty="0"/>
          </a:p>
          <a:p>
            <a:r>
              <a:rPr lang="en-GB" dirty="0"/>
              <a:t> If data were collected from people (participants), who were they? </a:t>
            </a:r>
            <a:endParaRPr lang="fr-FR" dirty="0"/>
          </a:p>
          <a:p>
            <a:r>
              <a:rPr lang="en-GB" dirty="0"/>
              <a:t> If texts were used, how were they chosen? What type of text? How many?</a:t>
            </a:r>
            <a:endParaRPr lang="fr-FR" dirty="0"/>
          </a:p>
          <a:p>
            <a:r>
              <a:rPr lang="en-GB" dirty="0"/>
              <a:t> What did the participants have to do?</a:t>
            </a:r>
            <a:endParaRPr lang="fr-FR" dirty="0"/>
          </a:p>
          <a:p>
            <a:r>
              <a:rPr lang="en-GB" dirty="0"/>
              <a:t> How was their performance evaluated?</a:t>
            </a:r>
            <a:endParaRPr lang="fr-FR" dirty="0"/>
          </a:p>
          <a:p>
            <a:r>
              <a:rPr lang="en-GB" dirty="0"/>
              <a:t> If texts were analysed, how was this analysis done?</a:t>
            </a:r>
            <a:endParaRPr lang="fr-FR" dirty="0"/>
          </a:p>
          <a:p>
            <a:r>
              <a:rPr lang="en-GB" dirty="0"/>
              <a:t> What were the results?</a:t>
            </a:r>
            <a:endParaRPr lang="fr-FR" dirty="0"/>
          </a:p>
          <a:p>
            <a:r>
              <a:rPr lang="en-GB" dirty="0"/>
              <a:t> Did these results provide a clear answer to the research question(s)?</a:t>
            </a:r>
            <a:endParaRPr lang="fr-FR" dirty="0"/>
          </a:p>
          <a:p>
            <a:endParaRPr lang="en-GB" dirty="0"/>
          </a:p>
        </p:txBody>
      </p:sp>
    </p:spTree>
    <p:extLst>
      <p:ext uri="{BB962C8B-B14F-4D97-AF65-F5344CB8AC3E}">
        <p14:creationId xmlns:p14="http://schemas.microsoft.com/office/powerpoint/2010/main" val="3636494594"/>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1706</TotalTime>
  <Words>984</Words>
  <Application>Microsoft Office PowerPoint</Application>
  <PresentationFormat>Widescreen</PresentationFormat>
  <Paragraphs>68</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Trebuchet MS</vt:lpstr>
      <vt:lpstr>Wingdings 3</vt:lpstr>
      <vt:lpstr>Facette</vt:lpstr>
      <vt:lpstr>Lesson 4: Reading the Literature on a Topic Academic Book&amp; Journal Article</vt:lpstr>
      <vt:lpstr>PowerPoint Presentation</vt:lpstr>
      <vt:lpstr>Reading an Academic Book</vt:lpstr>
      <vt:lpstr>PowerPoint Presentation</vt:lpstr>
      <vt:lpstr>Reading a Research Article </vt:lpstr>
      <vt:lpstr>Sections of the Research Article</vt:lpstr>
      <vt:lpstr>The Abstract</vt:lpstr>
      <vt:lpstr>The Introduction </vt:lpstr>
      <vt:lpstr>Methods and Results</vt:lpstr>
      <vt:lpstr>Discussion </vt:lpstr>
      <vt:lpstr>The Conclusion</vt:lpstr>
      <vt:lpstr>How can we read a journal article strategically?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4: Lesson 4: Reading the Literature on a Topic</dc:title>
  <dc:creator>Meriam Ghennai</dc:creator>
  <cp:lastModifiedBy>Meriam Ghennai</cp:lastModifiedBy>
  <cp:revision>14</cp:revision>
  <dcterms:created xsi:type="dcterms:W3CDTF">2023-04-08T11:55:18Z</dcterms:created>
  <dcterms:modified xsi:type="dcterms:W3CDTF">2025-02-17T10:40:49Z</dcterms:modified>
</cp:coreProperties>
</file>