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29" r:id="rId2"/>
    <p:sldId id="276" r:id="rId3"/>
    <p:sldId id="277" r:id="rId4"/>
    <p:sldId id="278" r:id="rId5"/>
    <p:sldId id="279" r:id="rId6"/>
    <p:sldId id="280"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4" r:id="rId22"/>
    <p:sldId id="313" r:id="rId23"/>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20/10/2024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F0767869-177B-4EEC-93E7-947452D36D6F}" type="slidenum">
              <a:rPr lang="en-US" smtClean="0"/>
              <a:pPr/>
              <a:t>7</a:t>
            </a:fld>
            <a:endParaRPr lang="en-US"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B6396EBC-6B69-4ED3-B53D-241DED46DDD9}" type="slidenum">
              <a:rPr lang="en-US" smtClean="0"/>
              <a:pPr/>
              <a:t>17</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79BB9611-08B5-4450-BF49-E9012ED71EDF}" type="slidenum">
              <a:rPr lang="en-US" smtClean="0"/>
              <a:pPr/>
              <a:t>18</a:t>
            </a:fld>
            <a:endParaRPr lang="en-US"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BAF07AD5-BC0D-402C-9128-DCDA6CA43598}" type="slidenum">
              <a:rPr lang="en-US" smtClean="0"/>
              <a:pPr/>
              <a:t>19</a:t>
            </a:fld>
            <a:endParaRPr lang="en-US"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F72852E7-F3CF-4564-BE5E-3B430FDF3663}" type="slidenum">
              <a:rPr lang="en-US" smtClean="0"/>
              <a:pPr/>
              <a:t>20</a:t>
            </a:fld>
            <a:endParaRPr lang="en-US"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51B94DAE-5547-455E-AADD-FBA0B8FE6E11}" type="slidenum">
              <a:rPr lang="en-US" smtClean="0"/>
              <a:pPr/>
              <a:t>21</a:t>
            </a:fld>
            <a:endParaRPr lang="en-US"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CF8322FE-82DC-4D0F-8059-09334C6C2A35}" type="slidenum">
              <a:rPr lang="en-US" smtClean="0"/>
              <a:pPr/>
              <a:t>22</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3ABADAB7-CC8E-4EA9-BE0D-3669CA986818}" type="slidenum">
              <a:rPr lang="en-US" smtClean="0"/>
              <a:pPr/>
              <a:t>8</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BF393BB7-5E3D-4DC7-B425-917BAD6E4F56}" type="slidenum">
              <a:rPr lang="en-US" smtClean="0"/>
              <a:pPr/>
              <a:t>9</a:t>
            </a:fld>
            <a:endParaRPr lang="en-US"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0F9E3F27-BF48-4C17-A34A-289311B0A7FE}" type="slidenum">
              <a:rPr lang="en-US" smtClean="0"/>
              <a:pPr/>
              <a:t>10</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AC08734C-D8E9-474B-8822-818535A41F9D}" type="slidenum">
              <a:rPr lang="en-US" smtClean="0"/>
              <a:pPr/>
              <a:t>11</a:t>
            </a:fld>
            <a:endParaRPr lang="en-US"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718DEC50-C782-4970-AEA9-A001386B1AD9}" type="slidenum">
              <a:rPr lang="en-US" smtClean="0"/>
              <a:pPr/>
              <a:t>12</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619F7256-F0B9-4014-AB70-DB830FAD681C}" type="slidenum">
              <a:rPr lang="en-US" smtClean="0"/>
              <a:pPr/>
              <a:t>13</a:t>
            </a:fld>
            <a:endParaRPr 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119BAFA0-4096-4123-8E15-F45BDA50A28F}" type="slidenum">
              <a:rPr lang="en-US" smtClean="0"/>
              <a:pPr/>
              <a:t>15</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ACBEE9C7-E58D-4CB6-AE57-8463D4C3BC07}" type="slidenum">
              <a:rPr lang="en-US" smtClean="0"/>
              <a:pPr/>
              <a:t>16</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71743" y="228600"/>
            <a:ext cx="10526178"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71743" y="1600200"/>
            <a:ext cx="5169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728746" y="1600200"/>
            <a:ext cx="5169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728746" y="3925889"/>
            <a:ext cx="5169175"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371743" y="6245225"/>
            <a:ext cx="2821329" cy="476250"/>
          </a:xfrm>
        </p:spPr>
        <p:txBody>
          <a:bodyPr/>
          <a:lstStyle>
            <a:lvl1pPr>
              <a:defRPr/>
            </a:lvl1pPr>
          </a:lstStyle>
          <a:p>
            <a:pPr>
              <a:defRPr/>
            </a:pPr>
            <a:endParaRPr lang="en-US"/>
          </a:p>
        </p:txBody>
      </p:sp>
      <p:sp>
        <p:nvSpPr>
          <p:cNvPr id="7" name="Footer Placeholder 6"/>
          <p:cNvSpPr>
            <a:spLocks noGrp="1"/>
          </p:cNvSpPr>
          <p:nvPr>
            <p:ph type="ftr" sz="quarter" idx="11"/>
          </p:nvPr>
        </p:nvSpPr>
        <p:spPr>
          <a:xfrm>
            <a:off x="3850468" y="6245225"/>
            <a:ext cx="3568727" cy="476250"/>
          </a:xfrm>
        </p:spPr>
        <p:txBody>
          <a:bodyPr/>
          <a:lstStyle>
            <a:lvl1pPr>
              <a:defRPr/>
            </a:lvl1pPr>
          </a:lstStyle>
          <a:p>
            <a:pPr>
              <a:defRPr/>
            </a:pPr>
            <a:endParaRPr lang="en-US"/>
          </a:p>
        </p:txBody>
      </p:sp>
      <p:sp>
        <p:nvSpPr>
          <p:cNvPr id="8" name="Slide Number Placeholder 7"/>
          <p:cNvSpPr>
            <a:spLocks noGrp="1"/>
          </p:cNvSpPr>
          <p:nvPr>
            <p:ph type="sldNum" sz="quarter" idx="12"/>
          </p:nvPr>
        </p:nvSpPr>
        <p:spPr>
          <a:xfrm>
            <a:off x="8076592" y="6245225"/>
            <a:ext cx="2821329" cy="476250"/>
          </a:xfrm>
        </p:spPr>
        <p:txBody>
          <a:bodyPr/>
          <a:lstStyle>
            <a:lvl1pPr>
              <a:defRPr/>
            </a:lvl1pPr>
          </a:lstStyle>
          <a:p>
            <a:pPr>
              <a:defRPr/>
            </a:pPr>
            <a:fld id="{AC25F9F9-9EA2-438B-9BBC-D235560CE283}" type="slidenum">
              <a:rPr lang="en-US"/>
              <a:pPr>
                <a:defRPr/>
              </a:pPr>
              <a:t>‹N°›</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1743" y="228600"/>
            <a:ext cx="10526178"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71743" y="1600200"/>
            <a:ext cx="5169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728746" y="1600200"/>
            <a:ext cx="5169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71743" y="6245225"/>
            <a:ext cx="2821329" cy="476250"/>
          </a:xfrm>
        </p:spPr>
        <p:txBody>
          <a:bodyPr/>
          <a:lstStyle>
            <a:lvl1pPr>
              <a:defRPr/>
            </a:lvl1pPr>
          </a:lstStyle>
          <a:p>
            <a:pPr>
              <a:defRPr/>
            </a:pPr>
            <a:endParaRPr lang="en-US"/>
          </a:p>
        </p:txBody>
      </p:sp>
      <p:sp>
        <p:nvSpPr>
          <p:cNvPr id="6" name="Footer Placeholder 5"/>
          <p:cNvSpPr>
            <a:spLocks noGrp="1"/>
          </p:cNvSpPr>
          <p:nvPr>
            <p:ph type="ftr" sz="quarter" idx="11"/>
          </p:nvPr>
        </p:nvSpPr>
        <p:spPr>
          <a:xfrm>
            <a:off x="3850468" y="6245225"/>
            <a:ext cx="3568727" cy="47625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8076592" y="6245225"/>
            <a:ext cx="2821329" cy="476250"/>
          </a:xfrm>
        </p:spPr>
        <p:txBody>
          <a:bodyPr/>
          <a:lstStyle>
            <a:lvl1pPr>
              <a:defRPr/>
            </a:lvl1pPr>
          </a:lstStyle>
          <a:p>
            <a:pPr>
              <a:defRPr/>
            </a:pPr>
            <a:fld id="{BD797E65-69A4-46BD-88FF-EA42187E59D2}"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20/10/2024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20/10/2024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image" Target="../media/image6.jpe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jpe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4800" b="1" dirty="0" smtClean="0">
                <a:solidFill>
                  <a:srgbClr val="0070C0"/>
                </a:solidFill>
              </a:rPr>
              <a:t>Gurus of TQM</a:t>
            </a: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Course 03</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rrowheads="1"/>
          </p:cNvSpPr>
          <p:nvPr>
            <p:ph type="title"/>
          </p:nvPr>
        </p:nvSpPr>
        <p:spPr>
          <a:xfrm>
            <a:off x="563485" y="274638"/>
            <a:ext cx="10142696" cy="654032"/>
          </a:xfrm>
        </p:spPr>
        <p:txBody>
          <a:bodyPr>
            <a:normAutofit fontScale="90000"/>
          </a:bodyPr>
          <a:lstStyle/>
          <a:p>
            <a:pPr eaLnBrk="1" hangingPunct="1"/>
            <a:r>
              <a:rPr lang="en-US" dirty="0" smtClean="0"/>
              <a:t>Total Quality Management (TQM)</a:t>
            </a:r>
          </a:p>
        </p:txBody>
      </p:sp>
      <p:sp>
        <p:nvSpPr>
          <p:cNvPr id="26627" name="Rectangle 3"/>
          <p:cNvSpPr>
            <a:spLocks noGrp="1" noRot="1" noChangeArrowheads="1"/>
          </p:cNvSpPr>
          <p:nvPr>
            <p:ph idx="1"/>
          </p:nvPr>
        </p:nvSpPr>
        <p:spPr>
          <a:xfrm>
            <a:off x="371744" y="1071546"/>
            <a:ext cx="10263747" cy="5500726"/>
          </a:xfrm>
        </p:spPr>
        <p:txBody>
          <a:bodyPr>
            <a:normAutofit lnSpcReduction="10000"/>
          </a:bodyPr>
          <a:lstStyle/>
          <a:p>
            <a:pPr eaLnBrk="1" hangingPunct="1">
              <a:lnSpc>
                <a:spcPct val="80000"/>
              </a:lnSpc>
            </a:pPr>
            <a:endParaRPr lang="en-US" sz="1400" b="1" dirty="0" smtClean="0"/>
          </a:p>
          <a:p>
            <a:pPr algn="just" eaLnBrk="1" hangingPunct="1">
              <a:lnSpc>
                <a:spcPct val="80000"/>
              </a:lnSpc>
              <a:buFont typeface="Arial" charset="0"/>
              <a:buNone/>
            </a:pPr>
            <a:r>
              <a:rPr lang="en-US" sz="1600" b="1" dirty="0" smtClean="0"/>
              <a:t>W Edwards Deming </a:t>
            </a:r>
            <a:r>
              <a:rPr lang="en-US" sz="1600" dirty="0" smtClean="0"/>
              <a:t>placed great importance and responsibility on management, at both the individual and</a:t>
            </a:r>
          </a:p>
          <a:p>
            <a:pPr algn="just" eaLnBrk="1" hangingPunct="1">
              <a:lnSpc>
                <a:spcPct val="80000"/>
              </a:lnSpc>
              <a:buFont typeface="Arial" charset="0"/>
              <a:buNone/>
            </a:pPr>
            <a:r>
              <a:rPr lang="en-US" sz="1600" dirty="0" smtClean="0"/>
              <a:t>company level, believing management to be responsible for 94% of quality problems. His fourteen point</a:t>
            </a:r>
          </a:p>
          <a:p>
            <a:pPr algn="just" eaLnBrk="1" hangingPunct="1">
              <a:lnSpc>
                <a:spcPct val="80000"/>
              </a:lnSpc>
              <a:buFont typeface="Arial" charset="0"/>
              <a:buNone/>
            </a:pPr>
            <a:r>
              <a:rPr lang="en-US" sz="1600" dirty="0" smtClean="0"/>
              <a:t>plan is a complete philosophy of management, that can be applied to small or large organizations in the</a:t>
            </a:r>
          </a:p>
          <a:p>
            <a:pPr algn="just" eaLnBrk="1" hangingPunct="1">
              <a:lnSpc>
                <a:spcPct val="80000"/>
              </a:lnSpc>
              <a:buFont typeface="Arial" charset="0"/>
              <a:buNone/>
            </a:pPr>
            <a:r>
              <a:rPr lang="en-US" sz="1600" dirty="0" smtClean="0"/>
              <a:t>public, private or service sectors:</a:t>
            </a:r>
          </a:p>
          <a:p>
            <a:pPr algn="just" eaLnBrk="1" hangingPunct="1">
              <a:lnSpc>
                <a:spcPct val="80000"/>
              </a:lnSpc>
              <a:buFont typeface="Arial" charset="0"/>
              <a:buNone/>
            </a:pPr>
            <a:endParaRPr lang="en-US" sz="1600" dirty="0" smtClean="0"/>
          </a:p>
          <a:p>
            <a:pPr algn="just" eaLnBrk="1" hangingPunct="1">
              <a:lnSpc>
                <a:spcPct val="80000"/>
              </a:lnSpc>
              <a:buFont typeface="Arial" charset="0"/>
              <a:buAutoNum type="arabicPeriod"/>
            </a:pPr>
            <a:r>
              <a:rPr lang="en-US" sz="1600" dirty="0" smtClean="0"/>
              <a:t>Create constancy of purpose towards improvement of product and service</a:t>
            </a:r>
          </a:p>
          <a:p>
            <a:pPr algn="just" eaLnBrk="1" hangingPunct="1">
              <a:lnSpc>
                <a:spcPct val="80000"/>
              </a:lnSpc>
              <a:buFont typeface="Arial" charset="0"/>
              <a:buAutoNum type="arabicPeriod"/>
            </a:pPr>
            <a:r>
              <a:rPr lang="en-US" sz="1600" dirty="0" smtClean="0"/>
              <a:t>Adopt the new philosophy. We can no longer live with commonly accepted levels of delay, mistakes</a:t>
            </a:r>
          </a:p>
          <a:p>
            <a:pPr algn="just" eaLnBrk="1" hangingPunct="1">
              <a:lnSpc>
                <a:spcPct val="80000"/>
              </a:lnSpc>
              <a:buFont typeface="Arial" charset="0"/>
              <a:buNone/>
            </a:pPr>
            <a:r>
              <a:rPr lang="en-US" sz="1600" dirty="0" smtClean="0"/>
              <a:t>      and defective workmanship</a:t>
            </a:r>
          </a:p>
          <a:p>
            <a:pPr algn="just" eaLnBrk="1" hangingPunct="1">
              <a:lnSpc>
                <a:spcPct val="80000"/>
              </a:lnSpc>
              <a:buFont typeface="Arial" charset="0"/>
              <a:buAutoNum type="arabicPeriod" startAt="3"/>
            </a:pPr>
            <a:r>
              <a:rPr lang="en-US" sz="1600" dirty="0" smtClean="0"/>
              <a:t>Cease dependence on mass inspection. Instead, require statistical evidence that quality is built in</a:t>
            </a:r>
          </a:p>
          <a:p>
            <a:pPr algn="just" eaLnBrk="1" hangingPunct="1">
              <a:lnSpc>
                <a:spcPct val="80000"/>
              </a:lnSpc>
              <a:buFont typeface="Arial" charset="0"/>
              <a:buAutoNum type="arabicPeriod" startAt="3"/>
            </a:pPr>
            <a:r>
              <a:rPr lang="en-US" sz="1600" dirty="0" smtClean="0"/>
              <a:t>End the practice of awarding business on the basis of price</a:t>
            </a:r>
          </a:p>
          <a:p>
            <a:pPr algn="just" eaLnBrk="1" hangingPunct="1">
              <a:lnSpc>
                <a:spcPct val="80000"/>
              </a:lnSpc>
              <a:buFont typeface="Arial" charset="0"/>
              <a:buAutoNum type="arabicPeriod" startAt="3"/>
            </a:pPr>
            <a:r>
              <a:rPr lang="en-US" sz="1600" dirty="0" smtClean="0"/>
              <a:t>Find problems. It is management’s job to work continually on the system</a:t>
            </a:r>
          </a:p>
          <a:p>
            <a:pPr algn="just" eaLnBrk="1" hangingPunct="1">
              <a:lnSpc>
                <a:spcPct val="80000"/>
              </a:lnSpc>
              <a:buFont typeface="Arial" charset="0"/>
              <a:buAutoNum type="arabicPeriod" startAt="3"/>
            </a:pPr>
            <a:r>
              <a:rPr lang="en-US" sz="1600" dirty="0" smtClean="0"/>
              <a:t>Institute modern methods of training on the job</a:t>
            </a:r>
          </a:p>
          <a:p>
            <a:pPr algn="just" eaLnBrk="1" hangingPunct="1">
              <a:lnSpc>
                <a:spcPct val="80000"/>
              </a:lnSpc>
              <a:buFont typeface="Arial" charset="0"/>
              <a:buAutoNum type="arabicPeriod" startAt="3"/>
            </a:pPr>
            <a:r>
              <a:rPr lang="en-US" sz="1600" dirty="0" smtClean="0"/>
              <a:t>Institute modern methods of supervision of production workers, The responsibility of foremen must</a:t>
            </a:r>
          </a:p>
          <a:p>
            <a:pPr algn="just" eaLnBrk="1" hangingPunct="1">
              <a:lnSpc>
                <a:spcPct val="80000"/>
              </a:lnSpc>
              <a:buFont typeface="Arial" charset="0"/>
              <a:buNone/>
            </a:pPr>
            <a:r>
              <a:rPr lang="en-US" sz="1600" dirty="0" smtClean="0"/>
              <a:t>      be changed from numbers to quality</a:t>
            </a:r>
          </a:p>
          <a:p>
            <a:pPr algn="just" eaLnBrk="1" hangingPunct="1">
              <a:lnSpc>
                <a:spcPct val="80000"/>
              </a:lnSpc>
              <a:buFont typeface="Arial" charset="0"/>
              <a:buAutoNum type="arabicPeriod" startAt="8"/>
            </a:pPr>
            <a:r>
              <a:rPr lang="en-US" sz="1600" dirty="0" smtClean="0"/>
              <a:t>Drive out fear, so that everyone may work effectively for the company</a:t>
            </a:r>
          </a:p>
          <a:p>
            <a:pPr algn="just" eaLnBrk="1" hangingPunct="1">
              <a:lnSpc>
                <a:spcPct val="80000"/>
              </a:lnSpc>
              <a:buFont typeface="Arial" charset="0"/>
              <a:buAutoNum type="arabicPeriod" startAt="8"/>
            </a:pPr>
            <a:r>
              <a:rPr lang="en-US" sz="1600" dirty="0" smtClean="0"/>
              <a:t>Break down barriers between departments</a:t>
            </a:r>
          </a:p>
          <a:p>
            <a:pPr algn="just" eaLnBrk="1" hangingPunct="1">
              <a:lnSpc>
                <a:spcPct val="80000"/>
              </a:lnSpc>
              <a:buFont typeface="Arial" charset="0"/>
              <a:buAutoNum type="arabicPeriod" startAt="8"/>
            </a:pPr>
            <a:r>
              <a:rPr lang="en-US" sz="1600" dirty="0" smtClean="0"/>
              <a:t>Eliminate numerical goals, posters and slogans for the workforce asking for new levels of productivity without providing methods</a:t>
            </a:r>
          </a:p>
          <a:p>
            <a:pPr algn="just" eaLnBrk="1" hangingPunct="1">
              <a:lnSpc>
                <a:spcPct val="80000"/>
              </a:lnSpc>
              <a:buFont typeface="Arial" charset="0"/>
              <a:buAutoNum type="arabicPeriod" startAt="8"/>
            </a:pPr>
            <a:r>
              <a:rPr lang="en-US" sz="1600" dirty="0" smtClean="0"/>
              <a:t>Eliminate work standards that prescribe numerical quotas</a:t>
            </a:r>
          </a:p>
          <a:p>
            <a:pPr algn="just" eaLnBrk="1" hangingPunct="1">
              <a:lnSpc>
                <a:spcPct val="80000"/>
              </a:lnSpc>
              <a:buFont typeface="Arial" charset="0"/>
              <a:buAutoNum type="arabicPeriod" startAt="8"/>
            </a:pPr>
            <a:r>
              <a:rPr lang="en-US" sz="1600" dirty="0" smtClean="0"/>
              <a:t>Remove barriers that stand between the hourly worker and their right to pride of workmanship</a:t>
            </a:r>
          </a:p>
          <a:p>
            <a:pPr algn="just" eaLnBrk="1" hangingPunct="1">
              <a:lnSpc>
                <a:spcPct val="80000"/>
              </a:lnSpc>
              <a:buFont typeface="Arial" charset="0"/>
              <a:buAutoNum type="arabicPeriod" startAt="13"/>
            </a:pPr>
            <a:r>
              <a:rPr lang="en-US" sz="1600" dirty="0" smtClean="0"/>
              <a:t>Institute a vigorous program of education and retraining</a:t>
            </a:r>
          </a:p>
          <a:p>
            <a:pPr algn="just" eaLnBrk="1" hangingPunct="1">
              <a:lnSpc>
                <a:spcPct val="80000"/>
              </a:lnSpc>
              <a:buFont typeface="Arial" charset="0"/>
              <a:buAutoNum type="arabicPeriod" startAt="13"/>
            </a:pPr>
            <a:r>
              <a:rPr lang="en-US" sz="1600" dirty="0" smtClean="0"/>
              <a:t>Create a structure in top management that will push on the above points every day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p:txBody>
          <a:bodyPr/>
          <a:lstStyle/>
          <a:p>
            <a:pPr eaLnBrk="1" hangingPunct="1"/>
            <a:r>
              <a:rPr lang="en-US" smtClean="0"/>
              <a:t>Total Quality Management (TQM)</a:t>
            </a:r>
          </a:p>
        </p:txBody>
      </p:sp>
      <p:sp>
        <p:nvSpPr>
          <p:cNvPr id="27651" name="Rectangle 4"/>
          <p:cNvSpPr>
            <a:spLocks noChangeArrowheads="1"/>
          </p:cNvSpPr>
          <p:nvPr/>
        </p:nvSpPr>
        <p:spPr bwMode="auto">
          <a:xfrm>
            <a:off x="2629588" y="1600201"/>
            <a:ext cx="8170506" cy="3970318"/>
          </a:xfrm>
          <a:prstGeom prst="rect">
            <a:avLst/>
          </a:prstGeom>
          <a:noFill/>
          <a:ln w="9525">
            <a:noFill/>
            <a:miter lim="800000"/>
            <a:headEnd/>
            <a:tailEnd/>
          </a:ln>
        </p:spPr>
        <p:txBody>
          <a:bodyPr>
            <a:spAutoFit/>
          </a:bodyPr>
          <a:lstStyle/>
          <a:p>
            <a:r>
              <a:rPr lang="en-US" sz="2000" b="1"/>
              <a:t>Armand V Feigenbaum</a:t>
            </a:r>
            <a:r>
              <a:rPr lang="en-US" b="1"/>
              <a:t> </a:t>
            </a:r>
            <a:r>
              <a:rPr lang="en-US"/>
              <a:t>was the originator of “total quality control”, often referred to as total quality.</a:t>
            </a:r>
          </a:p>
          <a:p>
            <a:endParaRPr lang="en-US"/>
          </a:p>
          <a:p>
            <a:r>
              <a:rPr lang="en-US"/>
              <a:t>He defined it as:</a:t>
            </a:r>
          </a:p>
          <a:p>
            <a:endParaRPr lang="en-US" sz="800"/>
          </a:p>
          <a:p>
            <a:r>
              <a:rPr lang="en-US" b="1" i="1"/>
              <a:t>“An effective system for integrating quality development, quality maintenance and quality  improvement efforts of the various groups within an organization, so as to enable production and</a:t>
            </a:r>
          </a:p>
          <a:p>
            <a:r>
              <a:rPr lang="en-US" b="1" i="1"/>
              <a:t>service at the most economical levels that allow full customer satisfaction”.</a:t>
            </a:r>
          </a:p>
          <a:p>
            <a:endParaRPr lang="en-US"/>
          </a:p>
          <a:p>
            <a:r>
              <a:rPr lang="en-US"/>
              <a:t>He saw it as a business method and proposed three steps to quality:</a:t>
            </a:r>
          </a:p>
          <a:p>
            <a:endParaRPr lang="en-US" sz="800"/>
          </a:p>
          <a:p>
            <a:r>
              <a:rPr lang="en-US"/>
              <a:t>• Quality leadership</a:t>
            </a:r>
          </a:p>
          <a:p>
            <a:r>
              <a:rPr lang="en-US"/>
              <a:t>• Modern quality technology</a:t>
            </a:r>
          </a:p>
          <a:p>
            <a:r>
              <a:rPr lang="en-US"/>
              <a:t>• Organisational commitment</a:t>
            </a:r>
          </a:p>
        </p:txBody>
      </p:sp>
      <p:pic>
        <p:nvPicPr>
          <p:cNvPr id="27652" name="Picture 5" descr="feigenbaum"/>
          <p:cNvPicPr>
            <a:picLocks noChangeAspect="1" noChangeArrowheads="1"/>
          </p:cNvPicPr>
          <p:nvPr/>
        </p:nvPicPr>
        <p:blipFill>
          <a:blip r:embed="rId3"/>
          <a:srcRect/>
          <a:stretch>
            <a:fillRect/>
          </a:stretch>
        </p:blipFill>
        <p:spPr bwMode="auto">
          <a:xfrm>
            <a:off x="375656" y="1752600"/>
            <a:ext cx="2134584" cy="2362200"/>
          </a:xfrm>
          <a:prstGeom prst="rect">
            <a:avLst/>
          </a:prstGeom>
          <a:noFill/>
          <a:ln w="38100">
            <a:solidFill>
              <a:srgbClr val="000000"/>
            </a:solid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rrowheads="1"/>
          </p:cNvSpPr>
          <p:nvPr>
            <p:ph type="title"/>
          </p:nvPr>
        </p:nvSpPr>
        <p:spPr/>
        <p:txBody>
          <a:bodyPr/>
          <a:lstStyle/>
          <a:p>
            <a:pPr eaLnBrk="1" hangingPunct="1"/>
            <a:r>
              <a:rPr lang="en-US" smtClean="0"/>
              <a:t>Total Quality Management (TQM)</a:t>
            </a:r>
          </a:p>
        </p:txBody>
      </p:sp>
      <p:sp>
        <p:nvSpPr>
          <p:cNvPr id="28675" name="Rectangle 3"/>
          <p:cNvSpPr>
            <a:spLocks noGrp="1" noRot="1" noChangeArrowheads="1"/>
          </p:cNvSpPr>
          <p:nvPr>
            <p:ph type="body" sz="half" idx="1"/>
          </p:nvPr>
        </p:nvSpPr>
        <p:spPr>
          <a:xfrm>
            <a:off x="371743" y="1600200"/>
            <a:ext cx="10052696" cy="4498975"/>
          </a:xfrm>
        </p:spPr>
        <p:txBody>
          <a:bodyPr/>
          <a:lstStyle/>
          <a:p>
            <a:pPr eaLnBrk="1" hangingPunct="1">
              <a:buFont typeface="Arial" charset="0"/>
              <a:buNone/>
            </a:pPr>
            <a:r>
              <a:rPr lang="en-US" sz="2000" b="1" i="1" smtClean="0"/>
              <a:t>    Japanese who developed new concepts in response to the Americans</a:t>
            </a:r>
          </a:p>
          <a:p>
            <a:pPr eaLnBrk="1" hangingPunct="1">
              <a:buFont typeface="Arial" charset="0"/>
              <a:buNone/>
            </a:pPr>
            <a:endParaRPr lang="en-US" sz="2000" b="1" i="1" smtClean="0"/>
          </a:p>
          <a:p>
            <a:pPr eaLnBrk="1" hangingPunct="1">
              <a:buFont typeface="Arial" charset="0"/>
              <a:buNone/>
            </a:pPr>
            <a:r>
              <a:rPr lang="en-US" sz="1600" b="1" smtClean="0"/>
              <a:t>	</a:t>
            </a:r>
            <a:r>
              <a:rPr lang="en-US" sz="1400" b="1" smtClean="0"/>
              <a:t>Dr Kaoru Ishikawa  	     Dr Genichi Taguchi                 Shigeo Shingo</a:t>
            </a:r>
            <a:r>
              <a:rPr lang="en-US" sz="1800" b="1" smtClean="0"/>
              <a:t> </a:t>
            </a:r>
            <a:endParaRPr lang="en-US" sz="1400" smtClean="0"/>
          </a:p>
          <a:p>
            <a:pPr eaLnBrk="1" hangingPunct="1">
              <a:buFont typeface="Arial" charset="0"/>
              <a:buNone/>
            </a:pPr>
            <a:endParaRPr lang="en-US" sz="1400" b="1" smtClean="0"/>
          </a:p>
        </p:txBody>
      </p:sp>
      <p:pic>
        <p:nvPicPr>
          <p:cNvPr id="28676" name="Picture 5" descr="Ishikawa"/>
          <p:cNvPicPr>
            <a:picLocks noGrp="1" noChangeAspect="1" noChangeArrowheads="1"/>
          </p:cNvPicPr>
          <p:nvPr>
            <p:ph sz="quarter" idx="2"/>
          </p:nvPr>
        </p:nvPicPr>
        <p:blipFill>
          <a:blip r:embed="rId3"/>
          <a:srcRect/>
          <a:stretch>
            <a:fillRect/>
          </a:stretch>
        </p:blipFill>
        <p:spPr>
          <a:xfrm>
            <a:off x="939139" y="3276600"/>
            <a:ext cx="2895677" cy="2667000"/>
          </a:xfrm>
          <a:noFill/>
          <a:ln w="76200" cmpd="tri">
            <a:solidFill>
              <a:srgbClr val="000000"/>
            </a:solidFill>
          </a:ln>
        </p:spPr>
      </p:pic>
      <p:pic>
        <p:nvPicPr>
          <p:cNvPr id="28677" name="Picture 8" descr="genichi_taguchi"/>
          <p:cNvPicPr>
            <a:picLocks noGrp="1" noChangeAspect="1" noChangeArrowheads="1"/>
          </p:cNvPicPr>
          <p:nvPr>
            <p:ph sz="quarter" idx="3"/>
          </p:nvPr>
        </p:nvPicPr>
        <p:blipFill>
          <a:blip r:embed="rId4"/>
          <a:srcRect b="13792"/>
          <a:stretch>
            <a:fillRect/>
          </a:stretch>
        </p:blipFill>
        <p:spPr>
          <a:xfrm>
            <a:off x="4132210" y="3276600"/>
            <a:ext cx="2760677" cy="2667000"/>
          </a:xfrm>
          <a:noFill/>
          <a:ln w="76200" cmpd="tri">
            <a:solidFill>
              <a:srgbClr val="000000"/>
            </a:solidFill>
          </a:ln>
        </p:spPr>
      </p:pic>
      <p:pic>
        <p:nvPicPr>
          <p:cNvPr id="28678" name="Picture 10" descr="Shigeo%20Shingo"/>
          <p:cNvPicPr>
            <a:picLocks noChangeAspect="1" noChangeArrowheads="1"/>
          </p:cNvPicPr>
          <p:nvPr/>
        </p:nvPicPr>
        <p:blipFill>
          <a:blip r:embed="rId5"/>
          <a:srcRect/>
          <a:stretch>
            <a:fillRect/>
          </a:stretch>
        </p:blipFill>
        <p:spPr bwMode="auto">
          <a:xfrm>
            <a:off x="7225498" y="3276600"/>
            <a:ext cx="2729371" cy="2667000"/>
          </a:xfrm>
          <a:prstGeom prst="rect">
            <a:avLst/>
          </a:prstGeom>
          <a:noFill/>
          <a:ln w="76200" cmpd="tri">
            <a:solidFill>
              <a:srgbClr val="000000"/>
            </a:solid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Rot="1" noChangeArrowheads="1"/>
          </p:cNvSpPr>
          <p:nvPr>
            <p:ph idx="1"/>
          </p:nvPr>
        </p:nvSpPr>
        <p:spPr>
          <a:xfrm>
            <a:off x="2420121" y="1142984"/>
            <a:ext cx="8259572" cy="5429288"/>
          </a:xfrm>
        </p:spPr>
        <p:txBody>
          <a:bodyPr/>
          <a:lstStyle/>
          <a:p>
            <a:pPr marL="609600" indent="-609600" eaLnBrk="1" hangingPunct="1">
              <a:buFont typeface="Arial" charset="0"/>
              <a:buNone/>
            </a:pPr>
            <a:r>
              <a:rPr lang="en-US" sz="1800" b="1" i="1" dirty="0" smtClean="0"/>
              <a:t>         </a:t>
            </a:r>
            <a:r>
              <a:rPr lang="en-US" sz="1600" b="1" dirty="0" smtClean="0"/>
              <a:t>Dr Kaoru Ishikawa</a:t>
            </a:r>
          </a:p>
          <a:p>
            <a:pPr marL="609600" indent="-609600" eaLnBrk="1" hangingPunct="1">
              <a:buFont typeface="Arial" charset="0"/>
              <a:buNone/>
            </a:pPr>
            <a:r>
              <a:rPr lang="en-US" sz="1600" b="1" dirty="0" smtClean="0"/>
              <a:t> </a:t>
            </a:r>
            <a:r>
              <a:rPr lang="en-US" sz="1600" dirty="0" smtClean="0"/>
              <a:t>made many contributions to quality, the most noteworthy being his total quality viewpoint, company wide quality control, his emphasis on the human side of quality, the Ishikawa diagram and the assembly and use of the “seven basic tools of quality”:</a:t>
            </a:r>
          </a:p>
          <a:p>
            <a:pPr marL="609600" indent="-609600" eaLnBrk="1" hangingPunct="1">
              <a:buFont typeface="Arial" charset="0"/>
              <a:buNone/>
            </a:pPr>
            <a:endParaRPr lang="en-US" sz="1600" dirty="0" smtClean="0"/>
          </a:p>
          <a:p>
            <a:pPr marL="990600" lvl="1" indent="-533400" eaLnBrk="1" hangingPunct="1"/>
            <a:r>
              <a:rPr lang="en-US" sz="1600" dirty="0" smtClean="0"/>
              <a:t>Pareto analysis		              </a:t>
            </a:r>
            <a:r>
              <a:rPr lang="en-US" sz="1600" i="1" dirty="0" smtClean="0"/>
              <a:t>which are the big problems?</a:t>
            </a:r>
          </a:p>
          <a:p>
            <a:pPr marL="990600" lvl="1" indent="-533400" eaLnBrk="1" hangingPunct="1"/>
            <a:r>
              <a:rPr lang="en-US" sz="1600" dirty="0" smtClean="0"/>
              <a:t>Cause and effect diagrams 	              </a:t>
            </a:r>
            <a:r>
              <a:rPr lang="en-US" sz="1600" i="1" dirty="0" smtClean="0"/>
              <a:t>what causes the problems?</a:t>
            </a:r>
          </a:p>
          <a:p>
            <a:pPr marL="990600" lvl="1" indent="-533400" eaLnBrk="1" hangingPunct="1"/>
            <a:r>
              <a:rPr lang="en-US" sz="1600" dirty="0" smtClean="0"/>
              <a:t>Stratification 		              </a:t>
            </a:r>
            <a:r>
              <a:rPr lang="en-US" sz="1600" i="1" dirty="0" smtClean="0"/>
              <a:t>how is the data made up?</a:t>
            </a:r>
          </a:p>
          <a:p>
            <a:pPr marL="990600" lvl="1" indent="-533400" eaLnBrk="1" hangingPunct="1"/>
            <a:r>
              <a:rPr lang="en-US" sz="1600" dirty="0" smtClean="0"/>
              <a:t>Check sheets 		              </a:t>
            </a:r>
            <a:r>
              <a:rPr lang="en-US" sz="1600" i="1" dirty="0" smtClean="0"/>
              <a:t>how often it occurs or is done?</a:t>
            </a:r>
          </a:p>
          <a:p>
            <a:pPr marL="990600" lvl="1" indent="-533400" eaLnBrk="1" hangingPunct="1"/>
            <a:r>
              <a:rPr lang="en-US" sz="1600" dirty="0" smtClean="0"/>
              <a:t>Histograms 		              </a:t>
            </a:r>
            <a:r>
              <a:rPr lang="en-US" sz="1600" i="1" dirty="0" smtClean="0"/>
              <a:t>what do overall variations look 					              like?</a:t>
            </a:r>
          </a:p>
          <a:p>
            <a:pPr marL="990600" lvl="1" indent="-533400" eaLnBrk="1" hangingPunct="1"/>
            <a:r>
              <a:rPr lang="en-US" sz="1600" dirty="0" smtClean="0"/>
              <a:t>Scatter charts 	    	              </a:t>
            </a:r>
            <a:r>
              <a:rPr lang="en-US" sz="1600" i="1" dirty="0" smtClean="0"/>
              <a:t>what are the relationships 					              between factors?</a:t>
            </a:r>
          </a:p>
          <a:p>
            <a:pPr marL="990600" lvl="1" indent="-533400" eaLnBrk="1" hangingPunct="1"/>
            <a:r>
              <a:rPr lang="en-US" sz="1600" dirty="0" smtClean="0"/>
              <a:t>Process control charts 	              </a:t>
            </a:r>
            <a:r>
              <a:rPr lang="en-US" sz="1600" i="1" dirty="0" smtClean="0"/>
              <a:t>which variations to control and 					               how?</a:t>
            </a:r>
            <a:endParaRPr lang="en-US" sz="1600" dirty="0" smtClean="0"/>
          </a:p>
          <a:p>
            <a:pPr marL="609600" indent="-609600" eaLnBrk="1" hangingPunct="1">
              <a:buFont typeface="Arial" charset="0"/>
              <a:buNone/>
            </a:pPr>
            <a:endParaRPr lang="en-US" sz="1600" b="1" i="1" dirty="0" smtClean="0"/>
          </a:p>
          <a:p>
            <a:pPr marL="609600" indent="-609600" algn="ctr" eaLnBrk="1" hangingPunct="1">
              <a:buFont typeface="Arial" charset="0"/>
              <a:buNone/>
            </a:pPr>
            <a:endParaRPr lang="en-US" sz="1600" dirty="0" smtClean="0"/>
          </a:p>
        </p:txBody>
      </p:sp>
      <p:pic>
        <p:nvPicPr>
          <p:cNvPr id="29699" name="Picture 4" descr="Ishikawa"/>
          <p:cNvPicPr>
            <a:picLocks noChangeAspect="1" noChangeArrowheads="1"/>
          </p:cNvPicPr>
          <p:nvPr/>
        </p:nvPicPr>
        <p:blipFill>
          <a:blip r:embed="rId3"/>
          <a:srcRect/>
          <a:stretch>
            <a:fillRect/>
          </a:stretch>
        </p:blipFill>
        <p:spPr bwMode="auto">
          <a:xfrm>
            <a:off x="348419" y="1357298"/>
            <a:ext cx="1737406" cy="1600200"/>
          </a:xfrm>
          <a:prstGeom prst="rect">
            <a:avLst/>
          </a:prstGeom>
          <a:noFill/>
          <a:ln w="38100">
            <a:solidFill>
              <a:srgbClr val="000000"/>
            </a:solid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a:xfrm>
            <a:off x="371743" y="228600"/>
            <a:ext cx="10526178" cy="914384"/>
          </a:xfrm>
        </p:spPr>
        <p:txBody>
          <a:bodyPr/>
          <a:lstStyle/>
          <a:p>
            <a:pPr eaLnBrk="1" hangingPunct="1"/>
            <a:r>
              <a:rPr lang="en-US" dirty="0" smtClean="0"/>
              <a:t>Total Quality Management (TQM)</a:t>
            </a:r>
          </a:p>
        </p:txBody>
      </p:sp>
      <p:sp>
        <p:nvSpPr>
          <p:cNvPr id="30723" name="Rectangle 3"/>
          <p:cNvSpPr>
            <a:spLocks noGrp="1" noRot="1" noChangeArrowheads="1"/>
          </p:cNvSpPr>
          <p:nvPr>
            <p:ph type="body" sz="half" idx="1"/>
          </p:nvPr>
        </p:nvSpPr>
        <p:spPr>
          <a:xfrm>
            <a:off x="371743" y="1600200"/>
            <a:ext cx="9583127" cy="4498975"/>
          </a:xfrm>
        </p:spPr>
        <p:txBody>
          <a:bodyPr/>
          <a:lstStyle/>
          <a:p>
            <a:pPr eaLnBrk="1" hangingPunct="1">
              <a:buFont typeface="Arial" charset="0"/>
              <a:buNone/>
            </a:pPr>
            <a:r>
              <a:rPr lang="en-US" sz="2800" dirty="0" smtClean="0"/>
              <a:t>Ishikawa Diagram (Cause &amp; Effects Diagram)</a:t>
            </a:r>
          </a:p>
          <a:p>
            <a:pPr eaLnBrk="1" hangingPunct="1">
              <a:buFont typeface="Arial" charset="0"/>
              <a:buNone/>
            </a:pPr>
            <a:r>
              <a:rPr lang="en-US" sz="1800" i="1" dirty="0" smtClean="0"/>
              <a:t>Also known as Fishbone Analysis</a:t>
            </a:r>
          </a:p>
          <a:p>
            <a:pPr eaLnBrk="1" hangingPunct="1">
              <a:buFont typeface="Arial" charset="0"/>
              <a:buNone/>
            </a:pPr>
            <a:endParaRPr lang="en-US" sz="1800" i="1" dirty="0" smtClean="0"/>
          </a:p>
          <a:p>
            <a:pPr eaLnBrk="1" hangingPunct="1">
              <a:buFont typeface="Arial" charset="0"/>
              <a:buNone/>
            </a:pPr>
            <a:endParaRPr lang="en-US" sz="1800" i="1" dirty="0" smtClean="0"/>
          </a:p>
          <a:p>
            <a:pPr eaLnBrk="1" hangingPunct="1">
              <a:buFont typeface="Arial" charset="0"/>
              <a:buNone/>
            </a:pPr>
            <a:endParaRPr lang="en-US" sz="1800" i="1" dirty="0" smtClean="0"/>
          </a:p>
        </p:txBody>
      </p:sp>
      <p:pic>
        <p:nvPicPr>
          <p:cNvPr id="30724" name="Picture 4" descr="cause-analysis-tools-fishbo"/>
          <p:cNvPicPr>
            <a:picLocks noGrp="1" noChangeAspect="1" noChangeArrowheads="1"/>
          </p:cNvPicPr>
          <p:nvPr>
            <p:ph sz="half" idx="2"/>
          </p:nvPr>
        </p:nvPicPr>
        <p:blipFill>
          <a:blip r:embed="rId2"/>
          <a:srcRect/>
          <a:stretch>
            <a:fillRect/>
          </a:stretch>
        </p:blipFill>
        <p:spPr>
          <a:xfrm>
            <a:off x="1033052" y="2590800"/>
            <a:ext cx="8640075" cy="4013200"/>
          </a:xfr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rrowheads="1"/>
          </p:cNvSpPr>
          <p:nvPr>
            <p:ph type="title"/>
          </p:nvPr>
        </p:nvSpPr>
        <p:spPr/>
        <p:txBody>
          <a:bodyPr/>
          <a:lstStyle/>
          <a:p>
            <a:pPr eaLnBrk="1" hangingPunct="1"/>
            <a:r>
              <a:rPr lang="en-US" smtClean="0"/>
              <a:t>Total Quality Management (TQM)</a:t>
            </a:r>
          </a:p>
        </p:txBody>
      </p:sp>
      <p:sp>
        <p:nvSpPr>
          <p:cNvPr id="31747" name="Rectangle 3"/>
          <p:cNvSpPr>
            <a:spLocks noGrp="1" noRot="1" noChangeArrowheads="1"/>
          </p:cNvSpPr>
          <p:nvPr>
            <p:ph idx="1"/>
          </p:nvPr>
        </p:nvSpPr>
        <p:spPr>
          <a:xfrm>
            <a:off x="1878278" y="1447801"/>
            <a:ext cx="8456160" cy="4498975"/>
          </a:xfrm>
        </p:spPr>
        <p:txBody>
          <a:bodyPr/>
          <a:lstStyle/>
          <a:p>
            <a:pPr algn="ctr" eaLnBrk="1" hangingPunct="1">
              <a:buFont typeface="Arial" charset="0"/>
              <a:buNone/>
            </a:pPr>
            <a:endParaRPr lang="en-US" sz="2800" dirty="0" smtClean="0"/>
          </a:p>
          <a:p>
            <a:pPr eaLnBrk="1" hangingPunct="1">
              <a:buFont typeface="Arial" charset="0"/>
              <a:buNone/>
            </a:pPr>
            <a:r>
              <a:rPr lang="en-US" sz="2800" b="1" dirty="0" smtClean="0"/>
              <a:t>    Shigeo Shingo</a:t>
            </a:r>
            <a:r>
              <a:rPr lang="en-US" sz="2000" b="1" dirty="0" smtClean="0"/>
              <a:t> </a:t>
            </a:r>
          </a:p>
          <a:p>
            <a:pPr eaLnBrk="1" hangingPunct="1">
              <a:buFont typeface="Arial" charset="0"/>
              <a:buNone/>
            </a:pPr>
            <a:endParaRPr lang="en-US" sz="1000" b="1" dirty="0" smtClean="0"/>
          </a:p>
          <a:p>
            <a:pPr algn="just" eaLnBrk="1" hangingPunct="1">
              <a:buFont typeface="Arial" charset="0"/>
              <a:buNone/>
            </a:pPr>
            <a:r>
              <a:rPr lang="en-US" sz="2000" dirty="0" smtClean="0"/>
              <a:t>    Shingo is strongly associated with Just-in-Time manufacturing, and was the inventor of the single minute exchange of die (SMED) system, in which set up times are reduced from hours to minutes, and the </a:t>
            </a:r>
            <a:r>
              <a:rPr lang="en-US" sz="2000" dirty="0" err="1" smtClean="0"/>
              <a:t>Poka</a:t>
            </a:r>
            <a:r>
              <a:rPr lang="en-US" sz="2000" dirty="0" smtClean="0"/>
              <a:t>-Yoke (mistake proofing) system.</a:t>
            </a:r>
          </a:p>
          <a:p>
            <a:pPr algn="just" eaLnBrk="1" hangingPunct="1">
              <a:buFont typeface="Arial" charset="0"/>
              <a:buNone/>
            </a:pPr>
            <a:r>
              <a:rPr lang="en-US" sz="2000" dirty="0" smtClean="0"/>
              <a:t>  </a:t>
            </a:r>
          </a:p>
          <a:p>
            <a:pPr algn="just" eaLnBrk="1" hangingPunct="1">
              <a:buFont typeface="Arial" charset="0"/>
              <a:buNone/>
            </a:pPr>
            <a:r>
              <a:rPr lang="en-US" sz="2000" dirty="0" smtClean="0"/>
              <a:t>    In </a:t>
            </a:r>
            <a:r>
              <a:rPr lang="en-US" sz="2000" dirty="0" err="1" smtClean="0"/>
              <a:t>Poka</a:t>
            </a:r>
            <a:r>
              <a:rPr lang="en-US" sz="2000" dirty="0" smtClean="0"/>
              <a:t> Yoke, defects are examined, the production system stopped and immediate feedback given so that the root causes of the problem may be identified and prevented from occurring again.</a:t>
            </a:r>
          </a:p>
          <a:p>
            <a:pPr algn="ctr" eaLnBrk="1" hangingPunct="1">
              <a:buFont typeface="Arial" charset="0"/>
              <a:buNone/>
            </a:pPr>
            <a:endParaRPr lang="en-US" sz="2000" dirty="0" smtClean="0"/>
          </a:p>
          <a:p>
            <a:pPr algn="ctr" eaLnBrk="1" hangingPunct="1">
              <a:buFont typeface="Arial" charset="0"/>
              <a:buNone/>
            </a:pPr>
            <a:endParaRPr lang="en-US" sz="2800" dirty="0" smtClean="0"/>
          </a:p>
        </p:txBody>
      </p:sp>
      <p:pic>
        <p:nvPicPr>
          <p:cNvPr id="31748" name="Picture 4" descr="Shigeo%20Shingo"/>
          <p:cNvPicPr>
            <a:picLocks noChangeAspect="1" noChangeArrowheads="1"/>
          </p:cNvPicPr>
          <p:nvPr/>
        </p:nvPicPr>
        <p:blipFill>
          <a:blip r:embed="rId3"/>
          <a:srcRect/>
          <a:stretch>
            <a:fillRect/>
          </a:stretch>
        </p:blipFill>
        <p:spPr bwMode="auto">
          <a:xfrm>
            <a:off x="375655" y="2057400"/>
            <a:ext cx="1637624" cy="1600200"/>
          </a:xfrm>
          <a:prstGeom prst="rect">
            <a:avLst/>
          </a:prstGeom>
          <a:noFill/>
          <a:ln w="38100">
            <a:solidFill>
              <a:srgbClr val="000000"/>
            </a:solid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rrowheads="1"/>
          </p:cNvSpPr>
          <p:nvPr>
            <p:ph type="title"/>
          </p:nvPr>
        </p:nvSpPr>
        <p:spPr>
          <a:xfrm>
            <a:off x="371743" y="228600"/>
            <a:ext cx="10526178" cy="842946"/>
          </a:xfrm>
        </p:spPr>
        <p:txBody>
          <a:bodyPr/>
          <a:lstStyle/>
          <a:p>
            <a:pPr eaLnBrk="1" hangingPunct="1"/>
            <a:r>
              <a:rPr lang="en-US" dirty="0" smtClean="0"/>
              <a:t>Total Quality Management (TQM)</a:t>
            </a:r>
          </a:p>
        </p:txBody>
      </p:sp>
      <p:sp>
        <p:nvSpPr>
          <p:cNvPr id="34819" name="Rectangle 3"/>
          <p:cNvSpPr>
            <a:spLocks noGrp="1" noRot="1" noChangeArrowheads="1"/>
          </p:cNvSpPr>
          <p:nvPr>
            <p:ph type="body" sz="half" idx="1"/>
          </p:nvPr>
        </p:nvSpPr>
        <p:spPr>
          <a:xfrm>
            <a:off x="371743" y="1285860"/>
            <a:ext cx="10428351" cy="5072098"/>
          </a:xfrm>
        </p:spPr>
        <p:txBody>
          <a:bodyPr/>
          <a:lstStyle/>
          <a:p>
            <a:pPr eaLnBrk="1" hangingPunct="1">
              <a:buFont typeface="Arial" charset="0"/>
              <a:buNone/>
            </a:pPr>
            <a:r>
              <a:rPr lang="en-US" sz="2000" b="1" i="1" dirty="0" smtClean="0"/>
              <a:t> </a:t>
            </a:r>
            <a:r>
              <a:rPr lang="en-US" sz="2100" b="1" i="1" dirty="0" smtClean="0"/>
              <a:t>Western gurus who followed the Japanese industrial success</a:t>
            </a:r>
          </a:p>
          <a:p>
            <a:pPr eaLnBrk="1" hangingPunct="1">
              <a:buFont typeface="Arial" charset="0"/>
              <a:buNone/>
            </a:pPr>
            <a:endParaRPr lang="en-US" sz="1800" b="1" i="1" dirty="0" smtClean="0"/>
          </a:p>
          <a:p>
            <a:pPr eaLnBrk="1" hangingPunct="1">
              <a:buFont typeface="Arial" charset="0"/>
              <a:buNone/>
            </a:pPr>
            <a:r>
              <a:rPr lang="en-US" sz="2800" b="1" dirty="0" smtClean="0"/>
              <a:t>              Philip B Crosby                                Tom Peters</a:t>
            </a:r>
            <a:endParaRPr lang="en-US" sz="2800" dirty="0" smtClean="0"/>
          </a:p>
          <a:p>
            <a:pPr eaLnBrk="1" hangingPunct="1">
              <a:buFont typeface="Arial" charset="0"/>
              <a:buNone/>
            </a:pPr>
            <a:endParaRPr lang="en-US" sz="2800" dirty="0" smtClean="0"/>
          </a:p>
          <a:p>
            <a:pPr algn="ctr" eaLnBrk="1" hangingPunct="1">
              <a:buFont typeface="Arial" charset="0"/>
              <a:buNone/>
            </a:pPr>
            <a:endParaRPr lang="en-US" sz="2000" dirty="0" smtClean="0"/>
          </a:p>
        </p:txBody>
      </p:sp>
      <p:pic>
        <p:nvPicPr>
          <p:cNvPr id="34820" name="Picture 4" descr="Crosby"/>
          <p:cNvPicPr>
            <a:picLocks noGrp="1" noChangeAspect="1" noChangeArrowheads="1"/>
          </p:cNvPicPr>
          <p:nvPr>
            <p:ph sz="quarter" idx="2"/>
          </p:nvPr>
        </p:nvPicPr>
        <p:blipFill>
          <a:blip r:embed="rId3"/>
          <a:srcRect/>
          <a:stretch>
            <a:fillRect/>
          </a:stretch>
        </p:blipFill>
        <p:spPr>
          <a:xfrm>
            <a:off x="1348552" y="2714620"/>
            <a:ext cx="2928958" cy="3422910"/>
          </a:xfrm>
          <a:noFill/>
          <a:ln w="76200" cmpd="tri">
            <a:solidFill>
              <a:srgbClr val="000000"/>
            </a:solidFill>
          </a:ln>
        </p:spPr>
      </p:pic>
      <p:pic>
        <p:nvPicPr>
          <p:cNvPr id="34821" name="Picture 6" descr="TomPeters300"/>
          <p:cNvPicPr>
            <a:picLocks noGrp="1" noChangeAspect="1" noChangeArrowheads="1"/>
          </p:cNvPicPr>
          <p:nvPr>
            <p:ph sz="quarter" idx="3"/>
          </p:nvPr>
        </p:nvPicPr>
        <p:blipFill>
          <a:blip r:embed="rId4"/>
          <a:srcRect/>
          <a:stretch>
            <a:fillRect/>
          </a:stretch>
        </p:blipFill>
        <p:spPr>
          <a:xfrm>
            <a:off x="6134897" y="2714620"/>
            <a:ext cx="2827198" cy="3429000"/>
          </a:xfrm>
          <a:noFill/>
          <a:ln w="76200" cmpd="tri">
            <a:solidFill>
              <a:srgbClr val="000000"/>
            </a:solid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rrowheads="1"/>
          </p:cNvSpPr>
          <p:nvPr>
            <p:ph type="title"/>
          </p:nvPr>
        </p:nvSpPr>
        <p:spPr/>
        <p:txBody>
          <a:bodyPr/>
          <a:lstStyle/>
          <a:p>
            <a:pPr eaLnBrk="1" hangingPunct="1"/>
            <a:r>
              <a:rPr lang="en-US" smtClean="0"/>
              <a:t>Total Quality Management (TQM)</a:t>
            </a:r>
          </a:p>
        </p:txBody>
      </p:sp>
      <p:sp>
        <p:nvSpPr>
          <p:cNvPr id="35843" name="Rectangle 3"/>
          <p:cNvSpPr>
            <a:spLocks noGrp="1" noRot="1" noChangeArrowheads="1"/>
          </p:cNvSpPr>
          <p:nvPr>
            <p:ph idx="1"/>
          </p:nvPr>
        </p:nvSpPr>
        <p:spPr>
          <a:xfrm>
            <a:off x="2160020" y="1600200"/>
            <a:ext cx="8456160" cy="4686320"/>
          </a:xfrm>
        </p:spPr>
        <p:txBody>
          <a:bodyPr/>
          <a:lstStyle/>
          <a:p>
            <a:pPr eaLnBrk="1" hangingPunct="1">
              <a:lnSpc>
                <a:spcPct val="90000"/>
              </a:lnSpc>
              <a:buFont typeface="Arial" charset="0"/>
              <a:buNone/>
            </a:pPr>
            <a:r>
              <a:rPr lang="en-US" sz="1800" b="1" dirty="0" smtClean="0"/>
              <a:t>    </a:t>
            </a:r>
            <a:r>
              <a:rPr lang="en-US" sz="2000" b="1" dirty="0" smtClean="0"/>
              <a:t>Philip B Crosby</a:t>
            </a:r>
          </a:p>
          <a:p>
            <a:pPr eaLnBrk="1" hangingPunct="1">
              <a:lnSpc>
                <a:spcPct val="90000"/>
              </a:lnSpc>
            </a:pPr>
            <a:endParaRPr lang="en-US" sz="1800" b="1" dirty="0" smtClean="0"/>
          </a:p>
          <a:p>
            <a:pPr eaLnBrk="1" hangingPunct="1">
              <a:lnSpc>
                <a:spcPct val="90000"/>
              </a:lnSpc>
              <a:buFont typeface="Arial" charset="0"/>
              <a:buNone/>
            </a:pPr>
            <a:r>
              <a:rPr lang="en-US" sz="1800" b="1" dirty="0" smtClean="0"/>
              <a:t>     Crosby </a:t>
            </a:r>
            <a:r>
              <a:rPr lang="en-US" sz="1800" dirty="0" smtClean="0"/>
              <a:t>is known for the concepts of “Quality is Free” and “Zero Defects”, and his quality improvement process is based on his four absolutes of quality:</a:t>
            </a:r>
          </a:p>
          <a:p>
            <a:pPr eaLnBrk="1" hangingPunct="1">
              <a:lnSpc>
                <a:spcPct val="90000"/>
              </a:lnSpc>
              <a:buFont typeface="Arial" charset="0"/>
              <a:buNone/>
            </a:pPr>
            <a:endParaRPr lang="en-US" sz="1800" dirty="0" smtClean="0"/>
          </a:p>
          <a:p>
            <a:pPr lvl="1" eaLnBrk="1" hangingPunct="1">
              <a:lnSpc>
                <a:spcPct val="90000"/>
              </a:lnSpc>
            </a:pPr>
            <a:r>
              <a:rPr lang="en-US" sz="1600" dirty="0" smtClean="0"/>
              <a:t> </a:t>
            </a:r>
            <a:r>
              <a:rPr lang="en-US" sz="2000" dirty="0" smtClean="0"/>
              <a:t>Quality is conformance to requirements</a:t>
            </a:r>
          </a:p>
          <a:p>
            <a:pPr lvl="1" eaLnBrk="1" hangingPunct="1">
              <a:lnSpc>
                <a:spcPct val="90000"/>
              </a:lnSpc>
              <a:buFont typeface="Wingdings" pitchFamily="2" charset="2"/>
              <a:buNone/>
            </a:pPr>
            <a:endParaRPr lang="en-US" sz="2000" dirty="0" smtClean="0"/>
          </a:p>
          <a:p>
            <a:pPr lvl="1" eaLnBrk="1" hangingPunct="1">
              <a:lnSpc>
                <a:spcPct val="90000"/>
              </a:lnSpc>
            </a:pPr>
            <a:r>
              <a:rPr lang="en-US" sz="2000" dirty="0" smtClean="0"/>
              <a:t> The system of quality is prevention</a:t>
            </a:r>
          </a:p>
          <a:p>
            <a:pPr lvl="1" eaLnBrk="1" hangingPunct="1">
              <a:lnSpc>
                <a:spcPct val="90000"/>
              </a:lnSpc>
              <a:buFont typeface="Wingdings" pitchFamily="2" charset="2"/>
              <a:buNone/>
            </a:pPr>
            <a:endParaRPr lang="en-US" sz="2000" dirty="0" smtClean="0"/>
          </a:p>
          <a:p>
            <a:pPr lvl="1" eaLnBrk="1" hangingPunct="1">
              <a:lnSpc>
                <a:spcPct val="90000"/>
              </a:lnSpc>
            </a:pPr>
            <a:r>
              <a:rPr lang="en-US" sz="2000" dirty="0" smtClean="0"/>
              <a:t> The performance standard is zero defect</a:t>
            </a:r>
          </a:p>
          <a:p>
            <a:pPr lvl="1" eaLnBrk="1" hangingPunct="1">
              <a:lnSpc>
                <a:spcPct val="90000"/>
              </a:lnSpc>
              <a:buFont typeface="Wingdings" pitchFamily="2" charset="2"/>
              <a:buNone/>
            </a:pPr>
            <a:endParaRPr lang="en-US" sz="2000" dirty="0" smtClean="0"/>
          </a:p>
          <a:p>
            <a:pPr lvl="1" eaLnBrk="1" hangingPunct="1">
              <a:lnSpc>
                <a:spcPct val="90000"/>
              </a:lnSpc>
            </a:pPr>
            <a:r>
              <a:rPr lang="en-US" sz="2000" dirty="0" smtClean="0"/>
              <a:t> The measurement of quality is the price of non-conformance</a:t>
            </a:r>
          </a:p>
          <a:p>
            <a:pPr eaLnBrk="1" hangingPunct="1">
              <a:lnSpc>
                <a:spcPct val="90000"/>
              </a:lnSpc>
              <a:buFont typeface="Arial" charset="0"/>
              <a:buNone/>
            </a:pPr>
            <a:endParaRPr lang="en-US" sz="2000" b="1" i="1" dirty="0" smtClean="0"/>
          </a:p>
          <a:p>
            <a:pPr algn="ctr" eaLnBrk="1" hangingPunct="1">
              <a:lnSpc>
                <a:spcPct val="90000"/>
              </a:lnSpc>
              <a:buFont typeface="Arial" charset="0"/>
              <a:buNone/>
            </a:pPr>
            <a:endParaRPr lang="en-US" sz="2000" dirty="0" smtClean="0"/>
          </a:p>
        </p:txBody>
      </p:sp>
      <p:pic>
        <p:nvPicPr>
          <p:cNvPr id="35844" name="Picture 4" descr="Crosby"/>
          <p:cNvPicPr>
            <a:picLocks noChangeAspect="1" noChangeArrowheads="1"/>
          </p:cNvPicPr>
          <p:nvPr/>
        </p:nvPicPr>
        <p:blipFill>
          <a:blip r:embed="rId3"/>
          <a:srcRect/>
          <a:stretch>
            <a:fillRect/>
          </a:stretch>
        </p:blipFill>
        <p:spPr bwMode="auto">
          <a:xfrm>
            <a:off x="469569" y="1600200"/>
            <a:ext cx="1629797" cy="1905000"/>
          </a:xfrm>
          <a:prstGeom prst="rect">
            <a:avLst/>
          </a:prstGeom>
          <a:noFill/>
          <a:ln w="38100">
            <a:solidFill>
              <a:srgbClr val="000000"/>
            </a:solid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pPr eaLnBrk="1" hangingPunct="1"/>
            <a:r>
              <a:rPr lang="en-US" smtClean="0"/>
              <a:t>Total Quality Management (TQM)</a:t>
            </a:r>
          </a:p>
        </p:txBody>
      </p:sp>
      <p:sp>
        <p:nvSpPr>
          <p:cNvPr id="36867" name="Rectangle 3"/>
          <p:cNvSpPr>
            <a:spLocks noGrp="1" noRot="1" noChangeArrowheads="1"/>
          </p:cNvSpPr>
          <p:nvPr>
            <p:ph idx="1"/>
          </p:nvPr>
        </p:nvSpPr>
        <p:spPr>
          <a:xfrm>
            <a:off x="1777179" y="1600200"/>
            <a:ext cx="8858312" cy="4543444"/>
          </a:xfrm>
        </p:spPr>
        <p:txBody>
          <a:bodyPr/>
          <a:lstStyle/>
          <a:p>
            <a:pPr eaLnBrk="1" hangingPunct="1">
              <a:lnSpc>
                <a:spcPct val="80000"/>
              </a:lnSpc>
              <a:buFont typeface="Arial" charset="0"/>
              <a:buNone/>
            </a:pPr>
            <a:r>
              <a:rPr lang="en-US" sz="2000" b="1" dirty="0" smtClean="0"/>
              <a:t>     Tom Peters </a:t>
            </a:r>
          </a:p>
          <a:p>
            <a:pPr eaLnBrk="1" hangingPunct="1">
              <a:lnSpc>
                <a:spcPct val="80000"/>
              </a:lnSpc>
            </a:pPr>
            <a:endParaRPr lang="en-US" sz="1800" dirty="0" smtClean="0"/>
          </a:p>
          <a:p>
            <a:pPr eaLnBrk="1" hangingPunct="1">
              <a:lnSpc>
                <a:spcPct val="80000"/>
              </a:lnSpc>
              <a:buFont typeface="Arial" charset="0"/>
              <a:buNone/>
            </a:pPr>
            <a:r>
              <a:rPr lang="en-US" sz="1800" dirty="0" smtClean="0"/>
              <a:t>    Tom Peters identified leadership as being central to the quality improvement process, discarding the word “Management” for “Leadership”. The new role is of a facilitator, and the basis is “Managing by walking about” (MBWA), enabling the leader to keep in touch with customers, innovation and people, the three main areas in the pursuit of excellence. </a:t>
            </a:r>
          </a:p>
          <a:p>
            <a:pPr eaLnBrk="1" hangingPunct="1">
              <a:lnSpc>
                <a:spcPct val="80000"/>
              </a:lnSpc>
            </a:pPr>
            <a:endParaRPr lang="en-US" sz="1800" dirty="0" smtClean="0"/>
          </a:p>
          <a:p>
            <a:pPr eaLnBrk="1" hangingPunct="1">
              <a:lnSpc>
                <a:spcPct val="80000"/>
              </a:lnSpc>
              <a:buFont typeface="Arial" charset="0"/>
              <a:buNone/>
            </a:pPr>
            <a:r>
              <a:rPr lang="en-US" sz="1800" dirty="0" smtClean="0"/>
              <a:t>     He believes that, as the effective leader walks, at least 3 major activities are     happening:</a:t>
            </a:r>
          </a:p>
          <a:p>
            <a:pPr eaLnBrk="1" hangingPunct="1">
              <a:lnSpc>
                <a:spcPct val="80000"/>
              </a:lnSpc>
            </a:pPr>
            <a:endParaRPr lang="en-US" sz="1800" dirty="0" smtClean="0"/>
          </a:p>
          <a:p>
            <a:pPr lvl="1" eaLnBrk="1" hangingPunct="1">
              <a:lnSpc>
                <a:spcPct val="80000"/>
              </a:lnSpc>
            </a:pPr>
            <a:r>
              <a:rPr lang="en-US" sz="1600" dirty="0" smtClean="0"/>
              <a:t> </a:t>
            </a:r>
            <a:r>
              <a:rPr lang="en-US" sz="2000" dirty="0" smtClean="0"/>
              <a:t>Listening          </a:t>
            </a:r>
            <a:r>
              <a:rPr lang="en-US" sz="2000" i="1" dirty="0" smtClean="0"/>
              <a:t>suggests caring</a:t>
            </a:r>
          </a:p>
          <a:p>
            <a:pPr lvl="1" eaLnBrk="1" hangingPunct="1">
              <a:lnSpc>
                <a:spcPct val="80000"/>
              </a:lnSpc>
              <a:buFont typeface="Wingdings" pitchFamily="2" charset="2"/>
              <a:buNone/>
            </a:pPr>
            <a:endParaRPr lang="en-US" sz="2000" i="1" dirty="0" smtClean="0"/>
          </a:p>
          <a:p>
            <a:pPr lvl="1" eaLnBrk="1" hangingPunct="1">
              <a:lnSpc>
                <a:spcPct val="80000"/>
              </a:lnSpc>
            </a:pPr>
            <a:r>
              <a:rPr lang="en-US" sz="2000" dirty="0" smtClean="0"/>
              <a:t> Teaching        </a:t>
            </a:r>
            <a:r>
              <a:rPr lang="en-US" sz="2000" i="1" dirty="0" smtClean="0"/>
              <a:t>values are transmitted</a:t>
            </a:r>
          </a:p>
          <a:p>
            <a:pPr lvl="1" eaLnBrk="1" hangingPunct="1">
              <a:lnSpc>
                <a:spcPct val="80000"/>
              </a:lnSpc>
              <a:buFont typeface="Wingdings" pitchFamily="2" charset="2"/>
              <a:buNone/>
            </a:pPr>
            <a:endParaRPr lang="en-US" sz="2000" i="1" dirty="0" smtClean="0"/>
          </a:p>
          <a:p>
            <a:pPr lvl="1" eaLnBrk="1" hangingPunct="1">
              <a:lnSpc>
                <a:spcPct val="80000"/>
              </a:lnSpc>
            </a:pPr>
            <a:r>
              <a:rPr lang="en-US" sz="2000" dirty="0" smtClean="0"/>
              <a:t> Facilitating     </a:t>
            </a:r>
            <a:r>
              <a:rPr lang="en-US" sz="2000" i="1" dirty="0" smtClean="0"/>
              <a:t>able to give on-the-spot help</a:t>
            </a:r>
            <a:endParaRPr lang="en-US" sz="2000" dirty="0" smtClean="0"/>
          </a:p>
          <a:p>
            <a:pPr algn="ctr" eaLnBrk="1" hangingPunct="1">
              <a:lnSpc>
                <a:spcPct val="80000"/>
              </a:lnSpc>
              <a:buFont typeface="Arial" charset="0"/>
              <a:buNone/>
            </a:pPr>
            <a:endParaRPr lang="en-US" sz="2000" dirty="0" smtClean="0"/>
          </a:p>
        </p:txBody>
      </p:sp>
      <p:pic>
        <p:nvPicPr>
          <p:cNvPr id="36868" name="Picture 4" descr="TomPeters300"/>
          <p:cNvPicPr>
            <a:picLocks noChangeAspect="1" noChangeArrowheads="1"/>
          </p:cNvPicPr>
          <p:nvPr/>
        </p:nvPicPr>
        <p:blipFill>
          <a:blip r:embed="rId3"/>
          <a:srcRect/>
          <a:stretch>
            <a:fillRect/>
          </a:stretch>
        </p:blipFill>
        <p:spPr bwMode="auto">
          <a:xfrm>
            <a:off x="375656" y="1600200"/>
            <a:ext cx="1381316" cy="1676400"/>
          </a:xfrm>
          <a:prstGeom prst="rect">
            <a:avLst/>
          </a:prstGeom>
          <a:noFill/>
          <a:ln w="38100">
            <a:solidFill>
              <a:srgbClr val="000000"/>
            </a:solid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Rot="1" noChangeArrowheads="1"/>
          </p:cNvSpPr>
          <p:nvPr>
            <p:ph type="body" sz="half" idx="1"/>
          </p:nvPr>
        </p:nvSpPr>
        <p:spPr>
          <a:xfrm>
            <a:off x="469570" y="152400"/>
            <a:ext cx="10330524" cy="6477000"/>
          </a:xfrm>
        </p:spPr>
        <p:txBody>
          <a:bodyPr rtlCol="0">
            <a:normAutofit fontScale="92500" lnSpcReduction="20000"/>
          </a:bodyPr>
          <a:lstStyle/>
          <a:p>
            <a:pPr marL="609600" indent="-609600" algn="ctr" eaLnBrk="1" fontAlgn="auto" hangingPunct="1">
              <a:lnSpc>
                <a:spcPct val="80000"/>
              </a:lnSpc>
              <a:spcAft>
                <a:spcPts val="0"/>
              </a:spcAft>
              <a:buFont typeface="Arial" charset="0"/>
              <a:buNone/>
              <a:defRPr/>
            </a:pPr>
            <a:r>
              <a:rPr lang="en-US" sz="2000" b="1" dirty="0" smtClean="0"/>
              <a:t>The Trends Accelerating Use of TQM: 1970s the era of Hue &amp; Cry!</a:t>
            </a:r>
          </a:p>
          <a:p>
            <a:pPr marL="609600" indent="-609600" algn="ctr" eaLnBrk="1" fontAlgn="auto" hangingPunct="1">
              <a:lnSpc>
                <a:spcPct val="80000"/>
              </a:lnSpc>
              <a:spcAft>
                <a:spcPts val="0"/>
              </a:spcAft>
              <a:buFont typeface="Arial" charset="0"/>
              <a:buNone/>
              <a:defRPr/>
            </a:pPr>
            <a:endParaRPr lang="en-US" sz="2000" b="1" dirty="0" smtClean="0"/>
          </a:p>
          <a:p>
            <a:pPr marL="609600" indent="-609600" algn="ctr" eaLnBrk="1" fontAlgn="auto" hangingPunct="1">
              <a:lnSpc>
                <a:spcPct val="80000"/>
              </a:lnSpc>
              <a:spcAft>
                <a:spcPts val="0"/>
              </a:spcAft>
              <a:buFont typeface="Arial" charset="0"/>
              <a:buNone/>
              <a:defRPr/>
            </a:pPr>
            <a:r>
              <a:rPr lang="en-US" sz="2800" b="1" dirty="0" smtClean="0">
                <a:solidFill>
                  <a:srgbClr val="00B050"/>
                </a:solidFill>
              </a:rPr>
              <a:t>“If Japan Can… Why Can’t We?”</a:t>
            </a:r>
          </a:p>
          <a:p>
            <a:pPr marL="609600" indent="-609600" algn="ctr" eaLnBrk="1" fontAlgn="auto" hangingPunct="1">
              <a:lnSpc>
                <a:spcPct val="80000"/>
              </a:lnSpc>
              <a:spcAft>
                <a:spcPts val="0"/>
              </a:spcAft>
              <a:buFont typeface="Arial" charset="0"/>
              <a:buNone/>
              <a:defRPr/>
            </a:pPr>
            <a:endParaRPr lang="en-US" sz="2800" b="1" dirty="0" smtClean="0"/>
          </a:p>
          <a:p>
            <a:pPr marL="609600" indent="-609600" eaLnBrk="1" fontAlgn="auto" hangingPunct="1">
              <a:lnSpc>
                <a:spcPct val="80000"/>
              </a:lnSpc>
              <a:spcAft>
                <a:spcPts val="0"/>
              </a:spcAft>
              <a:buFont typeface="Wingdings" pitchFamily="2" charset="2"/>
              <a:buChar char="§"/>
              <a:defRPr/>
            </a:pPr>
            <a:endParaRPr lang="en-US" sz="1800" dirty="0" smtClean="0"/>
          </a:p>
          <a:p>
            <a:pPr marL="609600" indent="-609600" eaLnBrk="1" fontAlgn="auto" hangingPunct="1">
              <a:lnSpc>
                <a:spcPct val="80000"/>
              </a:lnSpc>
              <a:spcAft>
                <a:spcPts val="0"/>
              </a:spcAft>
              <a:buFont typeface="Arial" pitchFamily="34" charset="0"/>
              <a:buNone/>
              <a:defRPr/>
            </a:pPr>
            <a:endParaRPr lang="en-US" sz="1800" dirty="0" smtClean="0"/>
          </a:p>
          <a:p>
            <a:pPr marL="609600" indent="-609600" eaLnBrk="1" fontAlgn="auto" hangingPunct="1">
              <a:lnSpc>
                <a:spcPct val="80000"/>
              </a:lnSpc>
              <a:spcAft>
                <a:spcPts val="0"/>
              </a:spcAft>
              <a:buFont typeface="Arial" pitchFamily="34" charset="0"/>
              <a:buNone/>
              <a:defRPr/>
            </a:pPr>
            <a:endParaRPr lang="en-US" sz="1800" dirty="0" smtClean="0"/>
          </a:p>
          <a:p>
            <a:pPr marL="609600" indent="-609600" eaLnBrk="1" fontAlgn="auto" hangingPunct="1">
              <a:lnSpc>
                <a:spcPct val="80000"/>
              </a:lnSpc>
              <a:spcAft>
                <a:spcPts val="0"/>
              </a:spcAft>
              <a:buFont typeface="Wingdings" pitchFamily="2" charset="2"/>
              <a:buChar char="§"/>
              <a:defRPr/>
            </a:pPr>
            <a:r>
              <a:rPr lang="en-US" sz="1800" dirty="0" smtClean="0"/>
              <a:t> </a:t>
            </a:r>
            <a:r>
              <a:rPr lang="en-US" sz="2400" dirty="0" smtClean="0"/>
              <a:t>At first U.S. manufacturers held onto to their assumption that Japanese success was price-related, and thus responded to Japanese competition with strategies aimed at reducing domestic production costs and restricting imports. </a:t>
            </a:r>
          </a:p>
          <a:p>
            <a:pPr marL="609600" indent="-609600" eaLnBrk="1" fontAlgn="auto" hangingPunct="1">
              <a:lnSpc>
                <a:spcPct val="80000"/>
              </a:lnSpc>
              <a:spcAft>
                <a:spcPts val="0"/>
              </a:spcAft>
              <a:buFont typeface="Wingdings" pitchFamily="2" charset="2"/>
              <a:buChar char="§"/>
              <a:defRPr/>
            </a:pPr>
            <a:endParaRPr lang="en-US" sz="2400" dirty="0" smtClean="0"/>
          </a:p>
          <a:p>
            <a:pPr marL="609600" indent="-609600" eaLnBrk="1" fontAlgn="auto" hangingPunct="1">
              <a:lnSpc>
                <a:spcPct val="80000"/>
              </a:lnSpc>
              <a:spcAft>
                <a:spcPts val="0"/>
              </a:spcAft>
              <a:buFont typeface="Wingdings" pitchFamily="2" charset="2"/>
              <a:buChar char="§"/>
              <a:defRPr/>
            </a:pPr>
            <a:r>
              <a:rPr lang="en-US" sz="2400" dirty="0" smtClean="0"/>
              <a:t>This, of course, did nothing to improve American competitiveness in quality.</a:t>
            </a:r>
          </a:p>
          <a:p>
            <a:pPr marL="609600" indent="-609600" eaLnBrk="1" fontAlgn="auto" hangingPunct="1">
              <a:lnSpc>
                <a:spcPct val="80000"/>
              </a:lnSpc>
              <a:spcAft>
                <a:spcPts val="0"/>
              </a:spcAft>
              <a:buFont typeface="Wingdings" pitchFamily="2" charset="2"/>
              <a:buChar char="§"/>
              <a:defRPr/>
            </a:pPr>
            <a:endParaRPr lang="en-US" sz="2400" dirty="0" smtClean="0"/>
          </a:p>
          <a:p>
            <a:pPr marL="609600" indent="-609600" eaLnBrk="1" fontAlgn="auto" hangingPunct="1">
              <a:lnSpc>
                <a:spcPct val="80000"/>
              </a:lnSpc>
              <a:spcAft>
                <a:spcPts val="0"/>
              </a:spcAft>
              <a:buFont typeface="Wingdings" pitchFamily="2" charset="2"/>
              <a:buChar char="§"/>
              <a:defRPr/>
            </a:pPr>
            <a:r>
              <a:rPr lang="en-US" sz="2400" dirty="0" smtClean="0"/>
              <a:t>As years passed, price competition declined while quality competition continued to increase. </a:t>
            </a:r>
          </a:p>
          <a:p>
            <a:pPr marL="609600" indent="-609600" eaLnBrk="1" fontAlgn="auto" hangingPunct="1">
              <a:lnSpc>
                <a:spcPct val="80000"/>
              </a:lnSpc>
              <a:spcAft>
                <a:spcPts val="0"/>
              </a:spcAft>
              <a:buFont typeface="Wingdings" pitchFamily="2" charset="2"/>
              <a:buChar char="§"/>
              <a:defRPr/>
            </a:pPr>
            <a:endParaRPr lang="en-US" sz="2400" dirty="0" smtClean="0"/>
          </a:p>
          <a:p>
            <a:pPr marL="609600" indent="-609600" eaLnBrk="1" fontAlgn="auto" hangingPunct="1">
              <a:lnSpc>
                <a:spcPct val="80000"/>
              </a:lnSpc>
              <a:spcAft>
                <a:spcPts val="0"/>
              </a:spcAft>
              <a:buFont typeface="Wingdings" pitchFamily="2" charset="2"/>
              <a:buChar char="§"/>
              <a:defRPr/>
            </a:pPr>
            <a:r>
              <a:rPr lang="en-US" sz="2400" dirty="0" smtClean="0"/>
              <a:t>By the end of the 1970s, the American quality crisis reached major proportions, attracting attention from national legislators, administrators and the media. </a:t>
            </a:r>
          </a:p>
          <a:p>
            <a:pPr marL="609600" indent="-609600" eaLnBrk="1" fontAlgn="auto" hangingPunct="1">
              <a:lnSpc>
                <a:spcPct val="80000"/>
              </a:lnSpc>
              <a:spcAft>
                <a:spcPts val="0"/>
              </a:spcAft>
              <a:buFont typeface="Wingdings" pitchFamily="2" charset="2"/>
              <a:buChar char="§"/>
              <a:defRPr/>
            </a:pPr>
            <a:endParaRPr lang="en-US" sz="2400" dirty="0" smtClean="0"/>
          </a:p>
          <a:p>
            <a:pPr marL="609600" indent="-609600" eaLnBrk="1" fontAlgn="auto" hangingPunct="1">
              <a:lnSpc>
                <a:spcPct val="80000"/>
              </a:lnSpc>
              <a:spcAft>
                <a:spcPts val="0"/>
              </a:spcAft>
              <a:buFont typeface="Wingdings" pitchFamily="2" charset="2"/>
              <a:buChar char="§"/>
              <a:defRPr/>
            </a:pPr>
            <a:r>
              <a:rPr lang="en-US" sz="2400" dirty="0" smtClean="0"/>
              <a:t>A 1980 NBC-TV News special report, “If Japan Can… Why Can’t We?” highlighted how Japan had captured the world auto and electronics markets. Finally, U.S. organizations began to listen.</a:t>
            </a:r>
          </a:p>
          <a:p>
            <a:pPr marL="609600" indent="-609600" eaLnBrk="1" fontAlgn="auto" hangingPunct="1">
              <a:lnSpc>
                <a:spcPct val="80000"/>
              </a:lnSpc>
              <a:spcAft>
                <a:spcPts val="0"/>
              </a:spcAft>
              <a:buFont typeface="Arial" charset="0"/>
              <a:buNone/>
              <a:defRPr/>
            </a:pPr>
            <a:r>
              <a:rPr lang="en-US" dirty="0" smtClean="0"/>
              <a:t>      </a:t>
            </a:r>
          </a:p>
          <a:p>
            <a:pPr marL="609600" indent="-609600" eaLnBrk="1" fontAlgn="auto" hangingPunct="1">
              <a:lnSpc>
                <a:spcPct val="80000"/>
              </a:lnSpc>
              <a:spcAft>
                <a:spcPts val="0"/>
              </a:spcAft>
              <a:buFont typeface="Arial" charset="0"/>
              <a:buNone/>
              <a:defRPr/>
            </a:pPr>
            <a:r>
              <a:rPr lang="en-US" dirty="0" smtClean="0"/>
              <a:t>        </a:t>
            </a:r>
            <a:endParaRPr lang="en-US" sz="2400" dirty="0" smtClean="0"/>
          </a:p>
          <a:p>
            <a:pPr marL="609600" indent="-609600" eaLnBrk="1" fontAlgn="auto" hangingPunct="1">
              <a:lnSpc>
                <a:spcPct val="80000"/>
              </a:lnSpc>
              <a:spcAft>
                <a:spcPts val="0"/>
              </a:spcAft>
              <a:buFont typeface="Arial" charset="0"/>
              <a:buNone/>
              <a:defRPr/>
            </a:pPr>
            <a:endParaRPr lang="en-US" dirty="0" smtClean="0"/>
          </a:p>
        </p:txBody>
      </p:sp>
      <p:pic>
        <p:nvPicPr>
          <p:cNvPr id="37891" name="Picture 4" descr="japanese%20flag"/>
          <p:cNvPicPr>
            <a:picLocks noGrp="1" noChangeAspect="1" noChangeArrowheads="1"/>
          </p:cNvPicPr>
          <p:nvPr>
            <p:ph sz="quarter" idx="2"/>
          </p:nvPr>
        </p:nvPicPr>
        <p:blipFill>
          <a:blip r:embed="rId3"/>
          <a:srcRect/>
          <a:stretch>
            <a:fillRect/>
          </a:stretch>
        </p:blipFill>
        <p:spPr>
          <a:xfrm>
            <a:off x="657397" y="838200"/>
            <a:ext cx="1220880" cy="661988"/>
          </a:xfrm>
          <a:noFill/>
        </p:spPr>
      </p:pic>
      <p:pic>
        <p:nvPicPr>
          <p:cNvPr id="37892" name="Picture 6" descr="modernUSflg"/>
          <p:cNvPicPr>
            <a:picLocks noGrp="1" noChangeAspect="1" noChangeArrowheads="1"/>
          </p:cNvPicPr>
          <p:nvPr>
            <p:ph sz="quarter" idx="3"/>
          </p:nvPr>
        </p:nvPicPr>
        <p:blipFill>
          <a:blip r:embed="rId4"/>
          <a:srcRect/>
          <a:stretch>
            <a:fillRect/>
          </a:stretch>
        </p:blipFill>
        <p:spPr>
          <a:xfrm>
            <a:off x="8827903" y="685801"/>
            <a:ext cx="1502622" cy="644525"/>
          </a:xfr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96908"/>
          </a:xfrm>
        </p:spPr>
        <p:txBody>
          <a:bodyPr>
            <a:normAutofit/>
          </a:bodyPr>
          <a:lstStyle/>
          <a:p>
            <a:r>
              <a:rPr lang="en-US" sz="2800" b="1" dirty="0" smtClean="0">
                <a:effectLst>
                  <a:outerShdw blurRad="38100" dist="38100" dir="2700000" algn="tl">
                    <a:srgbClr val="000000">
                      <a:alpha val="43137"/>
                    </a:srgbClr>
                  </a:outerShdw>
                </a:effectLst>
              </a:rPr>
              <a:t>Origin of the quality movement (Gurus of TQM)</a:t>
            </a:r>
            <a:endParaRPr lang="fr-FR" sz="2800" b="1" dirty="0">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563485" y="1357298"/>
            <a:ext cx="10142696" cy="4768867"/>
          </a:xfrm>
        </p:spPr>
        <p:txBody>
          <a:bodyPr>
            <a:normAutofit fontScale="77500" lnSpcReduction="20000"/>
          </a:bodyPr>
          <a:lstStyle/>
          <a:p>
            <a:pPr algn="just"/>
            <a:r>
              <a:rPr lang="en-US" sz="3100" b="1" dirty="0" smtClean="0">
                <a:solidFill>
                  <a:srgbClr val="FF0000"/>
                </a:solidFill>
              </a:rPr>
              <a:t>There seems to be no consensus on the date and original source for TQM </a:t>
            </a:r>
            <a:r>
              <a:rPr lang="en-US" sz="3100" dirty="0" smtClean="0"/>
              <a:t>innovation, </a:t>
            </a:r>
            <a:r>
              <a:rPr lang="en-US" sz="3100" b="1" dirty="0" smtClean="0"/>
              <a:t>but most literature reports that the founders include </a:t>
            </a:r>
            <a:r>
              <a:rPr lang="en-US" sz="3100" b="1" dirty="0" err="1" smtClean="0">
                <a:solidFill>
                  <a:srgbClr val="0070C0"/>
                </a:solidFill>
              </a:rPr>
              <a:t>Feigenbaum</a:t>
            </a:r>
            <a:r>
              <a:rPr lang="en-US" sz="3100" b="1" dirty="0" smtClean="0">
                <a:solidFill>
                  <a:srgbClr val="0070C0"/>
                </a:solidFill>
              </a:rPr>
              <a:t>, Ishikawa, Deming, </a:t>
            </a:r>
            <a:r>
              <a:rPr lang="en-US" sz="3100" b="1" dirty="0" err="1" smtClean="0">
                <a:solidFill>
                  <a:srgbClr val="0070C0"/>
                </a:solidFill>
              </a:rPr>
              <a:t>Juran</a:t>
            </a:r>
            <a:r>
              <a:rPr lang="en-US" sz="3100" b="1" dirty="0" smtClean="0">
                <a:solidFill>
                  <a:srgbClr val="0070C0"/>
                </a:solidFill>
              </a:rPr>
              <a:t>, and Crosby. </a:t>
            </a:r>
            <a:r>
              <a:rPr lang="en-US" sz="3100" dirty="0" err="1" smtClean="0"/>
              <a:t>Stuelpnagel</a:t>
            </a:r>
            <a:r>
              <a:rPr lang="en-US" sz="3100" b="1" dirty="0" smtClean="0"/>
              <a:t> </a:t>
            </a:r>
            <a:r>
              <a:rPr lang="en-US" sz="3100" dirty="0" smtClean="0"/>
              <a:t>(1993) traces the origin of TQM to 1926, in Ford and </a:t>
            </a:r>
            <a:r>
              <a:rPr lang="en-US" sz="3100" dirty="0" err="1" smtClean="0"/>
              <a:t>Crowter’s</a:t>
            </a:r>
            <a:r>
              <a:rPr lang="en-US" sz="3100" dirty="0" smtClean="0"/>
              <a:t> book </a:t>
            </a:r>
            <a:r>
              <a:rPr lang="en-US" sz="3100" i="1" dirty="0" smtClean="0"/>
              <a:t>My Life and Work.</a:t>
            </a:r>
          </a:p>
          <a:p>
            <a:pPr algn="just"/>
            <a:endParaRPr lang="en-US" i="1" dirty="0" smtClean="0"/>
          </a:p>
          <a:p>
            <a:pPr algn="just"/>
            <a:r>
              <a:rPr lang="en-US" sz="3100" i="1" dirty="0" smtClean="0"/>
              <a:t> </a:t>
            </a:r>
            <a:r>
              <a:rPr lang="en-US" sz="3100" i="1" dirty="0" smtClean="0">
                <a:effectLst>
                  <a:outerShdw blurRad="38100" dist="38100" dir="2700000" algn="tl">
                    <a:srgbClr val="000000">
                      <a:alpha val="43137"/>
                    </a:srgbClr>
                  </a:outerShdw>
                </a:effectLst>
              </a:rPr>
              <a:t>Japan adopted the notion of TQM around 1949, </a:t>
            </a:r>
            <a:r>
              <a:rPr lang="en-US" sz="3100" i="1" dirty="0" smtClean="0"/>
              <a:t>from </a:t>
            </a:r>
            <a:r>
              <a:rPr lang="en-US" sz="3100" dirty="0" smtClean="0"/>
              <a:t>the consensus of a committee of scholars, engineers, and government officials formed by the Union of Japanese Scientists and Engineers (Martinez-</a:t>
            </a:r>
            <a:r>
              <a:rPr lang="en-US" sz="3100" dirty="0" err="1" smtClean="0"/>
              <a:t>Lorente</a:t>
            </a:r>
            <a:r>
              <a:rPr lang="en-US" sz="3100" dirty="0" smtClean="0"/>
              <a:t> </a:t>
            </a:r>
            <a:r>
              <a:rPr lang="en-US" sz="3100" i="1" dirty="0" smtClean="0"/>
              <a:t>et al., 1998).  </a:t>
            </a:r>
          </a:p>
          <a:p>
            <a:pPr algn="just"/>
            <a:r>
              <a:rPr lang="en-US" sz="3100" i="1" dirty="0" smtClean="0">
                <a:effectLst>
                  <a:outerShdw blurRad="38100" dist="38100" dir="2700000" algn="tl">
                    <a:srgbClr val="000000">
                      <a:alpha val="43137"/>
                    </a:srgbClr>
                  </a:outerShdw>
                </a:effectLst>
              </a:rPr>
              <a:t>The </a:t>
            </a:r>
            <a:r>
              <a:rPr lang="en-US" sz="3100" dirty="0" smtClean="0">
                <a:effectLst>
                  <a:outerShdw blurRad="38100" dist="38100" dir="2700000" algn="tl">
                    <a:srgbClr val="000000">
                      <a:alpha val="43137"/>
                    </a:srgbClr>
                  </a:outerShdw>
                </a:effectLst>
              </a:rPr>
              <a:t>need arose from the desire to improve productivity levels in Japan and to enhance post-war quality of life. </a:t>
            </a:r>
            <a:r>
              <a:rPr lang="en-US" sz="3100" dirty="0" err="1" smtClean="0"/>
              <a:t>Bemowski</a:t>
            </a:r>
            <a:r>
              <a:rPr lang="en-US" sz="3100" dirty="0" smtClean="0"/>
              <a:t> (1992) argues that the term “total quality management” was formally coined in 1985 by the Naval Air Systems Command to describe its Japanese management approach to quality improvement.</a:t>
            </a:r>
            <a:endParaRPr lang="fr-FR" sz="31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Rot="1" noChangeArrowheads="1"/>
          </p:cNvSpPr>
          <p:nvPr>
            <p:ph idx="1"/>
          </p:nvPr>
        </p:nvSpPr>
        <p:spPr>
          <a:xfrm>
            <a:off x="751311" y="685801"/>
            <a:ext cx="9673127" cy="5870575"/>
          </a:xfrm>
        </p:spPr>
        <p:txBody>
          <a:bodyPr/>
          <a:lstStyle/>
          <a:p>
            <a:pPr algn="ctr" eaLnBrk="1" hangingPunct="1">
              <a:buFont typeface="Arial" charset="0"/>
              <a:buNone/>
            </a:pPr>
            <a:r>
              <a:rPr lang="en-US" sz="4000" smtClean="0"/>
              <a:t>The American Response</a:t>
            </a:r>
          </a:p>
          <a:p>
            <a:pPr algn="ctr" eaLnBrk="1" hangingPunct="1">
              <a:buFont typeface="Arial" charset="0"/>
              <a:buNone/>
            </a:pPr>
            <a:r>
              <a:rPr lang="en-US" sz="2000" smtClean="0">
                <a:solidFill>
                  <a:srgbClr val="00B050"/>
                </a:solidFill>
              </a:rPr>
              <a:t>The US Business Community Wakes up in 1980s from Deep Slumber</a:t>
            </a:r>
          </a:p>
          <a:p>
            <a:pPr algn="ctr" eaLnBrk="1" hangingPunct="1">
              <a:buFont typeface="Arial" charset="0"/>
              <a:buNone/>
            </a:pPr>
            <a:endParaRPr lang="en-US" sz="2000" smtClean="0">
              <a:solidFill>
                <a:srgbClr val="00B050"/>
              </a:solidFill>
            </a:endParaRPr>
          </a:p>
          <a:p>
            <a:pPr eaLnBrk="1" hangingPunct="1">
              <a:buFont typeface="Wingdings" pitchFamily="2" charset="2"/>
              <a:buChar char="§"/>
            </a:pPr>
            <a:r>
              <a:rPr lang="en-US" sz="2400" smtClean="0"/>
              <a:t>The chief executive officers of major U.S. corporations stepped forward to provide personal leadership in the quality movement. </a:t>
            </a:r>
          </a:p>
          <a:p>
            <a:pPr eaLnBrk="1" hangingPunct="1">
              <a:buFont typeface="Wingdings" pitchFamily="2" charset="2"/>
              <a:buChar char="§"/>
            </a:pPr>
            <a:endParaRPr lang="en-US" sz="1400" smtClean="0"/>
          </a:p>
          <a:p>
            <a:pPr eaLnBrk="1" hangingPunct="1">
              <a:buFont typeface="Wingdings" pitchFamily="2" charset="2"/>
              <a:buChar char="§"/>
            </a:pPr>
            <a:r>
              <a:rPr lang="en-US" sz="2400" smtClean="0"/>
              <a:t>The U.S. response, emphasizing not only statistics but approaches that embraced the entire organization, became known as Total Quality Management (TQM). </a:t>
            </a:r>
          </a:p>
          <a:p>
            <a:pPr eaLnBrk="1" hangingPunct="1">
              <a:buFont typeface="Wingdings" pitchFamily="2" charset="2"/>
              <a:buChar char="§"/>
            </a:pPr>
            <a:endParaRPr lang="en-US" sz="1200" smtClean="0"/>
          </a:p>
          <a:p>
            <a:pPr eaLnBrk="1" hangingPunct="1">
              <a:buFont typeface="Wingdings" pitchFamily="2" charset="2"/>
              <a:buChar char="§"/>
            </a:pPr>
            <a:r>
              <a:rPr lang="en-US" sz="2400" smtClean="0"/>
              <a:t>Several other quality initiatives followed. The ISO 9000 series of quality-management standards, for example, were published in 1987.</a:t>
            </a:r>
          </a:p>
          <a:p>
            <a:pPr eaLnBrk="1" hangingPunct="1">
              <a:buFont typeface="Arial" charset="0"/>
              <a:buNone/>
            </a:pPr>
            <a:endParaRPr lang="en-US" sz="2400" smtClean="0"/>
          </a:p>
          <a:p>
            <a:pPr eaLnBrk="1" hangingPunct="1">
              <a:buFont typeface="Arial" charset="0"/>
              <a:buNone/>
            </a:pPr>
            <a:endParaRPr lang="en-US" sz="2400" smtClean="0"/>
          </a:p>
          <a:p>
            <a:pPr algn="ctr" eaLnBrk="1" hangingPunct="1">
              <a:buFont typeface="Arial" charset="0"/>
              <a:buNone/>
            </a:pPr>
            <a:endParaRPr lang="en-US" sz="2400" smtClean="0"/>
          </a:p>
          <a:p>
            <a:pPr algn="ctr" eaLnBrk="1" hangingPunct="1">
              <a:buFont typeface="Arial" charset="0"/>
              <a:buNone/>
            </a:pPr>
            <a:endParaRPr lang="en-US" sz="40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a:xfrm>
            <a:off x="563485" y="274638"/>
            <a:ext cx="10142696" cy="796908"/>
          </a:xfrm>
        </p:spPr>
        <p:txBody>
          <a:bodyPr/>
          <a:lstStyle/>
          <a:p>
            <a:pPr eaLnBrk="1" hangingPunct="1"/>
            <a:r>
              <a:rPr lang="en-US" dirty="0" smtClean="0"/>
              <a:t>Total Quality Management (TQM)</a:t>
            </a:r>
          </a:p>
        </p:txBody>
      </p:sp>
      <p:sp>
        <p:nvSpPr>
          <p:cNvPr id="39939" name="Rectangle 3"/>
          <p:cNvSpPr>
            <a:spLocks noGrp="1" noRot="1" noChangeArrowheads="1"/>
          </p:cNvSpPr>
          <p:nvPr>
            <p:ph idx="1"/>
          </p:nvPr>
        </p:nvSpPr>
        <p:spPr>
          <a:xfrm>
            <a:off x="276981" y="1295400"/>
            <a:ext cx="10429948" cy="5276872"/>
          </a:xfrm>
        </p:spPr>
        <p:txBody>
          <a:bodyPr/>
          <a:lstStyle/>
          <a:p>
            <a:pPr algn="ctr" eaLnBrk="1" hangingPunct="1">
              <a:lnSpc>
                <a:spcPct val="80000"/>
              </a:lnSpc>
              <a:buFont typeface="Arial" charset="0"/>
              <a:buNone/>
            </a:pPr>
            <a:r>
              <a:rPr lang="en-US" sz="3600" dirty="0" smtClean="0"/>
              <a:t>The American Response</a:t>
            </a:r>
          </a:p>
          <a:p>
            <a:pPr algn="ctr" eaLnBrk="1" hangingPunct="1">
              <a:lnSpc>
                <a:spcPct val="80000"/>
              </a:lnSpc>
              <a:buFont typeface="Arial" charset="0"/>
              <a:buNone/>
            </a:pPr>
            <a:r>
              <a:rPr lang="en-US" sz="1800" dirty="0" smtClean="0">
                <a:solidFill>
                  <a:srgbClr val="FF0000"/>
                </a:solidFill>
              </a:rPr>
              <a:t>The US</a:t>
            </a:r>
            <a:r>
              <a:rPr lang="en-US" sz="2400" dirty="0" smtClean="0">
                <a:solidFill>
                  <a:srgbClr val="FF0000"/>
                </a:solidFill>
              </a:rPr>
              <a:t> </a:t>
            </a:r>
            <a:r>
              <a:rPr lang="en-US" sz="1800" dirty="0" smtClean="0">
                <a:solidFill>
                  <a:srgbClr val="FF0000"/>
                </a:solidFill>
              </a:rPr>
              <a:t>Business Community Wakes up in 1980s from Deep Slumber</a:t>
            </a:r>
          </a:p>
          <a:p>
            <a:pPr algn="ctr" eaLnBrk="1" hangingPunct="1">
              <a:lnSpc>
                <a:spcPct val="80000"/>
              </a:lnSpc>
              <a:buFont typeface="Arial" charset="0"/>
              <a:buNone/>
            </a:pPr>
            <a:endParaRPr lang="en-US" sz="1800" dirty="0" smtClean="0">
              <a:solidFill>
                <a:srgbClr val="FFFFCC"/>
              </a:solidFill>
            </a:endParaRPr>
          </a:p>
          <a:p>
            <a:pPr algn="ctr" eaLnBrk="1" hangingPunct="1">
              <a:lnSpc>
                <a:spcPct val="80000"/>
              </a:lnSpc>
              <a:buFont typeface="Arial" charset="0"/>
              <a:buNone/>
            </a:pPr>
            <a:endParaRPr lang="en-US" sz="2400" dirty="0" smtClean="0">
              <a:solidFill>
                <a:srgbClr val="FFFFCC"/>
              </a:solidFill>
            </a:endParaRPr>
          </a:p>
          <a:p>
            <a:pPr algn="ctr" eaLnBrk="1" hangingPunct="1">
              <a:lnSpc>
                <a:spcPct val="80000"/>
              </a:lnSpc>
              <a:buFont typeface="Arial" charset="0"/>
              <a:buNone/>
            </a:pPr>
            <a:endParaRPr lang="en-US" sz="2400" dirty="0" smtClean="0">
              <a:solidFill>
                <a:srgbClr val="FFFFCC"/>
              </a:solidFill>
            </a:endParaRPr>
          </a:p>
          <a:p>
            <a:pPr algn="ctr" eaLnBrk="1" hangingPunct="1">
              <a:lnSpc>
                <a:spcPct val="80000"/>
              </a:lnSpc>
              <a:buFont typeface="Arial" charset="0"/>
              <a:buNone/>
            </a:pPr>
            <a:endParaRPr lang="en-US" sz="2400" dirty="0" smtClean="0">
              <a:solidFill>
                <a:srgbClr val="FFFFCC"/>
              </a:solidFill>
            </a:endParaRPr>
          </a:p>
          <a:p>
            <a:pPr eaLnBrk="1" hangingPunct="1">
              <a:lnSpc>
                <a:spcPct val="80000"/>
              </a:lnSpc>
              <a:buFont typeface="Arial" charset="0"/>
              <a:buNone/>
            </a:pPr>
            <a:endParaRPr lang="en-US" sz="2000" dirty="0" smtClean="0"/>
          </a:p>
          <a:p>
            <a:pPr eaLnBrk="1" hangingPunct="1">
              <a:lnSpc>
                <a:spcPct val="80000"/>
              </a:lnSpc>
              <a:buFont typeface="Arial" charset="0"/>
              <a:buNone/>
            </a:pPr>
            <a:r>
              <a:rPr lang="en-US" sz="2000" dirty="0" smtClean="0"/>
              <a:t>    </a:t>
            </a:r>
            <a:r>
              <a:rPr lang="en-US" sz="1800" dirty="0" smtClean="0"/>
              <a:t>Several other quality initiatives followed. The ISO 9000 series of quality-management standards, for example, were published in 1987. The </a:t>
            </a:r>
            <a:r>
              <a:rPr lang="en-US" sz="1800" dirty="0" err="1" smtClean="0"/>
              <a:t>Baldrige</a:t>
            </a:r>
            <a:r>
              <a:rPr lang="en-US" sz="1800" dirty="0" smtClean="0"/>
              <a:t> National Quality Program and Malcolm </a:t>
            </a:r>
            <a:r>
              <a:rPr lang="en-US" sz="1800" dirty="0" err="1" smtClean="0"/>
              <a:t>Baldrige</a:t>
            </a:r>
            <a:r>
              <a:rPr lang="en-US" sz="1800" dirty="0" smtClean="0"/>
              <a:t> National Quality Award were established by the U.S. Congress the same year. American companies were at first slow to adopt the standards but eventually came on board.</a:t>
            </a:r>
          </a:p>
          <a:p>
            <a:pPr eaLnBrk="1" hangingPunct="1">
              <a:lnSpc>
                <a:spcPct val="80000"/>
              </a:lnSpc>
              <a:buFont typeface="Arial" charset="0"/>
              <a:buNone/>
            </a:pPr>
            <a:endParaRPr lang="en-US" sz="1800" dirty="0" smtClean="0"/>
          </a:p>
          <a:p>
            <a:pPr eaLnBrk="1" hangingPunct="1">
              <a:lnSpc>
                <a:spcPct val="80000"/>
              </a:lnSpc>
              <a:buFont typeface="Wingdings" pitchFamily="2" charset="2"/>
              <a:buChar char="§"/>
            </a:pPr>
            <a:r>
              <a:rPr lang="en-US" sz="1800" dirty="0" smtClean="0"/>
              <a:t>The major rationale behind establishment of this law was intense foreign competition especially from Japan.</a:t>
            </a:r>
          </a:p>
          <a:p>
            <a:pPr eaLnBrk="1" hangingPunct="1">
              <a:lnSpc>
                <a:spcPct val="80000"/>
              </a:lnSpc>
              <a:buFont typeface="Wingdings" pitchFamily="2" charset="2"/>
              <a:buChar char="§"/>
            </a:pPr>
            <a:r>
              <a:rPr lang="en-US" sz="1800" dirty="0" smtClean="0"/>
              <a:t>The award has set a national standard for quality, and hundreds of major corporations used the criteria in application form as a basic management guide for quality improvement programs.</a:t>
            </a:r>
          </a:p>
          <a:p>
            <a:pPr eaLnBrk="1" hangingPunct="1">
              <a:lnSpc>
                <a:spcPct val="80000"/>
              </a:lnSpc>
              <a:buFont typeface="Wingdings" pitchFamily="2" charset="2"/>
              <a:buChar char="§"/>
            </a:pPr>
            <a:r>
              <a:rPr lang="en-US" sz="1800" dirty="0" smtClean="0"/>
              <a:t>Meeting criteria is not an easy matter. A perfect score is 1000</a:t>
            </a:r>
          </a:p>
          <a:p>
            <a:pPr algn="ctr" eaLnBrk="1" hangingPunct="1">
              <a:lnSpc>
                <a:spcPct val="80000"/>
              </a:lnSpc>
              <a:buFont typeface="Arial" charset="0"/>
              <a:buNone/>
            </a:pPr>
            <a:endParaRPr lang="en-US" sz="1800" dirty="0" smtClean="0"/>
          </a:p>
          <a:p>
            <a:pPr algn="ctr" eaLnBrk="1" hangingPunct="1">
              <a:lnSpc>
                <a:spcPct val="80000"/>
              </a:lnSpc>
              <a:buFont typeface="Arial" charset="0"/>
              <a:buNone/>
            </a:pPr>
            <a:endParaRPr lang="en-US" sz="1600" dirty="0" smtClean="0"/>
          </a:p>
        </p:txBody>
      </p:sp>
      <p:pic>
        <p:nvPicPr>
          <p:cNvPr id="39940" name="Picture 4" descr="Malcolm_Baldrige"/>
          <p:cNvPicPr>
            <a:picLocks noChangeAspect="1" noChangeArrowheads="1"/>
          </p:cNvPicPr>
          <p:nvPr/>
        </p:nvPicPr>
        <p:blipFill>
          <a:blip r:embed="rId3"/>
          <a:srcRect/>
          <a:stretch>
            <a:fillRect/>
          </a:stretch>
        </p:blipFill>
        <p:spPr bwMode="auto">
          <a:xfrm>
            <a:off x="4660476" y="2209800"/>
            <a:ext cx="1443926" cy="1524000"/>
          </a:xfrm>
          <a:prstGeom prst="rect">
            <a:avLst/>
          </a:prstGeom>
          <a:noFill/>
          <a:ln w="9525">
            <a:noFill/>
            <a:miter lim="800000"/>
            <a:headEnd/>
            <a:tailEnd/>
          </a:ln>
        </p:spPr>
      </p:pic>
      <p:pic>
        <p:nvPicPr>
          <p:cNvPr id="39941" name="Picture 5" descr="baldrige_award"/>
          <p:cNvPicPr>
            <a:picLocks noChangeAspect="1" noChangeArrowheads="1"/>
          </p:cNvPicPr>
          <p:nvPr/>
        </p:nvPicPr>
        <p:blipFill>
          <a:blip r:embed="rId4"/>
          <a:srcRect/>
          <a:stretch>
            <a:fillRect/>
          </a:stretch>
        </p:blipFill>
        <p:spPr bwMode="auto">
          <a:xfrm>
            <a:off x="1784363" y="2209800"/>
            <a:ext cx="1760885" cy="1524000"/>
          </a:xfrm>
          <a:prstGeom prst="rect">
            <a:avLst/>
          </a:prstGeom>
          <a:noFill/>
          <a:ln w="9525">
            <a:noFill/>
            <a:miter lim="800000"/>
            <a:headEnd/>
            <a:tailEnd/>
          </a:ln>
        </p:spPr>
      </p:pic>
      <p:pic>
        <p:nvPicPr>
          <p:cNvPr id="39942" name="Picture 6" descr="ca-baldrige-trophy"/>
          <p:cNvPicPr>
            <a:picLocks noChangeAspect="1" noChangeArrowheads="1"/>
          </p:cNvPicPr>
          <p:nvPr/>
        </p:nvPicPr>
        <p:blipFill>
          <a:blip r:embed="rId5"/>
          <a:srcRect r="10001"/>
          <a:stretch>
            <a:fillRect/>
          </a:stretch>
        </p:blipFill>
        <p:spPr bwMode="auto">
          <a:xfrm>
            <a:off x="7419195" y="2209800"/>
            <a:ext cx="1146532"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a:xfrm>
            <a:off x="563485" y="274638"/>
            <a:ext cx="10142696" cy="868346"/>
          </a:xfrm>
        </p:spPr>
        <p:txBody>
          <a:bodyPr/>
          <a:lstStyle/>
          <a:p>
            <a:pPr eaLnBrk="1" hangingPunct="1"/>
            <a:r>
              <a:rPr lang="en-US" dirty="0" smtClean="0"/>
              <a:t>Total Quality Management (TQM)</a:t>
            </a:r>
          </a:p>
        </p:txBody>
      </p:sp>
      <p:sp>
        <p:nvSpPr>
          <p:cNvPr id="50179" name="Rectangle 3"/>
          <p:cNvSpPr>
            <a:spLocks noGrp="1" noRot="1" noChangeArrowheads="1"/>
          </p:cNvSpPr>
          <p:nvPr>
            <p:ph idx="1"/>
          </p:nvPr>
        </p:nvSpPr>
        <p:spPr>
          <a:xfrm>
            <a:off x="205543" y="1524001"/>
            <a:ext cx="10572824" cy="4833957"/>
          </a:xfrm>
        </p:spPr>
        <p:txBody>
          <a:bodyPr/>
          <a:lstStyle/>
          <a:p>
            <a:pPr algn="ctr" eaLnBrk="1" hangingPunct="1">
              <a:lnSpc>
                <a:spcPct val="80000"/>
              </a:lnSpc>
              <a:buFont typeface="Arial" charset="0"/>
              <a:buNone/>
            </a:pPr>
            <a:r>
              <a:rPr lang="en-US" sz="3600" dirty="0" smtClean="0"/>
              <a:t>TQM Beyond 2000</a:t>
            </a:r>
          </a:p>
          <a:p>
            <a:pPr algn="ctr" eaLnBrk="1" hangingPunct="1">
              <a:lnSpc>
                <a:spcPct val="80000"/>
              </a:lnSpc>
              <a:buFont typeface="Arial" charset="0"/>
              <a:buNone/>
            </a:pPr>
            <a:endParaRPr lang="en-US" sz="800" dirty="0" smtClean="0"/>
          </a:p>
          <a:p>
            <a:pPr eaLnBrk="1" hangingPunct="1">
              <a:lnSpc>
                <a:spcPct val="80000"/>
              </a:lnSpc>
              <a:buFont typeface="Arial" charset="0"/>
              <a:buNone/>
            </a:pPr>
            <a:r>
              <a:rPr lang="en-US" sz="500" dirty="0" smtClean="0"/>
              <a:t>                 </a:t>
            </a:r>
            <a:r>
              <a:rPr lang="en-US" sz="1900" dirty="0" smtClean="0"/>
              <a:t>As the 21st century begins, the quality movement has matured. The new quality  systems have evolved beyond the foundations laid by Deming, </a:t>
            </a:r>
            <a:r>
              <a:rPr lang="en-US" sz="1900" dirty="0" err="1" smtClean="0"/>
              <a:t>Juran</a:t>
            </a:r>
            <a:r>
              <a:rPr lang="en-US" sz="1900" dirty="0" smtClean="0"/>
              <a:t> and the early Japanese practitioners of quality </a:t>
            </a:r>
          </a:p>
          <a:p>
            <a:pPr eaLnBrk="1" hangingPunct="1">
              <a:lnSpc>
                <a:spcPct val="80000"/>
              </a:lnSpc>
              <a:buFont typeface="Arial" charset="0"/>
              <a:buNone/>
            </a:pPr>
            <a:endParaRPr lang="en-US" sz="1900" dirty="0" smtClean="0"/>
          </a:p>
          <a:p>
            <a:pPr lvl="1" eaLnBrk="1" hangingPunct="1">
              <a:lnSpc>
                <a:spcPct val="80000"/>
              </a:lnSpc>
            </a:pPr>
            <a:r>
              <a:rPr lang="en-US" sz="1900" dirty="0" smtClean="0"/>
              <a:t>In 2000 the ISO 9000 series of quality management standards was revised to increase emphasis on customer satisfaction. Sector-specific versions of the ISO 9000 series of quality management standards were developed for such industries as automotive (QS-9000), aerospace (AS9000) and telecommunications (TL 9000 and ISO/TS 16949) and for environmental management (ISO 14000). </a:t>
            </a:r>
          </a:p>
          <a:p>
            <a:pPr eaLnBrk="1" hangingPunct="1">
              <a:lnSpc>
                <a:spcPct val="80000"/>
              </a:lnSpc>
              <a:buFont typeface="Wingdings" pitchFamily="2" charset="2"/>
              <a:buChar char="§"/>
            </a:pPr>
            <a:endParaRPr lang="en-US" sz="1900" dirty="0" smtClean="0"/>
          </a:p>
          <a:p>
            <a:pPr eaLnBrk="1" hangingPunct="1">
              <a:lnSpc>
                <a:spcPct val="80000"/>
              </a:lnSpc>
              <a:buFont typeface="Wingdings" pitchFamily="2" charset="2"/>
              <a:buChar char="§"/>
            </a:pPr>
            <a:endParaRPr lang="en-US" sz="1900" dirty="0" smtClean="0"/>
          </a:p>
          <a:p>
            <a:pPr lvl="1" eaLnBrk="1" hangingPunct="1">
              <a:lnSpc>
                <a:spcPct val="80000"/>
              </a:lnSpc>
            </a:pPr>
            <a:r>
              <a:rPr lang="en-US" sz="1900" dirty="0" smtClean="0"/>
              <a:t>Six Sigma, a methodology developed by Motorola to improve its business processes by minimizing defects, evolved into an organizational approach that achieved breakthroughs – and significant bottom-line results. When Motorola received a </a:t>
            </a:r>
            <a:r>
              <a:rPr lang="en-US" sz="1900" dirty="0" err="1" smtClean="0"/>
              <a:t>Baldrige</a:t>
            </a:r>
            <a:r>
              <a:rPr lang="en-US" sz="1900" dirty="0" smtClean="0"/>
              <a:t> Award in 1988, it shared its quality practices, like Toyota Motor Corporation, with others.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25470"/>
          </a:xfrm>
        </p:spPr>
        <p:txBody>
          <a:bodyPr>
            <a:normAutofit/>
          </a:bodyPr>
          <a:lstStyle/>
          <a:p>
            <a:r>
              <a:rPr lang="fr-FR" sz="3200" b="1" dirty="0" smtClean="0">
                <a:solidFill>
                  <a:srgbClr val="0070C0"/>
                </a:solidFill>
              </a:rPr>
              <a:t>Gurus of TQM: </a:t>
            </a:r>
            <a:r>
              <a:rPr lang="en-US" sz="3200" b="1" dirty="0" err="1" smtClean="0">
                <a:solidFill>
                  <a:srgbClr val="0070C0"/>
                </a:solidFill>
              </a:rPr>
              <a:t>Feigenbaum</a:t>
            </a:r>
            <a:endParaRPr lang="fr-FR" sz="3200" b="1" dirty="0">
              <a:solidFill>
                <a:srgbClr val="0070C0"/>
              </a:solidFill>
            </a:endParaRPr>
          </a:p>
        </p:txBody>
      </p:sp>
      <p:sp>
        <p:nvSpPr>
          <p:cNvPr id="3" name="Espace réservé du contenu 2"/>
          <p:cNvSpPr>
            <a:spLocks noGrp="1"/>
          </p:cNvSpPr>
          <p:nvPr>
            <p:ph idx="1"/>
          </p:nvPr>
        </p:nvSpPr>
        <p:spPr>
          <a:xfrm>
            <a:off x="563485" y="1214422"/>
            <a:ext cx="10142696" cy="4911743"/>
          </a:xfrm>
        </p:spPr>
        <p:txBody>
          <a:bodyPr>
            <a:normAutofit fontScale="70000" lnSpcReduction="20000"/>
          </a:bodyPr>
          <a:lstStyle/>
          <a:p>
            <a:pPr algn="just"/>
            <a:r>
              <a:rPr lang="en-US" dirty="0" smtClean="0"/>
              <a:t>TQM is presumed to have emerged in place of </a:t>
            </a:r>
            <a:r>
              <a:rPr lang="en-US" dirty="0" smtClean="0">
                <a:solidFill>
                  <a:srgbClr val="0070C0"/>
                </a:solidFill>
              </a:rPr>
              <a:t>total quality control (TQC), </a:t>
            </a:r>
            <a:r>
              <a:rPr lang="en-US" dirty="0" smtClean="0"/>
              <a:t>which was originated by </a:t>
            </a:r>
            <a:r>
              <a:rPr lang="en-US" dirty="0" err="1" smtClean="0"/>
              <a:t>Feigenbaum</a:t>
            </a:r>
            <a:r>
              <a:rPr lang="en-US" dirty="0" smtClean="0"/>
              <a:t> (1951, 1956, 1961). </a:t>
            </a:r>
            <a:r>
              <a:rPr lang="en-US" b="1" dirty="0" err="1" smtClean="0">
                <a:solidFill>
                  <a:srgbClr val="0070C0"/>
                </a:solidFill>
                <a:effectLst>
                  <a:outerShdw blurRad="38100" dist="38100" dir="2700000" algn="tl">
                    <a:srgbClr val="000000">
                      <a:alpha val="43137"/>
                    </a:srgbClr>
                  </a:outerShdw>
                </a:effectLst>
              </a:rPr>
              <a:t>Feigenbaum</a:t>
            </a:r>
            <a:r>
              <a:rPr lang="en-US" dirty="0" smtClean="0"/>
              <a:t> sees TQC as an effective system for integrating the quality development, quality maintenance, and quality-improvement efforts of the various groups in an organization so as to enable production and service at the most economical levels that allow for full customer satisfaction. It was argued that further control must start with the design of the product and end only when the product has been placed in the hands of a customer, with product satisfaction guaranteed. </a:t>
            </a:r>
          </a:p>
          <a:p>
            <a:pPr algn="just"/>
            <a:endParaRPr lang="en-US" dirty="0" smtClean="0"/>
          </a:p>
          <a:p>
            <a:pPr algn="just"/>
            <a:r>
              <a:rPr lang="en-US" b="1" dirty="0" err="1" smtClean="0">
                <a:solidFill>
                  <a:srgbClr val="0070C0"/>
                </a:solidFill>
                <a:effectLst>
                  <a:outerShdw blurRad="38100" dist="38100" dir="2700000" algn="tl">
                    <a:srgbClr val="000000">
                      <a:alpha val="43137"/>
                    </a:srgbClr>
                  </a:outerShdw>
                </a:effectLst>
              </a:rPr>
              <a:t>Feigenbaum</a:t>
            </a:r>
            <a:r>
              <a:rPr lang="en-US" b="1" dirty="0" smtClean="0">
                <a:solidFill>
                  <a:srgbClr val="0070C0"/>
                </a:solidFill>
                <a:effectLst>
                  <a:outerShdw blurRad="38100" dist="38100" dir="2700000" algn="tl">
                    <a:srgbClr val="000000">
                      <a:alpha val="43137"/>
                    </a:srgbClr>
                  </a:outerShdw>
                </a:effectLst>
              </a:rPr>
              <a:t> </a:t>
            </a:r>
            <a:r>
              <a:rPr lang="en-US" dirty="0" smtClean="0">
                <a:solidFill>
                  <a:srgbClr val="0070C0"/>
                </a:solidFill>
              </a:rPr>
              <a:t>believes that all departments in a company have some responsibilities for the achievement of quality, but his conceptualization of TQC did not include other management ideologies like people empowerment, teamwork, and supplier development relationships (Price, 1989). These management ideologies are now incorporated into the new management concept, TQM. Thus, TQM is an alternative to management by control (Price, 1989). Hence, Paton (1994) considered </a:t>
            </a:r>
            <a:r>
              <a:rPr lang="en-US" dirty="0" err="1" smtClean="0">
                <a:solidFill>
                  <a:srgbClr val="0070C0"/>
                </a:solidFill>
              </a:rPr>
              <a:t>Feigenbaum</a:t>
            </a:r>
            <a:r>
              <a:rPr lang="en-US" dirty="0" smtClean="0">
                <a:solidFill>
                  <a:srgbClr val="0070C0"/>
                </a:solidFill>
              </a:rPr>
              <a:t> as the originator of the term “total quality </a:t>
            </a:r>
            <a:r>
              <a:rPr lang="fr-FR" dirty="0" smtClean="0">
                <a:solidFill>
                  <a:srgbClr val="0070C0"/>
                </a:solidFill>
              </a:rPr>
              <a:t>management”.</a:t>
            </a:r>
            <a:endParaRPr lang="fr-FR" dirty="0">
              <a:solidFill>
                <a:srgbClr val="0070C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939784"/>
          </a:xfrm>
        </p:spPr>
        <p:txBody>
          <a:bodyPr>
            <a:normAutofit/>
          </a:bodyPr>
          <a:lstStyle/>
          <a:p>
            <a:r>
              <a:rPr lang="en-US" sz="2800" b="1" dirty="0" smtClean="0">
                <a:solidFill>
                  <a:srgbClr val="0070C0"/>
                </a:solidFill>
              </a:rPr>
              <a:t>Gurus of TQM: Kaoru </a:t>
            </a:r>
            <a:r>
              <a:rPr lang="en-US" sz="2800" b="1" dirty="0" err="1" smtClean="0">
                <a:solidFill>
                  <a:srgbClr val="0070C0"/>
                </a:solidFill>
              </a:rPr>
              <a:t>Isikawa</a:t>
            </a:r>
            <a:r>
              <a:rPr lang="en-US" sz="2800" dirty="0" smtClean="0">
                <a:solidFill>
                  <a:srgbClr val="0070C0"/>
                </a:solidFill>
              </a:rPr>
              <a:t> </a:t>
            </a:r>
            <a:endParaRPr lang="fr-FR" sz="2800" dirty="0"/>
          </a:p>
        </p:txBody>
      </p:sp>
      <p:sp>
        <p:nvSpPr>
          <p:cNvPr id="3" name="Espace réservé du contenu 2"/>
          <p:cNvSpPr>
            <a:spLocks noGrp="1"/>
          </p:cNvSpPr>
          <p:nvPr>
            <p:ph idx="1"/>
          </p:nvPr>
        </p:nvSpPr>
        <p:spPr>
          <a:xfrm>
            <a:off x="563485" y="1285860"/>
            <a:ext cx="10142696" cy="5000660"/>
          </a:xfrm>
        </p:spPr>
        <p:txBody>
          <a:bodyPr>
            <a:normAutofit fontScale="70000" lnSpcReduction="20000"/>
          </a:bodyPr>
          <a:lstStyle/>
          <a:p>
            <a:pPr algn="just"/>
            <a:r>
              <a:rPr lang="en-US" b="1" dirty="0" smtClean="0">
                <a:solidFill>
                  <a:srgbClr val="0070C0"/>
                </a:solidFill>
              </a:rPr>
              <a:t>Kaoru </a:t>
            </a:r>
            <a:r>
              <a:rPr lang="en-US" b="1" dirty="0" err="1" smtClean="0">
                <a:solidFill>
                  <a:srgbClr val="0070C0"/>
                </a:solidFill>
              </a:rPr>
              <a:t>Isikawa</a:t>
            </a:r>
            <a:r>
              <a:rPr lang="en-US" dirty="0" smtClean="0">
                <a:solidFill>
                  <a:srgbClr val="0070C0"/>
                </a:solidFill>
              </a:rPr>
              <a:t> </a:t>
            </a:r>
            <a:r>
              <a:rPr lang="en-US" dirty="0" smtClean="0"/>
              <a:t>shaped the Japanese style of TQC and originated an alternative concept – company wide quality control (CWQC). The term “company wide quality control” was introduced in Japan in 1968, some ten years after </a:t>
            </a:r>
            <a:r>
              <a:rPr lang="en-US" dirty="0" err="1" smtClean="0"/>
              <a:t>Feigenbaum</a:t>
            </a:r>
            <a:r>
              <a:rPr lang="en-US" dirty="0" smtClean="0"/>
              <a:t> introduced the term “total quality control” (Garvin, 1988). </a:t>
            </a:r>
          </a:p>
          <a:p>
            <a:pPr algn="just"/>
            <a:r>
              <a:rPr lang="en-US" dirty="0" err="1" smtClean="0"/>
              <a:t>Isikawa</a:t>
            </a:r>
            <a:r>
              <a:rPr lang="en-US" dirty="0" smtClean="0"/>
              <a:t> (1986) opines that quality control consists of developing, designing, producing, marketing, and servicing products and services with optimum cost-effectiveness and usefulness, which customers will purchase with satisfaction. To achieve these management demands, all the separate parts of a company must work together (</a:t>
            </a:r>
            <a:r>
              <a:rPr lang="en-US" dirty="0" err="1" smtClean="0"/>
              <a:t>Isikawa</a:t>
            </a:r>
            <a:r>
              <a:rPr lang="en-US" dirty="0" smtClean="0"/>
              <a:t>, 1990). </a:t>
            </a:r>
          </a:p>
          <a:p>
            <a:pPr algn="just"/>
            <a:endParaRPr lang="en-US" dirty="0" smtClean="0"/>
          </a:p>
          <a:p>
            <a:pPr algn="just"/>
            <a:r>
              <a:rPr lang="en-US" dirty="0" smtClean="0">
                <a:effectLst>
                  <a:outerShdw blurRad="38100" dist="38100" dir="2700000" algn="tl">
                    <a:srgbClr val="000000">
                      <a:alpha val="43137"/>
                    </a:srgbClr>
                  </a:outerShdw>
                </a:effectLst>
              </a:rPr>
              <a:t>The literature reports that the word “management”, is a better substitute for “control”, with the idea that quality does not just have to be controlled, but managed </a:t>
            </a:r>
            <a:r>
              <a:rPr lang="en-US" dirty="0" smtClean="0"/>
              <a:t>(Martinez-</a:t>
            </a:r>
            <a:r>
              <a:rPr lang="en-US" dirty="0" err="1" smtClean="0"/>
              <a:t>Lorente</a:t>
            </a:r>
            <a:r>
              <a:rPr lang="en-US" dirty="0" smtClean="0"/>
              <a:t> </a:t>
            </a:r>
            <a:r>
              <a:rPr lang="en-US" i="1" dirty="0" smtClean="0"/>
              <a:t>et al.,</a:t>
            </a:r>
            <a:r>
              <a:rPr lang="en-US" dirty="0" smtClean="0"/>
              <a:t>1998). </a:t>
            </a:r>
            <a:r>
              <a:rPr lang="en-US" dirty="0" smtClean="0">
                <a:effectLst>
                  <a:outerShdw blurRad="38100" dist="38100" dir="2700000" algn="tl">
                    <a:srgbClr val="000000">
                      <a:alpha val="43137"/>
                    </a:srgbClr>
                  </a:outerShdw>
                </a:effectLst>
              </a:rPr>
              <a:t>This idea gave birth to total quality management (TQM), in place of total quality control (TQC) or company wide quality control (CWQC).</a:t>
            </a:r>
            <a:endParaRPr lang="fr-FR"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582594"/>
          </a:xfrm>
        </p:spPr>
        <p:txBody>
          <a:bodyPr>
            <a:normAutofit/>
          </a:bodyPr>
          <a:lstStyle/>
          <a:p>
            <a:r>
              <a:rPr lang="en-US" sz="2800" b="1" dirty="0" smtClean="0">
                <a:solidFill>
                  <a:srgbClr val="0070C0"/>
                </a:solidFill>
              </a:rPr>
              <a:t>Gurus of TQM: W. Edwards Deming</a:t>
            </a:r>
            <a:endParaRPr lang="fr-FR" sz="2800" dirty="0"/>
          </a:p>
        </p:txBody>
      </p:sp>
      <p:sp>
        <p:nvSpPr>
          <p:cNvPr id="3" name="Espace réservé du contenu 2"/>
          <p:cNvSpPr>
            <a:spLocks noGrp="1"/>
          </p:cNvSpPr>
          <p:nvPr>
            <p:ph idx="1"/>
          </p:nvPr>
        </p:nvSpPr>
        <p:spPr>
          <a:xfrm>
            <a:off x="563485" y="1071546"/>
            <a:ext cx="10142696" cy="5429288"/>
          </a:xfrm>
        </p:spPr>
        <p:txBody>
          <a:bodyPr>
            <a:normAutofit fontScale="62500" lnSpcReduction="20000"/>
          </a:bodyPr>
          <a:lstStyle/>
          <a:p>
            <a:pPr algn="just"/>
            <a:r>
              <a:rPr lang="en-US" dirty="0" smtClean="0"/>
              <a:t>Many authors (e.g. Davis and Fisher, 1994; </a:t>
            </a:r>
            <a:r>
              <a:rPr lang="en-US" dirty="0" err="1" smtClean="0"/>
              <a:t>Grandzol</a:t>
            </a:r>
            <a:r>
              <a:rPr lang="en-US" dirty="0" smtClean="0"/>
              <a:t> and </a:t>
            </a:r>
            <a:r>
              <a:rPr lang="en-US" dirty="0" err="1" smtClean="0"/>
              <a:t>Traaen</a:t>
            </a:r>
            <a:r>
              <a:rPr lang="en-US" dirty="0" smtClean="0"/>
              <a:t>, 1995; </a:t>
            </a:r>
            <a:r>
              <a:rPr lang="en-US" dirty="0" err="1" smtClean="0"/>
              <a:t>Milakovich</a:t>
            </a:r>
            <a:r>
              <a:rPr lang="en-US" dirty="0" smtClean="0"/>
              <a:t>, 1991; </a:t>
            </a:r>
            <a:r>
              <a:rPr lang="en-US" dirty="0" err="1" smtClean="0"/>
              <a:t>Muchinsky</a:t>
            </a:r>
            <a:r>
              <a:rPr lang="en-US" dirty="0" smtClean="0"/>
              <a:t>, 2003; </a:t>
            </a:r>
            <a:r>
              <a:rPr lang="en-US" dirty="0" err="1" smtClean="0"/>
              <a:t>Schay</a:t>
            </a:r>
            <a:r>
              <a:rPr lang="en-US" dirty="0" smtClean="0"/>
              <a:t>, 1993; </a:t>
            </a:r>
            <a:r>
              <a:rPr lang="en-US" dirty="0" err="1" smtClean="0"/>
              <a:t>Tamimi</a:t>
            </a:r>
            <a:r>
              <a:rPr lang="en-US" dirty="0" smtClean="0"/>
              <a:t> and </a:t>
            </a:r>
            <a:r>
              <a:rPr lang="en-US" dirty="0" err="1" smtClean="0"/>
              <a:t>Gershon</a:t>
            </a:r>
            <a:r>
              <a:rPr lang="en-US" dirty="0" smtClean="0"/>
              <a:t>, 1995) report that </a:t>
            </a:r>
            <a:r>
              <a:rPr lang="en-US" b="1" dirty="0" smtClean="0">
                <a:solidFill>
                  <a:srgbClr val="0070C0"/>
                </a:solidFill>
              </a:rPr>
              <a:t>W. Edwards Deming </a:t>
            </a:r>
            <a:r>
              <a:rPr lang="en-US" dirty="0" smtClean="0">
                <a:effectLst>
                  <a:outerShdw blurRad="38100" dist="38100" dir="2700000" algn="tl">
                    <a:srgbClr val="000000">
                      <a:alpha val="43137"/>
                    </a:srgbClr>
                  </a:outerShdw>
                </a:effectLst>
              </a:rPr>
              <a:t>formulated the TQM concept. </a:t>
            </a:r>
          </a:p>
          <a:p>
            <a:pPr algn="just"/>
            <a:r>
              <a:rPr lang="en-US" dirty="0" smtClean="0"/>
              <a:t>Deming, an American, gained much popularity in 1980 after a NBC television documentary about the success of TQM in Japan, where he was a key factor. Deming appeared on CBS in June of 1980 in a documentary entitled </a:t>
            </a:r>
            <a:r>
              <a:rPr lang="en-US" i="1" dirty="0" smtClean="0"/>
              <a:t>If Japan Can . . . Why Can’t We? (cited Grant et al., 1994).  It is </a:t>
            </a:r>
            <a:r>
              <a:rPr lang="en-US" dirty="0" smtClean="0"/>
              <a:t>believed that this television program introduced the organizational design that sparked the spread of TQM as a management theory. Deming first implemented his ideas in Japan because the Japanese were interested, and there was lack of interest in the USA. </a:t>
            </a:r>
            <a:r>
              <a:rPr lang="en-US" b="1" dirty="0" smtClean="0">
                <a:solidFill>
                  <a:srgbClr val="0070C0"/>
                </a:solidFill>
              </a:rPr>
              <a:t>Japan thus established the Deming Prize in 1951</a:t>
            </a:r>
            <a:r>
              <a:rPr lang="en-US" dirty="0" smtClean="0">
                <a:solidFill>
                  <a:srgbClr val="0070C0"/>
                </a:solidFill>
              </a:rPr>
              <a:t> </a:t>
            </a:r>
            <a:r>
              <a:rPr lang="en-US" dirty="0" smtClean="0"/>
              <a:t>(Watson and </a:t>
            </a:r>
            <a:r>
              <a:rPr lang="en-US" dirty="0" err="1" smtClean="0"/>
              <a:t>Korukonda</a:t>
            </a:r>
            <a:r>
              <a:rPr lang="en-US" dirty="0" smtClean="0"/>
              <a:t>, 1995). </a:t>
            </a:r>
          </a:p>
          <a:p>
            <a:pPr algn="just"/>
            <a:endParaRPr lang="en-US" dirty="0" smtClean="0"/>
          </a:p>
          <a:p>
            <a:pPr algn="just"/>
            <a:r>
              <a:rPr lang="en-US" dirty="0" smtClean="0"/>
              <a:t>When Deming came to the USA he took the plan of implementation that he used in Japan and put it into the context of American culture (</a:t>
            </a:r>
            <a:r>
              <a:rPr lang="en-US" dirty="0" err="1" smtClean="0"/>
              <a:t>Hackman</a:t>
            </a:r>
            <a:r>
              <a:rPr lang="en-US" dirty="0" smtClean="0"/>
              <a:t> and </a:t>
            </a:r>
            <a:r>
              <a:rPr lang="en-US" dirty="0" err="1" smtClean="0"/>
              <a:t>Wageman</a:t>
            </a:r>
            <a:r>
              <a:rPr lang="en-US" dirty="0" smtClean="0"/>
              <a:t>, 1995).  The peak of the popularity of TQM was aided by Deming as he made the bestseller list in 1986 with a book called, </a:t>
            </a:r>
            <a:r>
              <a:rPr lang="en-US" i="1" dirty="0" smtClean="0"/>
              <a:t>Out of the Crisis, which talked about the </a:t>
            </a:r>
            <a:r>
              <a:rPr lang="en-US" dirty="0" smtClean="0"/>
              <a:t>implementation of TQM. In the book, </a:t>
            </a:r>
            <a:r>
              <a:rPr lang="en-US" dirty="0" smtClean="0">
                <a:effectLst>
                  <a:outerShdw blurRad="38100" dist="38100" dir="2700000" algn="tl">
                    <a:srgbClr val="000000">
                      <a:alpha val="43137"/>
                    </a:srgbClr>
                  </a:outerShdw>
                </a:effectLst>
              </a:rPr>
              <a:t>Deming (1986) challenged modern organizations to focus on the customer as an indicator of organizational effectiveness, and introduced the concept of TQM to justify that challenge. </a:t>
            </a:r>
            <a:r>
              <a:rPr lang="en-US" b="1" dirty="0" smtClean="0">
                <a:solidFill>
                  <a:srgbClr val="0070C0"/>
                </a:solidFill>
                <a:effectLst>
                  <a:outerShdw blurRad="38100" dist="38100" dir="2700000" algn="tl">
                    <a:srgbClr val="000000">
                      <a:alpha val="43137"/>
                    </a:srgbClr>
                  </a:outerShdw>
                </a:effectLst>
              </a:rPr>
              <a:t>Deming is notable in the history of TQM for his 14-point plan for TQM </a:t>
            </a:r>
            <a:r>
              <a:rPr lang="en-US" dirty="0" smtClean="0"/>
              <a:t>(see Wilson, 1995).</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25470"/>
          </a:xfrm>
        </p:spPr>
        <p:txBody>
          <a:bodyPr>
            <a:normAutofit/>
          </a:bodyPr>
          <a:lstStyle/>
          <a:p>
            <a:r>
              <a:rPr lang="fr-FR" sz="2800" b="1" dirty="0" smtClean="0">
                <a:solidFill>
                  <a:srgbClr val="0070C0"/>
                </a:solidFill>
              </a:rPr>
              <a:t>Gurus of TQM: </a:t>
            </a:r>
            <a:r>
              <a:rPr lang="en-US" sz="2800" b="1" dirty="0" smtClean="0">
                <a:solidFill>
                  <a:srgbClr val="0070C0"/>
                </a:solidFill>
              </a:rPr>
              <a:t>Joseph M. </a:t>
            </a:r>
            <a:r>
              <a:rPr lang="en-US" sz="2800" b="1" dirty="0" err="1" smtClean="0">
                <a:solidFill>
                  <a:srgbClr val="0070C0"/>
                </a:solidFill>
              </a:rPr>
              <a:t>Juran</a:t>
            </a:r>
            <a:r>
              <a:rPr lang="en-US" sz="2800" b="1" dirty="0" smtClean="0">
                <a:solidFill>
                  <a:srgbClr val="0070C0"/>
                </a:solidFill>
              </a:rPr>
              <a:t> </a:t>
            </a:r>
            <a:endParaRPr lang="fr-FR" sz="2800" b="1" dirty="0">
              <a:solidFill>
                <a:srgbClr val="0070C0"/>
              </a:solidFill>
            </a:endParaRPr>
          </a:p>
        </p:txBody>
      </p:sp>
      <p:sp>
        <p:nvSpPr>
          <p:cNvPr id="3" name="Espace réservé du contenu 2"/>
          <p:cNvSpPr>
            <a:spLocks noGrp="1"/>
          </p:cNvSpPr>
          <p:nvPr>
            <p:ph idx="1"/>
          </p:nvPr>
        </p:nvSpPr>
        <p:spPr>
          <a:xfrm>
            <a:off x="563485" y="1142984"/>
            <a:ext cx="10142696" cy="5214974"/>
          </a:xfrm>
        </p:spPr>
        <p:txBody>
          <a:bodyPr>
            <a:normAutofit fontScale="62500" lnSpcReduction="20000"/>
          </a:bodyPr>
          <a:lstStyle/>
          <a:p>
            <a:pPr algn="just"/>
            <a:r>
              <a:rPr lang="en-US" dirty="0" smtClean="0"/>
              <a:t>Another contributor to the development of the TQM concept is </a:t>
            </a:r>
            <a:r>
              <a:rPr lang="en-US" b="1" dirty="0" smtClean="0">
                <a:solidFill>
                  <a:srgbClr val="0070C0"/>
                </a:solidFill>
              </a:rPr>
              <a:t>Joseph M. </a:t>
            </a:r>
            <a:r>
              <a:rPr lang="en-US" b="1" dirty="0" err="1" smtClean="0">
                <a:solidFill>
                  <a:srgbClr val="0070C0"/>
                </a:solidFill>
              </a:rPr>
              <a:t>Juran</a:t>
            </a:r>
            <a:r>
              <a:rPr lang="en-US" b="1" dirty="0" smtClean="0">
                <a:solidFill>
                  <a:srgbClr val="0070C0"/>
                </a:solidFill>
              </a:rPr>
              <a:t> </a:t>
            </a:r>
            <a:r>
              <a:rPr lang="en-US" dirty="0" smtClean="0"/>
              <a:t>(English, 1996). </a:t>
            </a:r>
            <a:r>
              <a:rPr lang="en-US" dirty="0" err="1" smtClean="0"/>
              <a:t>Juran</a:t>
            </a:r>
            <a:r>
              <a:rPr lang="en-US" dirty="0" smtClean="0"/>
              <a:t> is considered as the father of quality management and his </a:t>
            </a:r>
            <a:r>
              <a:rPr lang="en-US" i="1" dirty="0" smtClean="0"/>
              <a:t>Quality Control Handbook, first published in 1951, became the “bible” for quality </a:t>
            </a:r>
            <a:r>
              <a:rPr lang="en-US" dirty="0" smtClean="0"/>
              <a:t>management (Whaley, 2003). According to Peter </a:t>
            </a:r>
            <a:r>
              <a:rPr lang="en-US" dirty="0" err="1" smtClean="0"/>
              <a:t>Drucker</a:t>
            </a:r>
            <a:r>
              <a:rPr lang="en-US" dirty="0" smtClean="0"/>
              <a:t> (1990), “Whatever advances American manufacturing has made in the last 30 to 40 years, we owe to Joe </a:t>
            </a:r>
            <a:r>
              <a:rPr lang="en-US" dirty="0" err="1" smtClean="0"/>
              <a:t>Juran</a:t>
            </a:r>
            <a:r>
              <a:rPr lang="en-US" dirty="0" smtClean="0"/>
              <a:t>”.</a:t>
            </a:r>
          </a:p>
          <a:p>
            <a:pPr algn="just">
              <a:buNone/>
            </a:pPr>
            <a:endParaRPr lang="en-US" dirty="0" smtClean="0"/>
          </a:p>
          <a:p>
            <a:pPr algn="just"/>
            <a:r>
              <a:rPr lang="en-US" dirty="0" smtClean="0"/>
              <a:t>Although </a:t>
            </a:r>
            <a:r>
              <a:rPr lang="en-US" dirty="0" err="1" smtClean="0"/>
              <a:t>Juran</a:t>
            </a:r>
            <a:r>
              <a:rPr lang="en-US" dirty="0" smtClean="0"/>
              <a:t> did not directly use the term “total quality management” in some of his books (see </a:t>
            </a:r>
            <a:r>
              <a:rPr lang="en-US" dirty="0" err="1" smtClean="0"/>
              <a:t>Juran</a:t>
            </a:r>
            <a:r>
              <a:rPr lang="en-US" dirty="0" smtClean="0"/>
              <a:t> and </a:t>
            </a:r>
            <a:r>
              <a:rPr lang="en-US" dirty="0" err="1" smtClean="0"/>
              <a:t>Gryna</a:t>
            </a:r>
            <a:r>
              <a:rPr lang="en-US" dirty="0" smtClean="0"/>
              <a:t>, 1988; </a:t>
            </a:r>
            <a:r>
              <a:rPr lang="en-US" dirty="0" err="1" smtClean="0"/>
              <a:t>Juran</a:t>
            </a:r>
            <a:r>
              <a:rPr lang="en-US" dirty="0" smtClean="0"/>
              <a:t> </a:t>
            </a:r>
            <a:r>
              <a:rPr lang="en-US" i="1" dirty="0" smtClean="0"/>
              <a:t>et al., 1974), he briefly mentioned it in his 1995 </a:t>
            </a:r>
            <a:r>
              <a:rPr lang="en-US" dirty="0" smtClean="0"/>
              <a:t>book </a:t>
            </a:r>
            <a:r>
              <a:rPr lang="en-US" i="1" dirty="0" smtClean="0"/>
              <a:t>A History of Managing for Quality (</a:t>
            </a:r>
            <a:r>
              <a:rPr lang="en-US" i="1" dirty="0" err="1" smtClean="0"/>
              <a:t>Juran</a:t>
            </a:r>
            <a:r>
              <a:rPr lang="en-US" i="1" dirty="0" smtClean="0"/>
              <a:t>, 1995). To </a:t>
            </a:r>
            <a:r>
              <a:rPr lang="en-US" i="1" dirty="0" err="1" smtClean="0"/>
              <a:t>Juran</a:t>
            </a:r>
            <a:r>
              <a:rPr lang="en-US" i="1" dirty="0" smtClean="0"/>
              <a:t>, quality management is </a:t>
            </a:r>
            <a:r>
              <a:rPr lang="en-US" dirty="0" smtClean="0"/>
              <a:t>not simply the issue of identifying and eliminating variations, it is serving customer needs – focusing the entire company on customers. </a:t>
            </a:r>
            <a:r>
              <a:rPr lang="en-US" dirty="0" err="1" smtClean="0"/>
              <a:t>Juran’s</a:t>
            </a:r>
            <a:r>
              <a:rPr lang="en-US" dirty="0" smtClean="0"/>
              <a:t> approach links quality improvement and control with quality planning and thereby extending quality management from the realm of operations into strategic planning. </a:t>
            </a:r>
          </a:p>
          <a:p>
            <a:pPr algn="just"/>
            <a:r>
              <a:rPr lang="en-US" dirty="0" err="1" smtClean="0"/>
              <a:t>Juran’s</a:t>
            </a:r>
            <a:r>
              <a:rPr lang="en-US" dirty="0" smtClean="0"/>
              <a:t> 1969 book on </a:t>
            </a:r>
            <a:r>
              <a:rPr lang="en-US" i="1" dirty="0" smtClean="0"/>
              <a:t>Managerial Breakthrough is devoted to two modes of management: control and </a:t>
            </a:r>
            <a:r>
              <a:rPr lang="fr-FR" dirty="0" err="1" smtClean="0"/>
              <a:t>breakthrough</a:t>
            </a:r>
            <a:r>
              <a:rPr lang="fr-FR" dirty="0" smtClean="0"/>
              <a:t> (</a:t>
            </a:r>
            <a:r>
              <a:rPr lang="fr-FR" dirty="0" err="1" smtClean="0"/>
              <a:t>Juran</a:t>
            </a:r>
            <a:r>
              <a:rPr lang="fr-FR" dirty="0" smtClean="0"/>
              <a:t>, 1969).</a:t>
            </a:r>
            <a:r>
              <a:rPr lang="en-US" dirty="0" smtClean="0"/>
              <a:t> </a:t>
            </a:r>
            <a:r>
              <a:rPr lang="en-US" b="1" dirty="0" smtClean="0">
                <a:solidFill>
                  <a:srgbClr val="FF0000"/>
                </a:solidFill>
              </a:rPr>
              <a:t>Although Crosby (1980</a:t>
            </a:r>
            <a:r>
              <a:rPr lang="en-US" dirty="0" smtClean="0"/>
              <a:t>) is also acknowledged as one of the TQM theorists, </a:t>
            </a:r>
            <a:r>
              <a:rPr lang="en-US" dirty="0" err="1" smtClean="0"/>
              <a:t>Drensek</a:t>
            </a:r>
            <a:r>
              <a:rPr lang="en-US" dirty="0" smtClean="0"/>
              <a:t> and Grubb (1995) report that he did not actually use the term “total quality management” in his book </a:t>
            </a:r>
            <a:r>
              <a:rPr lang="en-US" i="1" dirty="0" smtClean="0"/>
              <a:t>Quality Is Free (Crosby, 1980), or in Quality without Tears </a:t>
            </a:r>
            <a:r>
              <a:rPr lang="en-US" dirty="0" smtClean="0"/>
              <a:t>(Crosby, 1987), or in </a:t>
            </a:r>
            <a:r>
              <a:rPr lang="en-US" i="1" dirty="0" smtClean="0"/>
              <a:t>Completeness: Quality for the 21st Century (Crosby, 1992).</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a:lstStyle/>
          <a:p>
            <a:pPr eaLnBrk="1" hangingPunct="1"/>
            <a:r>
              <a:rPr lang="en-US" smtClean="0"/>
              <a:t>Total Quality Management (TQM)</a:t>
            </a:r>
          </a:p>
        </p:txBody>
      </p:sp>
      <p:sp>
        <p:nvSpPr>
          <p:cNvPr id="23555" name="Rectangle 3"/>
          <p:cNvSpPr>
            <a:spLocks noGrp="1" noRot="1" noChangeArrowheads="1"/>
          </p:cNvSpPr>
          <p:nvPr>
            <p:ph type="body" sz="half" idx="1"/>
          </p:nvPr>
        </p:nvSpPr>
        <p:spPr>
          <a:xfrm>
            <a:off x="281742" y="2133601"/>
            <a:ext cx="5169175" cy="4498975"/>
          </a:xfrm>
        </p:spPr>
        <p:txBody>
          <a:bodyPr/>
          <a:lstStyle/>
          <a:p>
            <a:pPr eaLnBrk="1" hangingPunct="1">
              <a:buFont typeface="Arial" charset="0"/>
              <a:buNone/>
            </a:pPr>
            <a:r>
              <a:rPr lang="en-US" sz="1800" smtClean="0"/>
              <a:t>  </a:t>
            </a:r>
          </a:p>
          <a:p>
            <a:pPr eaLnBrk="1" hangingPunct="1">
              <a:buFont typeface="Arial" charset="0"/>
              <a:buNone/>
            </a:pPr>
            <a:endParaRPr lang="en-US" sz="1800" smtClean="0"/>
          </a:p>
          <a:p>
            <a:pPr eaLnBrk="1" hangingPunct="1">
              <a:buFont typeface="Arial" charset="0"/>
              <a:buNone/>
            </a:pPr>
            <a:r>
              <a:rPr lang="en-US" sz="1800" smtClean="0"/>
              <a:t>   </a:t>
            </a:r>
            <a:r>
              <a:rPr lang="en-US" sz="1800" b="1" smtClean="0">
                <a:solidFill>
                  <a:srgbClr val="00B050"/>
                </a:solidFill>
              </a:rPr>
              <a:t>J. Edward Deming</a:t>
            </a:r>
          </a:p>
          <a:p>
            <a:pPr eaLnBrk="1" hangingPunct="1">
              <a:buFont typeface="Arial" charset="0"/>
              <a:buNone/>
            </a:pPr>
            <a:r>
              <a:rPr lang="en-US" sz="2800" smtClean="0"/>
              <a:t>                 </a:t>
            </a:r>
          </a:p>
          <a:p>
            <a:pPr eaLnBrk="1" hangingPunct="1">
              <a:buFont typeface="Arial" charset="0"/>
              <a:buNone/>
            </a:pPr>
            <a:endParaRPr lang="en-US" sz="2800" smtClean="0"/>
          </a:p>
          <a:p>
            <a:pPr eaLnBrk="1" hangingPunct="1">
              <a:buFont typeface="Arial" charset="0"/>
              <a:buNone/>
            </a:pPr>
            <a:endParaRPr lang="en-US" sz="2800" smtClean="0"/>
          </a:p>
        </p:txBody>
      </p:sp>
      <p:pic>
        <p:nvPicPr>
          <p:cNvPr id="23556" name="Picture 4" descr="deming-lee-shiba"/>
          <p:cNvPicPr>
            <a:picLocks noGrp="1" noChangeAspect="1" noChangeArrowheads="1"/>
          </p:cNvPicPr>
          <p:nvPr>
            <p:ph sz="quarter" idx="2"/>
          </p:nvPr>
        </p:nvPicPr>
        <p:blipFill>
          <a:blip r:embed="rId3"/>
          <a:srcRect/>
          <a:stretch>
            <a:fillRect/>
          </a:stretch>
        </p:blipFill>
        <p:spPr>
          <a:xfrm>
            <a:off x="657397" y="3733800"/>
            <a:ext cx="3944382" cy="2001838"/>
          </a:xfrm>
          <a:noFill/>
          <a:ln w="76200" cmpd="tri">
            <a:solidFill>
              <a:srgbClr val="000000"/>
            </a:solidFill>
          </a:ln>
        </p:spPr>
      </p:pic>
      <p:pic>
        <p:nvPicPr>
          <p:cNvPr id="23557" name="Picture 9" descr="about_70"/>
          <p:cNvPicPr>
            <a:picLocks noGrp="1" noChangeAspect="1" noChangeArrowheads="1"/>
          </p:cNvPicPr>
          <p:nvPr>
            <p:ph sz="quarter" idx="3"/>
          </p:nvPr>
        </p:nvPicPr>
        <p:blipFill>
          <a:blip r:embed="rId4"/>
          <a:srcRect/>
          <a:stretch>
            <a:fillRect/>
          </a:stretch>
        </p:blipFill>
        <p:spPr>
          <a:xfrm>
            <a:off x="5259177" y="3657600"/>
            <a:ext cx="1756972" cy="2286000"/>
          </a:xfrm>
          <a:noFill/>
          <a:ln w="76200" cmpd="tri">
            <a:solidFill>
              <a:srgbClr val="000000"/>
            </a:solidFill>
          </a:ln>
        </p:spPr>
      </p:pic>
      <p:sp>
        <p:nvSpPr>
          <p:cNvPr id="23558" name="Text Box 6"/>
          <p:cNvSpPr txBox="1">
            <a:spLocks noChangeArrowheads="1"/>
          </p:cNvSpPr>
          <p:nvPr/>
        </p:nvSpPr>
        <p:spPr bwMode="auto">
          <a:xfrm>
            <a:off x="6554406" y="1936751"/>
            <a:ext cx="3963947" cy="366713"/>
          </a:xfrm>
          <a:prstGeom prst="rect">
            <a:avLst/>
          </a:prstGeom>
          <a:noFill/>
          <a:ln w="9525">
            <a:noFill/>
            <a:miter lim="800000"/>
            <a:headEnd/>
            <a:tailEnd/>
          </a:ln>
        </p:spPr>
        <p:txBody>
          <a:bodyPr>
            <a:spAutoFit/>
          </a:bodyPr>
          <a:lstStyle/>
          <a:p>
            <a:endParaRPr lang="fr-FR"/>
          </a:p>
        </p:txBody>
      </p:sp>
      <p:sp>
        <p:nvSpPr>
          <p:cNvPr id="32775" name="Rectangle 7"/>
          <p:cNvSpPr>
            <a:spLocks noChangeArrowheads="1"/>
          </p:cNvSpPr>
          <p:nvPr/>
        </p:nvSpPr>
        <p:spPr bwMode="auto">
          <a:xfrm>
            <a:off x="5071348" y="2833689"/>
            <a:ext cx="2629588" cy="307975"/>
          </a:xfrm>
          <a:prstGeom prst="rect">
            <a:avLst/>
          </a:prstGeom>
          <a:noFill/>
          <a:ln w="9525">
            <a:noFill/>
            <a:miter lim="800000"/>
            <a:headEnd/>
            <a:tailEnd/>
          </a:ln>
          <a:effectLst/>
        </p:spPr>
        <p:txBody>
          <a:bodyPr>
            <a:spAutoFit/>
          </a:bodyPr>
          <a:lstStyle/>
          <a:p>
            <a:pPr>
              <a:defRPr/>
            </a:pPr>
            <a:r>
              <a:rPr lang="en-US" sz="1400" b="1" dirty="0">
                <a:solidFill>
                  <a:srgbClr val="00B050"/>
                </a:solidFill>
                <a:effectLst>
                  <a:outerShdw blurRad="38100" dist="38100" dir="2700000" algn="tl">
                    <a:srgbClr val="000000"/>
                  </a:outerShdw>
                </a:effectLst>
              </a:rPr>
              <a:t>Joseph M. Juran</a:t>
            </a:r>
          </a:p>
        </p:txBody>
      </p:sp>
      <p:sp>
        <p:nvSpPr>
          <p:cNvPr id="32776" name="Text Box 8"/>
          <p:cNvSpPr txBox="1">
            <a:spLocks noChangeArrowheads="1"/>
          </p:cNvSpPr>
          <p:nvPr/>
        </p:nvSpPr>
        <p:spPr bwMode="auto">
          <a:xfrm>
            <a:off x="751311" y="1524000"/>
            <a:ext cx="9391386" cy="1200329"/>
          </a:xfrm>
          <a:prstGeom prst="rect">
            <a:avLst/>
          </a:prstGeom>
          <a:noFill/>
          <a:ln w="9525">
            <a:noFill/>
            <a:miter lim="800000"/>
            <a:headEnd/>
            <a:tailEnd/>
          </a:ln>
          <a:effectLst/>
        </p:spPr>
        <p:txBody>
          <a:bodyPr>
            <a:spAutoFit/>
          </a:bodyPr>
          <a:lstStyle/>
          <a:p>
            <a:pPr>
              <a:defRPr/>
            </a:pPr>
            <a:r>
              <a:rPr lang="en-US" sz="2400" b="1"/>
              <a:t>The Americans who went to Japan:</a:t>
            </a:r>
          </a:p>
          <a:p>
            <a:pPr>
              <a:defRPr/>
            </a:pPr>
            <a:endParaRPr lang="en-US" sz="2400">
              <a:effectLst>
                <a:outerShdw blurRad="38100" dist="38100" dir="2700000" algn="tl">
                  <a:srgbClr val="000000"/>
                </a:outerShdw>
              </a:effectLst>
            </a:endParaRPr>
          </a:p>
          <a:p>
            <a:pPr>
              <a:defRPr/>
            </a:pPr>
            <a:endParaRPr lang="en-US" sz="2400"/>
          </a:p>
        </p:txBody>
      </p:sp>
      <p:sp>
        <p:nvSpPr>
          <p:cNvPr id="23561" name="Text Box 11"/>
          <p:cNvSpPr txBox="1">
            <a:spLocks noChangeArrowheads="1"/>
          </p:cNvSpPr>
          <p:nvPr/>
        </p:nvSpPr>
        <p:spPr bwMode="auto">
          <a:xfrm>
            <a:off x="7607022" y="2819400"/>
            <a:ext cx="2128724" cy="338554"/>
          </a:xfrm>
          <a:prstGeom prst="rect">
            <a:avLst/>
          </a:prstGeom>
          <a:noFill/>
          <a:ln w="9525">
            <a:noFill/>
            <a:miter lim="800000"/>
            <a:headEnd/>
            <a:tailEnd/>
          </a:ln>
        </p:spPr>
        <p:txBody>
          <a:bodyPr wrap="none">
            <a:spAutoFit/>
          </a:bodyPr>
          <a:lstStyle/>
          <a:p>
            <a:r>
              <a:rPr lang="en-US" sz="1600" b="1">
                <a:solidFill>
                  <a:srgbClr val="00B050"/>
                </a:solidFill>
              </a:rPr>
              <a:t>Armand V Feigenbaum</a:t>
            </a:r>
          </a:p>
        </p:txBody>
      </p:sp>
      <p:pic>
        <p:nvPicPr>
          <p:cNvPr id="23562" name="Picture 13" descr="feigenbaum"/>
          <p:cNvPicPr>
            <a:picLocks noChangeAspect="1" noChangeArrowheads="1"/>
          </p:cNvPicPr>
          <p:nvPr/>
        </p:nvPicPr>
        <p:blipFill>
          <a:blip r:embed="rId5"/>
          <a:srcRect/>
          <a:stretch>
            <a:fillRect/>
          </a:stretch>
        </p:blipFill>
        <p:spPr bwMode="auto">
          <a:xfrm>
            <a:off x="7982679" y="3581400"/>
            <a:ext cx="2134584" cy="2362200"/>
          </a:xfrm>
          <a:prstGeom prst="rect">
            <a:avLst/>
          </a:prstGeom>
          <a:noFill/>
          <a:ln w="76200" cmpd="tri">
            <a:solidFill>
              <a:srgbClr val="000000"/>
            </a:solid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p:txBody>
          <a:bodyPr/>
          <a:lstStyle/>
          <a:p>
            <a:pPr eaLnBrk="1" hangingPunct="1"/>
            <a:r>
              <a:rPr lang="en-US" smtClean="0"/>
              <a:t>Total Quality Management (TQM)</a:t>
            </a:r>
          </a:p>
        </p:txBody>
      </p:sp>
      <p:sp>
        <p:nvSpPr>
          <p:cNvPr id="24579" name="Rectangle 3"/>
          <p:cNvSpPr>
            <a:spLocks noGrp="1" noRot="1" noChangeArrowheads="1"/>
          </p:cNvSpPr>
          <p:nvPr>
            <p:ph type="body" sz="half" idx="1"/>
          </p:nvPr>
        </p:nvSpPr>
        <p:spPr>
          <a:xfrm>
            <a:off x="2491559" y="1600200"/>
            <a:ext cx="8286808" cy="4972072"/>
          </a:xfrm>
        </p:spPr>
        <p:txBody>
          <a:bodyPr/>
          <a:lstStyle/>
          <a:p>
            <a:pPr algn="just" eaLnBrk="1" hangingPunct="1">
              <a:buFont typeface="Arial" charset="0"/>
              <a:buNone/>
            </a:pPr>
            <a:r>
              <a:rPr lang="en-US" sz="2800" dirty="0" smtClean="0"/>
              <a:t>  Joseph </a:t>
            </a:r>
            <a:r>
              <a:rPr lang="en-US" sz="2800" dirty="0" err="1" smtClean="0"/>
              <a:t>Juran</a:t>
            </a:r>
            <a:endParaRPr lang="en-US" sz="2800" dirty="0" smtClean="0"/>
          </a:p>
          <a:p>
            <a:pPr algn="just" eaLnBrk="1" hangingPunct="1">
              <a:buFont typeface="Arial" charset="0"/>
              <a:buNone/>
            </a:pPr>
            <a:endParaRPr lang="en-US" sz="800" dirty="0" smtClean="0"/>
          </a:p>
          <a:p>
            <a:pPr algn="just" eaLnBrk="1" hangingPunct="1">
              <a:buFont typeface="Arial" charset="0"/>
              <a:buNone/>
            </a:pPr>
            <a:r>
              <a:rPr lang="en-US" sz="2000" dirty="0" smtClean="0"/>
              <a:t>    </a:t>
            </a:r>
            <a:r>
              <a:rPr lang="en-US" sz="2000" dirty="0" err="1" smtClean="0"/>
              <a:t>Juran</a:t>
            </a:r>
            <a:r>
              <a:rPr lang="en-US" sz="2000" dirty="0" smtClean="0"/>
              <a:t> is a founder of the </a:t>
            </a:r>
            <a:r>
              <a:rPr lang="en-US" sz="2000" dirty="0" err="1" smtClean="0"/>
              <a:t>Juran</a:t>
            </a:r>
            <a:r>
              <a:rPr lang="en-US" sz="2000" dirty="0" smtClean="0"/>
              <a:t> Institute in Wilton, Connecticut. He promoted the concept known as Business Process Quality, which is a technique of Cross-Functional Quality Improvement.</a:t>
            </a:r>
          </a:p>
          <a:p>
            <a:pPr algn="just" eaLnBrk="1" hangingPunct="1">
              <a:buFont typeface="Arial" charset="0"/>
              <a:buNone/>
            </a:pPr>
            <a:endParaRPr lang="en-US" sz="2000" dirty="0" smtClean="0"/>
          </a:p>
          <a:p>
            <a:pPr algn="just" eaLnBrk="1" hangingPunct="1">
              <a:buFont typeface="Arial" charset="0"/>
              <a:buNone/>
            </a:pPr>
            <a:r>
              <a:rPr lang="en-US" sz="2000" dirty="0" smtClean="0"/>
              <a:t>    He was invited to Japan in 1954 by the Union of Japanese Scientists and Engineers (JUSE)</a:t>
            </a:r>
          </a:p>
          <a:p>
            <a:pPr algn="just" eaLnBrk="1" hangingPunct="1">
              <a:buFont typeface="Arial" charset="0"/>
              <a:buNone/>
            </a:pPr>
            <a:endParaRPr lang="en-US" sz="2000" dirty="0" smtClean="0"/>
          </a:p>
          <a:p>
            <a:pPr algn="just" eaLnBrk="1" hangingPunct="1">
              <a:buFont typeface="Arial" charset="0"/>
              <a:buNone/>
            </a:pPr>
            <a:r>
              <a:rPr lang="en-US" sz="2000" dirty="0" smtClean="0"/>
              <a:t>     He predicted the quality of Japanese goods would overtake the quality of goods produced in US by Mid-1970s because of Japan’s revolutionary rate of quality improvement</a:t>
            </a:r>
          </a:p>
          <a:p>
            <a:pPr eaLnBrk="1" hangingPunct="1">
              <a:buFont typeface="Arial" charset="0"/>
              <a:buNone/>
            </a:pPr>
            <a:endParaRPr lang="en-US" sz="2000" dirty="0" smtClean="0"/>
          </a:p>
          <a:p>
            <a:pPr eaLnBrk="1" hangingPunct="1">
              <a:buFont typeface="Arial" charset="0"/>
              <a:buNone/>
            </a:pPr>
            <a:endParaRPr lang="en-US" sz="2000" dirty="0" smtClean="0"/>
          </a:p>
        </p:txBody>
      </p:sp>
      <p:pic>
        <p:nvPicPr>
          <p:cNvPr id="24580" name="Picture 7" descr="about_70"/>
          <p:cNvPicPr>
            <a:picLocks noChangeAspect="1" noChangeArrowheads="1"/>
          </p:cNvPicPr>
          <p:nvPr/>
        </p:nvPicPr>
        <p:blipFill>
          <a:blip r:embed="rId3"/>
          <a:srcRect/>
          <a:stretch>
            <a:fillRect/>
          </a:stretch>
        </p:blipFill>
        <p:spPr bwMode="auto">
          <a:xfrm>
            <a:off x="657398" y="1752600"/>
            <a:ext cx="1756972" cy="2286000"/>
          </a:xfrm>
          <a:prstGeom prst="rect">
            <a:avLst/>
          </a:prstGeom>
          <a:noFill/>
          <a:ln w="38100">
            <a:solidFill>
              <a:srgbClr val="000000"/>
            </a:solid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rrowheads="1"/>
          </p:cNvSpPr>
          <p:nvPr>
            <p:ph type="title"/>
          </p:nvPr>
        </p:nvSpPr>
        <p:spPr/>
        <p:txBody>
          <a:bodyPr/>
          <a:lstStyle/>
          <a:p>
            <a:pPr eaLnBrk="1" hangingPunct="1"/>
            <a:r>
              <a:rPr lang="en-US" smtClean="0"/>
              <a:t>Total Quality Management (TQM)</a:t>
            </a:r>
          </a:p>
        </p:txBody>
      </p:sp>
      <p:sp>
        <p:nvSpPr>
          <p:cNvPr id="54275" name="Rectangle 3"/>
          <p:cNvSpPr>
            <a:spLocks noGrp="1" noRot="1" noChangeArrowheads="1"/>
          </p:cNvSpPr>
          <p:nvPr>
            <p:ph idx="1"/>
          </p:nvPr>
        </p:nvSpPr>
        <p:spPr>
          <a:xfrm>
            <a:off x="2062931" y="1500174"/>
            <a:ext cx="8786874" cy="4786346"/>
          </a:xfrm>
        </p:spPr>
        <p:txBody>
          <a:bodyPr rtlCol="0">
            <a:normAutofit lnSpcReduction="10000"/>
          </a:bodyPr>
          <a:lstStyle/>
          <a:p>
            <a:pPr algn="just" eaLnBrk="1" fontAlgn="auto" hangingPunct="1">
              <a:spcAft>
                <a:spcPts val="0"/>
              </a:spcAft>
              <a:buFont typeface="Arial" charset="0"/>
              <a:buNone/>
              <a:defRPr/>
            </a:pPr>
            <a:r>
              <a:rPr lang="en-US" sz="2800" dirty="0" smtClean="0"/>
              <a:t>  W. Edward Deming</a:t>
            </a:r>
          </a:p>
          <a:p>
            <a:pPr algn="just" eaLnBrk="1" fontAlgn="auto" hangingPunct="1">
              <a:spcAft>
                <a:spcPts val="0"/>
              </a:spcAft>
              <a:buFont typeface="Arial" charset="0"/>
              <a:buNone/>
              <a:defRPr/>
            </a:pPr>
            <a:r>
              <a:rPr lang="en-US" sz="2400" dirty="0" smtClean="0"/>
              <a:t>   </a:t>
            </a:r>
            <a:r>
              <a:rPr lang="en-US" sz="1800" dirty="0" smtClean="0"/>
              <a:t>Deming, who had become frustrated with American managers when most programs of statistical quality control were terminated once the war and government contracts came to an end, was invited to Japan in 1954 by the Union of Japanese Scientists and Engineers (JUSE).</a:t>
            </a:r>
          </a:p>
          <a:p>
            <a:pPr algn="just" eaLnBrk="1" fontAlgn="auto" hangingPunct="1">
              <a:spcAft>
                <a:spcPts val="0"/>
              </a:spcAft>
              <a:buFont typeface="Arial" charset="0"/>
              <a:buNone/>
              <a:defRPr/>
            </a:pPr>
            <a:endParaRPr lang="en-US" sz="1800" dirty="0" smtClean="0"/>
          </a:p>
          <a:p>
            <a:pPr algn="just" eaLnBrk="1" fontAlgn="auto" hangingPunct="1">
              <a:spcAft>
                <a:spcPts val="0"/>
              </a:spcAft>
              <a:buFont typeface="Arial" charset="0"/>
              <a:buNone/>
              <a:defRPr/>
            </a:pPr>
            <a:r>
              <a:rPr lang="en-US" sz="1800" dirty="0" smtClean="0"/>
              <a:t>     Deming was the main figure in popularizing quality control in Japan and regarded as national hero in that country.   </a:t>
            </a:r>
          </a:p>
          <a:p>
            <a:pPr algn="just" eaLnBrk="1" fontAlgn="auto" hangingPunct="1">
              <a:spcAft>
                <a:spcPts val="0"/>
              </a:spcAft>
              <a:buFont typeface="Arial" charset="0"/>
              <a:buNone/>
              <a:defRPr/>
            </a:pPr>
            <a:r>
              <a:rPr lang="en-US" sz="1800" dirty="0" smtClean="0"/>
              <a:t>    </a:t>
            </a:r>
          </a:p>
          <a:p>
            <a:pPr algn="just" eaLnBrk="1" fontAlgn="auto" hangingPunct="1">
              <a:spcAft>
                <a:spcPts val="0"/>
              </a:spcAft>
              <a:buFont typeface="Arial" charset="0"/>
              <a:buNone/>
              <a:defRPr/>
            </a:pPr>
            <a:r>
              <a:rPr lang="en-US" sz="1800" dirty="0" smtClean="0"/>
              <a:t>     He believes that quality must be built I into the product at all stages in order to achieve a high level of excellence.</a:t>
            </a:r>
          </a:p>
          <a:p>
            <a:pPr algn="just" eaLnBrk="1" fontAlgn="auto" hangingPunct="1">
              <a:spcAft>
                <a:spcPts val="0"/>
              </a:spcAft>
              <a:buFont typeface="Arial" charset="0"/>
              <a:buNone/>
              <a:defRPr/>
            </a:pPr>
            <a:endParaRPr lang="en-US" sz="1800" dirty="0" smtClean="0"/>
          </a:p>
          <a:p>
            <a:pPr algn="just" eaLnBrk="1" fontAlgn="auto" hangingPunct="1">
              <a:spcAft>
                <a:spcPts val="0"/>
              </a:spcAft>
              <a:buFont typeface="Arial" charset="0"/>
              <a:buNone/>
              <a:defRPr/>
            </a:pPr>
            <a:r>
              <a:rPr lang="en-US" sz="1800" dirty="0" smtClean="0"/>
              <a:t>     His thoughts were highly influenced by Walter </a:t>
            </a:r>
            <a:r>
              <a:rPr lang="en-US" sz="1800" dirty="0" err="1" smtClean="0"/>
              <a:t>Shwartz</a:t>
            </a:r>
            <a:r>
              <a:rPr lang="en-US" sz="1800" dirty="0" smtClean="0"/>
              <a:t> who was the proponent of Statistical Quality Control (SQC). He views statistics as a management tool and relies on statistical process control as means in managing variations in a process.</a:t>
            </a:r>
          </a:p>
          <a:p>
            <a:pPr eaLnBrk="1" fontAlgn="auto" hangingPunct="1">
              <a:spcAft>
                <a:spcPts val="0"/>
              </a:spcAft>
              <a:buFont typeface="Arial" charset="0"/>
              <a:buNone/>
              <a:defRPr/>
            </a:pPr>
            <a:endParaRPr lang="en-US" sz="1800" dirty="0" smtClean="0"/>
          </a:p>
          <a:p>
            <a:pPr eaLnBrk="1" fontAlgn="auto" hangingPunct="1">
              <a:spcAft>
                <a:spcPts val="0"/>
              </a:spcAft>
              <a:buFont typeface="Arial" charset="0"/>
              <a:buNone/>
              <a:defRPr/>
            </a:pPr>
            <a:endParaRPr lang="en-US" sz="1800" dirty="0" smtClean="0"/>
          </a:p>
          <a:p>
            <a:pPr eaLnBrk="1" fontAlgn="auto" hangingPunct="1">
              <a:spcAft>
                <a:spcPts val="0"/>
              </a:spcAft>
              <a:buFont typeface="Arial" charset="0"/>
              <a:buNone/>
              <a:defRPr/>
            </a:pPr>
            <a:endParaRPr lang="en-US" sz="1800" dirty="0" smtClean="0"/>
          </a:p>
        </p:txBody>
      </p:sp>
      <p:pic>
        <p:nvPicPr>
          <p:cNvPr id="25604" name="Picture 4" descr="deming-lee-shiba"/>
          <p:cNvPicPr>
            <a:picLocks noChangeAspect="1" noChangeArrowheads="1"/>
          </p:cNvPicPr>
          <p:nvPr/>
        </p:nvPicPr>
        <p:blipFill>
          <a:blip r:embed="rId3"/>
          <a:srcRect r="59525"/>
          <a:stretch>
            <a:fillRect/>
          </a:stretch>
        </p:blipFill>
        <p:spPr bwMode="auto">
          <a:xfrm>
            <a:off x="281742" y="1524000"/>
            <a:ext cx="1702189" cy="2133600"/>
          </a:xfrm>
          <a:prstGeom prst="rect">
            <a:avLst/>
          </a:prstGeom>
          <a:noFill/>
          <a:ln w="38100">
            <a:solidFill>
              <a:srgbClr val="000000"/>
            </a:solid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1587</TotalTime>
  <Words>2686</Words>
  <Application>Microsoft Office PowerPoint</Application>
  <PresentationFormat>Personnalisé</PresentationFormat>
  <Paragraphs>207</Paragraphs>
  <Slides>22</Slides>
  <Notes>15</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Gurus of TQM  Course 03</vt:lpstr>
      <vt:lpstr>Origin of the quality movement (Gurus of TQM)</vt:lpstr>
      <vt:lpstr>Gurus of TQM: Feigenbaum</vt:lpstr>
      <vt:lpstr>Gurus of TQM: Kaoru Isikawa </vt:lpstr>
      <vt:lpstr>Gurus of TQM: W. Edwards Deming</vt:lpstr>
      <vt:lpstr>Gurus of TQM: Joseph M. Juran </vt:lpstr>
      <vt:lpstr>Total Quality Management (TQM)</vt:lpstr>
      <vt:lpstr>Total Quality Management (TQM)</vt:lpstr>
      <vt:lpstr>Total Quality Management (TQM)</vt:lpstr>
      <vt:lpstr>Total Quality Management (TQM)</vt:lpstr>
      <vt:lpstr>Total Quality Management (TQM)</vt:lpstr>
      <vt:lpstr>Total Quality Management (TQM)</vt:lpstr>
      <vt:lpstr>Diapositive 13</vt:lpstr>
      <vt:lpstr>Total Quality Management (TQM)</vt:lpstr>
      <vt:lpstr>Total Quality Management (TQM)</vt:lpstr>
      <vt:lpstr>Total Quality Management (TQM)</vt:lpstr>
      <vt:lpstr>Total Quality Management (TQM)</vt:lpstr>
      <vt:lpstr>Total Quality Management (TQM)</vt:lpstr>
      <vt:lpstr>Diapositive 19</vt:lpstr>
      <vt:lpstr>Diapositive 20</vt:lpstr>
      <vt:lpstr>Total Quality Management (TQM)</vt:lpstr>
      <vt:lpstr>Total Quality Management (TQM)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129</cp:revision>
  <dcterms:created xsi:type="dcterms:W3CDTF">2024-09-09T18:00:01Z</dcterms:created>
  <dcterms:modified xsi:type="dcterms:W3CDTF">2024-10-20T20:36:05Z</dcterms:modified>
</cp:coreProperties>
</file>