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notesMasterIdLst>
    <p:notesMasterId r:id="rId16"/>
  </p:notes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E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03" autoAdjust="0"/>
    <p:restoredTop sz="89946" autoAdjust="0"/>
  </p:normalViewPr>
  <p:slideViewPr>
    <p:cSldViewPr snapToGrid="0">
      <p:cViewPr varScale="1">
        <p:scale>
          <a:sx n="74" d="100"/>
          <a:sy n="74" d="100"/>
        </p:scale>
        <p:origin x="63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DD5EF-5FEC-4E4F-B429-41293AB4C2B6}" type="datetimeFigureOut">
              <a:rPr lang="fr-FR" smtClean="0"/>
              <a:t>16/12/2024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3B5874-BF3D-4369-A801-866AF0B78BCB}" type="slidenum">
              <a:rPr lang="fr-FR" smtClean="0"/>
              <a:t>‹N°›</a:t>
            </a:fld>
            <a:endParaRPr lang="fr-FR"/>
          </a:p>
        </p:txBody>
      </p:sp>
    </p:spTree>
    <p:extLst>
      <p:ext uri="{BB962C8B-B14F-4D97-AF65-F5344CB8AC3E}">
        <p14:creationId xmlns:p14="http://schemas.microsoft.com/office/powerpoint/2010/main" val="251355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6635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99550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1177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7649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336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17614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74786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2066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3195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6932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493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534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256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9358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8258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995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12/16/2024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4123046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s://encrypted-tbn0.gstatic.com/images?q=tbn:ANd9GcRCiGVdGvE1uBS98bXM90XoAbSl3AKn4TezV4SOHPzGQjCLzWq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sultat de recherche d'images pour &quot;‫ادارة المعرفة والمنظمات الافتراضية‬‎&quot;"/>
          <p:cNvPicPr/>
          <p:nvPr/>
        </p:nvPicPr>
        <p:blipFill>
          <a:blip r:embed="rId2" r:link="rId3"/>
          <a:srcRect/>
          <a:stretch>
            <a:fillRect/>
          </a:stretch>
        </p:blipFill>
        <p:spPr bwMode="auto">
          <a:xfrm>
            <a:off x="1118405" y="2369309"/>
            <a:ext cx="9349427" cy="1409700"/>
          </a:xfrm>
          <a:prstGeom prst="rect">
            <a:avLst/>
          </a:prstGeom>
          <a:noFill/>
          <a:ln w="9525">
            <a:noFill/>
            <a:miter lim="800000"/>
            <a:headEnd/>
            <a:tailEnd/>
          </a:ln>
        </p:spPr>
      </p:pic>
      <p:sp>
        <p:nvSpPr>
          <p:cNvPr id="2" name="Titre 1"/>
          <p:cNvSpPr>
            <a:spLocks noGrp="1"/>
          </p:cNvSpPr>
          <p:nvPr>
            <p:ph type="ctrTitle"/>
          </p:nvPr>
        </p:nvSpPr>
        <p:spPr/>
        <p:txBody>
          <a:bodyPr/>
          <a:lstStyle/>
          <a:p>
            <a:pPr algn="ctr" rtl="1"/>
            <a:r>
              <a:rPr lang="ar-DZ"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أدوات إدارة </a:t>
            </a:r>
            <a:r>
              <a:rPr lang="ar-DZ"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الكفاءات</a:t>
            </a:r>
            <a:endParaRPr lang="fr-FR"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1693265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9271" y="0"/>
            <a:ext cx="12072729" cy="7520007"/>
          </a:xfrm>
          <a:prstGeom prst="rect">
            <a:avLst/>
          </a:prstGeom>
        </p:spPr>
        <p:txBody>
          <a:bodyPr wrap="square">
            <a:spAutoFit/>
          </a:bodyPr>
          <a:lstStyle/>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ه- التدريب من اجل التوعية والتوجيه ويوجه هذا النوع من التدريب إلى العمال الجدد الذين التحقوا بالمؤسسة  وهذا يوفر لهم المعلومات اللازمة عن المؤسسة وسياساتها وأهدافها، والسعي لترسيخ الاتجاهات الإيجابية نحو حب العمل والاعتزاز به واحترامه والولاء له</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ar-DZ"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DZ" sz="2800" b="1" u="sng"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3: </a:t>
            </a:r>
            <a:r>
              <a:rPr lang="ar-DZ" sz="2800" b="1" u="sng"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خطوات التدريب</a:t>
            </a:r>
            <a:r>
              <a:rPr lang="ar-DZ" sz="2800" b="1" u="sng"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a:t>
            </a:r>
          </a:p>
          <a:p>
            <a:pPr algn="r" rtl="1">
              <a:spcAft>
                <a:spcPts val="800"/>
              </a:spcAft>
            </a:pPr>
            <a:r>
              <a:rPr lang="ar-SA" sz="2800" dirty="0">
                <a:latin typeface="Calibri" panose="020F0502020204030204" pitchFamily="34" charset="0"/>
                <a:ea typeface="Calibri" panose="020F0502020204030204" pitchFamily="34" charset="0"/>
                <a:cs typeface="Simplified Arabic" panose="02020603050405020304" pitchFamily="18" charset="-78"/>
              </a:rPr>
              <a:t> تتكون عملية التدريب من أربعة مراحل وهي: </a:t>
            </a:r>
            <a:endParaRPr lang="fr-FR" sz="2000" dirty="0">
              <a:latin typeface="Calibri" panose="020F0502020204030204" pitchFamily="34" charset="0"/>
              <a:ea typeface="Calibri" panose="020F0502020204030204" pitchFamily="34" charset="0"/>
              <a:cs typeface="Arial" panose="020B0604020202020204" pitchFamily="34" charset="0"/>
            </a:endParaRPr>
          </a:p>
          <a:p>
            <a:pPr marL="457200" indent="-457200" algn="just" rtl="1">
              <a:spcAft>
                <a:spcPts val="800"/>
              </a:spcAft>
              <a:buFont typeface="Wingdings" panose="05000000000000000000" pitchFamily="2" charset="2"/>
              <a:buChar char="q"/>
            </a:pPr>
            <a:r>
              <a:rPr lang="ar-SA" sz="2800" b="1" dirty="0" smtClean="0">
                <a:latin typeface="Calibri" panose="020F0502020204030204" pitchFamily="34" charset="0"/>
                <a:ea typeface="Calibri" panose="020F0502020204030204" pitchFamily="34" charset="0"/>
                <a:cs typeface="Simplified Arabic" panose="02020603050405020304" pitchFamily="18" charset="-78"/>
              </a:rPr>
              <a:t>المرحلة </a:t>
            </a:r>
            <a:r>
              <a:rPr lang="ar-SA" sz="2800" b="1" dirty="0">
                <a:latin typeface="Calibri" panose="020F0502020204030204" pitchFamily="34" charset="0"/>
                <a:ea typeface="Calibri" panose="020F0502020204030204" pitchFamily="34" charset="0"/>
                <a:cs typeface="Simplified Arabic" panose="02020603050405020304" pitchFamily="18" charset="-78"/>
              </a:rPr>
              <a:t>الأولى : </a:t>
            </a:r>
            <a:r>
              <a:rPr lang="ar-SA" sz="2400" dirty="0">
                <a:latin typeface="Calibri" panose="020F0502020204030204" pitchFamily="34" charset="0"/>
                <a:ea typeface="Calibri" panose="020F0502020204030204" pitchFamily="34" charset="0"/>
                <a:cs typeface="Simplified Arabic" panose="02020603050405020304" pitchFamily="18" charset="-78"/>
              </a:rPr>
              <a:t>تحديد الاحتياجات التدريبية. </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وتعبر عن تحديد الأفراد المطلوب تدريبهم لمواجهة المشاكل التي قد تتعرض لها المؤسسة، وتحدد احتياجات التدريب بالتعاون بين مسؤول التدريب والرؤساء أو المديرين، وتتلخص هذه الاحتياجات كما يلي:</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 ا-احتياجات تتعلق بتطوير المعارف والمعلومات لدى بعض العاملين.</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800"/>
              </a:spcAft>
              <a:buFont typeface="+mj-cs"/>
              <a:buAutoNum type="arabic1Minus"/>
            </a:pPr>
            <a:r>
              <a:rPr lang="ar-SA" sz="2400" dirty="0">
                <a:latin typeface="Calibri" panose="020F0502020204030204" pitchFamily="34" charset="0"/>
                <a:ea typeface="Calibri" panose="020F0502020204030204" pitchFamily="34" charset="0"/>
                <a:cs typeface="Simplified Arabic" panose="02020603050405020304" pitchFamily="18" charset="-78"/>
              </a:rPr>
              <a:t>احتياجات تتعلق بتطوير المهارات والقدرات لدى بعض العاملين.</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ج-احتياجات تتعلق بتطوير سلوك بعض العاملين، وطريقة تعاملهم مع مرؤوسيهم</a:t>
            </a:r>
            <a:r>
              <a:rPr lang="ar-SA" sz="28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800" dirty="0" smtClean="0">
              <a:latin typeface="Calibri" panose="020F0502020204030204" pitchFamily="34" charset="0"/>
              <a:ea typeface="Calibri" panose="020F0502020204030204" pitchFamily="34" charset="0"/>
              <a:cs typeface="Simplified Arabic" panose="02020603050405020304" pitchFamily="18" charset="-78"/>
            </a:endParaRPr>
          </a:p>
          <a:p>
            <a:pPr marL="342900" indent="-342900" algn="r" rtl="1">
              <a:spcAft>
                <a:spcPts val="800"/>
              </a:spcAft>
              <a:buFont typeface="Wingdings" panose="05000000000000000000" pitchFamily="2" charset="2"/>
              <a:buChar char="q"/>
            </a:pPr>
            <a:r>
              <a:rPr lang="ar-SA" sz="2800" b="1" dirty="0" smtClean="0">
                <a:latin typeface="Simplified Arabic" panose="02020603050405020304" pitchFamily="18" charset="-78"/>
                <a:ea typeface="Calibri" panose="020F0502020204030204" pitchFamily="34" charset="0"/>
                <a:cs typeface="Simplified Arabic" panose="02020603050405020304" pitchFamily="18" charset="-78"/>
              </a:rPr>
              <a:t>المرحلة </a:t>
            </a:r>
            <a:r>
              <a:rPr lang="ar-SA" sz="2800" b="1" dirty="0">
                <a:latin typeface="Simplified Arabic" panose="02020603050405020304" pitchFamily="18" charset="-78"/>
                <a:ea typeface="Calibri" panose="020F0502020204030204" pitchFamily="34" charset="0"/>
                <a:cs typeface="Simplified Arabic" panose="02020603050405020304" pitchFamily="18" charset="-78"/>
              </a:rPr>
              <a:t>الثانية: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تصميم برنامج التدريب.</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 </a:t>
            </a:r>
            <a:r>
              <a:rPr lang="ar-SA" sz="2300" dirty="0">
                <a:latin typeface="Simplified Arabic" panose="02020603050405020304" pitchFamily="18" charset="-78"/>
                <a:ea typeface="Calibri" panose="020F0502020204030204" pitchFamily="34" charset="0"/>
                <a:cs typeface="Simplified Arabic" panose="02020603050405020304" pitchFamily="18" charset="-78"/>
              </a:rPr>
              <a:t>بمعنى ترجمة الأهداف إلى موضوعات تدريبية وتحديد الأسلوب الذي سيتم استخدامه من طرف المدربين في </a:t>
            </a:r>
            <a:r>
              <a:rPr lang="ar-SA" sz="2300" dirty="0" smtClean="0">
                <a:latin typeface="Simplified Arabic" panose="02020603050405020304" pitchFamily="18" charset="-78"/>
                <a:ea typeface="Calibri" panose="020F0502020204030204" pitchFamily="34" charset="0"/>
                <a:cs typeface="Simplified Arabic" panose="02020603050405020304" pitchFamily="18" charset="-78"/>
              </a:rPr>
              <a:t>توحيد</a:t>
            </a:r>
            <a:r>
              <a:rPr lang="ar-DZ" sz="23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300" dirty="0" smtClean="0">
                <a:latin typeface="Simplified Arabic" panose="02020603050405020304" pitchFamily="18" charset="-78"/>
                <a:ea typeface="Calibri" panose="020F0502020204030204" pitchFamily="34" charset="0"/>
                <a:cs typeface="Simplified Arabic" panose="02020603050405020304" pitchFamily="18" charset="-78"/>
              </a:rPr>
              <a:t>موضوعات </a:t>
            </a:r>
            <a:r>
              <a:rPr lang="ar-SA" sz="2300" dirty="0">
                <a:latin typeface="Simplified Arabic" panose="02020603050405020304" pitchFamily="18" charset="-78"/>
                <a:ea typeface="Calibri" panose="020F0502020204030204" pitchFamily="34" charset="0"/>
                <a:cs typeface="Simplified Arabic" panose="02020603050405020304" pitchFamily="18" charset="-78"/>
              </a:rPr>
              <a:t>التدريب (المحاضرات والتمارين، المناقشة...إلخ)، كما يتم تحديد المساعدات التدريبية، </a:t>
            </a:r>
            <a:r>
              <a:rPr lang="ar-SA" sz="2300" dirty="0" smtClean="0">
                <a:latin typeface="Simplified Arabic" panose="02020603050405020304" pitchFamily="18" charset="-78"/>
                <a:ea typeface="Calibri" panose="020F0502020204030204" pitchFamily="34" charset="0"/>
                <a:cs typeface="Simplified Arabic" panose="02020603050405020304" pitchFamily="18" charset="-78"/>
              </a:rPr>
              <a:t>وكجزء</a:t>
            </a:r>
            <a:r>
              <a:rPr lang="ar-DZ" sz="23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300" dirty="0">
                <a:latin typeface="Simplified Arabic" panose="02020603050405020304" pitchFamily="18" charset="-78"/>
                <a:ea typeface="Calibri" panose="020F0502020204030204" pitchFamily="34" charset="0"/>
                <a:cs typeface="Simplified Arabic" panose="02020603050405020304" pitchFamily="18" charset="-78"/>
              </a:rPr>
              <a:t>من تصميم البرنامج يتم تحديد المدربين فيه، التكلفة، ميزانية التدريب.</a:t>
            </a:r>
            <a:endParaRPr lang="fr-FR" sz="23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endParaRPr lang="fr-FR" sz="2800" b="1" u="sng"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509031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2522" y="0"/>
            <a:ext cx="12059477" cy="7048083"/>
          </a:xfrm>
          <a:prstGeom prst="rect">
            <a:avLst/>
          </a:prstGeom>
        </p:spPr>
        <p:txBody>
          <a:bodyPr wrap="square">
            <a:spAutoFit/>
          </a:bodyPr>
          <a:lstStyle/>
          <a:p>
            <a:pPr marL="342900" indent="-342900" algn="r" rtl="1">
              <a:spcAft>
                <a:spcPts val="800"/>
              </a:spcAft>
              <a:buFont typeface="Wingdings" panose="05000000000000000000" pitchFamily="2" charset="2"/>
              <a:buChar char="q"/>
            </a:pPr>
            <a:r>
              <a:rPr lang="ar-SA" sz="24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المرحلة </a:t>
            </a:r>
            <a:r>
              <a:rPr lang="ar-SA"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الثالثة : </a:t>
            </a:r>
            <a:r>
              <a:rPr lang="ar-SA" sz="2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تنفيذ برنامج التدريب</a:t>
            </a:r>
            <a:r>
              <a:rPr lang="ar-SA"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 </a:t>
            </a:r>
            <a:r>
              <a:rPr lang="ar-SA" sz="2400" dirty="0">
                <a:latin typeface="Calibri" panose="020F0502020204030204" pitchFamily="34" charset="0"/>
                <a:ea typeface="Calibri" panose="020F0502020204030204" pitchFamily="34" charset="0"/>
                <a:cs typeface="Simplified Arabic" panose="02020603050405020304" pitchFamily="18" charset="-78"/>
              </a:rPr>
              <a:t>يتطلب تنفيذ أنشطة ترتبط بتحديد الجدول التنفيذي للبرنامج الذي يتكون من مواعيد الجلسات الراحة وأزمنتها، وتحديد مكان التدريب (ترتيبه وإعداد تجهيزاته) والمتابعة اليومية لإجراءات تنفيذ البرنامج خطوة بخطوة وغيرها، ويمكن توضيح الخطوات التي تمر بها هذه المرحلة كما يلي: </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أ-تحديد توقيت البرنامج (موعد بدء البرنامج وانتهائه وتوزيع العمل التدريبي على فترة البرنامج).</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ب-تنسيق التتابع الزمني للمواضيع التدريبية المختلفة (اختيار المكان، تصميم طريقة جلوس المتدربين، وتحديد المستلزمات الضرورية فيكل برنامج كالسبورة والكراسي).</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ج-تجهيز المطبوعات من خلال استلامها من القائمين بإعدادها علميا.</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د-الاتصال بالمتدربين وبالمدربين، وكل هذه العناصر تشكل كيفية تنفيذ برنامج تدريبي</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marL="342900" indent="-342900" algn="r" rtl="1">
              <a:spcAft>
                <a:spcPts val="800"/>
              </a:spcAft>
              <a:buFont typeface="Wingdings" panose="05000000000000000000" pitchFamily="2" charset="2"/>
              <a:buChar char="q"/>
            </a:pPr>
            <a:r>
              <a:rPr lang="ar-SA" sz="26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المرحلة </a:t>
            </a:r>
            <a:r>
              <a:rPr lang="ar-SA" sz="2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الرابعة : تقييم كفاءة التدريب.</a:t>
            </a:r>
            <a:endParaRPr lang="fr-FR" sz="2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p>
            <a:pPr algn="just" rtl="1"/>
            <a:r>
              <a:rPr lang="ar-SA" sz="2400" dirty="0">
                <a:ea typeface="Calibri" panose="020F0502020204030204" pitchFamily="34" charset="0"/>
                <a:cs typeface="Simplified Arabic" panose="02020603050405020304" pitchFamily="18" charset="-78"/>
              </a:rPr>
              <a:t> تقييم نتائج التدريب هي آخر مرحلة لتصميم البرنامج التدريبي، والتقييم يفيد في التعرف على مدى تحقيق البرامج التدريبية لأهدافها وعلى مدى الكفاءة في تحقيق هذه الأهداف، تواجه عملية تقييم فاعلية التدريب مشكلة أساسية تتمثل في أن نتائج التدريب لا تظهر عادة إلا بعد فترة طويلة من انتهاء البرنامج التدريبي (عدة شهور)، ومنه فكفاءة التدريب تظهر من خلال التقييم وتحديد النتائج التي تساعد في تقييم فعاليته وتظهر نتائجه في رد الفعل والتعلم ، والسلوك والنتائج تستخدم لتحديد الفائدة من البرنامج التدريبي وتشمل انخفاض تكلفة الحوادث وزيادة الإنتاجية، وتحسن الجودة، درجة خدمة العملاء، ومنه فالسلوك والنتائج يحدد بواسطتهما المدى الذي تسبب التدريب في إحداث تغيرات في السلوك الفردي، وتقوم المؤسسة باستثمار أموال طائلة على التدريب بهدف تدعيم قدراتها التنافسية وتحسين مراكزها السوقية ونتائج </a:t>
            </a:r>
            <a:r>
              <a:rPr lang="ar-SA" sz="2400" dirty="0" smtClean="0">
                <a:ea typeface="Calibri" panose="020F0502020204030204" pitchFamily="34" charset="0"/>
                <a:cs typeface="Simplified Arabic" panose="02020603050405020304" pitchFamily="18" charset="-78"/>
              </a:rPr>
              <a:t>اعمالها</a:t>
            </a:r>
            <a:r>
              <a:rPr lang="ar-DZ" sz="2400" dirty="0" smtClean="0">
                <a:ea typeface="Calibri" panose="020F0502020204030204" pitchFamily="34" charset="0"/>
                <a:cs typeface="Simplified Arabic" panose="02020603050405020304" pitchFamily="18" charset="-78"/>
              </a:rPr>
              <a:t>.</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60083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67273" y="156578"/>
            <a:ext cx="3318537" cy="461665"/>
          </a:xfrm>
          <a:prstGeom prst="rect">
            <a:avLst/>
          </a:prstGeom>
        </p:spPr>
        <p:txBody>
          <a:bodyPr wrap="none">
            <a:spAutoFit/>
          </a:bodyPr>
          <a:lstStyle/>
          <a:p>
            <a:r>
              <a:rPr lang="ar-SA" sz="2400" b="1" dirty="0">
                <a:ea typeface="Calibri" panose="020F0502020204030204" pitchFamily="34" charset="0"/>
                <a:cs typeface="Simplified Arabic" panose="02020603050405020304" pitchFamily="18" charset="-78"/>
              </a:rPr>
              <a:t>ومنه فعملية التقييم تهدف الى: </a:t>
            </a:r>
            <a:endParaRPr lang="fr-FR" sz="2400" b="1" dirty="0"/>
          </a:p>
        </p:txBody>
      </p:sp>
      <p:sp>
        <p:nvSpPr>
          <p:cNvPr id="5" name="Rectangle 4"/>
          <p:cNvSpPr/>
          <p:nvPr/>
        </p:nvSpPr>
        <p:spPr>
          <a:xfrm>
            <a:off x="159026" y="666643"/>
            <a:ext cx="11897102" cy="6278642"/>
          </a:xfrm>
          <a:prstGeom prst="rect">
            <a:avLst/>
          </a:prstGeom>
        </p:spPr>
        <p:txBody>
          <a:bodyPr wrap="square">
            <a:spAutoFit/>
          </a:bodyPr>
          <a:lstStyle/>
          <a:p>
            <a:pPr algn="r" rtl="1"/>
            <a:r>
              <a:rPr lang="ar-DZ" sz="2400" dirty="0" smtClean="0">
                <a:ea typeface="Calibri" panose="020F0502020204030204" pitchFamily="34" charset="0"/>
                <a:cs typeface="Simplified Arabic" panose="02020603050405020304" pitchFamily="18" charset="-78"/>
              </a:rPr>
              <a:t>-</a:t>
            </a:r>
            <a:r>
              <a:rPr lang="ar-SA" sz="2400" dirty="0">
                <a:solidFill>
                  <a:prstClr val="black"/>
                </a:solidFill>
                <a:ea typeface="Calibri" panose="020F0502020204030204" pitchFamily="34" charset="0"/>
                <a:cs typeface="Simplified Arabic" panose="02020603050405020304" pitchFamily="18" charset="-78"/>
              </a:rPr>
              <a:t> معرفة مدى تحقيق الأهداف التدريبية التي تتمثل في التعلم ونقل أثره إلى العمل.</a:t>
            </a:r>
            <a:endParaRPr lang="ar-DZ" sz="2400" dirty="0" smtClean="0">
              <a:ea typeface="Calibri" panose="020F0502020204030204" pitchFamily="34" charset="0"/>
              <a:cs typeface="Simplified Arabic" panose="02020603050405020304" pitchFamily="18" charset="-78"/>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a:t>
            </a:r>
            <a:r>
              <a:rPr lang="ar-SA" sz="2400" dirty="0">
                <a:latin typeface="Calibri" panose="020F0502020204030204" pitchFamily="34" charset="0"/>
                <a:ea typeface="Calibri" panose="020F0502020204030204" pitchFamily="34" charset="0"/>
                <a:cs typeface="Arial" panose="020B0604020202020204" pitchFamily="34" charset="0"/>
              </a:rPr>
              <a:t> </a:t>
            </a:r>
            <a:r>
              <a:rPr lang="ar-SA" sz="2400" dirty="0">
                <a:latin typeface="Calibri" panose="020F0502020204030204" pitchFamily="34" charset="0"/>
                <a:ea typeface="Calibri" panose="020F0502020204030204" pitchFamily="34" charset="0"/>
                <a:cs typeface="Simplified Arabic" panose="02020603050405020304" pitchFamily="18" charset="-78"/>
              </a:rPr>
              <a:t>تحديد التكلفة والعائد من النشاط التدريبي.</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a:t>
            </a:r>
            <a:r>
              <a:rPr lang="ar-SA" sz="2400" dirty="0">
                <a:latin typeface="Calibri" panose="020F0502020204030204" pitchFamily="34" charset="0"/>
                <a:ea typeface="Calibri" panose="020F0502020204030204" pitchFamily="34" charset="0"/>
                <a:cs typeface="Arial" panose="020B0604020202020204" pitchFamily="34" charset="0"/>
              </a:rPr>
              <a:t> </a:t>
            </a:r>
            <a:r>
              <a:rPr lang="ar-SA" sz="2400" dirty="0">
                <a:latin typeface="Calibri" panose="020F0502020204030204" pitchFamily="34" charset="0"/>
                <a:ea typeface="Calibri" panose="020F0502020204030204" pitchFamily="34" charset="0"/>
                <a:cs typeface="Simplified Arabic" panose="02020603050405020304" pitchFamily="18" charset="-78"/>
              </a:rPr>
              <a:t>دراسة وتحليل الجهود التدريبية المختلفة ومدى تناسبها مع أهداف المؤسسة. </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 - مقارنة فائدة وتكلفة بدائل البرامج التدريبية واختيار أفضلها</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dirty="0">
              <a:latin typeface="Calibri" panose="020F0502020204030204" pitchFamily="34" charset="0"/>
              <a:ea typeface="Calibri" panose="020F0502020204030204" pitchFamily="34" charset="0"/>
              <a:cs typeface="Simplified Arabic" panose="02020603050405020304" pitchFamily="18" charset="-78"/>
            </a:endParaRPr>
          </a:p>
          <a:p>
            <a:pPr algn="r" rtl="1">
              <a:spcAft>
                <a:spcPts val="800"/>
              </a:spcAft>
            </a:pPr>
            <a:r>
              <a:rPr lang="ar-DZ" sz="2600" b="1" dirty="0" smtClean="0">
                <a:latin typeface="Simplified Arabic" panose="02020603050405020304" pitchFamily="18" charset="-78"/>
                <a:ea typeface="Calibri" panose="020F0502020204030204" pitchFamily="34" charset="0"/>
                <a:cs typeface="Simplified Arabic" panose="02020603050405020304" pitchFamily="18" charset="-78"/>
              </a:rPr>
              <a:t>4-</a:t>
            </a:r>
            <a:r>
              <a:rPr lang="ar-SA" sz="2600" b="1" dirty="0" smtClean="0">
                <a:latin typeface="Simplified Arabic" panose="02020603050405020304" pitchFamily="18" charset="-78"/>
                <a:ea typeface="Calibri" panose="020F0502020204030204" pitchFamily="34" charset="0"/>
                <a:cs typeface="Simplified Arabic" panose="02020603050405020304" pitchFamily="18" charset="-78"/>
              </a:rPr>
              <a:t>نماذج </a:t>
            </a:r>
            <a:r>
              <a:rPr lang="ar-SA" sz="2600" b="1" dirty="0">
                <a:latin typeface="Simplified Arabic" panose="02020603050405020304" pitchFamily="18" charset="-78"/>
                <a:ea typeface="Calibri" panose="020F0502020204030204" pitchFamily="34" charset="0"/>
                <a:cs typeface="Simplified Arabic" panose="02020603050405020304" pitchFamily="18" charset="-78"/>
              </a:rPr>
              <a:t>لبرامج تدريب الكفاءات</a:t>
            </a:r>
            <a:r>
              <a:rPr lang="ar-SA" sz="2600" b="1"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ومن أهم البرامج التي يعالجها التدريب ما يلي</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marL="342900" indent="-342900" algn="just" rtl="1">
              <a:spcAft>
                <a:spcPts val="800"/>
              </a:spcAft>
              <a:buFont typeface="Wingdings" panose="05000000000000000000" pitchFamily="2" charset="2"/>
              <a:buChar char="v"/>
            </a:pPr>
            <a:r>
              <a:rPr lang="ar-SA" sz="2400" b="1" dirty="0" smtClean="0">
                <a:latin typeface="Simplified Arabic" panose="02020603050405020304" pitchFamily="18" charset="-78"/>
                <a:ea typeface="Calibri" panose="020F0502020204030204" pitchFamily="34" charset="0"/>
                <a:cs typeface="Simplified Arabic" panose="02020603050405020304" pitchFamily="18" charset="-78"/>
              </a:rPr>
              <a:t>برنامج </a:t>
            </a:r>
            <a:r>
              <a:rPr lang="ar-SA" sz="2400" b="1" dirty="0">
                <a:latin typeface="Simplified Arabic" panose="02020603050405020304" pitchFamily="18" charset="-78"/>
                <a:ea typeface="Calibri" panose="020F0502020204030204" pitchFamily="34" charset="0"/>
                <a:cs typeface="Simplified Arabic" panose="02020603050405020304" pitchFamily="18" charset="-78"/>
              </a:rPr>
              <a:t>الاتصال والتفاوض وفن العامل مع الآخرين: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"عندما تبنى الجماعة وتبدا أنشطتها وتفاعلاتها فان عددا من أنماط السلوك تبدأ بالظهور، وبعض أنماط السلوك هذه ايجابي والبعض الآخر سلبي" ، الهدف من البرنامج إكساب المشاركين المفهوم العلمي والمهارات العملية في فن الاتصال والتعامل مع الآخرين وتحويل هذه المهارات إلى سلوكيات وعادات لإيجاد انطباعات حسنة ومعرفة أنماط الشخصيات وكيفية التعامل معها وفق انسب أساليب الاتصال والتعامل، ويتعلق بما يتعلق بالتواصل واهميته في بيئة العمل م اكسابهم طرق جديدة من شأنها رفع الأداء الوظيفي والذي  يهدف إلى تطوير الأداء وزيادة الإنتاج لدى الموظفين</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ar-DZ"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342900" indent="-342900" algn="just" rtl="1">
              <a:spcAft>
                <a:spcPts val="800"/>
              </a:spcAft>
              <a:buFont typeface="Wingdings" panose="05000000000000000000" pitchFamily="2" charset="2"/>
              <a:buChar char="v"/>
            </a:pPr>
            <a:r>
              <a:rPr lang="ar-SA" sz="2400" b="1" dirty="0">
                <a:ea typeface="Calibri" panose="020F0502020204030204" pitchFamily="34" charset="0"/>
                <a:cs typeface="Simplified Arabic" panose="02020603050405020304" pitchFamily="18" charset="-78"/>
              </a:rPr>
              <a:t>برنامج أهمية تقييم الأداء الوظيفي: </a:t>
            </a:r>
            <a:r>
              <a:rPr lang="ar-SA" sz="2400" dirty="0">
                <a:latin typeface="Cambria" panose="02040503050406030204" pitchFamily="18" charset="0"/>
                <a:ea typeface="Calibri" panose="020F0502020204030204" pitchFamily="34" charset="0"/>
                <a:cs typeface="Times New Roman" panose="02020603050405020304" pitchFamily="18" charset="0"/>
              </a:rPr>
              <a:t>وهو برنامج يهدف الى تعريف العاملين بمسؤولياتهم وبالأداء </a:t>
            </a:r>
            <a:r>
              <a:rPr lang="ar-SA" sz="2400" dirty="0">
                <a:ea typeface="Calibri" panose="020F0502020204030204" pitchFamily="34" charset="0"/>
                <a:cs typeface="Simplified Arabic" panose="02020603050405020304" pitchFamily="18" charset="-78"/>
              </a:rPr>
              <a:t>والسلوك المهم وتحديد نقاط القوة والضعف وتطوير عملية تخطيط المسار </a:t>
            </a:r>
            <a:r>
              <a:rPr lang="ar-SA" sz="2400" dirty="0" smtClean="0">
                <a:ea typeface="Calibri" panose="020F0502020204030204" pitchFamily="34" charset="0"/>
                <a:cs typeface="Simplified Arabic" panose="02020603050405020304" pitchFamily="18" charset="-78"/>
              </a:rPr>
              <a:t>الوظيفي</a:t>
            </a:r>
            <a:r>
              <a:rPr lang="ar-DZ" sz="2400" dirty="0" smtClean="0">
                <a:ea typeface="Calibri" panose="020F0502020204030204" pitchFamily="34" charset="0"/>
                <a:cs typeface="Simplified Arabic" panose="02020603050405020304" pitchFamily="18" charset="-78"/>
              </a:rPr>
              <a:t>، </a:t>
            </a:r>
            <a:r>
              <a:rPr lang="ar-DZ" sz="2400" dirty="0">
                <a:ea typeface="Calibri" panose="020F0502020204030204" pitchFamily="34" charset="0"/>
                <a:cs typeface="Simplified Arabic" panose="02020603050405020304" pitchFamily="18" charset="-78"/>
              </a:rPr>
              <a:t>يتم تعريف المشاركين بمفهوم التقييم الوظيفي والطرق المختلفة لتقيم </a:t>
            </a:r>
            <a:r>
              <a:rPr lang="ar-DZ" sz="2400" dirty="0" smtClean="0">
                <a:ea typeface="Calibri" panose="020F0502020204030204" pitchFamily="34" charset="0"/>
                <a:cs typeface="Simplified Arabic" panose="02020603050405020304" pitchFamily="18" charset="-78"/>
              </a:rPr>
              <a:t>ذلك.</a:t>
            </a:r>
            <a:endParaRPr lang="fr-FR" sz="2400" dirty="0"/>
          </a:p>
        </p:txBody>
      </p:sp>
    </p:spTree>
    <p:extLst>
      <p:ext uri="{BB962C8B-B14F-4D97-AF65-F5344CB8AC3E}">
        <p14:creationId xmlns:p14="http://schemas.microsoft.com/office/powerpoint/2010/main" val="560294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2278" y="350680"/>
            <a:ext cx="12019722" cy="5775940"/>
          </a:xfrm>
          <a:prstGeom prst="rect">
            <a:avLst/>
          </a:prstGeom>
        </p:spPr>
        <p:txBody>
          <a:bodyPr wrap="square">
            <a:spAutoFit/>
          </a:bodyPr>
          <a:lstStyle/>
          <a:p>
            <a:pPr algn="r" rtl="1">
              <a:spcAft>
                <a:spcPts val="800"/>
              </a:spcAft>
            </a:pPr>
            <a:r>
              <a:rPr lang="ar-SA" sz="2400" dirty="0" smtClean="0">
                <a:latin typeface="Calibri" panose="020F0502020204030204" pitchFamily="34" charset="0"/>
                <a:ea typeface="Calibri" panose="020F0502020204030204" pitchFamily="34" charset="0"/>
                <a:cs typeface="Simplified Arabic" panose="02020603050405020304" pitchFamily="18" charset="-78"/>
              </a:rPr>
              <a:t>يساهم </a:t>
            </a:r>
            <a:r>
              <a:rPr lang="ar-SA" sz="2400" dirty="0">
                <a:latin typeface="Calibri" panose="020F0502020204030204" pitchFamily="34" charset="0"/>
                <a:ea typeface="Calibri" panose="020F0502020204030204" pitchFamily="34" charset="0"/>
                <a:cs typeface="Simplified Arabic" panose="02020603050405020304" pitchFamily="18" charset="-78"/>
              </a:rPr>
              <a:t>البرنامج في تعزيز معرفة أداء الموظف عن طريق معرفة قدراته، وبالتالي إمكانية إسناد الأعمال المناسبة لقدراته، وإيجاد العلاقة بين الرئيس والمرؤوس، وتنمية مهارات المديرين والمشرفين في متابعة أداء الموظفين للكشف عن الطاقات الكامنة لتوظيفها وزيادة الشعور بالمسؤولية، ومعرفة نقاط القوة وتعزيزها ونقاط الضعف للتخلص منها</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marL="342900" indent="-342900" algn="r" rtl="1">
              <a:spcAft>
                <a:spcPts val="800"/>
              </a:spcAft>
              <a:buFont typeface="Wingdings" panose="05000000000000000000" pitchFamily="2" charset="2"/>
              <a:buChar char="v"/>
            </a:pPr>
            <a:r>
              <a:rPr lang="ar-DZ" sz="2400" b="1" dirty="0" smtClean="0">
                <a:latin typeface="Calibri" panose="020F0502020204030204" pitchFamily="34" charset="0"/>
                <a:ea typeface="Calibri" panose="020F0502020204030204" pitchFamily="34" charset="0"/>
                <a:cs typeface="Simplified Arabic" panose="02020603050405020304" pitchFamily="18" charset="-78"/>
              </a:rPr>
              <a:t>برنامج </a:t>
            </a:r>
            <a:r>
              <a:rPr lang="ar-DZ" sz="2400" b="1" dirty="0">
                <a:latin typeface="Calibri" panose="020F0502020204030204" pitchFamily="34" charset="0"/>
                <a:ea typeface="Calibri" panose="020F0502020204030204" pitchFamily="34" charset="0"/>
                <a:cs typeface="Simplified Arabic" panose="02020603050405020304" pitchFamily="18" charset="-78"/>
              </a:rPr>
              <a:t>أخلاقيات العمل: </a:t>
            </a:r>
            <a:r>
              <a:rPr lang="ar-DZ" sz="2400" dirty="0">
                <a:latin typeface="Calibri" panose="020F0502020204030204" pitchFamily="34" charset="0"/>
                <a:ea typeface="Calibri" panose="020F0502020204030204" pitchFamily="34" charset="0"/>
                <a:cs typeface="Simplified Arabic" panose="02020603050405020304" pitchFamily="18" charset="-78"/>
              </a:rPr>
              <a:t>يركز البرنامج على المبادئ والقيم الأخلاقية التي تمثل سلوك العاملين والتي تعد الدعامة الأولى على التزام الموظف بمهنته وتشكل دافعا ومحركا له، كما تدعم الإحساس في إطار الالتزام بمجموعة من المعايير والقيم وتوجيهه نحو الإبداع وتطوير العمل، والانجاز في الوقت المناسب وحفظ حقوق الموظف وممتلكاته في المؤسسة.</a:t>
            </a:r>
          </a:p>
          <a:p>
            <a:pPr marL="342900" indent="-342900" algn="r" rtl="1">
              <a:spcAft>
                <a:spcPts val="800"/>
              </a:spcAft>
              <a:buFont typeface="Wingdings" panose="05000000000000000000" pitchFamily="2" charset="2"/>
              <a:buChar char="v"/>
            </a:pPr>
            <a:r>
              <a:rPr lang="ar-DZ" sz="2400" b="1" dirty="0" smtClean="0">
                <a:latin typeface="Calibri" panose="020F0502020204030204" pitchFamily="34" charset="0"/>
                <a:ea typeface="Calibri" panose="020F0502020204030204" pitchFamily="34" charset="0"/>
                <a:cs typeface="Simplified Arabic" panose="02020603050405020304" pitchFamily="18" charset="-78"/>
              </a:rPr>
              <a:t>برنامج </a:t>
            </a:r>
            <a:r>
              <a:rPr lang="ar-DZ" sz="2400" b="1" dirty="0">
                <a:latin typeface="Calibri" panose="020F0502020204030204" pitchFamily="34" charset="0"/>
                <a:ea typeface="Calibri" panose="020F0502020204030204" pitchFamily="34" charset="0"/>
                <a:cs typeface="Simplified Arabic" panose="02020603050405020304" pitchFamily="18" charset="-78"/>
              </a:rPr>
              <a:t>أهمية بناء فريق العمل: </a:t>
            </a:r>
            <a:r>
              <a:rPr lang="ar-DZ" sz="2400" dirty="0">
                <a:latin typeface="Calibri" panose="020F0502020204030204" pitchFamily="34" charset="0"/>
                <a:ea typeface="Calibri" panose="020F0502020204030204" pitchFamily="34" charset="0"/>
                <a:cs typeface="Simplified Arabic" panose="02020603050405020304" pitchFamily="18" charset="-78"/>
              </a:rPr>
              <a:t>يهدف البرنامج إلى زيادة وعي الموظفين حول أهمية العمل كفريق في تعزيز الفاعلية في حل المشكلات، والمشكلات الصعبة يسهل حلها إذا كان هناك أكثر من رأي أو محاولة للوصول إلى تشخيص أفضل لحلها، والتغلب عليه وإكساب الموظف مهارات اتخاذ القرارات بصورة أفضل، والعمل كفريق يزيد من الاهتمام بتحقيق الجودة والدقة.</a:t>
            </a:r>
          </a:p>
          <a:p>
            <a:pPr marL="342900" indent="-342900" algn="r" rtl="1">
              <a:spcAft>
                <a:spcPts val="800"/>
              </a:spcAft>
              <a:buFont typeface="Wingdings" panose="05000000000000000000" pitchFamily="2" charset="2"/>
              <a:buChar char="v"/>
            </a:pPr>
            <a:r>
              <a:rPr lang="ar-DZ" sz="2400" b="1" dirty="0" smtClean="0">
                <a:latin typeface="Calibri" panose="020F0502020204030204" pitchFamily="34" charset="0"/>
                <a:ea typeface="Calibri" panose="020F0502020204030204" pitchFamily="34" charset="0"/>
                <a:cs typeface="Simplified Arabic" panose="02020603050405020304" pitchFamily="18" charset="-78"/>
              </a:rPr>
              <a:t>برنامج </a:t>
            </a:r>
            <a:r>
              <a:rPr lang="ar-DZ" sz="2400" b="1" dirty="0">
                <a:latin typeface="Calibri" panose="020F0502020204030204" pitchFamily="34" charset="0"/>
                <a:ea typeface="Calibri" panose="020F0502020204030204" pitchFamily="34" charset="0"/>
                <a:cs typeface="Simplified Arabic" panose="02020603050405020304" pitchFamily="18" charset="-78"/>
              </a:rPr>
              <a:t>طرق وأساليب تحفيز الموظفين لزيادة مستوى رضا العاملين: </a:t>
            </a:r>
            <a:r>
              <a:rPr lang="ar-DZ" sz="2400" dirty="0">
                <a:latin typeface="Calibri" panose="020F0502020204030204" pitchFamily="34" charset="0"/>
                <a:ea typeface="Calibri" panose="020F0502020204030204" pitchFamily="34" charset="0"/>
                <a:cs typeface="Simplified Arabic" panose="02020603050405020304" pitchFamily="18" charset="-78"/>
              </a:rPr>
              <a:t>مما يجعل الأداء يتم بالإخلاص وتحسين صورة المؤسسة امام المجتمع، ويشعر بالفخر نتيجة الانتماء للمؤسسة وينعكس ذلك ايجابيا على الأداء.</a:t>
            </a:r>
          </a:p>
          <a:p>
            <a:pPr algn="r" rtl="1">
              <a:spcAft>
                <a:spcPts val="800"/>
              </a:spcAft>
            </a:pPr>
            <a:endParaRPr lang="fr-FR" sz="2400" dirty="0">
              <a:latin typeface="Calibri" panose="020F0502020204030204" pitchFamily="34" charset="0"/>
              <a:ea typeface="Calibri" panose="020F0502020204030204" pitchFamily="34" charset="0"/>
              <a:cs typeface="Arial" panose="020B0604020202020204" pitchFamily="34" charset="0"/>
            </a:endParaRPr>
          </a:p>
          <a:p>
            <a:pPr lvl="0" algn="just" rtl="1">
              <a:spcAft>
                <a:spcPts val="800"/>
              </a:spcAft>
            </a:pPr>
            <a:endParaRPr lang="fr-FR" sz="24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856506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3183" y="143720"/>
            <a:ext cx="11998817" cy="3252172"/>
          </a:xfrm>
          <a:prstGeom prst="rect">
            <a:avLst/>
          </a:prstGeom>
        </p:spPr>
        <p:txBody>
          <a:bodyPr wrap="square">
            <a:spAutoFit/>
          </a:bodyPr>
          <a:lstStyle/>
          <a:p>
            <a:pPr marL="342900" indent="-342900" algn="r" rtl="1">
              <a:spcAft>
                <a:spcPts val="800"/>
              </a:spcAft>
              <a:buFont typeface="Wingdings" panose="05000000000000000000" pitchFamily="2" charset="2"/>
              <a:buChar char="v"/>
            </a:pPr>
            <a:r>
              <a:rPr lang="ar-SA" sz="2400" smtClean="0">
                <a:latin typeface="Simplified Arabic" panose="02020603050405020304" pitchFamily="18" charset="-78"/>
                <a:ea typeface="Calibri" panose="020F0502020204030204" pitchFamily="34" charset="0"/>
                <a:cs typeface="Simplified Arabic" panose="02020603050405020304" pitchFamily="18" charset="-78"/>
              </a:rPr>
              <a:t>برنامج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مهارات التطوير الوظيفي : يهدف إلى تنشيط مهارات الموظفين وتحيدها لسد الفجوة بين قدراتهم ومتطلبات الوظيفة.</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342900" indent="-342900" algn="r" rtl="1">
              <a:spcAft>
                <a:spcPts val="800"/>
              </a:spcAft>
              <a:buFont typeface="Wingdings" panose="05000000000000000000" pitchFamily="2" charset="2"/>
              <a:buChar char="v"/>
            </a:pP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برنامج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طرق وأساليب بناء الولاء للعاملين: ويهدف البرنامج إلى التأثير على سلوكيات واتجاهات الأفراد، ويتم بإظهار انعكاساته على الفرد والمؤسسة على حد سواء، وينعكس على سير العمل فيها وتحقيقها لأهدافها بشكل متميز، ويهدف البرنامج إلى توجيه الأفراد العاملين داخل التنظيم نحو الوجهة الصحيحة ليتم التقليل من سلوكهم السلبي، كترك العمل أو التغيب أو إهماله أو الشعور بالإحباط.</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342900" indent="-342900" algn="r" rtl="1">
              <a:spcAft>
                <a:spcPts val="800"/>
              </a:spcAft>
              <a:buFont typeface="Wingdings" panose="05000000000000000000" pitchFamily="2" charset="2"/>
              <a:buChar char="v"/>
            </a:pP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برنامج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إعداد مؤشرات الأداء الرئيسة: يركز البرنامج على تزويد الموظفين بمهارة التخطيط لأعمالهم الاعتيادية في العمل وفقا لنماذج تقييم الأداء لتمكينهم من قياس فعالية الخطة الاستراتيجية من خلال قياس مؤشرات الأداء.</a:t>
            </a:r>
            <a:endParaRPr lang="fr-FR" sz="24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28964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95650" y="140486"/>
            <a:ext cx="8610600" cy="912027"/>
          </a:xfrm>
        </p:spPr>
        <p:txBody>
          <a:bodyPr>
            <a:noAutofit/>
          </a:bodyPr>
          <a:lstStyle/>
          <a:p>
            <a:pPr algn="r" rtl="1"/>
            <a:r>
              <a:rPr lang="ar-DZ" b="1" dirty="0" smtClean="0"/>
              <a:t>تمهيد</a:t>
            </a:r>
            <a:r>
              <a:rPr lang="fr-FR" dirty="0"/>
              <a:t/>
            </a:r>
            <a:br>
              <a:rPr lang="fr-FR" dirty="0"/>
            </a:br>
            <a:endParaRPr lang="fr-FR" b="1" dirty="0">
              <a:latin typeface="Sakkal Majalla" pitchFamily="2" charset="-78"/>
              <a:cs typeface="Sakkal Majalla" pitchFamily="2" charset="-78"/>
            </a:endParaRPr>
          </a:p>
        </p:txBody>
      </p:sp>
      <p:sp>
        <p:nvSpPr>
          <p:cNvPr id="5" name="Rectangle 4"/>
          <p:cNvSpPr/>
          <p:nvPr/>
        </p:nvSpPr>
        <p:spPr>
          <a:xfrm>
            <a:off x="542925" y="823912"/>
            <a:ext cx="11363325" cy="5509200"/>
          </a:xfrm>
          <a:prstGeom prst="rect">
            <a:avLst/>
          </a:prstGeom>
        </p:spPr>
        <p:txBody>
          <a:bodyPr wrap="square">
            <a:spAutoFit/>
          </a:bodyPr>
          <a:lstStyle/>
          <a:p>
            <a:pPr algn="just" rtl="1"/>
            <a:r>
              <a:rPr lang="ar-DZ" sz="2400" dirty="0">
                <a:latin typeface="Simplified Arabic" panose="02020603050405020304" pitchFamily="18" charset="-78"/>
                <a:cs typeface="Simplified Arabic" panose="02020603050405020304" pitchFamily="18" charset="-78"/>
              </a:rPr>
              <a:t>لإنجاح عملية تسيير الكفاءات في المؤسسة يجب الاعتماد على مجموعة من الأدوات</a:t>
            </a:r>
            <a:r>
              <a:rPr lang="ar-DZ" sz="2400" dirty="0" smtClean="0">
                <a:latin typeface="Simplified Arabic" panose="02020603050405020304" pitchFamily="18" charset="-78"/>
                <a:cs typeface="Simplified Arabic" panose="02020603050405020304" pitchFamily="18" charset="-78"/>
              </a:rPr>
              <a:t>، </a:t>
            </a:r>
            <a:r>
              <a:rPr lang="ar-DZ" sz="2400" dirty="0">
                <a:latin typeface="Simplified Arabic" panose="02020603050405020304" pitchFamily="18" charset="-78"/>
                <a:cs typeface="Simplified Arabic" panose="02020603050405020304" pitchFamily="18" charset="-78"/>
              </a:rPr>
              <a:t>والتي </a:t>
            </a:r>
            <a:r>
              <a:rPr lang="ar-DZ" sz="2400" dirty="0" smtClean="0">
                <a:latin typeface="Simplified Arabic" panose="02020603050405020304" pitchFamily="18" charset="-78"/>
                <a:cs typeface="Simplified Arabic" panose="02020603050405020304" pitchFamily="18" charset="-78"/>
              </a:rPr>
              <a:t>تشكل ركائز كل سياسة تهدف الى تنمية المورد البشري، فالإنسان هو العنصر الرئيسي و الموجه لفاعلية </a:t>
            </a:r>
            <a:r>
              <a:rPr lang="ar-DZ" sz="2400" dirty="0">
                <a:latin typeface="Simplified Arabic" panose="02020603050405020304" pitchFamily="18" charset="-78"/>
                <a:cs typeface="Simplified Arabic" panose="02020603050405020304" pitchFamily="18" charset="-78"/>
              </a:rPr>
              <a:t>التطوير، ولبلوغ ذلك نركز في دراستنا على التطوير الإداري والإدارة بالأهداف </a:t>
            </a:r>
            <a:r>
              <a:rPr lang="ar-DZ" sz="2400" dirty="0" smtClean="0">
                <a:latin typeface="Simplified Arabic" panose="02020603050405020304" pitchFamily="18" charset="-78"/>
                <a:cs typeface="Simplified Arabic" panose="02020603050405020304" pitchFamily="18" charset="-78"/>
              </a:rPr>
              <a:t>والبرامج التدريبية وسنوضح كل </a:t>
            </a:r>
            <a:r>
              <a:rPr lang="ar-DZ" sz="2400" dirty="0">
                <a:latin typeface="Simplified Arabic" panose="02020603050405020304" pitchFamily="18" charset="-78"/>
                <a:cs typeface="Simplified Arabic" panose="02020603050405020304" pitchFamily="18" charset="-78"/>
              </a:rPr>
              <a:t>ذلك في </a:t>
            </a:r>
            <a:r>
              <a:rPr lang="ar-DZ" sz="2400" dirty="0" smtClean="0">
                <a:latin typeface="Simplified Arabic" panose="02020603050405020304" pitchFamily="18" charset="-78"/>
                <a:cs typeface="Simplified Arabic" panose="02020603050405020304" pitchFamily="18" charset="-78"/>
              </a:rPr>
              <a:t>ما يلي.</a:t>
            </a:r>
          </a:p>
          <a:p>
            <a:pPr algn="just" rtl="1"/>
            <a:r>
              <a:rPr lang="ar-DZ" sz="32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أولا: </a:t>
            </a:r>
            <a:r>
              <a:rPr lang="ar-DZ" sz="32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التطوير الإداري</a:t>
            </a:r>
          </a:p>
          <a:p>
            <a:pPr algn="just" rtl="1"/>
            <a:r>
              <a:rPr lang="ar-DZ" sz="28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تعريف التطوير الإداري:</a:t>
            </a:r>
            <a:endParaRPr lang="ar-DZ"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DZ" sz="2400" dirty="0">
                <a:latin typeface="Simplified Arabic" panose="02020603050405020304" pitchFamily="18" charset="-78"/>
                <a:cs typeface="Simplified Arabic" panose="02020603050405020304" pitchFamily="18" charset="-78"/>
              </a:rPr>
              <a:t>يهدف التطوير الإداري إلى "إحداث التغيير في أنماط السلوك بالنسبة للوظيفة الإدارية عن </a:t>
            </a:r>
            <a:r>
              <a:rPr lang="ar-DZ" sz="2400" dirty="0" smtClean="0">
                <a:latin typeface="Simplified Arabic" panose="02020603050405020304" pitchFamily="18" charset="-78"/>
                <a:cs typeface="Simplified Arabic" panose="02020603050405020304" pitchFamily="18" charset="-78"/>
              </a:rPr>
              <a:t>طريق برامج </a:t>
            </a:r>
            <a:r>
              <a:rPr lang="ar-DZ" sz="2400" dirty="0">
                <a:latin typeface="Simplified Arabic" panose="02020603050405020304" pitchFamily="18" charset="-78"/>
                <a:cs typeface="Simplified Arabic" panose="02020603050405020304" pitchFamily="18" charset="-78"/>
              </a:rPr>
              <a:t>التنمية أو التدريب"، بحيث تصمم معظم أساليب التطوير الإداري "لمقابلة احتياجات الأفراد الإدارية المتعددة واحتياجات المؤسسة وأنواع الأهداف المراد تحقيقها على وجه </a:t>
            </a:r>
            <a:r>
              <a:rPr lang="ar-DZ" sz="2400" dirty="0" smtClean="0">
                <a:latin typeface="Simplified Arabic" panose="02020603050405020304" pitchFamily="18" charset="-78"/>
                <a:cs typeface="Simplified Arabic" panose="02020603050405020304" pitchFamily="18" charset="-78"/>
              </a:rPr>
              <a:t>الخصوص".</a:t>
            </a:r>
          </a:p>
          <a:p>
            <a:pPr algn="just" rtl="1"/>
            <a:r>
              <a:rPr lang="ar-DZ" sz="2400" dirty="0">
                <a:latin typeface="Simplified Arabic" panose="02020603050405020304" pitchFamily="18" charset="-78"/>
                <a:cs typeface="Simplified Arabic" panose="02020603050405020304" pitchFamily="18" charset="-78"/>
              </a:rPr>
              <a:t>كما تعتبر إدارة التطوير إدارة تنسيقية من مسؤوليتها بلورة الأفكار وطرح المناسبة منها </a:t>
            </a:r>
            <a:r>
              <a:rPr lang="ar-DZ" sz="2400" dirty="0" smtClean="0">
                <a:latin typeface="Simplified Arabic" panose="02020603050405020304" pitchFamily="18" charset="-78"/>
                <a:cs typeface="Simplified Arabic" panose="02020603050405020304" pitchFamily="18" charset="-78"/>
              </a:rPr>
              <a:t>للتنفيذ ويتحقق </a:t>
            </a:r>
            <a:r>
              <a:rPr lang="ar-DZ" sz="2400" dirty="0">
                <a:latin typeface="Simplified Arabic" panose="02020603050405020304" pitchFamily="18" charset="-78"/>
                <a:cs typeface="Simplified Arabic" panose="02020603050405020304" pitchFamily="18" charset="-78"/>
              </a:rPr>
              <a:t>نجاح العملية التطويرية بدعم جميع المسؤولين عن العملية</a:t>
            </a:r>
            <a:r>
              <a:rPr lang="ar-DZ" sz="2400" dirty="0" smtClean="0">
                <a:latin typeface="Simplified Arabic" panose="02020603050405020304" pitchFamily="18" charset="-78"/>
                <a:cs typeface="Simplified Arabic" panose="02020603050405020304" pitchFamily="18" charset="-78"/>
              </a:rPr>
              <a:t>. </a:t>
            </a:r>
          </a:p>
          <a:p>
            <a:pPr algn="just" rtl="1"/>
            <a:r>
              <a:rPr lang="ar-DZ" sz="28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رؤية التطوير الإداري</a:t>
            </a:r>
            <a:r>
              <a:rPr lang="ar-DZ"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 rtl="1"/>
            <a:r>
              <a:rPr lang="ar-DZ" sz="2400" dirty="0">
                <a:latin typeface="Simplified Arabic" panose="02020603050405020304" pitchFamily="18" charset="-78"/>
                <a:cs typeface="Simplified Arabic" panose="02020603050405020304" pitchFamily="18" charset="-78"/>
              </a:rPr>
              <a:t>تتمثل رؤية التطوير الإداري "في إحداث نقلة نوعية شاملة عن مفهوم التطوير </a:t>
            </a:r>
            <a:r>
              <a:rPr lang="ar-DZ" sz="2400" dirty="0" smtClean="0">
                <a:latin typeface="Simplified Arabic" panose="02020603050405020304" pitchFamily="18" charset="-78"/>
                <a:cs typeface="Simplified Arabic" panose="02020603050405020304" pitchFamily="18" charset="-78"/>
              </a:rPr>
              <a:t>الإداري على </a:t>
            </a:r>
            <a:r>
              <a:rPr lang="ar-DZ" sz="2400" dirty="0">
                <a:latin typeface="Simplified Arabic" panose="02020603050405020304" pitchFamily="18" charset="-78"/>
                <a:cs typeface="Simplified Arabic" panose="02020603050405020304" pitchFamily="18" charset="-78"/>
              </a:rPr>
              <a:t>مختلف المستويات ( محلي، وطني، إقليمي، دولي)، وتقديم أجود وأحدث البرامج </a:t>
            </a:r>
            <a:r>
              <a:rPr lang="ar-DZ" sz="2400" dirty="0" smtClean="0">
                <a:latin typeface="Simplified Arabic" panose="02020603050405020304" pitchFamily="18" charset="-78"/>
                <a:cs typeface="Simplified Arabic" panose="02020603050405020304" pitchFamily="18" charset="-78"/>
              </a:rPr>
              <a:t>التدريبية، كما تقدم افضل الخدمات الاستشارية للإدارة العليا و الوحدات التنظيمية، لمساعدتها على النهوض بواقع عملها، وتحقيق </a:t>
            </a:r>
            <a:r>
              <a:rPr lang="ar-DZ" sz="2400" dirty="0">
                <a:latin typeface="Simplified Arabic" panose="02020603050405020304" pitchFamily="18" charset="-78"/>
                <a:cs typeface="Simplified Arabic" panose="02020603050405020304" pitchFamily="18" charset="-78"/>
              </a:rPr>
              <a:t>الأهداف المرسومة لها بأقل جهد ووقت وتكلفة</a:t>
            </a:r>
            <a:endParaRPr lang="fr-FR" sz="2400" dirty="0">
              <a:latin typeface="Simplified Arabic" panose="02020603050405020304" pitchFamily="18" charset="-78"/>
              <a:cs typeface="Simplified Arabic" panose="02020603050405020304" pitchFamily="18" charset="-7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89" y="0"/>
            <a:ext cx="11672888" cy="6586418"/>
          </a:xfrm>
          <a:prstGeom prst="rect">
            <a:avLst/>
          </a:prstGeom>
        </p:spPr>
        <p:txBody>
          <a:bodyPr wrap="square">
            <a:spAutoFit/>
          </a:bodyPr>
          <a:lstStyle/>
          <a:p>
            <a:pPr algn="r" rtl="1"/>
            <a:r>
              <a:rPr lang="ar-DZ" sz="2400" dirty="0">
                <a:latin typeface="Simplified Arabic" panose="02020603050405020304" pitchFamily="18" charset="-78"/>
                <a:cs typeface="Simplified Arabic" panose="02020603050405020304" pitchFamily="18" charset="-78"/>
              </a:rPr>
              <a:t>وتتكون عمليات التطوير الإداري من مجموعة النشاطات الفرعية التالية</a:t>
            </a:r>
            <a:r>
              <a:rPr lang="ar-DZ" sz="2400" dirty="0" smtClean="0">
                <a:latin typeface="Simplified Arabic" panose="02020603050405020304" pitchFamily="18" charset="-78"/>
                <a:cs typeface="Simplified Arabic" panose="02020603050405020304" pitchFamily="18" charset="-78"/>
              </a:rPr>
              <a:t>:</a:t>
            </a:r>
          </a:p>
          <a:p>
            <a:pPr algn="r" rtl="1"/>
            <a:r>
              <a:rPr lang="ar-DZ" sz="2400" dirty="0" smtClean="0">
                <a:latin typeface="Simplified Arabic" panose="02020603050405020304" pitchFamily="18" charset="-78"/>
                <a:cs typeface="Simplified Arabic" panose="02020603050405020304" pitchFamily="18" charset="-78"/>
              </a:rPr>
              <a:t> </a:t>
            </a:r>
            <a:r>
              <a:rPr lang="ar-DZ" sz="2400" dirty="0">
                <a:latin typeface="Simplified Arabic" panose="02020603050405020304" pitchFamily="18" charset="-78"/>
                <a:cs typeface="Simplified Arabic" panose="02020603050405020304" pitchFamily="18" charset="-78"/>
              </a:rPr>
              <a:t>- التدريب على اختلاف أشكاله </a:t>
            </a:r>
            <a:r>
              <a:rPr lang="ar-DZ" sz="2400" dirty="0" smtClean="0">
                <a:latin typeface="Simplified Arabic" panose="02020603050405020304" pitchFamily="18" charset="-78"/>
                <a:cs typeface="Simplified Arabic" panose="02020603050405020304" pitchFamily="18" charset="-78"/>
              </a:rPr>
              <a:t>وأنواعه</a:t>
            </a:r>
          </a:p>
          <a:p>
            <a:pPr algn="r" rtl="1"/>
            <a:r>
              <a:rPr lang="ar-DZ" sz="2400" dirty="0">
                <a:latin typeface="Simplified Arabic" panose="02020603050405020304" pitchFamily="18" charset="-78"/>
                <a:cs typeface="Simplified Arabic" panose="02020603050405020304" pitchFamily="18" charset="-78"/>
              </a:rPr>
              <a:t>- تقديم الاستشارة في مجالات التطوير الإداري إلى الأقسام الأخرى داخل المؤسسة والى رئيس المؤسسة.</a:t>
            </a:r>
          </a:p>
          <a:p>
            <a:pPr algn="r" rtl="1"/>
            <a:r>
              <a:rPr lang="ar-DZ" sz="2400" dirty="0">
                <a:latin typeface="Simplified Arabic" panose="02020603050405020304" pitchFamily="18" charset="-78"/>
                <a:cs typeface="Simplified Arabic" panose="02020603050405020304" pitchFamily="18" charset="-78"/>
              </a:rPr>
              <a:t>- التخطيط الوظيفي.</a:t>
            </a:r>
          </a:p>
          <a:p>
            <a:pPr algn="r" rtl="1"/>
            <a:r>
              <a:rPr lang="ar-DZ" sz="2400" dirty="0">
                <a:latin typeface="Simplified Arabic" panose="02020603050405020304" pitchFamily="18" charset="-78"/>
                <a:cs typeface="Simplified Arabic" panose="02020603050405020304" pitchFamily="18" charset="-78"/>
              </a:rPr>
              <a:t>- مراقبة دوران العمل.</a:t>
            </a:r>
          </a:p>
          <a:p>
            <a:pPr marL="342900" indent="-342900" algn="r" rtl="1">
              <a:buFontTx/>
              <a:buChar char="-"/>
            </a:pPr>
            <a:r>
              <a:rPr lang="ar-DZ" sz="2400" dirty="0" smtClean="0">
                <a:latin typeface="Simplified Arabic" panose="02020603050405020304" pitchFamily="18" charset="-78"/>
                <a:cs typeface="Simplified Arabic" panose="02020603050405020304" pitchFamily="18" charset="-78"/>
              </a:rPr>
              <a:t>التقييم.</a:t>
            </a:r>
          </a:p>
          <a:p>
            <a:pPr algn="r" rtl="1"/>
            <a:r>
              <a:rPr lang="ar-DZ" sz="2500" dirty="0">
                <a:latin typeface="Simplified Arabic" panose="02020603050405020304" pitchFamily="18" charset="-78"/>
                <a:cs typeface="Simplified Arabic" panose="02020603050405020304" pitchFamily="18" charset="-78"/>
              </a:rPr>
              <a:t>يقود الاهتمام المتزايد بالتطوير الإداري إلى تركيز الخبرة ونموها وتراكمها في جهة واحدة</a:t>
            </a:r>
            <a:r>
              <a:rPr lang="ar-DZ" sz="2500" dirty="0" smtClean="0">
                <a:latin typeface="Simplified Arabic" panose="02020603050405020304" pitchFamily="18" charset="-78"/>
                <a:cs typeface="Simplified Arabic" panose="02020603050405020304" pitchFamily="18" charset="-78"/>
              </a:rPr>
              <a:t>، كما يوفر فرصا </a:t>
            </a:r>
            <a:r>
              <a:rPr lang="ar-DZ" sz="2500" dirty="0">
                <a:latin typeface="Simplified Arabic" panose="02020603050405020304" pitchFamily="18" charset="-78"/>
                <a:cs typeface="Simplified Arabic" panose="02020603050405020304" pitchFamily="18" charset="-78"/>
              </a:rPr>
              <a:t>اكبر للتخطيط لعمليات تطويرية إدارية جديدة وتنفيذها وفق أسس ومبادئ واتجاهات </a:t>
            </a:r>
            <a:r>
              <a:rPr lang="ar-DZ" sz="2500" dirty="0" smtClean="0">
                <a:latin typeface="Simplified Arabic" panose="02020603050405020304" pitchFamily="18" charset="-78"/>
                <a:cs typeface="Simplified Arabic" panose="02020603050405020304" pitchFamily="18" charset="-78"/>
              </a:rPr>
              <a:t>مدروسة وفقا </a:t>
            </a:r>
            <a:r>
              <a:rPr lang="ar-DZ" sz="2500" dirty="0">
                <a:latin typeface="Simplified Arabic" panose="02020603050405020304" pitchFamily="18" charset="-78"/>
                <a:cs typeface="Simplified Arabic" panose="02020603050405020304" pitchFamily="18" charset="-78"/>
              </a:rPr>
              <a:t>لفلسفة محددة وواضحة</a:t>
            </a:r>
            <a:r>
              <a:rPr lang="ar-DZ" sz="2400" dirty="0" smtClean="0">
                <a:latin typeface="Simplified Arabic" panose="02020603050405020304" pitchFamily="18" charset="-78"/>
                <a:cs typeface="Simplified Arabic" panose="02020603050405020304" pitchFamily="18" charset="-78"/>
              </a:rPr>
              <a:t>.</a:t>
            </a:r>
          </a:p>
          <a:p>
            <a:pPr algn="r" rtl="1"/>
            <a:r>
              <a:rPr lang="ar-DZ"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3 محاور </a:t>
            </a:r>
            <a:r>
              <a:rPr lang="ar-DZ" sz="28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التطوير الإداري الاستراتيجية: </a:t>
            </a:r>
            <a:r>
              <a:rPr lang="ar-DZ" sz="28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وتتلخص كما </a:t>
            </a:r>
            <a:r>
              <a:rPr lang="ar-DZ" sz="28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يلي</a:t>
            </a:r>
            <a:r>
              <a:rPr lang="ar-DZ" sz="28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r" rtl="1"/>
            <a:r>
              <a:rPr lang="ar-DZ" sz="28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DZ" sz="2400" dirty="0">
                <a:latin typeface="Simplified Arabic" panose="02020603050405020304" pitchFamily="18" charset="-78"/>
                <a:cs typeface="Simplified Arabic" panose="02020603050405020304" pitchFamily="18" charset="-78"/>
              </a:rPr>
              <a:t>التنظيم وإعادة التنظيم.</a:t>
            </a:r>
          </a:p>
          <a:p>
            <a:pPr algn="r" rtl="1"/>
            <a:r>
              <a:rPr lang="ar-DZ" sz="2400" dirty="0">
                <a:latin typeface="Simplified Arabic" panose="02020603050405020304" pitchFamily="18" charset="-78"/>
                <a:cs typeface="Simplified Arabic" panose="02020603050405020304" pitchFamily="18" charset="-78"/>
              </a:rPr>
              <a:t>- تنمية الموارد البشرية وتطويرها.</a:t>
            </a:r>
          </a:p>
          <a:p>
            <a:pPr algn="r" rtl="1"/>
            <a:r>
              <a:rPr lang="ar-DZ" sz="2400" dirty="0">
                <a:latin typeface="Simplified Arabic" panose="02020603050405020304" pitchFamily="18" charset="-78"/>
                <a:cs typeface="Simplified Arabic" panose="02020603050405020304" pitchFamily="18" charset="-78"/>
              </a:rPr>
              <a:t>- تطوير نظم وأساليب العمل وإعادة هندستها.</a:t>
            </a:r>
          </a:p>
          <a:p>
            <a:pPr algn="r" rtl="1"/>
            <a:r>
              <a:rPr lang="ar-DZ" sz="2400" dirty="0">
                <a:latin typeface="Simplified Arabic" panose="02020603050405020304" pitchFamily="18" charset="-78"/>
                <a:cs typeface="Simplified Arabic" panose="02020603050405020304" pitchFamily="18" charset="-78"/>
              </a:rPr>
              <a:t>- إعادة النظر في القوانين والتشريعات.</a:t>
            </a:r>
          </a:p>
          <a:p>
            <a:pPr marL="342900" indent="-342900" algn="r" rtl="1">
              <a:buFontTx/>
              <a:buChar char="-"/>
            </a:pPr>
            <a:r>
              <a:rPr lang="ar-DZ" sz="2400" dirty="0" smtClean="0">
                <a:latin typeface="Simplified Arabic" panose="02020603050405020304" pitchFamily="18" charset="-78"/>
                <a:cs typeface="Simplified Arabic" panose="02020603050405020304" pitchFamily="18" charset="-78"/>
              </a:rPr>
              <a:t>رفع كفاءة </a:t>
            </a:r>
            <a:r>
              <a:rPr lang="ar-DZ" sz="2400" dirty="0">
                <a:latin typeface="Simplified Arabic" panose="02020603050405020304" pitchFamily="18" charset="-78"/>
                <a:cs typeface="Simplified Arabic" panose="02020603050405020304" pitchFamily="18" charset="-78"/>
              </a:rPr>
              <a:t>الأداء وتطوير جودة الأداء في</a:t>
            </a:r>
            <a:r>
              <a:rPr lang="ar-DZ" sz="2500" dirty="0">
                <a:latin typeface="Simplified Arabic" panose="02020603050405020304" pitchFamily="18" charset="-78"/>
                <a:cs typeface="Simplified Arabic" panose="02020603050405020304" pitchFamily="18" charset="-78"/>
              </a:rPr>
              <a:t> إنتاج السلع والخدمات</a:t>
            </a:r>
            <a:r>
              <a:rPr lang="ar-DZ" sz="2400" dirty="0" smtClean="0">
                <a:latin typeface="Simplified Arabic" panose="02020603050405020304" pitchFamily="18" charset="-78"/>
                <a:cs typeface="Simplified Arabic" panose="02020603050405020304" pitchFamily="18" charset="-78"/>
              </a:rPr>
              <a:t>.</a:t>
            </a:r>
          </a:p>
          <a:p>
            <a:pPr algn="r" rtl="1"/>
            <a:r>
              <a:rPr lang="ar-DZ" sz="2500" dirty="0">
                <a:latin typeface="Simplified Arabic" panose="02020603050405020304" pitchFamily="18" charset="-78"/>
                <a:cs typeface="Simplified Arabic" panose="02020603050405020304" pitchFamily="18" charset="-78"/>
              </a:rPr>
              <a:t>وعليه يصبح التطوير الإداري بمثابة عملية نظامية لديه مسؤولين أكفاء، يسعون لتلبية </a:t>
            </a:r>
            <a:r>
              <a:rPr lang="ar-DZ" sz="2500" dirty="0" smtClean="0">
                <a:latin typeface="Simplified Arabic" panose="02020603050405020304" pitchFamily="18" charset="-78"/>
                <a:cs typeface="Simplified Arabic" panose="02020603050405020304" pitchFamily="18" charset="-78"/>
              </a:rPr>
              <a:t>الاحتياجات الحالية </a:t>
            </a:r>
            <a:r>
              <a:rPr lang="ar-DZ" sz="2500" dirty="0">
                <a:latin typeface="Simplified Arabic" panose="02020603050405020304" pitchFamily="18" charset="-78"/>
                <a:cs typeface="Simplified Arabic" panose="02020603050405020304" pitchFamily="18" charset="-78"/>
              </a:rPr>
              <a:t>والمستقبلية التي تضمن تحقيق التنظيم الجيد، ويعمل على تحسين أداء المسؤولين </a:t>
            </a:r>
            <a:r>
              <a:rPr lang="ar-DZ" sz="2500" dirty="0" smtClean="0">
                <a:latin typeface="Simplified Arabic" panose="02020603050405020304" pitchFamily="18" charset="-78"/>
                <a:cs typeface="Simplified Arabic" panose="02020603050405020304" pitchFamily="18" charset="-78"/>
              </a:rPr>
              <a:t>الحاليين ومنحهم </a:t>
            </a:r>
            <a:r>
              <a:rPr lang="ar-DZ" sz="2500" dirty="0">
                <a:latin typeface="Simplified Arabic" panose="02020603050405020304" pitchFamily="18" charset="-78"/>
                <a:cs typeface="Simplified Arabic" panose="02020603050405020304" pitchFamily="18" charset="-78"/>
              </a:rPr>
              <a:t>فرص النمو والتطوير للوصول إلى التنظيم المرغوب.</a:t>
            </a:r>
            <a:endParaRPr lang="fr-FR" sz="25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662146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55445" y="443984"/>
            <a:ext cx="2632452" cy="461665"/>
          </a:xfrm>
          <a:prstGeom prst="rect">
            <a:avLst/>
          </a:prstGeom>
        </p:spPr>
        <p:txBody>
          <a:bodyPr wrap="none">
            <a:spAutoFit/>
          </a:bodyPr>
          <a:lstStyle/>
          <a:p>
            <a:r>
              <a:rPr lang="ar-DZ" sz="24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أهداف </a:t>
            </a:r>
            <a:r>
              <a:rPr lang="ar-DZ" sz="24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التطوير الإداري</a:t>
            </a:r>
            <a:endParaRPr lang="fr-FR" sz="24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Rectangle 1"/>
          <p:cNvSpPr/>
          <p:nvPr/>
        </p:nvSpPr>
        <p:spPr>
          <a:xfrm>
            <a:off x="2400301" y="905649"/>
            <a:ext cx="9791700" cy="4688463"/>
          </a:xfrm>
          <a:prstGeom prst="rect">
            <a:avLst/>
          </a:prstGeom>
        </p:spPr>
        <p:txBody>
          <a:bodyPr wrap="square">
            <a:spAutoFit/>
          </a:bodyPr>
          <a:lstStyle/>
          <a:p>
            <a:pPr marL="228600" algn="r" rtl="1">
              <a:spcAft>
                <a:spcPts val="800"/>
              </a:spcAft>
            </a:pPr>
            <a:r>
              <a:rPr lang="ar-SA" sz="2800" dirty="0">
                <a:latin typeface="Simplified Arabic" panose="02020603050405020304" pitchFamily="18" charset="-78"/>
                <a:ea typeface="Calibri" panose="020F0502020204030204" pitchFamily="34" charset="0"/>
                <a:cs typeface="Simplified Arabic" panose="02020603050405020304" pitchFamily="18" charset="-78"/>
              </a:rPr>
              <a:t>- تطوير مفاهيم وقدرات الموظفين والإدارة العليا. </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marL="228600" algn="r" rtl="1">
              <a:spcAft>
                <a:spcPts val="800"/>
              </a:spcAft>
            </a:pPr>
            <a:r>
              <a:rPr lang="ar-SA" sz="2800" dirty="0">
                <a:latin typeface="Simplified Arabic" panose="02020603050405020304" pitchFamily="18" charset="-78"/>
                <a:ea typeface="Calibri" panose="020F0502020204030204" pitchFamily="34" charset="0"/>
                <a:cs typeface="Simplified Arabic" panose="02020603050405020304" pitchFamily="18" charset="-78"/>
              </a:rPr>
              <a:t>- تطوير الأعمال ووظائف التسيير من تخطيط وتنظيم ومراقبة وتوجيه.</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marL="228600" algn="r" rtl="1">
              <a:spcAft>
                <a:spcPts val="800"/>
              </a:spcAft>
            </a:pPr>
            <a:r>
              <a:rPr lang="ar-SA" sz="2800" dirty="0">
                <a:latin typeface="Simplified Arabic" panose="02020603050405020304" pitchFamily="18" charset="-78"/>
                <a:ea typeface="Calibri" panose="020F0502020204030204" pitchFamily="34" charset="0"/>
                <a:cs typeface="Simplified Arabic" panose="02020603050405020304" pitchFamily="18" charset="-78"/>
              </a:rPr>
              <a:t> - إعداد الوصف الوظيفي من اجل تطوير الرقابة الإدارية.</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marL="228600" algn="r" rtl="1">
              <a:spcAft>
                <a:spcPts val="800"/>
              </a:spcAft>
            </a:pPr>
            <a:r>
              <a:rPr lang="ar-SA" sz="2800" dirty="0">
                <a:latin typeface="Simplified Arabic" panose="02020603050405020304" pitchFamily="18" charset="-78"/>
                <a:ea typeface="Calibri" panose="020F0502020204030204" pitchFamily="34" charset="0"/>
                <a:cs typeface="Simplified Arabic" panose="02020603050405020304" pitchFamily="18" charset="-78"/>
              </a:rPr>
              <a:t> - فحص الهياكل التنظيمية وتقسيم العمل وتوضيح العلاقات المتداخلة بين المستويات المختلفة.</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marL="228600" algn="r" rtl="1">
              <a:spcAft>
                <a:spcPts val="800"/>
              </a:spcAft>
            </a:pPr>
            <a:r>
              <a:rPr lang="ar-SA" sz="2800" dirty="0">
                <a:latin typeface="Simplified Arabic" panose="02020603050405020304" pitchFamily="18" charset="-78"/>
                <a:ea typeface="Calibri" panose="020F0502020204030204" pitchFamily="34" charset="0"/>
                <a:cs typeface="Simplified Arabic" panose="02020603050405020304" pitchFamily="18" charset="-78"/>
              </a:rPr>
              <a:t> - تنمية التفكير العلمي وروح الإبداع والابتكار</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marL="228600" algn="r" rtl="1">
              <a:spcAft>
                <a:spcPts val="800"/>
              </a:spcAft>
            </a:pPr>
            <a:r>
              <a:rPr lang="ar-SA" sz="2800" dirty="0">
                <a:latin typeface="Simplified Arabic" panose="02020603050405020304" pitchFamily="18" charset="-78"/>
                <a:ea typeface="Calibri" panose="020F0502020204030204" pitchFamily="34" charset="0"/>
                <a:cs typeface="Simplified Arabic" panose="02020603050405020304" pitchFamily="18" charset="-78"/>
              </a:rPr>
              <a:t>- تطوير العلاقات الإنسانية ووسائل الاتصال ونظم الحوافز والمعلومات.</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marL="228600" algn="r" rtl="1">
              <a:spcAft>
                <a:spcPts val="800"/>
              </a:spcAft>
            </a:pPr>
            <a:r>
              <a:rPr lang="ar-SA" sz="2800" dirty="0">
                <a:latin typeface="Simplified Arabic" panose="02020603050405020304" pitchFamily="18" charset="-78"/>
                <a:ea typeface="Calibri" panose="020F0502020204030204" pitchFamily="34" charset="0"/>
                <a:cs typeface="Simplified Arabic" panose="02020603050405020304" pitchFamily="18" charset="-78"/>
              </a:rPr>
              <a:t>- تطوير الأهداف الإدارية والأساليب </a:t>
            </a:r>
            <a:r>
              <a:rPr lang="ar-SA" sz="2800" dirty="0" err="1">
                <a:latin typeface="Simplified Arabic" panose="02020603050405020304" pitchFamily="18" charset="-78"/>
                <a:ea typeface="Calibri" panose="020F0502020204030204" pitchFamily="34" charset="0"/>
                <a:cs typeface="Simplified Arabic" panose="02020603050405020304" pitchFamily="18" charset="-78"/>
              </a:rPr>
              <a:t>الإشرافية</a:t>
            </a:r>
            <a:r>
              <a:rPr lang="ar-SA" sz="2800" dirty="0">
                <a:latin typeface="Simplified Arabic" panose="02020603050405020304" pitchFamily="18" charset="-78"/>
                <a:ea typeface="Calibri" panose="020F0502020204030204" pitchFamily="34" charset="0"/>
                <a:cs typeface="Simplified Arabic" panose="02020603050405020304" pitchFamily="18" charset="-78"/>
              </a:rPr>
              <a:t> والإرشاد في العمل.</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marL="228600" algn="r" rtl="1">
              <a:spcAft>
                <a:spcPts val="800"/>
              </a:spcAft>
            </a:pPr>
            <a:r>
              <a:rPr lang="ar-SA" sz="2800" dirty="0">
                <a:latin typeface="Simplified Arabic" panose="02020603050405020304" pitchFamily="18" charset="-78"/>
                <a:ea typeface="Calibri" panose="020F0502020204030204" pitchFamily="34" charset="0"/>
                <a:cs typeface="Simplified Arabic" panose="02020603050405020304" pitchFamily="18" charset="-78"/>
              </a:rPr>
              <a:t> - تنمية القيم والمهارات والقدرات</a:t>
            </a:r>
            <a:endParaRPr lang="fr-FR" sz="28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112880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05878" y="426392"/>
            <a:ext cx="2964273" cy="584775"/>
          </a:xfrm>
          <a:prstGeom prst="rect">
            <a:avLst/>
          </a:prstGeom>
        </p:spPr>
        <p:txBody>
          <a:bodyPr wrap="none">
            <a:spAutoFit/>
          </a:bodyPr>
          <a:lstStyle/>
          <a:p>
            <a:r>
              <a:rPr lang="ar-SA" sz="3200" b="1"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ثانيا: الإدارة بالأهداف</a:t>
            </a:r>
            <a:endParaRPr lang="fr-FR"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Rectangle 4"/>
          <p:cNvSpPr/>
          <p:nvPr/>
        </p:nvSpPr>
        <p:spPr>
          <a:xfrm>
            <a:off x="811614" y="1641811"/>
            <a:ext cx="11158537" cy="5981125"/>
          </a:xfrm>
          <a:prstGeom prst="rect">
            <a:avLst/>
          </a:prstGeom>
        </p:spPr>
        <p:txBody>
          <a:bodyPr wrap="square">
            <a:spAutoFit/>
          </a:bodyPr>
          <a:lstStyle/>
          <a:p>
            <a:pPr marL="228600" algn="just"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ادوين لوك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fr-FR" sz="2400" dirty="0" err="1">
                <a:latin typeface="Simplified Arabic" panose="02020603050405020304" pitchFamily="18" charset="-78"/>
                <a:ea typeface="Calibri" panose="020F0502020204030204" pitchFamily="34" charset="0"/>
                <a:cs typeface="Simplified Arabic" panose="02020603050405020304" pitchFamily="18" charset="-78"/>
              </a:rPr>
              <a:t>locke</a:t>
            </a:r>
            <a:r>
              <a:rPr lang="ar-SA" sz="2400" dirty="0">
                <a:latin typeface="Simplified Arabic" panose="02020603050405020304" pitchFamily="18" charset="-78"/>
                <a:ea typeface="Calibri" panose="020F0502020204030204" pitchFamily="34" charset="0"/>
                <a:cs typeface="Simplified Arabic" panose="02020603050405020304" pitchFamily="18" charset="-78"/>
              </a:rPr>
              <a:t>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طرح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نظرية لتحديد الأهداف التي تتعلق بين الأهداف المقصودة وأداء المهام، وكان الافتراض الأساسي الذي يقوم عليه هذا المدخل وهو " أن الأهداف المدركة للموظف تؤثر على سلوكه في العمل وبصورة أوضح، ينتج عن الأهداف الصعبة مستوى من الأداء أعلى مما ينتج عن الأهداف السهلة أو البسيطة، وان الأهداف الصعبة المحددة تؤدي إلى مستوى من الأداء أعلى مما ينتج من عدم وجود أهداف، أو هدف معمم مثل (ابذل ما في وسعك</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ar-DZ"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228600" algn="just"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ويدل ذلك أن الدافعية والإدراك يرتبطان ببعضهما البعض، بحيث فالفرد إذا ما عرف بوضوح ما هو المطلوب أدائه وما يتضمنه ذلك من تحد لقدراته. </a:t>
            </a:r>
          </a:p>
          <a:p>
            <a:pPr marL="228600" algn="just"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أسلوب الإدارة بالأهداف هو "أسلوب يساهم كثيرا في تأسيس التمازج والتكامل بين الأهداف التنظيمية والأهداف الإنسانية داخل المؤسسة" ، والإدارة بالأهداف "تسعى إلى التعرف على أهداف الجماعة ثم العمل على تحقيقها</a:t>
            </a:r>
          </a:p>
          <a:p>
            <a:pPr marL="228600" algn="just" rtl="1">
              <a:spcAft>
                <a:spcPts val="800"/>
              </a:spcAft>
            </a:pPr>
            <a:r>
              <a:rPr lang="ar-SA" sz="2400" u="sng" dirty="0">
                <a:effectLst>
                  <a:outerShdw blurRad="38100" dist="38100" dir="2700000" algn="tl">
                    <a:srgbClr val="000000">
                      <a:alpha val="43137"/>
                    </a:srgbClr>
                  </a:outerShdw>
                </a:effectLst>
              </a:rPr>
              <a:t>2- خطوات تطبيق الإدارة بالأهداف. </a:t>
            </a:r>
            <a:r>
              <a:rPr lang="ar-DZ" sz="2400" u="sng" dirty="0" smtClean="0">
                <a:effectLst>
                  <a:outerShdw blurRad="38100" dist="38100" dir="2700000" algn="tl">
                    <a:srgbClr val="000000">
                      <a:alpha val="43137"/>
                    </a:srgbClr>
                  </a:outerShdw>
                </a:effectLst>
              </a:rPr>
              <a:t> </a:t>
            </a:r>
            <a:r>
              <a:rPr lang="ar-SA" sz="2400" dirty="0" smtClean="0">
                <a:latin typeface="Simplified Arabic" panose="02020603050405020304" pitchFamily="18" charset="-78"/>
                <a:cs typeface="Simplified Arabic" panose="02020603050405020304" pitchFamily="18" charset="-78"/>
              </a:rPr>
              <a:t>تمر </a:t>
            </a:r>
            <a:r>
              <a:rPr lang="ar-SA" sz="2400" dirty="0">
                <a:latin typeface="Simplified Arabic" panose="02020603050405020304" pitchFamily="18" charset="-78"/>
                <a:cs typeface="Simplified Arabic" panose="02020603050405020304" pitchFamily="18" charset="-78"/>
              </a:rPr>
              <a:t>العملية وفق المراحل التالية</a:t>
            </a:r>
            <a:r>
              <a:rPr lang="ar-SA" sz="2400" dirty="0" smtClean="0">
                <a:latin typeface="Simplified Arabic" panose="02020603050405020304" pitchFamily="18" charset="-78"/>
                <a:cs typeface="Simplified Arabic" panose="02020603050405020304" pitchFamily="18" charset="-78"/>
              </a:rPr>
              <a:t>:</a:t>
            </a:r>
            <a:endParaRPr lang="ar-DZ" sz="2400" dirty="0" smtClean="0">
              <a:latin typeface="Simplified Arabic" panose="02020603050405020304" pitchFamily="18" charset="-78"/>
              <a:cs typeface="Simplified Arabic" panose="02020603050405020304" pitchFamily="18" charset="-78"/>
            </a:endParaRPr>
          </a:p>
          <a:p>
            <a:pPr marL="228600" algn="just" rtl="1">
              <a:spcAft>
                <a:spcPts val="800"/>
              </a:spcAft>
            </a:pPr>
            <a:r>
              <a:rPr lang="ar-DZ" sz="2400" b="1" dirty="0">
                <a:latin typeface="Simplified Arabic" panose="02020603050405020304" pitchFamily="18" charset="-78"/>
                <a:cs typeface="Simplified Arabic" panose="02020603050405020304" pitchFamily="18" charset="-78"/>
              </a:rPr>
              <a:t>أ-العمل مجموعة إشراك: </a:t>
            </a:r>
            <a:r>
              <a:rPr lang="ar-DZ" sz="2400" dirty="0">
                <a:latin typeface="Simplified Arabic" panose="02020603050405020304" pitchFamily="18" charset="-78"/>
                <a:cs typeface="Simplified Arabic" panose="02020603050405020304" pitchFamily="18" charset="-78"/>
              </a:rPr>
              <a:t>يقوم افراد المجموعة الأولية وبصورة تضامنية بتحديد اهداف المجموعة </a:t>
            </a:r>
            <a:r>
              <a:rPr lang="ar-DZ" sz="2400" dirty="0" smtClean="0">
                <a:latin typeface="Simplified Arabic" panose="02020603050405020304" pitchFamily="18" charset="-78"/>
                <a:cs typeface="Simplified Arabic" panose="02020603050405020304" pitchFamily="18" charset="-78"/>
              </a:rPr>
              <a:t>وأهداف </a:t>
            </a:r>
            <a:r>
              <a:rPr lang="ar-DZ" sz="2400" dirty="0">
                <a:latin typeface="Simplified Arabic" panose="02020603050405020304" pitchFamily="18" charset="-78"/>
                <a:cs typeface="Simplified Arabic" panose="02020603050405020304" pitchFamily="18" charset="-78"/>
              </a:rPr>
              <a:t>الأفراد ومسؤوليات كافة الأطراف مع صياغة خطة عمل لتحقيق الأهداف التنظيمية </a:t>
            </a:r>
            <a:r>
              <a:rPr lang="ar-SA" sz="2400" dirty="0">
                <a:ea typeface="Calibri" panose="020F0502020204030204" pitchFamily="34" charset="0"/>
                <a:cs typeface="Simplified Arabic" panose="02020603050405020304" pitchFamily="18" charset="-78"/>
              </a:rPr>
              <a:t>والفردية.</a:t>
            </a:r>
            <a:endParaRPr lang="ar-DZ" sz="2400" dirty="0">
              <a:latin typeface="Simplified Arabic" panose="02020603050405020304" pitchFamily="18" charset="-78"/>
              <a:cs typeface="Simplified Arabic" panose="02020603050405020304" pitchFamily="18" charset="-78"/>
            </a:endParaRPr>
          </a:p>
          <a:p>
            <a:pPr marL="228600" algn="just" rtl="1">
              <a:spcAft>
                <a:spcPts val="800"/>
              </a:spcAft>
            </a:pPr>
            <a:endParaRPr lang="fr-FR" sz="2400" dirty="0">
              <a:latin typeface="Simplified Arabic" panose="02020603050405020304" pitchFamily="18" charset="-78"/>
              <a:cs typeface="Simplified Arabic" panose="02020603050405020304" pitchFamily="18" charset="-78"/>
            </a:endParaRPr>
          </a:p>
          <a:p>
            <a:pPr marL="228600" algn="just" rtl="1">
              <a:spcAft>
                <a:spcPts val="800"/>
              </a:spcAft>
            </a:pPr>
            <a:endParaRPr lang="fr-FR" sz="24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
        <p:nvSpPr>
          <p:cNvPr id="6" name="Rectangle 5"/>
          <p:cNvSpPr/>
          <p:nvPr/>
        </p:nvSpPr>
        <p:spPr>
          <a:xfrm>
            <a:off x="8491494" y="1118591"/>
            <a:ext cx="3201517" cy="523220"/>
          </a:xfrm>
          <a:prstGeom prst="rect">
            <a:avLst/>
          </a:prstGeom>
        </p:spPr>
        <p:txBody>
          <a:bodyPr wrap="none">
            <a:spAutoFit/>
          </a:bodyPr>
          <a:lstStyle/>
          <a:p>
            <a:r>
              <a:rPr lang="ar-DZ"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مفهوم الإدارة </a:t>
            </a:r>
            <a:r>
              <a:rPr lang="ar-DZ" sz="2600" b="1" u="sng" dirty="0" err="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بالاهداف</a:t>
            </a:r>
            <a:endParaRPr lang="fr-FR" sz="26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5076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0025" y="281285"/>
            <a:ext cx="11787188" cy="6924973"/>
          </a:xfrm>
          <a:prstGeom prst="rect">
            <a:avLst/>
          </a:prstGeom>
        </p:spPr>
        <p:txBody>
          <a:bodyPr wrap="square">
            <a:spAutoFit/>
          </a:bodyPr>
          <a:lstStyle/>
          <a:p>
            <a:pPr algn="just" rtl="1">
              <a:spcAft>
                <a:spcPts val="800"/>
              </a:spcAft>
            </a:pPr>
            <a:r>
              <a:rPr lang="ar-SA" sz="2400" b="1" dirty="0" smtClean="0">
                <a:latin typeface="Simplified Arabic" panose="02020603050405020304" pitchFamily="18" charset="-78"/>
                <a:ea typeface="Calibri" panose="020F0502020204030204" pitchFamily="34" charset="0"/>
                <a:cs typeface="Simplified Arabic" panose="02020603050405020304" pitchFamily="18" charset="-78"/>
              </a:rPr>
              <a:t>ب-المشاركة </a:t>
            </a:r>
            <a:r>
              <a:rPr lang="ar-SA" sz="2400" b="1" dirty="0">
                <a:latin typeface="Simplified Arabic" panose="02020603050405020304" pitchFamily="18" charset="-78"/>
                <a:ea typeface="Calibri" panose="020F0502020204030204" pitchFamily="34" charset="0"/>
                <a:cs typeface="Simplified Arabic" panose="02020603050405020304" pitchFamily="18" charset="-78"/>
              </a:rPr>
              <a:t>بين المدير والمرؤوسين: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بمشاركة المدير تكون البداية بدور وظيفة محددة، وبعد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تحديد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واجبات ومسؤوليات هذا الدور، يتم تحليل ودراسة ارتباطات هذا الدور بأدوار أخرى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من</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خارج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هذه المجموعة، وتحديد ماهي الأدوار التي تم وضعها وتلك التي تركت لحامل الدور؟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وماهي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العناصر التي تزيد من دافعية حامل هذا الدور ؟ </a:t>
            </a:r>
            <a:endParaRPr lang="ar-DZ"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pPr>
            <a:r>
              <a:rPr lang="ar-DZ" sz="2400" b="1" dirty="0">
                <a:latin typeface="Simplified Arabic" panose="02020603050405020304" pitchFamily="18" charset="-78"/>
                <a:cs typeface="Simplified Arabic" panose="02020603050405020304" pitchFamily="18" charset="-78"/>
              </a:rPr>
              <a:t>ج-وضع خطط عمل لتنفيذ الأهداف:  </a:t>
            </a:r>
            <a:r>
              <a:rPr lang="ar-DZ" sz="2400" dirty="0">
                <a:latin typeface="Simplified Arabic" panose="02020603050405020304" pitchFamily="18" charset="-78"/>
                <a:cs typeface="Simplified Arabic" panose="02020603050405020304" pitchFamily="18" charset="-78"/>
              </a:rPr>
              <a:t>على المرؤوسين وضع خطة عمل لتنفيذ الأهداف التي قاموا بتحديدها سلفا، على أن تعكس هذه الخطط نمطهم الفردي وليس نمط المشرف عليهم.</a:t>
            </a:r>
          </a:p>
          <a:p>
            <a:pPr algn="just" rtl="1">
              <a:spcAft>
                <a:spcPts val="800"/>
              </a:spcAft>
            </a:pPr>
            <a:r>
              <a:rPr lang="ar-DZ" sz="2400" b="1" dirty="0">
                <a:latin typeface="Simplified Arabic" panose="02020603050405020304" pitchFamily="18" charset="-78"/>
                <a:cs typeface="Simplified Arabic" panose="02020603050405020304" pitchFamily="18" charset="-78"/>
              </a:rPr>
              <a:t>د-تصميم معيار لقياس النجاح: </a:t>
            </a:r>
            <a:r>
              <a:rPr lang="ar-DZ" sz="2400" dirty="0">
                <a:latin typeface="Simplified Arabic" panose="02020603050405020304" pitchFamily="18" charset="-78"/>
                <a:cs typeface="Simplified Arabic" panose="02020603050405020304" pitchFamily="18" charset="-78"/>
              </a:rPr>
              <a:t>يجب أن يتفق المدير مع مرؤوسيه على معايير نجاح عمل المجموعة، ويجب ان تكون هذه المعايير مفهومة لدى جميع أعضاء المجموعة حتى يسهل عليهم الاتجاه نحو بلوغها</a:t>
            </a:r>
            <a:r>
              <a:rPr lang="ar-DZ" sz="2400" dirty="0" smtClean="0">
                <a:latin typeface="Simplified Arabic" panose="02020603050405020304" pitchFamily="18" charset="-78"/>
                <a:cs typeface="Simplified Arabic" panose="02020603050405020304" pitchFamily="18" charset="-78"/>
              </a:rPr>
              <a:t>.</a:t>
            </a:r>
          </a:p>
          <a:p>
            <a:pPr algn="just" rtl="1">
              <a:spcAft>
                <a:spcPts val="800"/>
              </a:spcAft>
            </a:pPr>
            <a:r>
              <a:rPr lang="ar-DZ" sz="2400" b="1" dirty="0">
                <a:latin typeface="Simplified Arabic" panose="02020603050405020304" pitchFamily="18" charset="-78"/>
                <a:cs typeface="Simplified Arabic" panose="02020603050405020304" pitchFamily="18" charset="-78"/>
              </a:rPr>
              <a:t>ه- استعراض مدى التطور في العمل: </a:t>
            </a:r>
            <a:r>
              <a:rPr lang="ar-DZ" sz="2400" dirty="0">
                <a:latin typeface="Simplified Arabic" panose="02020603050405020304" pitchFamily="18" charset="-78"/>
                <a:cs typeface="Simplified Arabic" panose="02020603050405020304" pitchFamily="18" charset="-78"/>
              </a:rPr>
              <a:t>يقوم المدير باستعراض مدى تطور العمل على مستوى المجموعة، او على المستوى الفردي، ويتم استعراض التطور وفق ثلاث خطوات وهي: </a:t>
            </a:r>
          </a:p>
          <a:p>
            <a:pPr algn="just" rtl="1">
              <a:spcAft>
                <a:spcPts val="800"/>
              </a:spcAft>
            </a:pPr>
            <a:r>
              <a:rPr lang="ar-DZ" sz="2400" dirty="0" smtClean="0">
                <a:latin typeface="Simplified Arabic" panose="02020603050405020304" pitchFamily="18" charset="-78"/>
                <a:cs typeface="Simplified Arabic" panose="02020603050405020304" pitchFamily="18" charset="-78"/>
              </a:rPr>
              <a:t>* </a:t>
            </a:r>
            <a:r>
              <a:rPr lang="ar-DZ" sz="2400" dirty="0">
                <a:latin typeface="Simplified Arabic" panose="02020603050405020304" pitchFamily="18" charset="-78"/>
                <a:cs typeface="Simplified Arabic" panose="02020603050405020304" pitchFamily="18" charset="-78"/>
              </a:rPr>
              <a:t>يقوم المرؤوسين بالمبادرة بتشخيص مدى تطورهم ومناقشة انجازهم والمشاكل التي تعترضهم.</a:t>
            </a:r>
          </a:p>
          <a:p>
            <a:pPr algn="just" rtl="1">
              <a:spcAft>
                <a:spcPts val="800"/>
              </a:spcAft>
            </a:pPr>
            <a:r>
              <a:rPr lang="ar-DZ" sz="2400" dirty="0" smtClean="0">
                <a:latin typeface="Simplified Arabic" panose="02020603050405020304" pitchFamily="18" charset="-78"/>
                <a:cs typeface="Simplified Arabic" panose="02020603050405020304" pitchFamily="18" charset="-78"/>
              </a:rPr>
              <a:t>* </a:t>
            </a:r>
            <a:r>
              <a:rPr lang="ar-DZ" sz="2400" dirty="0">
                <a:latin typeface="Simplified Arabic" panose="02020603050405020304" pitchFamily="18" charset="-78"/>
                <a:cs typeface="Simplified Arabic" panose="02020603050405020304" pitchFamily="18" charset="-78"/>
              </a:rPr>
              <a:t>يقوم المدير بمناقشة أهدافهم المستقبلية.</a:t>
            </a:r>
          </a:p>
          <a:p>
            <a:pPr algn="just" rtl="1">
              <a:spcAft>
                <a:spcPts val="800"/>
              </a:spcAft>
            </a:pPr>
            <a:r>
              <a:rPr lang="ar-DZ" sz="2400" dirty="0" smtClean="0">
                <a:latin typeface="Simplified Arabic" panose="02020603050405020304" pitchFamily="18" charset="-78"/>
                <a:cs typeface="Simplified Arabic" panose="02020603050405020304" pitchFamily="18" charset="-78"/>
              </a:rPr>
              <a:t>* </a:t>
            </a:r>
            <a:r>
              <a:rPr lang="ar-DZ" sz="2400" dirty="0">
                <a:latin typeface="Simplified Arabic" panose="02020603050405020304" pitchFamily="18" charset="-78"/>
                <a:cs typeface="Simplified Arabic" panose="02020603050405020304" pitchFamily="18" charset="-78"/>
              </a:rPr>
              <a:t>تتم مناقشة شاملة لخطط العمل المستقبلي واستجلاء النقاط المبهمة بالخطط.</a:t>
            </a:r>
          </a:p>
          <a:p>
            <a:pPr algn="just" rtl="1">
              <a:spcAft>
                <a:spcPts val="800"/>
              </a:spcAft>
            </a:pPr>
            <a:r>
              <a:rPr lang="ar-DZ" sz="2400" b="1" dirty="0">
                <a:latin typeface="Simplified Arabic" panose="02020603050405020304" pitchFamily="18" charset="-78"/>
                <a:cs typeface="Simplified Arabic" panose="02020603050405020304" pitchFamily="18" charset="-78"/>
              </a:rPr>
              <a:t>و- توثيق العمل</a:t>
            </a:r>
            <a:r>
              <a:rPr lang="ar-DZ" sz="2400" b="1" dirty="0" smtClean="0">
                <a:latin typeface="Simplified Arabic" panose="02020603050405020304" pitchFamily="18" charset="-78"/>
                <a:cs typeface="Simplified Arabic" panose="02020603050405020304" pitchFamily="18" charset="-78"/>
              </a:rPr>
              <a:t>: </a:t>
            </a:r>
            <a:r>
              <a:rPr lang="ar-DZ" sz="2400" dirty="0" smtClean="0">
                <a:latin typeface="Simplified Arabic" panose="02020603050405020304" pitchFamily="18" charset="-78"/>
                <a:cs typeface="Simplified Arabic" panose="02020603050405020304" pitchFamily="18" charset="-78"/>
              </a:rPr>
              <a:t>يتم </a:t>
            </a:r>
            <a:r>
              <a:rPr lang="ar-DZ" sz="2400" dirty="0">
                <a:latin typeface="Simplified Arabic" panose="02020603050405020304" pitchFamily="18" charset="-78"/>
                <a:cs typeface="Simplified Arabic" panose="02020603050405020304" pitchFamily="18" charset="-78"/>
              </a:rPr>
              <a:t>تسجيل كافة اهداف المجموعة، المعايير، الاولويات ليتم رفعها لطرف ثالث عادة ما يكون المدير العام او مدير الموارد البشرية، حتى تضمن توافق عمل المجموعة مع قواعد وعمليات المنظمة.</a:t>
            </a:r>
          </a:p>
          <a:p>
            <a:pPr algn="just" rtl="1">
              <a:spcAft>
                <a:spcPts val="800"/>
              </a:spcAft>
            </a:pPr>
            <a:endParaRPr lang="ar-DZ" sz="2400" dirty="0">
              <a:latin typeface="Simplified Arabic" panose="02020603050405020304" pitchFamily="18" charset="-78"/>
              <a:cs typeface="Simplified Arabic" panose="02020603050405020304" pitchFamily="18" charset="-78"/>
            </a:endParaRPr>
          </a:p>
          <a:p>
            <a:pPr algn="just" rtl="1">
              <a:spcAft>
                <a:spcPts val="800"/>
              </a:spcAft>
            </a:pPr>
            <a:endParaRPr lang="ar-DZ"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231578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73511"/>
            <a:ext cx="12006262" cy="4196020"/>
          </a:xfrm>
          <a:prstGeom prst="rect">
            <a:avLst/>
          </a:prstGeom>
        </p:spPr>
        <p:txBody>
          <a:bodyPr wrap="square">
            <a:spAutoFit/>
          </a:bodyPr>
          <a:lstStyle/>
          <a:p>
            <a:pPr algn="just" rtl="1">
              <a:spcAft>
                <a:spcPts val="800"/>
              </a:spcAft>
            </a:pPr>
            <a:r>
              <a:rPr lang="ar-SA" sz="2400" b="1" u="sng"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3-خصائص الإدارة بالأهداف: </a:t>
            </a:r>
            <a:endParaRPr lang="fr-FR" sz="2400" b="1" u="sng"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pP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أ</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تقوم على مبدأ التشاور بين المرؤوسين والرؤساء والمشاركة لتحديد الأهداف </a:t>
            </a:r>
            <a:r>
              <a:rPr lang="fr-FR" sz="2400" dirty="0">
                <a:latin typeface="Simplified Arabic" panose="02020603050405020304" pitchFamily="18" charset="-78"/>
                <a:ea typeface="Symbol" panose="05050102010706020507" pitchFamily="18" charset="2"/>
                <a:cs typeface="Simplified Arabic" panose="02020603050405020304" pitchFamily="18" charset="-78"/>
              </a:rPr>
              <a:t>*</a:t>
            </a:r>
            <a:r>
              <a:rPr lang="ar-SA" sz="2400" dirty="0">
                <a:latin typeface="Simplified Arabic" panose="02020603050405020304" pitchFamily="18" charset="-78"/>
                <a:ea typeface="Calibri" panose="020F0502020204030204" pitchFamily="34" charset="0"/>
                <a:cs typeface="Simplified Arabic" panose="02020603050405020304" pitchFamily="18" charset="-78"/>
              </a:rPr>
              <a:t> الجزئية التي تتكامل مع بعضها البعض لتشكل الهدف العام للمؤسسة، وفي حالة وجود أهداف متعارضة ( الجودة العالية والتكلفة المنخفضة) فمن مهام الإدارة بالأهداف تحقيق الانسجام بينهما، وهذه الحالة تخص المؤسسات الحالية.</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lvl="0" algn="just" rtl="1">
              <a:spcAft>
                <a:spcPts val="800"/>
              </a:spcAft>
            </a:pP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ب-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تقوم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على مبدأ التعاون بين الرؤساء والمرؤوسين عند وضع خطط والإجراءات المرحلية لتنفيذ الأهداف ووضع المعايير المناسبة لقياس الأداء وتقييمه، وهذا بغرض معالجة الانحرافات</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ج- يعمل هذا النمط من الإدارة على تنمية العلاقات بين الأفراد في المؤسسة ويرفع من روحهم المعنوية من خلال مساهمتهم في الإدارة، وبالاتصال المباشر والمستمر مع الرؤساء الذين يعملون على توفير الظروف المناسبة للعمل</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ar-DZ"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د- يساعد التحديد المسبق للأهداف ومعرفة كل عامل في المؤسسة لمهامه المسير من اداء وظائفه، كون كل فرد قد ساهم في تنظيم وتخطيط عملة بناء على مشاركته في وضع الأهداف، مما يجعله قادرا على التوجيه الذاتي والرقابة الذاتية.</a:t>
            </a:r>
            <a:endParaRPr lang="fr-FR" sz="24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843316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64886" y="472559"/>
            <a:ext cx="3172664" cy="584775"/>
          </a:xfrm>
          <a:prstGeom prst="rect">
            <a:avLst/>
          </a:prstGeom>
        </p:spPr>
        <p:txBody>
          <a:bodyPr wrap="none">
            <a:spAutoFit/>
          </a:bodyPr>
          <a:lstStyle/>
          <a:p>
            <a:pPr algn="r" rtl="1">
              <a:spcAft>
                <a:spcPts val="800"/>
              </a:spcAft>
            </a:pPr>
            <a:r>
              <a:rPr lang="ar-DZ" sz="32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ثالثا: </a:t>
            </a:r>
            <a:r>
              <a:rPr lang="ar-SA" sz="32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البرامج </a:t>
            </a:r>
            <a:r>
              <a:rPr lang="ar-SA"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التدريبية.</a:t>
            </a:r>
            <a:endParaRPr lang="fr-FR"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142875" y="1242923"/>
            <a:ext cx="11858625" cy="6145272"/>
          </a:xfrm>
          <a:prstGeom prst="rect">
            <a:avLst/>
          </a:prstGeom>
        </p:spPr>
        <p:txBody>
          <a:bodyPr wrap="square">
            <a:spAutoFit/>
          </a:bodyPr>
          <a:lstStyle/>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تعد الدورات التدريبية إحدى الركائز الأساسية لتحقيق التنمية الشاملة واستدامتها، نظرا لدورها الرئيسي في صقل المهارات وتحريك القدرات، وتنمية الكفاءات في جوانبها العلمية والمهنية والتقنية اللازمة لتلبية متطلبات التنمية وتقديم الخدمات للمستفيدين منها</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algn="r" rtl="1">
              <a:spcAft>
                <a:spcPts val="800"/>
              </a:spcAft>
            </a:pPr>
            <a:r>
              <a:rPr lang="ar-SA" sz="2400" b="1" dirty="0">
                <a:ea typeface="Calibri" panose="020F0502020204030204" pitchFamily="34" charset="0"/>
                <a:cs typeface="Simplified Arabic" panose="02020603050405020304" pitchFamily="18" charset="-78"/>
              </a:rPr>
              <a:t>1 </a:t>
            </a:r>
            <a:r>
              <a:rPr lang="ar-DZ" sz="2400" b="1" dirty="0" smtClean="0">
                <a:ea typeface="Calibri" panose="020F0502020204030204" pitchFamily="34" charset="0"/>
                <a:cs typeface="Simplified Arabic" panose="02020603050405020304" pitchFamily="18" charset="-78"/>
              </a:rPr>
              <a:t>- </a:t>
            </a:r>
            <a:r>
              <a:rPr lang="ar-SA" sz="2400" b="1" dirty="0" smtClean="0">
                <a:ea typeface="Calibri" panose="020F0502020204030204" pitchFamily="34" charset="0"/>
                <a:cs typeface="Simplified Arabic" panose="02020603050405020304" pitchFamily="18" charset="-78"/>
              </a:rPr>
              <a:t>تعريف </a:t>
            </a:r>
            <a:r>
              <a:rPr lang="ar-SA" sz="2400" b="1" dirty="0">
                <a:ea typeface="Calibri" panose="020F0502020204030204" pitchFamily="34" charset="0"/>
                <a:cs typeface="Simplified Arabic" panose="02020603050405020304" pitchFamily="18" charset="-78"/>
              </a:rPr>
              <a:t>التدريب: </a:t>
            </a:r>
            <a:r>
              <a:rPr lang="ar-SA" sz="2400" dirty="0">
                <a:ea typeface="Calibri" panose="020F0502020204030204" pitchFamily="34" charset="0"/>
                <a:cs typeface="Simplified Arabic" panose="02020603050405020304" pitchFamily="18" charset="-78"/>
              </a:rPr>
              <a:t>هناك عدة تعاريف مسندة للتدريب نذكر منها</a:t>
            </a:r>
            <a:r>
              <a:rPr lang="ar-SA" sz="2400" dirty="0" smtClean="0">
                <a:ea typeface="Calibri" panose="020F0502020204030204" pitchFamily="34" charset="0"/>
                <a:cs typeface="Simplified Arabic" panose="02020603050405020304" pitchFamily="18" charset="-78"/>
              </a:rPr>
              <a:t>:</a:t>
            </a:r>
            <a:endParaRPr lang="ar-DZ" sz="2400" dirty="0" smtClean="0">
              <a:ea typeface="Calibri" panose="020F0502020204030204" pitchFamily="34" charset="0"/>
              <a:cs typeface="Simplified Arabic" panose="02020603050405020304" pitchFamily="18" charset="-78"/>
            </a:endParaRPr>
          </a:p>
          <a:p>
            <a:pPr algn="just" rtl="1">
              <a:spcAft>
                <a:spcPts val="800"/>
              </a:spcAft>
            </a:pPr>
            <a:r>
              <a:rPr lang="ar-DZ" sz="2400" dirty="0" smtClean="0">
                <a:ea typeface="Calibri" panose="020F0502020204030204" pitchFamily="34" charset="0"/>
                <a:cs typeface="Simplified Arabic" panose="02020603050405020304" pitchFamily="18" charset="-78"/>
              </a:rPr>
              <a:t>يرى البعض أن </a:t>
            </a:r>
            <a:r>
              <a:rPr lang="ar-SA" sz="2400" dirty="0" smtClean="0">
                <a:ea typeface="Calibri" panose="020F0502020204030204" pitchFamily="34" charset="0"/>
                <a:cs typeface="Simplified Arabic" panose="02020603050405020304" pitchFamily="18" charset="-78"/>
              </a:rPr>
              <a:t>التدريب </a:t>
            </a:r>
            <a:r>
              <a:rPr lang="ar-DZ" sz="2400" dirty="0" smtClean="0">
                <a:ea typeface="Calibri" panose="020F0502020204030204" pitchFamily="34" charset="0"/>
                <a:cs typeface="Simplified Arabic" panose="02020603050405020304" pitchFamily="18" charset="-78"/>
              </a:rPr>
              <a:t>عبارة </a:t>
            </a:r>
            <a:r>
              <a:rPr lang="ar-SA" sz="2400" dirty="0" smtClean="0">
                <a:ea typeface="Calibri" panose="020F0502020204030204" pitchFamily="34" charset="0"/>
                <a:cs typeface="Simplified Arabic" panose="02020603050405020304" pitchFamily="18" charset="-78"/>
              </a:rPr>
              <a:t>على </a:t>
            </a:r>
            <a:r>
              <a:rPr lang="ar-SA" sz="2400" dirty="0">
                <a:ea typeface="Calibri" panose="020F0502020204030204" pitchFamily="34" charset="0"/>
                <a:cs typeface="Simplified Arabic" panose="02020603050405020304" pitchFamily="18" charset="-78"/>
              </a:rPr>
              <a:t>"إتاحة الفرصة للفرد كي يتعلم أثناء العمل" ، وتعد البرامج التدريبية "للعاملين </a:t>
            </a:r>
            <a:r>
              <a:rPr lang="ar-SA" sz="2400" dirty="0">
                <a:latin typeface="Cambria" panose="02040503050406030204" pitchFamily="18" charset="0"/>
                <a:ea typeface="Calibri" panose="020F0502020204030204" pitchFamily="34" charset="0"/>
                <a:cs typeface="Times New Roman" panose="02020603050405020304" pitchFamily="18" charset="0"/>
              </a:rPr>
              <a:t>القدامى للمنشاة لإكسابهم مهارات ومعارف جديدة </a:t>
            </a:r>
            <a:r>
              <a:rPr lang="ar-DZ" sz="2400" dirty="0" err="1" smtClean="0">
                <a:latin typeface="Cambria" panose="02040503050406030204" pitchFamily="18" charset="0"/>
                <a:ea typeface="Calibri" panose="020F0502020204030204" pitchFamily="34" charset="0"/>
                <a:cs typeface="Times New Roman" panose="02020603050405020304" pitchFamily="18" charset="0"/>
              </a:rPr>
              <a:t>يتطلبها</a:t>
            </a:r>
            <a:r>
              <a:rPr lang="ar-SA" sz="2400" dirty="0" smtClean="0">
                <a:latin typeface="Cambria" panose="02040503050406030204" pitchFamily="18" charset="0"/>
                <a:ea typeface="Calibri" panose="020F0502020204030204" pitchFamily="34" charset="0"/>
                <a:cs typeface="Times New Roman" panose="02020603050405020304" pitchFamily="18" charset="0"/>
              </a:rPr>
              <a:t> </a:t>
            </a:r>
            <a:r>
              <a:rPr lang="ar-SA" sz="2400" dirty="0">
                <a:latin typeface="Cambria" panose="02040503050406030204" pitchFamily="18" charset="0"/>
                <a:ea typeface="Calibri" panose="020F0502020204030204" pitchFamily="34" charset="0"/>
                <a:cs typeface="Times New Roman" panose="02020603050405020304" pitchFamily="18" charset="0"/>
              </a:rPr>
              <a:t>التقدم التكنولوجي</a:t>
            </a:r>
            <a:r>
              <a:rPr lang="ar-SA" sz="2400" dirty="0">
                <a:ea typeface="Calibri" panose="020F0502020204030204" pitchFamily="34" charset="0"/>
                <a:cs typeface="Simplified Arabic" panose="02020603050405020304" pitchFamily="18" charset="-78"/>
              </a:rPr>
              <a:t>، وتساعد في تحسين قدرتهم على انجاز العمل وتمكنهم من الإحاطة بالأساليب والاتجاهات الفنية والمهنية المحيطة بأداء العمل </a:t>
            </a:r>
            <a:r>
              <a:rPr lang="ar-SA" sz="2400" dirty="0" smtClean="0">
                <a:ea typeface="Calibri" panose="020F0502020204030204" pitchFamily="34" charset="0"/>
                <a:cs typeface="Simplified Arabic" panose="02020603050405020304" pitchFamily="18" charset="-78"/>
              </a:rPr>
              <a:t>"</a:t>
            </a:r>
            <a:r>
              <a:rPr lang="ar-DZ" sz="2400" dirty="0" smtClean="0">
                <a:ea typeface="Calibri" panose="020F0502020204030204" pitchFamily="34" charset="0"/>
                <a:cs typeface="Simplified Arabic" panose="02020603050405020304" pitchFamily="18" charset="-78"/>
              </a:rPr>
              <a:t>.</a:t>
            </a:r>
            <a:r>
              <a:rPr lang="ar-SA" sz="2400" dirty="0" smtClean="0">
                <a:ea typeface="Calibri" panose="020F0502020204030204" pitchFamily="34" charset="0"/>
                <a:cs typeface="Simplified Arabic" panose="02020603050405020304" pitchFamily="18" charset="-78"/>
              </a:rPr>
              <a:t> </a:t>
            </a:r>
            <a:endParaRPr lang="ar-DZ" sz="2400" dirty="0" smtClean="0">
              <a:ea typeface="Calibri" panose="020F0502020204030204" pitchFamily="34" charset="0"/>
              <a:cs typeface="Simplified Arabic" panose="02020603050405020304" pitchFamily="18" charset="-78"/>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والتدريب عموما يهدف إلى "ضمان أداء العمل بفعالية عن طريق سد الثغرات التي توجد أحيانا بين معايير الأداء التي تحددها الإدارة وبين الأداء الفعلي لكافة الأعمال بالمنظمة" </a:t>
            </a:r>
            <a:r>
              <a:rPr lang="ar-SA" sz="2400" dirty="0" smtClean="0">
                <a:latin typeface="Calibri" panose="020F0502020204030204" pitchFamily="34" charset="0"/>
                <a:ea typeface="Calibri" panose="020F0502020204030204" pitchFamily="34" charset="0"/>
                <a:cs typeface="Simplified Arabic" panose="02020603050405020304" pitchFamily="18" charset="-78"/>
              </a:rPr>
              <a:t>، </a:t>
            </a:r>
            <a:r>
              <a:rPr lang="ar-SA" sz="2400" dirty="0">
                <a:latin typeface="Calibri" panose="020F0502020204030204" pitchFamily="34" charset="0"/>
                <a:ea typeface="Calibri" panose="020F0502020204030204" pitchFamily="34" charset="0"/>
                <a:cs typeface="Simplified Arabic" panose="02020603050405020304" pitchFamily="18" charset="-78"/>
              </a:rPr>
              <a:t>والتدريب هو "تطبيق المعرفة ويمكن الأفراد من الإلمام والوعي بالقواعد والإجراءات الموجهة والمرشدة لسلوكهم، وهو اذن عملية تعلم سلسلة من السلوك المبرمج</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algn="just" rtl="1">
              <a:spcAft>
                <a:spcPts val="800"/>
              </a:spcAft>
            </a:pPr>
            <a:r>
              <a:rPr lang="ar-SA" sz="2400" dirty="0">
                <a:ea typeface="Calibri" panose="020F0502020204030204" pitchFamily="34" charset="0"/>
                <a:cs typeface="Simplified Arabic" panose="02020603050405020304" pitchFamily="18" charset="-78"/>
              </a:rPr>
              <a:t>والتدريب "يساعد الفرد على التأقلم مع أحوال العمل في الوظيفة الحالية والمستقبلية، علاوة على ذلك يكسب الفرد المهارة الضرورية والمعرفة التي تساعد على العمل بفعالية" ، لا يستهدف التدريب </a:t>
            </a:r>
            <a:r>
              <a:rPr lang="ar-SA" sz="2400" dirty="0" smtClean="0">
                <a:ea typeface="Calibri" panose="020F0502020204030204" pitchFamily="34" charset="0"/>
                <a:cs typeface="Simplified Arabic" panose="02020603050405020304" pitchFamily="18" charset="-78"/>
              </a:rPr>
              <a:t>الجيد</a:t>
            </a:r>
            <a:r>
              <a:rPr lang="fr-FR" sz="2400" dirty="0" smtClean="0">
                <a:ea typeface="Calibri" panose="020F0502020204030204" pitchFamily="34" charset="0"/>
                <a:cs typeface="Simplified Arabic" panose="02020603050405020304" pitchFamily="18" charset="-78"/>
              </a:rPr>
              <a:t> </a:t>
            </a:r>
            <a:r>
              <a:rPr lang="ar-DZ" sz="2400" dirty="0">
                <a:ea typeface="Calibri" panose="020F0502020204030204" pitchFamily="34" charset="0"/>
                <a:cs typeface="Simplified Arabic" panose="02020603050405020304" pitchFamily="18" charset="-78"/>
              </a:rPr>
              <a:t>تعليم العامل أداء العمل وحسب، وإنما أدائه بالطرق المثلى، تلك الطرق التي ينتج فيها العامل اكبر قدر من الإنتاج بأقل قدر من الجهد وفي اقل مدة ممكنة مع أحسن درجة من الجودة، مع المحافظة على سلامة الآلة وعلى صحته النفسية والجسمية" </a:t>
            </a:r>
            <a:r>
              <a:rPr lang="fr-FR" sz="2400" dirty="0" smtClean="0">
                <a:ea typeface="Calibri" panose="020F0502020204030204" pitchFamily="34" charset="0"/>
                <a:cs typeface="Simplified Arabic" panose="02020603050405020304" pitchFamily="18" charset="-78"/>
              </a:rPr>
              <a:t> </a:t>
            </a:r>
            <a:r>
              <a:rPr lang="ar-DZ" sz="2400" dirty="0" smtClean="0">
                <a:ea typeface="Calibri" panose="020F0502020204030204" pitchFamily="34" charset="0"/>
                <a:cs typeface="Simplified Arabic" panose="02020603050405020304" pitchFamily="18" charset="-78"/>
              </a:rPr>
              <a:t> </a:t>
            </a:r>
            <a:r>
              <a:rPr lang="ar-SA" sz="2400" dirty="0" smtClean="0">
                <a:ea typeface="Calibri" panose="020F0502020204030204" pitchFamily="34" charset="0"/>
                <a:cs typeface="Simplified Arabic" panose="02020603050405020304" pitchFamily="18" charset="-78"/>
              </a:rPr>
              <a:t> </a:t>
            </a:r>
            <a:r>
              <a:rPr lang="ar-DZ" sz="2400" dirty="0" smtClean="0">
                <a:ea typeface="Calibri" panose="020F0502020204030204" pitchFamily="34" charset="0"/>
                <a:cs typeface="Simplified Arabic" panose="02020603050405020304" pitchFamily="18" charset="-78"/>
              </a:rPr>
              <a:t> </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51909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 y="185648"/>
            <a:ext cx="12077700" cy="6883936"/>
          </a:xfrm>
          <a:prstGeom prst="rect">
            <a:avLst/>
          </a:prstGeom>
        </p:spPr>
        <p:txBody>
          <a:bodyPr wrap="square">
            <a:spAutoFit/>
          </a:bodyPr>
          <a:lstStyle/>
          <a:p>
            <a:pPr algn="just" rtl="1"/>
            <a:r>
              <a:rPr lang="ar-DZ" sz="2400" dirty="0">
                <a:latin typeface="Simplified Arabic" panose="02020603050405020304" pitchFamily="18" charset="-78"/>
                <a:cs typeface="Simplified Arabic" panose="02020603050405020304" pitchFamily="18" charset="-78"/>
              </a:rPr>
              <a:t>كما يعرف التدريب بأنه "النشاط المنظم والمبني على أسس علمية والخاص باكتساب أو زيادة وتطوير المهارات والمعارف لدى الأفراد العاملين وتعميق معرفتهم بأهداف المنظمة وتوجيه سلوكهم باتجاه رفع كفاءتهم في أداء الاعمال المكلفين بها</a:t>
            </a:r>
            <a:r>
              <a:rPr lang="ar-DZ" sz="2400" dirty="0" smtClean="0">
                <a:latin typeface="Simplified Arabic" panose="02020603050405020304" pitchFamily="18" charset="-78"/>
                <a:cs typeface="Simplified Arabic" panose="02020603050405020304" pitchFamily="18" charset="-78"/>
              </a:rPr>
              <a:t>".</a:t>
            </a:r>
            <a:endParaRPr lang="fr-FR" sz="2400" dirty="0" smtClean="0">
              <a:latin typeface="Simplified Arabic" panose="02020603050405020304" pitchFamily="18" charset="-78"/>
              <a:cs typeface="Simplified Arabic" panose="02020603050405020304" pitchFamily="18" charset="-78"/>
            </a:endParaRPr>
          </a:p>
          <a:p>
            <a:pPr algn="just" rtl="1"/>
            <a:r>
              <a:rPr lang="ar-DZ" sz="2400" dirty="0" smtClean="0">
                <a:latin typeface="Simplified Arabic" panose="02020603050405020304" pitchFamily="18" charset="-78"/>
                <a:cs typeface="Simplified Arabic" panose="02020603050405020304" pitchFamily="18" charset="-78"/>
              </a:rPr>
              <a:t>اما التعلم </a:t>
            </a:r>
            <a:r>
              <a:rPr lang="ar-DZ" sz="2400" dirty="0">
                <a:latin typeface="Simplified Arabic" panose="02020603050405020304" pitchFamily="18" charset="-78"/>
                <a:cs typeface="Simplified Arabic" panose="02020603050405020304" pitchFamily="18" charset="-78"/>
              </a:rPr>
              <a:t>يقصد به "مجموعة التغيرات التي تحدث في سلوك الإنسان نتيجة الخبرات والتجارب السابقة لدى الإنسان، وتوجد عملية التعلم في حياة الشخص سواء كان في الأسرة أو المدرسة أو العمل او المجتمع بصفة عامة".</a:t>
            </a:r>
          </a:p>
          <a:p>
            <a:pPr algn="just" rtl="1"/>
            <a:r>
              <a:rPr lang="ar-DZ" sz="2400" dirty="0">
                <a:latin typeface="Simplified Arabic" panose="02020603050405020304" pitchFamily="18" charset="-78"/>
                <a:cs typeface="Simplified Arabic" panose="02020603050405020304" pitchFamily="18" charset="-78"/>
              </a:rPr>
              <a:t>تشير التعاريف السابقة إلى تعلم المهارة وكيفية رفعها لأداء العاملين لتمكنهم من اداء الأعمال الحالية والاعمال المتوقعة تكلف بها هذه الافراد مع احتمال التطوير والتغيير في الاعمال والتكنولوجيا المعتمدة في المؤسسة</a:t>
            </a:r>
            <a:r>
              <a:rPr lang="ar-DZ" sz="2400" dirty="0" smtClean="0">
                <a:latin typeface="Simplified Arabic" panose="02020603050405020304" pitchFamily="18" charset="-78"/>
                <a:cs typeface="Simplified Arabic" panose="02020603050405020304" pitchFamily="18" charset="-78"/>
              </a:rPr>
              <a:t>.</a:t>
            </a:r>
          </a:p>
          <a:p>
            <a:pPr algn="r" rtl="1">
              <a:spcAft>
                <a:spcPts val="800"/>
              </a:spcAft>
            </a:pPr>
            <a:r>
              <a:rPr lang="ar-SA" sz="2400" b="1"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Times New Roman" panose="02020603050405020304" pitchFamily="18" charset="0"/>
              </a:rPr>
              <a:t>2 - أهداف التدريب: أهداف التدريب كثيرة ومتعددة نذكر منها</a:t>
            </a:r>
            <a:r>
              <a:rPr lang="ar-SA" sz="24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Times New Roman" panose="02020603050405020304" pitchFamily="18" charset="0"/>
              </a:rPr>
              <a:t>:</a:t>
            </a:r>
            <a:endParaRPr lang="ar-DZ" sz="24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أ-تعليم رجال الاشراف والإدارة أصول الإدارة وفنونها، أنواع القيادات، أسس العلاقات الإنسانية، أساليب الاشراف والتوجيه والاسس العلمية للإدارة.</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ب-يوجه للتدريب على الاعمال الفنية لأنه يهتم بالتقدم التكنولوجي والتخصصات ذات الأهمية العالية في المجالات المعينة للمؤسسة.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ج- يوجه للتدريب على الأعمال المتخصصة ويستهدف التخصصات الفنية كتبسيط العمل من بيع والعلاقات العمالية، الأمن الصناعي وحوادث العمل، الهندسة البشرية، تقييم العمال، التناوب بين العمال، وهذا يتطلب التدريب على اتقانها واستخدام الآلات التكنولوجية.</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SA" sz="2400" dirty="0">
                <a:latin typeface="Simplified Arabic" panose="02020603050405020304" pitchFamily="18" charset="-78"/>
                <a:ea typeface="Calibri" panose="020F0502020204030204" pitchFamily="34" charset="0"/>
                <a:cs typeface="Simplified Arabic" panose="02020603050405020304" pitchFamily="18" charset="-78"/>
              </a:rPr>
              <a:t>د- تدريب يختص في تعليم العمال المهارات المهنية المطلوبة لأداء عمل معين وتحويل العمال من عمال عاديين إلى عمال مهرة.</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956005493"/>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4979</TotalTime>
  <Words>1917</Words>
  <Application>Microsoft Office PowerPoint</Application>
  <PresentationFormat>Grand écran</PresentationFormat>
  <Paragraphs>99</Paragraphs>
  <Slides>14</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14</vt:i4>
      </vt:variant>
    </vt:vector>
  </HeadingPairs>
  <TitlesOfParts>
    <vt:vector size="26" baseType="lpstr">
      <vt:lpstr>Arial</vt:lpstr>
      <vt:lpstr>Calibri</vt:lpstr>
      <vt:lpstr>Cambria</vt:lpstr>
      <vt:lpstr>Century Gothic</vt:lpstr>
      <vt:lpstr>Sakkal Majalla</vt:lpstr>
      <vt:lpstr>Simplified Arabic</vt:lpstr>
      <vt:lpstr>Symbol</vt:lpstr>
      <vt:lpstr>Tahoma</vt:lpstr>
      <vt:lpstr>Times New Roman</vt:lpstr>
      <vt:lpstr>Wingdings</vt:lpstr>
      <vt:lpstr>Wingdings 3</vt:lpstr>
      <vt:lpstr>Brin</vt:lpstr>
      <vt:lpstr> أدوات إدارة الكفاءات</vt:lpstr>
      <vt:lpstr>تمهيد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PRO</dc:creator>
  <cp:lastModifiedBy>HALIM</cp:lastModifiedBy>
  <cp:revision>144</cp:revision>
  <dcterms:created xsi:type="dcterms:W3CDTF">2021-01-27T17:03:08Z</dcterms:created>
  <dcterms:modified xsi:type="dcterms:W3CDTF">2024-12-16T22:53:32Z</dcterms:modified>
</cp:coreProperties>
</file>