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6" r:id="rId2"/>
    <p:sldId id="285" r:id="rId3"/>
    <p:sldId id="286" r:id="rId4"/>
    <p:sldId id="300" r:id="rId5"/>
    <p:sldId id="288" r:id="rId6"/>
    <p:sldId id="297" r:id="rId7"/>
    <p:sldId id="302" r:id="rId8"/>
    <p:sldId id="289" r:id="rId9"/>
    <p:sldId id="298" r:id="rId10"/>
    <p:sldId id="303" r:id="rId11"/>
    <p:sldId id="290" r:id="rId12"/>
    <p:sldId id="299" r:id="rId13"/>
    <p:sldId id="301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0A83A1-29D0-495A-99D2-CFAD1867872D}" type="doc">
      <dgm:prSet loTypeId="urn:microsoft.com/office/officeart/2005/8/layout/gear1" loCatId="cycle" qsTypeId="urn:microsoft.com/office/officeart/2005/8/quickstyle/simple1" qsCatId="simple" csTypeId="urn:microsoft.com/office/officeart/2005/8/colors/colorful3" csCatId="colorful" phldr="1"/>
      <dgm:spPr/>
    </dgm:pt>
    <dgm:pt modelId="{2AE566CD-5877-4131-97A8-E4727CF1BFDA}">
      <dgm:prSet phldrT="[Texte]"/>
      <dgm:spPr/>
      <dgm:t>
        <a:bodyPr/>
        <a:lstStyle/>
        <a:p>
          <a:r>
            <a:rPr lang="fr-FR" dirty="0"/>
            <a:t>autocratic</a:t>
          </a:r>
          <a:endParaRPr lang="en-US" dirty="0"/>
        </a:p>
      </dgm:t>
    </dgm:pt>
    <dgm:pt modelId="{08D4E217-1305-4DC9-B714-F41CE75FEDA9}" type="parTrans" cxnId="{720AE1E9-140C-4597-B8D5-2CA3BBB691F4}">
      <dgm:prSet/>
      <dgm:spPr/>
      <dgm:t>
        <a:bodyPr/>
        <a:lstStyle/>
        <a:p>
          <a:endParaRPr lang="en-US"/>
        </a:p>
      </dgm:t>
    </dgm:pt>
    <dgm:pt modelId="{FDBCDF21-9CBE-4735-817C-C4AE0AAC45A4}" type="sibTrans" cxnId="{720AE1E9-140C-4597-B8D5-2CA3BBB691F4}">
      <dgm:prSet/>
      <dgm:spPr/>
      <dgm:t>
        <a:bodyPr/>
        <a:lstStyle/>
        <a:p>
          <a:endParaRPr lang="en-US"/>
        </a:p>
      </dgm:t>
    </dgm:pt>
    <dgm:pt modelId="{07C54558-AF76-46B0-992E-F05E0EFB2255}">
      <dgm:prSet phldrT="[Texte]" custT="1"/>
      <dgm:spPr/>
      <dgm:t>
        <a:bodyPr/>
        <a:lstStyle/>
        <a:p>
          <a:r>
            <a:rPr lang="fr-FR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transactional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FD40AA-17F4-4A57-938C-E52282FEEFD8}" type="parTrans" cxnId="{98FB4545-A79C-4B72-9361-1E35CFCE5E50}">
      <dgm:prSet/>
      <dgm:spPr/>
      <dgm:t>
        <a:bodyPr/>
        <a:lstStyle/>
        <a:p>
          <a:endParaRPr lang="en-US"/>
        </a:p>
      </dgm:t>
    </dgm:pt>
    <dgm:pt modelId="{715E7A1E-B0D2-4E59-8A89-0F3A6D29AC4E}" type="sibTrans" cxnId="{98FB4545-A79C-4B72-9361-1E35CFCE5E50}">
      <dgm:prSet/>
      <dgm:spPr/>
      <dgm:t>
        <a:bodyPr/>
        <a:lstStyle/>
        <a:p>
          <a:endParaRPr lang="en-US"/>
        </a:p>
      </dgm:t>
    </dgm:pt>
    <dgm:pt modelId="{95552690-EA91-47F2-9F2E-24F420991CB8}">
      <dgm:prSet phldrT="[Texte]" custT="1"/>
      <dgm:spPr/>
      <dgm:t>
        <a:bodyPr/>
        <a:lstStyle/>
        <a:p>
          <a:r>
            <a:rPr lang="fr-F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transformational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1C3FA8-5A62-4BA7-BD3D-E73C6711B00D}" type="parTrans" cxnId="{D2D8E224-825B-441A-86EE-F1F5816239B7}">
      <dgm:prSet/>
      <dgm:spPr/>
      <dgm:t>
        <a:bodyPr/>
        <a:lstStyle/>
        <a:p>
          <a:endParaRPr lang="en-US"/>
        </a:p>
      </dgm:t>
    </dgm:pt>
    <dgm:pt modelId="{88D4C32E-E09B-4AC2-8E5F-0E6FBBE004B2}" type="sibTrans" cxnId="{D2D8E224-825B-441A-86EE-F1F5816239B7}">
      <dgm:prSet/>
      <dgm:spPr/>
      <dgm:t>
        <a:bodyPr/>
        <a:lstStyle/>
        <a:p>
          <a:endParaRPr lang="en-US"/>
        </a:p>
      </dgm:t>
    </dgm:pt>
    <dgm:pt modelId="{EFD270D4-24DB-42DE-8691-319C7A89D565}" type="pres">
      <dgm:prSet presAssocID="{C40A83A1-29D0-495A-99D2-CFAD1867872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B14D1EE-7FE4-4B86-8077-A193F3467C8C}" type="pres">
      <dgm:prSet presAssocID="{2AE566CD-5877-4131-97A8-E4727CF1BFDA}" presName="gear1" presStyleLbl="node1" presStyleIdx="0" presStyleCnt="3" custLinFactNeighborX="27760" custLinFactNeighborY="-3635">
        <dgm:presLayoutVars>
          <dgm:chMax val="1"/>
          <dgm:bulletEnabled val="1"/>
        </dgm:presLayoutVars>
      </dgm:prSet>
      <dgm:spPr/>
    </dgm:pt>
    <dgm:pt modelId="{D152967D-42D1-4B01-A929-61711A090666}" type="pres">
      <dgm:prSet presAssocID="{2AE566CD-5877-4131-97A8-E4727CF1BFDA}" presName="gear1srcNode" presStyleLbl="node1" presStyleIdx="0" presStyleCnt="3"/>
      <dgm:spPr/>
    </dgm:pt>
    <dgm:pt modelId="{3A9E07BC-7966-4483-AB49-0765D8E84551}" type="pres">
      <dgm:prSet presAssocID="{2AE566CD-5877-4131-97A8-E4727CF1BFDA}" presName="gear1dstNode" presStyleLbl="node1" presStyleIdx="0" presStyleCnt="3"/>
      <dgm:spPr/>
    </dgm:pt>
    <dgm:pt modelId="{4C94A80E-338A-43EF-B14C-7229FEE1B094}" type="pres">
      <dgm:prSet presAssocID="{07C54558-AF76-46B0-992E-F05E0EFB2255}" presName="gear2" presStyleLbl="node1" presStyleIdx="1" presStyleCnt="3" custScaleX="119029" custScaleY="109177" custLinFactNeighborX="-12243" custLinFactNeighborY="25901">
        <dgm:presLayoutVars>
          <dgm:chMax val="1"/>
          <dgm:bulletEnabled val="1"/>
        </dgm:presLayoutVars>
      </dgm:prSet>
      <dgm:spPr/>
    </dgm:pt>
    <dgm:pt modelId="{05FC43AD-50D7-4B78-86D2-10C4EA2DD3CB}" type="pres">
      <dgm:prSet presAssocID="{07C54558-AF76-46B0-992E-F05E0EFB2255}" presName="gear2srcNode" presStyleLbl="node1" presStyleIdx="1" presStyleCnt="3"/>
      <dgm:spPr/>
    </dgm:pt>
    <dgm:pt modelId="{6A7FF948-D0F3-43CC-8CE1-FA07F82CFFDB}" type="pres">
      <dgm:prSet presAssocID="{07C54558-AF76-46B0-992E-F05E0EFB2255}" presName="gear2dstNode" presStyleLbl="node1" presStyleIdx="1" presStyleCnt="3"/>
      <dgm:spPr/>
    </dgm:pt>
    <dgm:pt modelId="{B3A2CC1F-7D1E-4CDF-9C6F-60F96F25755C}" type="pres">
      <dgm:prSet presAssocID="{95552690-EA91-47F2-9F2E-24F420991CB8}" presName="gear3" presStyleLbl="node1" presStyleIdx="2" presStyleCnt="3" custScaleX="118640" custScaleY="116332"/>
      <dgm:spPr/>
    </dgm:pt>
    <dgm:pt modelId="{5A0C36CF-C3E9-42C7-8D79-6D5569038C18}" type="pres">
      <dgm:prSet presAssocID="{95552690-EA91-47F2-9F2E-24F420991CB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BDE5F38-17B6-4653-BE27-4CB951D8CA80}" type="pres">
      <dgm:prSet presAssocID="{95552690-EA91-47F2-9F2E-24F420991CB8}" presName="gear3srcNode" presStyleLbl="node1" presStyleIdx="2" presStyleCnt="3"/>
      <dgm:spPr/>
    </dgm:pt>
    <dgm:pt modelId="{371A2F9B-4D1A-4E7D-B609-375EBE222156}" type="pres">
      <dgm:prSet presAssocID="{95552690-EA91-47F2-9F2E-24F420991CB8}" presName="gear3dstNode" presStyleLbl="node1" presStyleIdx="2" presStyleCnt="3"/>
      <dgm:spPr/>
    </dgm:pt>
    <dgm:pt modelId="{5FBB4385-6528-4138-A562-EADC868A949A}" type="pres">
      <dgm:prSet presAssocID="{FDBCDF21-9CBE-4735-817C-C4AE0AAC45A4}" presName="connector1" presStyleLbl="sibTrans2D1" presStyleIdx="0" presStyleCnt="3" custLinFactNeighborX="21171" custLinFactNeighborY="-1549"/>
      <dgm:spPr/>
    </dgm:pt>
    <dgm:pt modelId="{2C46626C-901B-40B0-B006-1990B0347B4C}" type="pres">
      <dgm:prSet presAssocID="{715E7A1E-B0D2-4E59-8A89-0F3A6D29AC4E}" presName="connector2" presStyleLbl="sibTrans2D1" presStyleIdx="1" presStyleCnt="3" custLinFactNeighborX="-20255" custLinFactNeighborY="24875"/>
      <dgm:spPr/>
    </dgm:pt>
    <dgm:pt modelId="{E30FDD73-39BA-454C-A2D6-B5247EF411F4}" type="pres">
      <dgm:prSet presAssocID="{88D4C32E-E09B-4AC2-8E5F-0E6FBBE004B2}" presName="connector3" presStyleLbl="sibTrans2D1" presStyleIdx="2" presStyleCnt="3"/>
      <dgm:spPr/>
    </dgm:pt>
  </dgm:ptLst>
  <dgm:cxnLst>
    <dgm:cxn modelId="{924A0805-F9FD-4D48-9B10-7266693B01DC}" type="presOf" srcId="{07C54558-AF76-46B0-992E-F05E0EFB2255}" destId="{4C94A80E-338A-43EF-B14C-7229FEE1B094}" srcOrd="0" destOrd="0" presId="urn:microsoft.com/office/officeart/2005/8/layout/gear1"/>
    <dgm:cxn modelId="{E004BD18-BA55-4D7E-98BD-3E6E8A9AB5A0}" type="presOf" srcId="{2AE566CD-5877-4131-97A8-E4727CF1BFDA}" destId="{DB14D1EE-7FE4-4B86-8077-A193F3467C8C}" srcOrd="0" destOrd="0" presId="urn:microsoft.com/office/officeart/2005/8/layout/gear1"/>
    <dgm:cxn modelId="{D2D8E224-825B-441A-86EE-F1F5816239B7}" srcId="{C40A83A1-29D0-495A-99D2-CFAD1867872D}" destId="{95552690-EA91-47F2-9F2E-24F420991CB8}" srcOrd="2" destOrd="0" parTransId="{2D1C3FA8-5A62-4BA7-BD3D-E73C6711B00D}" sibTransId="{88D4C32E-E09B-4AC2-8E5F-0E6FBBE004B2}"/>
    <dgm:cxn modelId="{3E66C13B-0246-4E55-B0AA-44AA5112F1AD}" type="presOf" srcId="{88D4C32E-E09B-4AC2-8E5F-0E6FBBE004B2}" destId="{E30FDD73-39BA-454C-A2D6-B5247EF411F4}" srcOrd="0" destOrd="0" presId="urn:microsoft.com/office/officeart/2005/8/layout/gear1"/>
    <dgm:cxn modelId="{C0963B3C-1D03-43C5-80AA-0A677DEF1876}" type="presOf" srcId="{07C54558-AF76-46B0-992E-F05E0EFB2255}" destId="{6A7FF948-D0F3-43CC-8CE1-FA07F82CFFDB}" srcOrd="2" destOrd="0" presId="urn:microsoft.com/office/officeart/2005/8/layout/gear1"/>
    <dgm:cxn modelId="{32E91A62-1C17-4640-B4BC-9C5D0E7DCE88}" type="presOf" srcId="{95552690-EA91-47F2-9F2E-24F420991CB8}" destId="{371A2F9B-4D1A-4E7D-B609-375EBE222156}" srcOrd="3" destOrd="0" presId="urn:microsoft.com/office/officeart/2005/8/layout/gear1"/>
    <dgm:cxn modelId="{98FB4545-A79C-4B72-9361-1E35CFCE5E50}" srcId="{C40A83A1-29D0-495A-99D2-CFAD1867872D}" destId="{07C54558-AF76-46B0-992E-F05E0EFB2255}" srcOrd="1" destOrd="0" parTransId="{ABFD40AA-17F4-4A57-938C-E52282FEEFD8}" sibTransId="{715E7A1E-B0D2-4E59-8A89-0F3A6D29AC4E}"/>
    <dgm:cxn modelId="{7EC1F56B-EFE9-4E5A-A7C8-6899A662C25B}" type="presOf" srcId="{C40A83A1-29D0-495A-99D2-CFAD1867872D}" destId="{EFD270D4-24DB-42DE-8691-319C7A89D565}" srcOrd="0" destOrd="0" presId="urn:microsoft.com/office/officeart/2005/8/layout/gear1"/>
    <dgm:cxn modelId="{6F96C876-554A-461D-91CC-6260EFAF6860}" type="presOf" srcId="{2AE566CD-5877-4131-97A8-E4727CF1BFDA}" destId="{3A9E07BC-7966-4483-AB49-0765D8E84551}" srcOrd="2" destOrd="0" presId="urn:microsoft.com/office/officeart/2005/8/layout/gear1"/>
    <dgm:cxn modelId="{54254859-0BEF-4C94-AB86-2531DC7C3D22}" type="presOf" srcId="{2AE566CD-5877-4131-97A8-E4727CF1BFDA}" destId="{D152967D-42D1-4B01-A929-61711A090666}" srcOrd="1" destOrd="0" presId="urn:microsoft.com/office/officeart/2005/8/layout/gear1"/>
    <dgm:cxn modelId="{C768CA5A-57DE-4E38-9A16-30A3F029D9C4}" type="presOf" srcId="{95552690-EA91-47F2-9F2E-24F420991CB8}" destId="{FBDE5F38-17B6-4653-BE27-4CB951D8CA80}" srcOrd="2" destOrd="0" presId="urn:microsoft.com/office/officeart/2005/8/layout/gear1"/>
    <dgm:cxn modelId="{29403EBC-5985-49D6-8115-52FA2B934006}" type="presOf" srcId="{95552690-EA91-47F2-9F2E-24F420991CB8}" destId="{5A0C36CF-C3E9-42C7-8D79-6D5569038C18}" srcOrd="1" destOrd="0" presId="urn:microsoft.com/office/officeart/2005/8/layout/gear1"/>
    <dgm:cxn modelId="{4278A8D3-C571-47F9-A25D-E43BB1DB86F3}" type="presOf" srcId="{07C54558-AF76-46B0-992E-F05E0EFB2255}" destId="{05FC43AD-50D7-4B78-86D2-10C4EA2DD3CB}" srcOrd="1" destOrd="0" presId="urn:microsoft.com/office/officeart/2005/8/layout/gear1"/>
    <dgm:cxn modelId="{E75F65D6-A6E8-4F75-9F55-F6856B83B28F}" type="presOf" srcId="{FDBCDF21-9CBE-4735-817C-C4AE0AAC45A4}" destId="{5FBB4385-6528-4138-A562-EADC868A949A}" srcOrd="0" destOrd="0" presId="urn:microsoft.com/office/officeart/2005/8/layout/gear1"/>
    <dgm:cxn modelId="{233E0EDF-1B41-469A-9716-1C1AAC7B68B3}" type="presOf" srcId="{715E7A1E-B0D2-4E59-8A89-0F3A6D29AC4E}" destId="{2C46626C-901B-40B0-B006-1990B0347B4C}" srcOrd="0" destOrd="0" presId="urn:microsoft.com/office/officeart/2005/8/layout/gear1"/>
    <dgm:cxn modelId="{720AE1E9-140C-4597-B8D5-2CA3BBB691F4}" srcId="{C40A83A1-29D0-495A-99D2-CFAD1867872D}" destId="{2AE566CD-5877-4131-97A8-E4727CF1BFDA}" srcOrd="0" destOrd="0" parTransId="{08D4E217-1305-4DC9-B714-F41CE75FEDA9}" sibTransId="{FDBCDF21-9CBE-4735-817C-C4AE0AAC45A4}"/>
    <dgm:cxn modelId="{0BEDEDFE-321F-42BF-82CC-1F091E5B0D0C}" type="presOf" srcId="{95552690-EA91-47F2-9F2E-24F420991CB8}" destId="{B3A2CC1F-7D1E-4CDF-9C6F-60F96F25755C}" srcOrd="0" destOrd="0" presId="urn:microsoft.com/office/officeart/2005/8/layout/gear1"/>
    <dgm:cxn modelId="{D8CE31CC-BB7E-41A6-AC33-78C9A9933BBF}" type="presParOf" srcId="{EFD270D4-24DB-42DE-8691-319C7A89D565}" destId="{DB14D1EE-7FE4-4B86-8077-A193F3467C8C}" srcOrd="0" destOrd="0" presId="urn:microsoft.com/office/officeart/2005/8/layout/gear1"/>
    <dgm:cxn modelId="{BC668D0B-DFC3-4886-881E-9A180BE49944}" type="presParOf" srcId="{EFD270D4-24DB-42DE-8691-319C7A89D565}" destId="{D152967D-42D1-4B01-A929-61711A090666}" srcOrd="1" destOrd="0" presId="urn:microsoft.com/office/officeart/2005/8/layout/gear1"/>
    <dgm:cxn modelId="{C47FEE69-7042-4170-BED3-79956A099DED}" type="presParOf" srcId="{EFD270D4-24DB-42DE-8691-319C7A89D565}" destId="{3A9E07BC-7966-4483-AB49-0765D8E84551}" srcOrd="2" destOrd="0" presId="urn:microsoft.com/office/officeart/2005/8/layout/gear1"/>
    <dgm:cxn modelId="{BED32C9E-98E4-418D-945B-D90C8CF1A48C}" type="presParOf" srcId="{EFD270D4-24DB-42DE-8691-319C7A89D565}" destId="{4C94A80E-338A-43EF-B14C-7229FEE1B094}" srcOrd="3" destOrd="0" presId="urn:microsoft.com/office/officeart/2005/8/layout/gear1"/>
    <dgm:cxn modelId="{39231D89-964C-4195-93C3-B7B8FEA094ED}" type="presParOf" srcId="{EFD270D4-24DB-42DE-8691-319C7A89D565}" destId="{05FC43AD-50D7-4B78-86D2-10C4EA2DD3CB}" srcOrd="4" destOrd="0" presId="urn:microsoft.com/office/officeart/2005/8/layout/gear1"/>
    <dgm:cxn modelId="{4C45F780-3FB1-4429-AD28-F2D00EF1BC39}" type="presParOf" srcId="{EFD270D4-24DB-42DE-8691-319C7A89D565}" destId="{6A7FF948-D0F3-43CC-8CE1-FA07F82CFFDB}" srcOrd="5" destOrd="0" presId="urn:microsoft.com/office/officeart/2005/8/layout/gear1"/>
    <dgm:cxn modelId="{446071BE-9296-48E1-BC08-C36601408C0F}" type="presParOf" srcId="{EFD270D4-24DB-42DE-8691-319C7A89D565}" destId="{B3A2CC1F-7D1E-4CDF-9C6F-60F96F25755C}" srcOrd="6" destOrd="0" presId="urn:microsoft.com/office/officeart/2005/8/layout/gear1"/>
    <dgm:cxn modelId="{4576EACB-8ED2-4ED7-A05C-D9F6A3B1D56F}" type="presParOf" srcId="{EFD270D4-24DB-42DE-8691-319C7A89D565}" destId="{5A0C36CF-C3E9-42C7-8D79-6D5569038C18}" srcOrd="7" destOrd="0" presId="urn:microsoft.com/office/officeart/2005/8/layout/gear1"/>
    <dgm:cxn modelId="{1A715917-50E9-4CD4-816E-C0DC3CE8A165}" type="presParOf" srcId="{EFD270D4-24DB-42DE-8691-319C7A89D565}" destId="{FBDE5F38-17B6-4653-BE27-4CB951D8CA80}" srcOrd="8" destOrd="0" presId="urn:microsoft.com/office/officeart/2005/8/layout/gear1"/>
    <dgm:cxn modelId="{02500647-F218-4E61-A9A6-8168AB255210}" type="presParOf" srcId="{EFD270D4-24DB-42DE-8691-319C7A89D565}" destId="{371A2F9B-4D1A-4E7D-B609-375EBE222156}" srcOrd="9" destOrd="0" presId="urn:microsoft.com/office/officeart/2005/8/layout/gear1"/>
    <dgm:cxn modelId="{8E098A8D-8D18-4C8C-94FA-DEC5108C7C7C}" type="presParOf" srcId="{EFD270D4-24DB-42DE-8691-319C7A89D565}" destId="{5FBB4385-6528-4138-A562-EADC868A949A}" srcOrd="10" destOrd="0" presId="urn:microsoft.com/office/officeart/2005/8/layout/gear1"/>
    <dgm:cxn modelId="{80221455-BBF1-42EE-8925-32F926B348DF}" type="presParOf" srcId="{EFD270D4-24DB-42DE-8691-319C7A89D565}" destId="{2C46626C-901B-40B0-B006-1990B0347B4C}" srcOrd="11" destOrd="0" presId="urn:microsoft.com/office/officeart/2005/8/layout/gear1"/>
    <dgm:cxn modelId="{3FACFBB2-F752-41A6-BD0D-957D9CCBDDA5}" type="presParOf" srcId="{EFD270D4-24DB-42DE-8691-319C7A89D565}" destId="{E30FDD73-39BA-454C-A2D6-B5247EF411F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4D1EE-7FE4-4B86-8077-A193F3467C8C}">
      <dsp:nvSpPr>
        <dsp:cNvPr id="0" name=""/>
        <dsp:cNvSpPr/>
      </dsp:nvSpPr>
      <dsp:spPr>
        <a:xfrm>
          <a:off x="6116229" y="2513158"/>
          <a:ext cx="3074331" cy="3074331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autocratic</a:t>
          </a:r>
          <a:endParaRPr lang="en-US" sz="3600" kern="1200" dirty="0"/>
        </a:p>
      </dsp:txBody>
      <dsp:txXfrm>
        <a:off x="6734306" y="3233305"/>
        <a:ext cx="1838177" cy="1580270"/>
      </dsp:txXfrm>
    </dsp:sp>
    <dsp:sp modelId="{4C94A80E-338A-43EF-B14C-7229FEE1B094}">
      <dsp:nvSpPr>
        <dsp:cNvPr id="0" name=""/>
        <dsp:cNvSpPr/>
      </dsp:nvSpPr>
      <dsp:spPr>
        <a:xfrm>
          <a:off x="2987622" y="2374772"/>
          <a:ext cx="2661342" cy="2441063"/>
        </a:xfrm>
        <a:prstGeom prst="gear6">
          <a:avLst/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transactional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4187" y="2993031"/>
        <a:ext cx="1368212" cy="1204545"/>
      </dsp:txXfrm>
    </dsp:sp>
    <dsp:sp modelId="{B3A2CC1F-7D1E-4CDF-9C6F-60F96F25755C}">
      <dsp:nvSpPr>
        <dsp:cNvPr id="0" name=""/>
        <dsp:cNvSpPr/>
      </dsp:nvSpPr>
      <dsp:spPr>
        <a:xfrm rot="20700000">
          <a:off x="4512986" y="186084"/>
          <a:ext cx="2617557" cy="2529982"/>
        </a:xfrm>
        <a:prstGeom prst="gear6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transformational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20700000">
        <a:off x="5092287" y="735789"/>
        <a:ext cx="1458954" cy="1430572"/>
      </dsp:txXfrm>
    </dsp:sp>
    <dsp:sp modelId="{5FBB4385-6528-4138-A562-EADC868A949A}">
      <dsp:nvSpPr>
        <dsp:cNvPr id="0" name=""/>
        <dsp:cNvSpPr/>
      </dsp:nvSpPr>
      <dsp:spPr>
        <a:xfrm>
          <a:off x="5875125" y="2091108"/>
          <a:ext cx="3935143" cy="3935143"/>
        </a:xfrm>
        <a:prstGeom prst="circularArrow">
          <a:avLst>
            <a:gd name="adj1" fmla="val 4687"/>
            <a:gd name="adj2" fmla="val 299029"/>
            <a:gd name="adj3" fmla="val 2541791"/>
            <a:gd name="adj4" fmla="val 15807138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6626C-901B-40B0-B006-1990B0347B4C}">
      <dsp:nvSpPr>
        <dsp:cNvPr id="0" name=""/>
        <dsp:cNvSpPr/>
      </dsp:nvSpPr>
      <dsp:spPr>
        <a:xfrm>
          <a:off x="2499007" y="2108755"/>
          <a:ext cx="2859127" cy="28591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FDD73-39BA-454C-A2D6-B5247EF411F4}">
      <dsp:nvSpPr>
        <dsp:cNvPr id="0" name=""/>
        <dsp:cNvSpPr/>
      </dsp:nvSpPr>
      <dsp:spPr>
        <a:xfrm>
          <a:off x="4219680" y="-130111"/>
          <a:ext cx="3082715" cy="30827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19270-8412-427F-BD84-AA03E878ED7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61D5F-6EFC-4563-8562-D65FFC1803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F7D3CA-B2BE-4DBF-B299-890FCC1CB48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44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0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671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667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19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45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480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137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5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76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0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13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01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0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44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6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F7D3CA-B2BE-4DBF-B299-890FCC1CB48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9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32F4E4-B52A-CCA7-1943-A7C5F8EB4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392" y="-49986"/>
            <a:ext cx="74168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University  Of  Mohammed Khider -Biskra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Faculty of Economic Sciences, Commercial Sciences and Management Sciences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Department of Management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D3D3E8-5580-FA50-7750-9E5314ADDC16}"/>
              </a:ext>
            </a:extLst>
          </p:cNvPr>
          <p:cNvSpPr txBox="1"/>
          <p:nvPr/>
        </p:nvSpPr>
        <p:spPr>
          <a:xfrm>
            <a:off x="4107215" y="3931899"/>
            <a:ext cx="3643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Dr. ABDAOUI Nawal</a:t>
            </a:r>
            <a:endParaRPr lang="en-US" sz="2000" b="1" dirty="0"/>
          </a:p>
          <a:p>
            <a:pPr algn="ctr"/>
            <a:r>
              <a:rPr lang="en-US" sz="2000" b="1" dirty="0"/>
              <a:t>nawal.abdaoui@univ-biskra.dz</a:t>
            </a:r>
            <a:endParaRPr lang="fr-FR" sz="2000" b="1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7169F63-E88C-FD18-8865-75518D9B00DF}"/>
              </a:ext>
            </a:extLst>
          </p:cNvPr>
          <p:cNvSpPr/>
          <p:nvPr/>
        </p:nvSpPr>
        <p:spPr>
          <a:xfrm>
            <a:off x="2725962" y="2531516"/>
            <a:ext cx="6577516" cy="138499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820D68-2420-77E0-BD53-4B6924DD3587}"/>
              </a:ext>
            </a:extLst>
          </p:cNvPr>
          <p:cNvSpPr txBox="1"/>
          <p:nvPr/>
        </p:nvSpPr>
        <p:spPr>
          <a:xfrm>
            <a:off x="2987040" y="2727026"/>
            <a:ext cx="5740169" cy="1615828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fr-FR" sz="4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LEADERSHIP STYLES</a:t>
            </a:r>
          </a:p>
          <a:p>
            <a:endParaRPr lang="en-US" sz="44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642E6C5-F0E8-BAD4-22F8-6737CC5F1CF5}"/>
              </a:ext>
            </a:extLst>
          </p:cNvPr>
          <p:cNvSpPr txBox="1"/>
          <p:nvPr/>
        </p:nvSpPr>
        <p:spPr>
          <a:xfrm>
            <a:off x="4409440" y="5433704"/>
            <a:ext cx="31663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Academic Year</a:t>
            </a:r>
          </a:p>
          <a:p>
            <a:pPr algn="ctr"/>
            <a:r>
              <a:rPr lang="fr-FR" sz="2400" b="1" dirty="0"/>
              <a:t>2024-2025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870CBCD-9744-D6BD-C8F3-FCECF2A6C511}"/>
              </a:ext>
            </a:extLst>
          </p:cNvPr>
          <p:cNvSpPr txBox="1"/>
          <p:nvPr/>
        </p:nvSpPr>
        <p:spPr>
          <a:xfrm>
            <a:off x="859124" y="2300683"/>
            <a:ext cx="20293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Lecture n°5:</a:t>
            </a:r>
          </a:p>
        </p:txBody>
      </p:sp>
    </p:spTree>
    <p:extLst>
      <p:ext uri="{BB962C8B-B14F-4D97-AF65-F5344CB8AC3E}">
        <p14:creationId xmlns:p14="http://schemas.microsoft.com/office/powerpoint/2010/main" val="1568898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0D1B1A1-B452-DC3C-2FFA-E256DDB7FC3D}"/>
              </a:ext>
            </a:extLst>
          </p:cNvPr>
          <p:cNvSpPr txBox="1"/>
          <p:nvPr/>
        </p:nvSpPr>
        <p:spPr>
          <a:xfrm>
            <a:off x="5384800" y="2083415"/>
            <a:ext cx="61163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Bill Gates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 co-founder of the software giant Microsoft, exhibited transactional leadership by setting well defined goals, and rewarding the achievement of these goals.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ill Gates — Wikipédia">
            <a:extLst>
              <a:ext uri="{FF2B5EF4-FFF2-40B4-BE49-F238E27FC236}">
                <a16:creationId xmlns:a16="http://schemas.microsoft.com/office/drawing/2014/main" id="{EDF0BDA7-9B43-7EEF-3CDC-0C552B6A1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" y="345440"/>
            <a:ext cx="4521200" cy="6004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07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78039A01-5932-498B-39D4-B2066C891AC0}"/>
              </a:ext>
            </a:extLst>
          </p:cNvPr>
          <p:cNvSpPr txBox="1"/>
          <p:nvPr/>
        </p:nvSpPr>
        <p:spPr>
          <a:xfrm>
            <a:off x="3859252" y="652678"/>
            <a:ext cx="759968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Autocratic leadership, also known as authoritarian leadership, is a leadership system in which the leader holds absolute power and makes decisions without any input from followers. The leader exercises full control over the decision-making process and typically expects strict compliance from the subordinates.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features and characteristics of autocratic leaders as : </a:t>
            </a:r>
          </a:p>
          <a:p>
            <a:r>
              <a:rPr lang="en-US" sz="2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Centralized decision-making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Autocratic leaders make all the decisions independently, without any input or feedback from their followers. </a:t>
            </a:r>
          </a:p>
          <a:p>
            <a:r>
              <a:rPr lang="en-US" sz="2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supervision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Such leaders closely monitor and control their subordinates' work, often providing detailed instructions and closely overseeing their subordinates’ tasks. </a:t>
            </a:r>
          </a:p>
          <a:p>
            <a:r>
              <a:rPr lang="en-US" sz="2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individual autonomy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Autocratic leaders expect strict adherence to rules and procedures, leaving little or no room for individual initiative or independent decision-making. </a:t>
            </a:r>
          </a:p>
          <a:p>
            <a:r>
              <a:rPr lang="en-US" sz="2000" b="0" i="1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Auoritarian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Control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leader has absolute control over the team and expects team members to follow instructions without question. 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B3432AF-1D73-571F-EC78-FCDAE2F87FA3}"/>
              </a:ext>
            </a:extLst>
          </p:cNvPr>
          <p:cNvGrpSpPr/>
          <p:nvPr/>
        </p:nvGrpSpPr>
        <p:grpSpPr>
          <a:xfrm>
            <a:off x="733067" y="652678"/>
            <a:ext cx="2849126" cy="2971623"/>
            <a:chOff x="5057694" y="2158"/>
            <a:chExt cx="3524013" cy="2971623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Hexagone 8">
              <a:extLst>
                <a:ext uri="{FF2B5EF4-FFF2-40B4-BE49-F238E27FC236}">
                  <a16:creationId xmlns:a16="http://schemas.microsoft.com/office/drawing/2014/main" id="{00E1B04C-55E9-BE49-B2D9-26A574F002AD}"/>
                </a:ext>
              </a:extLst>
            </p:cNvPr>
            <p:cNvSpPr/>
            <p:nvPr/>
          </p:nvSpPr>
          <p:spPr>
            <a:xfrm rot="5400000">
              <a:off x="5333889" y="-274037"/>
              <a:ext cx="2971623" cy="352401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Hexagone 4">
              <a:extLst>
                <a:ext uri="{FF2B5EF4-FFF2-40B4-BE49-F238E27FC236}">
                  <a16:creationId xmlns:a16="http://schemas.microsoft.com/office/drawing/2014/main" id="{C280B29C-E99C-7BF3-1E51-2D3FDFE7F281}"/>
                </a:ext>
              </a:extLst>
            </p:cNvPr>
            <p:cNvSpPr txBox="1"/>
            <p:nvPr/>
          </p:nvSpPr>
          <p:spPr>
            <a:xfrm>
              <a:off x="5645029" y="497429"/>
              <a:ext cx="2349342" cy="1981082"/>
            </a:xfrm>
            <a:prstGeom prst="rect">
              <a:avLst/>
            </a:prstGeom>
            <a:grp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i="0" u="none" strike="noStrike" kern="1200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Autocratic</a:t>
              </a:r>
              <a:endPara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2106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C81ABBB-F414-1AF4-7344-83094BC3F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065564"/>
              </p:ext>
            </p:extLst>
          </p:nvPr>
        </p:nvGraphicFramePr>
        <p:xfrm>
          <a:off x="614680" y="1046480"/>
          <a:ext cx="10962639" cy="438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9800">
                  <a:extLst>
                    <a:ext uri="{9D8B030D-6E8A-4147-A177-3AD203B41FA5}">
                      <a16:colId xmlns:a16="http://schemas.microsoft.com/office/drawing/2014/main" val="3499973428"/>
                    </a:ext>
                  </a:extLst>
                </a:gridCol>
                <a:gridCol w="4389120">
                  <a:extLst>
                    <a:ext uri="{9D8B030D-6E8A-4147-A177-3AD203B41FA5}">
                      <a16:colId xmlns:a16="http://schemas.microsoft.com/office/drawing/2014/main" val="3809346087"/>
                    </a:ext>
                  </a:extLst>
                </a:gridCol>
                <a:gridCol w="5633719">
                  <a:extLst>
                    <a:ext uri="{9D8B030D-6E8A-4147-A177-3AD203B41FA5}">
                      <a16:colId xmlns:a16="http://schemas.microsoft.com/office/drawing/2014/main" val="311734768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strike="noStrike" kern="1200" baseline="0" dirty="0">
                          <a:solidFill>
                            <a:srgbClr val="000000"/>
                          </a:solidFill>
                        </a:rPr>
                        <a:t>AUTOCRATIV</a:t>
                      </a:r>
                      <a:endParaRPr lang="en-US" sz="2800" u="none" kern="1200" dirty="0"/>
                    </a:p>
                    <a:p>
                      <a:pPr algn="ctr"/>
                      <a:endParaRPr lang="en-US" sz="2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ADVANTAGES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DISADVANTAGES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2706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u="none" strike="noStrike" baseline="0" dirty="0">
                          <a:solidFill>
                            <a:srgbClr val="000000"/>
                          </a:solidFill>
                        </a:rPr>
                        <a:t>- Clear direction: With autocratic leadership, there is a clear chain of command and well-defined roles and responsibilities, providing clarity to followers. </a:t>
                      </a:r>
                    </a:p>
                    <a:p>
                      <a:r>
                        <a:rPr lang="en-US" sz="2000" b="0" u="none" strike="noStrike" baseline="0" dirty="0">
                          <a:solidFill>
                            <a:srgbClr val="000000"/>
                          </a:solidFill>
                        </a:rPr>
                        <a:t>- Suitable in crisis situations: This style can be effective in crisis situations where decisive action is necessary, and there is limited time for consultation. </a:t>
                      </a:r>
                    </a:p>
                    <a:p>
                      <a:endParaRPr lang="en-US" sz="2400" b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u="none" strike="noStrike" baseline="0" dirty="0">
                          <a:solidFill>
                            <a:srgbClr val="000000"/>
                          </a:solidFill>
                        </a:rPr>
                        <a:t>- Lack of creativity and innovation: Autocratic leadership stifles creativity and innovation since the focus is primarily on following instructions and procedures. </a:t>
                      </a:r>
                    </a:p>
                    <a:p>
                      <a:r>
                        <a:rPr lang="en-US" sz="2000" b="0" u="none" strike="noStrike" baseline="0" dirty="0">
                          <a:solidFill>
                            <a:srgbClr val="000000"/>
                          </a:solidFill>
                        </a:rPr>
                        <a:t>- Reduced employee morale and motivation: The lack of involvement and participation in decision-making can lead to decreased employee morale, job desatisfaction, and demotivation. </a:t>
                      </a:r>
                    </a:p>
                    <a:p>
                      <a:r>
                        <a:rPr lang="en-US" sz="2000" b="0" u="none" strike="noStrike" baseline="0" dirty="0">
                          <a:solidFill>
                            <a:srgbClr val="000000"/>
                          </a:solidFill>
                        </a:rPr>
                        <a:t>- Dependency on the leader: In autocratic leadership, the leader holds most of the power and knowledge, creating a dependency on their presence and decision-making abilities. 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472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504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B5BC23F-A81F-9B28-31DC-EF156F1C903A}"/>
              </a:ext>
            </a:extLst>
          </p:cNvPr>
          <p:cNvSpPr txBox="1"/>
          <p:nvPr/>
        </p:nvSpPr>
        <p:spPr>
          <a:xfrm>
            <a:off x="5019040" y="2016036"/>
            <a:ext cx="611632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Adolf Hitler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Hitler's leadership during the Nazi regime exemplified autocratic leadership, with him holding absolute power, making decisions unilaterally, and demanding unquestioning obedience from his subordinates.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Adolf Hitler — Wikipédia">
            <a:extLst>
              <a:ext uri="{FF2B5EF4-FFF2-40B4-BE49-F238E27FC236}">
                <a16:creationId xmlns:a16="http://schemas.microsoft.com/office/drawing/2014/main" id="{C6DA63E3-2218-27E8-0039-94F9E7B59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6" y="482600"/>
            <a:ext cx="3888976" cy="5892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721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57C869D-A397-562F-0C14-3015C09FD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487680"/>
            <a:ext cx="1124712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rmation leadership : comment ça se passe ?">
            <a:extLst>
              <a:ext uri="{FF2B5EF4-FFF2-40B4-BE49-F238E27FC236}">
                <a16:creationId xmlns:a16="http://schemas.microsoft.com/office/drawing/2014/main" id="{C510EDE8-F540-B9C5-BC0A-D9DD62F27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" y="515421"/>
            <a:ext cx="11023600" cy="389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927BE36-123B-140A-DCBA-E207EA70A854}"/>
              </a:ext>
            </a:extLst>
          </p:cNvPr>
          <p:cNvSpPr txBox="1"/>
          <p:nvPr/>
        </p:nvSpPr>
        <p:spPr>
          <a:xfrm>
            <a:off x="670560" y="3761045"/>
            <a:ext cx="11023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refers to the process of influencing and guiding others towards the achievement of a common goal or vision. Simply put, leadership is the ability to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empower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individuals or groups to work collaboratively and effectively. leadership encompasses a wide range of skills, traits, and behaviors, including: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decision-making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 thinking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 setting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which are quite key for every leader.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5047B69-10B6-8619-A1F7-4A859EA74060}"/>
              </a:ext>
            </a:extLst>
          </p:cNvPr>
          <p:cNvSpPr/>
          <p:nvPr/>
        </p:nvSpPr>
        <p:spPr>
          <a:xfrm>
            <a:off x="497840" y="515421"/>
            <a:ext cx="4358640" cy="7823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INTRODUCTION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326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5ED37D0-623D-F7C1-1681-0F99D9775B30}"/>
              </a:ext>
            </a:extLst>
          </p:cNvPr>
          <p:cNvSpPr txBox="1"/>
          <p:nvPr/>
        </p:nvSpPr>
        <p:spPr>
          <a:xfrm>
            <a:off x="762000" y="1554481"/>
            <a:ext cx="108712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Leaders usually exhibit a style of leadership as they motivate and inspire their followers. Leadership style therefore, refers to the </a:t>
            </a:r>
            <a:r>
              <a:rPr lang="en-US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manner in which a leader chooses to lead and interact with their followers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reflects the leader's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attitudes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influencing and directing others. Leadership style has a huge influence on how a leader makes decisions, communicates expectations, motivates followers, and creates a work environment.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Leadership style is an expression of the leader's leadership approach. It reflects the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leader's preferences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beliefs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about how to effectively lead and influence others.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There are several leaderships styles and these different leadership styles can impact the dynamics, productivity, and culture within an organization or group in several different ways.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EE99F8A-32A7-8376-16D8-532BB0BE47AB}"/>
              </a:ext>
            </a:extLst>
          </p:cNvPr>
          <p:cNvSpPr/>
          <p:nvPr/>
        </p:nvSpPr>
        <p:spPr>
          <a:xfrm>
            <a:off x="762000" y="667820"/>
            <a:ext cx="6024880" cy="117113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DEFINITION OF LEADERSHIP STYLE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691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8B267551-F73B-BF35-DE95-25DF2CF500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321567"/>
              </p:ext>
            </p:extLst>
          </p:nvPr>
        </p:nvGraphicFramePr>
        <p:xfrm>
          <a:off x="447040" y="467360"/>
          <a:ext cx="11084560" cy="5589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4395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63BDA64-9A4B-B80A-EDEE-9EBAD89F4E09}"/>
              </a:ext>
            </a:extLst>
          </p:cNvPr>
          <p:cNvSpPr txBox="1"/>
          <p:nvPr/>
        </p:nvSpPr>
        <p:spPr>
          <a:xfrm>
            <a:off x="3561247" y="512158"/>
            <a:ext cx="806704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Transformational leadership is a leadership style in which the leader inspires and motivates his/her followers to achieve exceptional performance by creating a vision, setting high expectations, and challenging the followers to exceed their own self-interests for the benefit of the organization or society at large. Transformational leaders focus on transforming individuals and organizations by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encouraging creativity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promoting personal growth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main characteristics of transformational leadership are: </a:t>
            </a:r>
          </a:p>
          <a:p>
            <a:r>
              <a:rPr lang="en-US" sz="2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Visionary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Transformational leaders have a clear vision of what they want to achieve. </a:t>
            </a:r>
          </a:p>
          <a:p>
            <a:r>
              <a:rPr lang="en-US" sz="2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communicators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Transformational leaders are good communicators who articulate their vision effectively to their followers. </a:t>
            </a:r>
          </a:p>
          <a:p>
            <a:r>
              <a:rPr lang="en-US" sz="2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Inspirational and motivational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Transformational leaders inspire and motivate others by providing a compelling future direction. They also create a positive and motivating environment. </a:t>
            </a:r>
          </a:p>
          <a:p>
            <a:r>
              <a:rPr lang="en-US" sz="2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Forster change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Transformational leaders are change leaders or drivers. </a:t>
            </a:r>
          </a:p>
          <a:p>
            <a:r>
              <a:rPr lang="en-US" sz="2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Empathetic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Transformational leaders are empathetic and understand their followers’ needs and concerns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4AB9FE5-F95D-75E3-C899-41F02515C7F6}"/>
              </a:ext>
            </a:extLst>
          </p:cNvPr>
          <p:cNvGrpSpPr/>
          <p:nvPr/>
        </p:nvGrpSpPr>
        <p:grpSpPr>
          <a:xfrm>
            <a:off x="680721" y="619760"/>
            <a:ext cx="2880526" cy="3313689"/>
            <a:chOff x="989511" y="76300"/>
            <a:chExt cx="3627452" cy="297162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Hexagone 4">
              <a:extLst>
                <a:ext uri="{FF2B5EF4-FFF2-40B4-BE49-F238E27FC236}">
                  <a16:creationId xmlns:a16="http://schemas.microsoft.com/office/drawing/2014/main" id="{E1F79316-AF21-458D-4871-77209AE63239}"/>
                </a:ext>
              </a:extLst>
            </p:cNvPr>
            <p:cNvSpPr/>
            <p:nvPr/>
          </p:nvSpPr>
          <p:spPr>
            <a:xfrm rot="5400000">
              <a:off x="1317425" y="-251614"/>
              <a:ext cx="2971623" cy="3627452"/>
            </a:xfrm>
            <a:prstGeom prst="hexagon">
              <a:avLst>
                <a:gd name="adj" fmla="val 25000"/>
                <a:gd name="vf" fmla="val 115470"/>
              </a:avLst>
            </a:prstGeom>
            <a:sp3d>
              <a:bevelT w="114300" prst="artDeco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6" name="Hexagone 4">
              <a:extLst>
                <a:ext uri="{FF2B5EF4-FFF2-40B4-BE49-F238E27FC236}">
                  <a16:creationId xmlns:a16="http://schemas.microsoft.com/office/drawing/2014/main" id="{55B3DB33-EA5C-AC58-96EE-1480D785B518}"/>
                </a:ext>
              </a:extLst>
            </p:cNvPr>
            <p:cNvSpPr txBox="1"/>
            <p:nvPr/>
          </p:nvSpPr>
          <p:spPr>
            <a:xfrm>
              <a:off x="1594086" y="571572"/>
              <a:ext cx="2418302" cy="1981082"/>
            </a:xfrm>
            <a:prstGeom prst="rect">
              <a:avLst/>
            </a:prstGeom>
            <a:sp3d>
              <a:bevelT w="114300" prst="artDeco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0" u="none" strike="noStrike" kern="1200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TRANSFORMATIONAL</a:t>
              </a:r>
              <a:endParaRPr lang="en-US" sz="2000" u="none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8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9866B59-5EB2-9114-CB62-15632B394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421552"/>
              </p:ext>
            </p:extLst>
          </p:nvPr>
        </p:nvGraphicFramePr>
        <p:xfrm>
          <a:off x="614680" y="457200"/>
          <a:ext cx="10998199" cy="5120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75360">
                  <a:extLst>
                    <a:ext uri="{9D8B030D-6E8A-4147-A177-3AD203B41FA5}">
                      <a16:colId xmlns:a16="http://schemas.microsoft.com/office/drawing/2014/main" val="3499973428"/>
                    </a:ext>
                  </a:extLst>
                </a:gridCol>
                <a:gridCol w="4917440">
                  <a:extLst>
                    <a:ext uri="{9D8B030D-6E8A-4147-A177-3AD203B41FA5}">
                      <a16:colId xmlns:a16="http://schemas.microsoft.com/office/drawing/2014/main" val="3809346087"/>
                    </a:ext>
                  </a:extLst>
                </a:gridCol>
                <a:gridCol w="5105399">
                  <a:extLst>
                    <a:ext uri="{9D8B030D-6E8A-4147-A177-3AD203B41FA5}">
                      <a16:colId xmlns:a16="http://schemas.microsoft.com/office/drawing/2014/main" val="311734768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strike="noStrike" kern="1200" baseline="0" dirty="0">
                          <a:solidFill>
                            <a:srgbClr val="000000"/>
                          </a:solidFill>
                        </a:rPr>
                        <a:t>TRANSFORMATIONAL</a:t>
                      </a:r>
                      <a:endParaRPr lang="en-US" sz="2800" u="none" kern="1200" dirty="0"/>
                    </a:p>
                    <a:p>
                      <a:pPr algn="ctr"/>
                      <a:endParaRPr lang="en-US" sz="2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ADVANTAGES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DISADVANTAGES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092706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none" strike="noStrike" baseline="0" dirty="0">
                          <a:solidFill>
                            <a:srgbClr val="000000"/>
                          </a:solidFill>
                        </a:rPr>
                        <a:t>- Transformational leaders inspire their followers to go above and beyond, resulting in higher levels of motivation and commitment. </a:t>
                      </a:r>
                    </a:p>
                    <a:p>
                      <a:r>
                        <a:rPr lang="en-US" sz="1800" b="0" u="none" strike="noStrike" baseline="0" dirty="0">
                          <a:solidFill>
                            <a:srgbClr val="000000"/>
                          </a:solidFill>
                        </a:rPr>
                        <a:t>- By setting high expectations and encouraging innovation, transformational leaders can drive their teams or organizations to achieve outstanding results.</a:t>
                      </a:r>
                    </a:p>
                    <a:p>
                      <a:r>
                        <a:rPr lang="en-US" sz="1800" b="0" u="none" strike="noStrike" baseline="0" dirty="0">
                          <a:solidFill>
                            <a:srgbClr val="000000"/>
                          </a:solidFill>
                        </a:rPr>
                        <a:t>- Transformational leaders create a positive and supportive work environment that promotes collaboration, creativity, and a sense of purpose. Transformational leaders are change leaders, they lead and drive change in organizations or societies.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none" strike="noStrike" baseline="0" dirty="0">
                          <a:solidFill>
                            <a:srgbClr val="000000"/>
                          </a:solidFill>
                        </a:rPr>
                        <a:t>- Transformational leadership relies heavily on the leader's influence, and if the leader is absent or fails to provide proper guidance, it can negatively impact the followers.</a:t>
                      </a:r>
                    </a:p>
                    <a:p>
                      <a:r>
                        <a:rPr lang="en-US" sz="1800" b="0" u="none" strike="noStrike" baseline="0" dirty="0">
                          <a:solidFill>
                            <a:srgbClr val="000000"/>
                          </a:solidFill>
                        </a:rPr>
                        <a:t>- Followers often become over-reliant on the leader’s guidance and decision-making.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="0" u="none" strike="noStrike" baseline="0" dirty="0">
                          <a:solidFill>
                            <a:srgbClr val="000000"/>
                          </a:solidFill>
                        </a:rPr>
                        <a:t>- Transformational leaders may set extremely high expectations, leading to increased stress and burnout among their followers.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="0" u="none" strike="noStrike" baseline="0" dirty="0">
                          <a:solidFill>
                            <a:srgbClr val="000000"/>
                          </a:solidFill>
                        </a:rPr>
                        <a:t>- The leaders too, face burnout as they invest too much time and energy in supporting and developing their followers. </a:t>
                      </a:r>
                    </a:p>
                    <a:p>
                      <a:r>
                        <a:rPr lang="en-US" sz="1800" b="0" u="none" strike="noStrike" baseline="0" dirty="0">
                          <a:solidFill>
                            <a:srgbClr val="000000"/>
                          </a:solidFill>
                        </a:rPr>
                        <a:t>- Since some individuals naturally resist change, they may resist the transformational leader's vision or find it difficult to adapt to the constant changes and challenges.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472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793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70ED6EA-DD05-06A8-BDEE-BCEBC8C1D85A}"/>
              </a:ext>
            </a:extLst>
          </p:cNvPr>
          <p:cNvSpPr txBox="1"/>
          <p:nvPr/>
        </p:nvSpPr>
        <p:spPr>
          <a:xfrm>
            <a:off x="4673602" y="1637437"/>
            <a:ext cx="61163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Nelson Mandela</a:t>
            </a:r>
            <a:endParaRPr lang="en-US" sz="3200" b="1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former President of South Africa, exemplified transformational leadership through his vision of a democratic and all-inclusive South Africa. He demonstrated transformational leadership when he inspired and united millions of South Africans during the anti-apartheid movement, and his emphasis on reconciliation and forgiveness.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elson Mandela - Leadership Which Ended Apartheid">
            <a:extLst>
              <a:ext uri="{FF2B5EF4-FFF2-40B4-BE49-F238E27FC236}">
                <a16:creationId xmlns:a16="http://schemas.microsoft.com/office/drawing/2014/main" id="{9125EF9D-080C-7503-7A9B-0CEAD38FB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843280"/>
            <a:ext cx="3839527" cy="51714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55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FFE4F57-926E-D994-517B-2E3A40462B8F}"/>
              </a:ext>
            </a:extLst>
          </p:cNvPr>
          <p:cNvSpPr txBox="1"/>
          <p:nvPr/>
        </p:nvSpPr>
        <p:spPr>
          <a:xfrm>
            <a:off x="3434080" y="726899"/>
            <a:ext cx="809752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Transactional leadership is an approach that focuses on the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 relationship between leaders and followers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 this leadership style, the leader maintains stability and achieves goals through a system of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rewards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punishment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For any good performance, the leader provides rewards (such as bonuses, improved salaries, promotions,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while poor performance receives punishments (like demotions, warning letters, reprimands, salary cuts and terminations).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features and characteristics of transactional leadership as: </a:t>
            </a:r>
          </a:p>
          <a:p>
            <a:r>
              <a:rPr lang="en-US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Clearly defined expectations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Transactional leaders establish clear expectations and ensure that everyone understands these expectations. </a:t>
            </a:r>
          </a:p>
          <a:p>
            <a:r>
              <a:rPr lang="en-US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contingent rewards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 line with the expectations, transactional leaders also provide well defined rewards and pusnishments to their followers based on meeting the set performance targets. </a:t>
            </a:r>
          </a:p>
          <a:p>
            <a:r>
              <a:rPr lang="en-US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 relationship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This leadership style is based on an exchange relationship - a reward for good performance and punishment for poor performance. </a:t>
            </a:r>
          </a:p>
          <a:p>
            <a:r>
              <a:rPr lang="en-US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 performance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Transactional leaders closely monitor the performance of their teams and intervene when deviations occur to ensure compliance with established standards. </a:t>
            </a:r>
          </a:p>
          <a:p>
            <a:r>
              <a:rPr lang="en-US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oriented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This type of leadership is focused on achieving goals.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B3A1E6B-4199-94A1-1076-6D02546E5F67}"/>
              </a:ext>
            </a:extLst>
          </p:cNvPr>
          <p:cNvGrpSpPr/>
          <p:nvPr/>
        </p:nvGrpSpPr>
        <p:grpSpPr>
          <a:xfrm>
            <a:off x="584955" y="571431"/>
            <a:ext cx="2849126" cy="2971623"/>
            <a:chOff x="5057694" y="2158"/>
            <a:chExt cx="3524013" cy="297162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Hexagone 4">
              <a:extLst>
                <a:ext uri="{FF2B5EF4-FFF2-40B4-BE49-F238E27FC236}">
                  <a16:creationId xmlns:a16="http://schemas.microsoft.com/office/drawing/2014/main" id="{F8B2300F-587F-469A-B5C9-CCC48D1F8CB9}"/>
                </a:ext>
              </a:extLst>
            </p:cNvPr>
            <p:cNvSpPr/>
            <p:nvPr/>
          </p:nvSpPr>
          <p:spPr>
            <a:xfrm rot="5400000">
              <a:off x="5333889" y="-274037"/>
              <a:ext cx="2971623" cy="3524013"/>
            </a:xfrm>
            <a:prstGeom prst="hexagon">
              <a:avLst>
                <a:gd name="adj" fmla="val 25000"/>
                <a:gd name="vf" fmla="val 115470"/>
              </a:avLst>
            </a:prstGeom>
            <a:sp3d>
              <a:bevelT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Hexagone 4">
              <a:extLst>
                <a:ext uri="{FF2B5EF4-FFF2-40B4-BE49-F238E27FC236}">
                  <a16:creationId xmlns:a16="http://schemas.microsoft.com/office/drawing/2014/main" id="{E29EEC6D-7BB5-1CF2-3B2A-ED0C3AC4DAD7}"/>
                </a:ext>
              </a:extLst>
            </p:cNvPr>
            <p:cNvSpPr txBox="1"/>
            <p:nvPr/>
          </p:nvSpPr>
          <p:spPr>
            <a:xfrm>
              <a:off x="5645029" y="497429"/>
              <a:ext cx="2349342" cy="1981082"/>
            </a:xfrm>
            <a:prstGeom prst="rect">
              <a:avLst/>
            </a:prstGeom>
            <a:sp3d>
              <a:bevelT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0" u="none" strike="noStrike" kern="1200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TRANSACTIONAL</a:t>
              </a:r>
              <a:endPara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802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63C4A74-BC61-BDB1-10B7-3B7113E04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065423"/>
              </p:ext>
            </p:extLst>
          </p:nvPr>
        </p:nvGraphicFramePr>
        <p:xfrm>
          <a:off x="614680" y="457200"/>
          <a:ext cx="10962639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>
                  <a:extLst>
                    <a:ext uri="{9D8B030D-6E8A-4147-A177-3AD203B41FA5}">
                      <a16:colId xmlns:a16="http://schemas.microsoft.com/office/drawing/2014/main" val="3499973428"/>
                    </a:ext>
                  </a:extLst>
                </a:gridCol>
                <a:gridCol w="4561840">
                  <a:extLst>
                    <a:ext uri="{9D8B030D-6E8A-4147-A177-3AD203B41FA5}">
                      <a16:colId xmlns:a16="http://schemas.microsoft.com/office/drawing/2014/main" val="3809346087"/>
                    </a:ext>
                  </a:extLst>
                </a:gridCol>
                <a:gridCol w="5460999">
                  <a:extLst>
                    <a:ext uri="{9D8B030D-6E8A-4147-A177-3AD203B41FA5}">
                      <a16:colId xmlns:a16="http://schemas.microsoft.com/office/drawing/2014/main" val="311734768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strike="noStrike" kern="1200" baseline="0" dirty="0">
                          <a:solidFill>
                            <a:srgbClr val="000000"/>
                          </a:solidFill>
                        </a:rPr>
                        <a:t>TRANSACTIONAL</a:t>
                      </a:r>
                      <a:endParaRPr lang="en-US" sz="2800" u="none" kern="1200" dirty="0"/>
                    </a:p>
                    <a:p>
                      <a:pPr algn="ctr"/>
                      <a:endParaRPr lang="en-US" sz="2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ADVANTAGES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DISADVANTAGES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2706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="0" u="none" strike="noStrike" kern="1200" baseline="0" dirty="0">
                          <a:solidFill>
                            <a:schemeClr val="dk1"/>
                          </a:solidFill>
                        </a:rPr>
                        <a:t>Clear expectations: Transactional leaders set specific goals and performance standards, providing clarity to their followers about what is expected of them.</a:t>
                      </a:r>
                    </a:p>
                    <a:p>
                      <a:r>
                        <a:rPr lang="en-US" sz="2000" b="0" u="none" strike="noStrike" kern="1200" baseline="0" dirty="0">
                          <a:solidFill>
                            <a:schemeClr val="dk1"/>
                          </a:solidFill>
                        </a:rPr>
                        <a:t>- This leadership approach promotes efficiency and productivity by emphasizing adherence to established procedures and standards. </a:t>
                      </a:r>
                    </a:p>
                    <a:p>
                      <a:r>
                        <a:rPr lang="en-US" sz="2000" b="0" u="none" strike="noStrike" kern="1200" baseline="0" dirty="0">
                          <a:solidFill>
                            <a:schemeClr val="dk1"/>
                          </a:solidFill>
                        </a:rPr>
                        <a:t>- Goal achievement: This leadership style is focused on achieving goals. </a:t>
                      </a:r>
                    </a:p>
                    <a:p>
                      <a:r>
                        <a:rPr lang="en-US" sz="2000" b="0" u="none" strike="noStrike" kern="1200" baseline="0" dirty="0">
                          <a:solidFill>
                            <a:schemeClr val="dk1"/>
                          </a:solidFill>
                        </a:rPr>
                        <a:t>- Quick decision-making: Transactional leaders make decisions efficiently, relying on established protocols and systems. </a:t>
                      </a:r>
                      <a:endParaRPr lang="en-US" sz="2400" b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u="none" strike="noStrike" baseline="0" dirty="0">
                          <a:solidFill>
                            <a:srgbClr val="000000"/>
                          </a:solidFill>
                        </a:rPr>
                        <a:t>- Limited creativity and innovation: Transactional leadership discourages creativity and innovation as the focus is primarily on meeting predetermined goals and targets. </a:t>
                      </a:r>
                    </a:p>
                    <a:p>
                      <a:r>
                        <a:rPr lang="en-US" sz="2000" b="0" u="none" strike="noStrike" baseline="0" dirty="0">
                          <a:solidFill>
                            <a:srgbClr val="000000"/>
                          </a:solidFill>
                        </a:rPr>
                        <a:t>- Lack of long-term motivation: The rewards and punishments provided by transactional leaders may primarily focus on short-term goals, potentially leading to a lack of sustained motivation among followers in the long term. </a:t>
                      </a:r>
                    </a:p>
                    <a:p>
                      <a:r>
                        <a:rPr lang="en-US" sz="2000" b="0" u="none" strike="noStrike" baseline="0" dirty="0">
                          <a:solidFill>
                            <a:srgbClr val="000000"/>
                          </a:solidFill>
                        </a:rPr>
                        <a:t>- Inflexibility and limited adaptability to change: Transactional leaders may struggle to adapt to rapidly changing environments and circumstances or unexpected challenges due to their reliance on established rules and procedures.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472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299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484</TotalTime>
  <Words>1379</Words>
  <Application>Microsoft Office PowerPoint</Application>
  <PresentationFormat>Grand écran</PresentationFormat>
  <Paragraphs>79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Organique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Nx Tech</dc:creator>
  <cp:lastModifiedBy>Nx Tech</cp:lastModifiedBy>
  <cp:revision>26</cp:revision>
  <dcterms:created xsi:type="dcterms:W3CDTF">2025-01-30T08:41:06Z</dcterms:created>
  <dcterms:modified xsi:type="dcterms:W3CDTF">2025-03-06T13:19:30Z</dcterms:modified>
</cp:coreProperties>
</file>