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64" r:id="rId4"/>
    <p:sldId id="258" r:id="rId5"/>
    <p:sldId id="259" r:id="rId6"/>
    <p:sldId id="263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2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2FE26D6-FFCA-4393-AFFB-6D7193EF19F4}" type="datetimeFigureOut">
              <a:rPr lang="fr-FR" smtClean="0"/>
              <a:t>02/06/2024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576CD18E-6B8D-427A-9579-59B6E02D4971}" type="slidenum">
              <a:rPr lang="fr-FR" smtClean="0"/>
              <a:t>‹N°›</a:t>
            </a:fld>
            <a:endParaRPr lang="fr-FR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17370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E26D6-FFCA-4393-AFFB-6D7193EF19F4}" type="datetimeFigureOut">
              <a:rPr lang="fr-FR" smtClean="0"/>
              <a:t>02/06/2024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CD18E-6B8D-427A-9579-59B6E02D49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02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E26D6-FFCA-4393-AFFB-6D7193EF19F4}" type="datetimeFigureOut">
              <a:rPr lang="fr-FR" smtClean="0"/>
              <a:t>02/06/2024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CD18E-6B8D-427A-9579-59B6E02D49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92264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E26D6-FFCA-4393-AFFB-6D7193EF19F4}" type="datetimeFigureOut">
              <a:rPr lang="fr-FR" smtClean="0"/>
              <a:t>02/06/2024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CD18E-6B8D-427A-9579-59B6E02D4971}" type="slidenum">
              <a:rPr lang="fr-FR" smtClean="0"/>
              <a:t>‹N°›</a:t>
            </a:fld>
            <a:endParaRPr lang="fr-FR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088022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E26D6-FFCA-4393-AFFB-6D7193EF19F4}" type="datetimeFigureOut">
              <a:rPr lang="fr-FR" smtClean="0"/>
              <a:t>02/06/2024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CD18E-6B8D-427A-9579-59B6E02D49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15619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E26D6-FFCA-4393-AFFB-6D7193EF19F4}" type="datetimeFigureOut">
              <a:rPr lang="fr-FR" smtClean="0"/>
              <a:t>02/06/2024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CD18E-6B8D-427A-9579-59B6E02D49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84355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E26D6-FFCA-4393-AFFB-6D7193EF19F4}" type="datetimeFigureOut">
              <a:rPr lang="fr-FR" smtClean="0"/>
              <a:t>02/06/2024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CD18E-6B8D-427A-9579-59B6E02D49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23854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E26D6-FFCA-4393-AFFB-6D7193EF19F4}" type="datetimeFigureOut">
              <a:rPr lang="fr-FR" smtClean="0"/>
              <a:t>02/06/2024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CD18E-6B8D-427A-9579-59B6E02D49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88710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E26D6-FFCA-4393-AFFB-6D7193EF19F4}" type="datetimeFigureOut">
              <a:rPr lang="fr-FR" smtClean="0"/>
              <a:t>02/06/2024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CD18E-6B8D-427A-9579-59B6E02D49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7579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E26D6-FFCA-4393-AFFB-6D7193EF19F4}" type="datetimeFigureOut">
              <a:rPr lang="fr-FR" smtClean="0"/>
              <a:t>02/06/2024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CD18E-6B8D-427A-9579-59B6E02D49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1461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E26D6-FFCA-4393-AFFB-6D7193EF19F4}" type="datetimeFigureOut">
              <a:rPr lang="fr-FR" smtClean="0"/>
              <a:t>02/06/2024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CD18E-6B8D-427A-9579-59B6E02D49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6142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E26D6-FFCA-4393-AFFB-6D7193EF19F4}" type="datetimeFigureOut">
              <a:rPr lang="fr-FR" smtClean="0"/>
              <a:t>02/06/2024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CD18E-6B8D-427A-9579-59B6E02D49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952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E26D6-FFCA-4393-AFFB-6D7193EF19F4}" type="datetimeFigureOut">
              <a:rPr lang="fr-FR" smtClean="0"/>
              <a:t>02/06/2024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CD18E-6B8D-427A-9579-59B6E02D49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74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E26D6-FFCA-4393-AFFB-6D7193EF19F4}" type="datetimeFigureOut">
              <a:rPr lang="fr-FR" smtClean="0"/>
              <a:t>02/06/2024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CD18E-6B8D-427A-9579-59B6E02D49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56536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E26D6-FFCA-4393-AFFB-6D7193EF19F4}" type="datetimeFigureOut">
              <a:rPr lang="fr-FR" smtClean="0"/>
              <a:t>02/06/2024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CD18E-6B8D-427A-9579-59B6E02D49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6670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E26D6-FFCA-4393-AFFB-6D7193EF19F4}" type="datetimeFigureOut">
              <a:rPr lang="fr-FR" smtClean="0"/>
              <a:t>02/06/2024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CD18E-6B8D-427A-9579-59B6E02D49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0256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E26D6-FFCA-4393-AFFB-6D7193EF19F4}" type="datetimeFigureOut">
              <a:rPr lang="fr-FR" smtClean="0"/>
              <a:t>02/06/2024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CD18E-6B8D-427A-9579-59B6E02D49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3811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E26D6-FFCA-4393-AFFB-6D7193EF19F4}" type="datetimeFigureOut">
              <a:rPr lang="fr-FR" smtClean="0"/>
              <a:t>02/06/2024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CD18E-6B8D-427A-9579-59B6E02D49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2619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2FE26D6-FFCA-4393-AFFB-6D7193EF19F4}" type="datetimeFigureOut">
              <a:rPr lang="fr-FR" smtClean="0"/>
              <a:t>02/06/2024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76CD18E-6B8D-427A-9579-59B6E02D49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7956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  <p:sldLayoutId id="2147483771" r:id="rId15"/>
    <p:sldLayoutId id="2147483772" r:id="rId16"/>
    <p:sldLayoutId id="2147483773" r:id="rId17"/>
    <p:sldLayoutId id="2147483774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B5D764-838A-46D7-9615-4DDC013A252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rtl="1"/>
            <a:r>
              <a:rPr lang="ar-DZ" dirty="0"/>
              <a:t>مكعبات كوس </a:t>
            </a:r>
            <a:r>
              <a:rPr lang="fr-FR" dirty="0" err="1"/>
              <a:t>Kohs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4AD1BE1-358A-4D4B-8C74-64ADDB4B02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rot="21420000">
            <a:off x="949195" y="3520449"/>
            <a:ext cx="9755187" cy="550333"/>
          </a:xfrm>
        </p:spPr>
        <p:txBody>
          <a:bodyPr/>
          <a:lstStyle/>
          <a:p>
            <a:r>
              <a:rPr lang="ar-DZ" dirty="0" err="1"/>
              <a:t>إختبار</a:t>
            </a:r>
            <a:r>
              <a:rPr lang="ar-DZ" dirty="0"/>
              <a:t> </a:t>
            </a:r>
            <a:endParaRPr lang="fr-FR" dirty="0"/>
          </a:p>
        </p:txBody>
      </p:sp>
      <p:pic>
        <p:nvPicPr>
          <p:cNvPr id="4" name="Espace réservé du contenu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03" y="3108779"/>
            <a:ext cx="3317966" cy="331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5272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B36E23D-F9BD-4E69-B567-DD2C0DA1DA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8659" y="469239"/>
            <a:ext cx="9603275" cy="1049235"/>
          </a:xfrm>
        </p:spPr>
        <p:txBody>
          <a:bodyPr/>
          <a:lstStyle/>
          <a:p>
            <a:pPr algn="r" rtl="1"/>
            <a:r>
              <a:rPr lang="ar-DZ" dirty="0"/>
              <a:t>تعريف </a:t>
            </a:r>
            <a:r>
              <a:rPr lang="ar-DZ" dirty="0" err="1"/>
              <a:t>الإختبار</a:t>
            </a:r>
            <a:r>
              <a:rPr lang="ar-DZ" dirty="0"/>
              <a:t> 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3F2F73C-1392-4C63-A0B9-82A46F070B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D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ar-D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قدم هذا </a:t>
            </a:r>
            <a:r>
              <a:rPr lang="ar-DZ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الإختبار</a:t>
            </a:r>
            <a:r>
              <a:rPr lang="ar-D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 من طرف كوس </a:t>
            </a:r>
            <a:r>
              <a:rPr lang="fr-FR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+mj-cs"/>
              </a:rPr>
              <a:t>Kohs</a:t>
            </a:r>
            <a:r>
              <a:rPr lang="ar-D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 سنة 1920 كحل لمشكلة نقص </a:t>
            </a:r>
            <a:r>
              <a:rPr lang="ar-DZ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إختبارات</a:t>
            </a:r>
            <a:r>
              <a:rPr lang="ar-D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 الذكاء و هو يهدف لقياس الذكاء بشكل لا يسمح بتدخل العامل اللفظي .</a:t>
            </a:r>
            <a:endParaRPr lang="ar-DZ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  <a:p>
            <a:pPr algn="r" rtl="1"/>
            <a:r>
              <a:rPr lang="ar-DZ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إختبار</a:t>
            </a:r>
            <a:r>
              <a:rPr lang="ar-D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 مكعبات كوس </a:t>
            </a:r>
            <a:r>
              <a:rPr lang="fr-F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Cubes de </a:t>
            </a:r>
            <a:r>
              <a:rPr lang="fr-FR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kohs</a:t>
            </a:r>
            <a:r>
              <a:rPr lang="ar-D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: </a:t>
            </a:r>
            <a:r>
              <a:rPr lang="ar-D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يعد </a:t>
            </a:r>
            <a:r>
              <a:rPr lang="ar-DZ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إختبار</a:t>
            </a:r>
            <a:r>
              <a:rPr lang="ar-D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 ذكاء غير ثقافي كونه يصنف ضمن فئة </a:t>
            </a:r>
            <a:r>
              <a:rPr lang="ar-DZ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الإختبارات</a:t>
            </a:r>
            <a:r>
              <a:rPr lang="ar-D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 الادائية غير اللفظية الذي يقدم كحل لبعض المشكلات الراجعة إلى نقص في بعض </a:t>
            </a:r>
            <a:r>
              <a:rPr lang="ar-DZ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الإختبارات</a:t>
            </a:r>
            <a:r>
              <a:rPr lang="ar-D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 الادائية مثل ما هو الحال بالنسبة </a:t>
            </a:r>
            <a:r>
              <a:rPr lang="ar-DZ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للإختبارات</a:t>
            </a:r>
            <a:r>
              <a:rPr lang="ar-D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 الخاصة بالذكاء .و هو </a:t>
            </a:r>
            <a:r>
              <a:rPr lang="ar-DZ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إختبار</a:t>
            </a:r>
            <a:r>
              <a:rPr lang="ar-D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 موجه للأطفال  و الراشدين </a:t>
            </a:r>
            <a:r>
              <a:rPr lang="ar-D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065600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B7246C0-C345-4FE4-9A5D-3C186B75E0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883920"/>
            <a:ext cx="10396883" cy="4490665"/>
          </a:xfrm>
        </p:spPr>
        <p:txBody>
          <a:bodyPr>
            <a:normAutofit/>
          </a:bodyPr>
          <a:lstStyle/>
          <a:p>
            <a:pPr algn="r" rtl="1"/>
            <a:r>
              <a:rPr lang="ar-DZ" sz="2400" dirty="0"/>
              <a:t>في وقت محدد 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، </a:t>
            </a:r>
            <a:r>
              <a:rPr lang="ar-DZ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يطلب من المفحوص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إعادة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إنتاج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نموذج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باستخدام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مكعبات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بلونين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يقيم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القدرة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على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تحليل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وتوليف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المحفزات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البصرية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المجردة</a:t>
            </a:r>
            <a:endParaRPr lang="ar-DZ" sz="2400" dirty="0">
              <a:solidFill>
                <a:srgbClr val="171717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r" rtl="1"/>
            <a:r>
              <a:rPr lang="ar-SA" sz="2400" dirty="0">
                <a:solidFill>
                  <a:srgbClr val="17171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يقيم القدرة على تحليل وإعادة تشكيل  المثيرات البصرية المجردة </a:t>
            </a:r>
            <a:endParaRPr lang="fr-FR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 rtl="1"/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وهو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ينطوي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على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تشكيل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العمليات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غير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اللفظية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،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والتفكير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،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والذكاء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البصري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المكاني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العام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،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والذكاء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السائل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،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والإدراك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البصري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والتنظيم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،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والعمليات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المتزامنة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،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والتنسيق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الحركي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البصري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،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والتعلم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،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والقدرة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على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تمييز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المنبهات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البصرية</a:t>
            </a:r>
            <a:endParaRPr lang="ar-DZ" sz="2400" dirty="0">
              <a:solidFill>
                <a:srgbClr val="171717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r" rtl="1"/>
            <a:r>
              <a:rPr lang="ar-DZ" sz="2400" dirty="0">
                <a:solidFill>
                  <a:srgbClr val="171717"/>
                </a:solidFill>
                <a:latin typeface="Arial" panose="020B0604020202020204" pitchFamily="34" charset="0"/>
              </a:rPr>
              <a:t>بعض القدرات التعليمية مرتبطة </a:t>
            </a:r>
            <a:r>
              <a:rPr lang="ar-DZ" sz="2400" dirty="0" err="1">
                <a:solidFill>
                  <a:srgbClr val="171717"/>
                </a:solidFill>
                <a:latin typeface="Arial" panose="020B0604020202020204" pitchFamily="34" charset="0"/>
              </a:rPr>
              <a:t>يقدرة</a:t>
            </a:r>
            <a:r>
              <a:rPr lang="ar-DZ" sz="2400" dirty="0">
                <a:solidFill>
                  <a:srgbClr val="171717"/>
                </a:solidFill>
                <a:latin typeface="Arial" panose="020B0604020202020204" pitchFamily="34" charset="0"/>
              </a:rPr>
              <a:t> الطفل على تنظيم التصور الفضائي كالقراءة  و الرياضيات ...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29806358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30A70DB-1AC4-4A75-9F82-908D0BA47C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43840"/>
            <a:ext cx="9603275" cy="5222505"/>
          </a:xfrm>
        </p:spPr>
        <p:txBody>
          <a:bodyPr>
            <a:normAutofit fontScale="47500" lnSpcReduction="20000"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ar-D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r" rtl="1">
              <a:lnSpc>
                <a:spcPct val="107000"/>
              </a:lnSpc>
              <a:spcAft>
                <a:spcPts val="800"/>
              </a:spcAft>
              <a:buNone/>
            </a:pPr>
            <a:r>
              <a:rPr lang="ar-DZ" sz="4500" b="1" dirty="0"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مكونات </a:t>
            </a:r>
            <a:r>
              <a:rPr lang="ar-DZ" sz="4500" b="1" dirty="0" err="1"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الإختبار</a:t>
            </a:r>
            <a:r>
              <a:rPr lang="ar-DZ" sz="4500" b="1" dirty="0"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 </a:t>
            </a:r>
          </a:p>
          <a:p>
            <a:pPr algn="r" rtl="1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ar-DZ" sz="4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يتكون </a:t>
            </a:r>
            <a:r>
              <a:rPr lang="ar-DZ" sz="45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الإختبار</a:t>
            </a:r>
            <a:r>
              <a:rPr lang="ar-DZ" sz="4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 من 16 مكعبا ملونا ، كل مكعب طول ضلعه  25 مم ،و لكل وجه من أوجه المكعبات لون معين : وجه  باللون الأحمر ، ووجه أزرق و وجه اصفر  وجه بالأبيض ، و وجه مقسم لمثلثين بالأصفر و الأزرق . ووجه أحمر و أبيض .و هي ألوان جذابة للأطفال </a:t>
            </a:r>
          </a:p>
          <a:p>
            <a:pPr algn="r" rtl="1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ar-DZ" sz="4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ب -دليل </a:t>
            </a:r>
            <a:r>
              <a:rPr lang="ar-DZ" sz="45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الإختبار</a:t>
            </a:r>
            <a:r>
              <a:rPr lang="ar-DZ" sz="4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 و أوراق الإجابة </a:t>
            </a:r>
            <a:endParaRPr lang="fr-FR" sz="4500" dirty="0">
              <a:effectLst/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endParaRPr lang="fr-FR" sz="4500" dirty="0">
              <a:effectLst/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ar-DZ" sz="45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ج -</a:t>
            </a:r>
            <a:r>
              <a:rPr lang="ar-DZ" sz="4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 كتيب صغير فيه بعض الأشكال النموذجية عددها 17 .وضعت بالترتيب من البسيط إلى المقعد بعد أن أخذ كوس بعين </a:t>
            </a:r>
            <a:r>
              <a:rPr lang="ar-DZ" sz="45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الإعتبار</a:t>
            </a:r>
            <a:r>
              <a:rPr lang="ar-DZ" sz="4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 بعض الأسس في بناء هذه الرسومات النموذجية نذكر على سبيل المثال </a:t>
            </a:r>
            <a:endParaRPr lang="fr-FR" sz="4500" dirty="0">
              <a:effectLst/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  <a:p>
            <a:pPr marL="342900" lvl="0" indent="-342900" algn="just" rtl="1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-"/>
            </a:pPr>
            <a:r>
              <a:rPr lang="ar-DZ" sz="4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ضرورة </a:t>
            </a:r>
            <a:r>
              <a:rPr lang="ar-DZ" sz="45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إستخدام</a:t>
            </a:r>
            <a:r>
              <a:rPr lang="ar-DZ" sz="4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 الجهات ذات اللون </a:t>
            </a:r>
            <a:r>
              <a:rPr lang="ar-DZ" sz="45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الوحيد،ضرورة</a:t>
            </a:r>
            <a:r>
              <a:rPr lang="ar-DZ" sz="4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 </a:t>
            </a:r>
            <a:r>
              <a:rPr lang="ar-DZ" sz="45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إستخدام</a:t>
            </a:r>
            <a:r>
              <a:rPr lang="ar-DZ" sz="4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 بعض الجهات ذات اللون </a:t>
            </a:r>
            <a:r>
              <a:rPr lang="ar-DZ" sz="45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الوحيد،ضرورة</a:t>
            </a:r>
            <a:r>
              <a:rPr lang="ar-DZ" sz="4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 </a:t>
            </a:r>
            <a:r>
              <a:rPr lang="ar-DZ" sz="45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إستخدام</a:t>
            </a:r>
            <a:r>
              <a:rPr lang="ar-DZ" sz="4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 كل لجهات ذات اللون </a:t>
            </a:r>
            <a:r>
              <a:rPr lang="ar-DZ" sz="45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الوحيد،زيادة</a:t>
            </a:r>
            <a:r>
              <a:rPr lang="ar-DZ" sz="4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 عدد المكعبات المستعملة ،ضرورة إظهار هاته النماذج من جهة واحدة .،زيادة حجم الرسومات النموذجية .</a:t>
            </a:r>
            <a:endParaRPr lang="fr-FR" sz="4500" dirty="0">
              <a:effectLst/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  <a:p>
            <a:pPr algn="r" rt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238832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35A65B6-8EE6-4E66-A9B0-AE90161572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670560"/>
            <a:ext cx="9603275" cy="4795785"/>
          </a:xfrm>
        </p:spPr>
        <p:txBody>
          <a:bodyPr>
            <a:normAutofit/>
          </a:bodyPr>
          <a:lstStyle/>
          <a:p>
            <a:pPr marL="342900" lvl="0" indent="-342900" algn="just" rtl="1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-"/>
            </a:pPr>
            <a:r>
              <a:rPr lang="ar-D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تعليمات </a:t>
            </a:r>
            <a:r>
              <a:rPr lang="ar-DZ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الإختبار</a:t>
            </a:r>
            <a:r>
              <a:rPr lang="ar-D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 rtl="1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-"/>
            </a:pPr>
            <a:r>
              <a:rPr lang="ar-D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تطبيق </a:t>
            </a:r>
            <a:r>
              <a:rPr lang="ar-DZ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الإختبار</a:t>
            </a:r>
            <a:r>
              <a:rPr lang="ar-D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 فردي </a:t>
            </a:r>
            <a:endParaRPr lang="fr-FR" dirty="0">
              <a:effectLst/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  <a:p>
            <a:pPr marL="342900" lvl="0" indent="-342900" algn="just" rtl="1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-"/>
            </a:pPr>
            <a:r>
              <a:rPr lang="ar-D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يجلس المفحوص بشكل مريح أمام طاولة بحيث لا تتعدى زاوية النظر 45 درجة </a:t>
            </a:r>
            <a:endParaRPr lang="fr-FR" dirty="0">
              <a:effectLst/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  <a:p>
            <a:pPr marL="342900" lvl="0" indent="-342900" algn="just" rtl="1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-"/>
            </a:pPr>
            <a:r>
              <a:rPr lang="ar-D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لا يرى المفحوص إلا رسم واحد في كل مرة</a:t>
            </a:r>
            <a:endParaRPr lang="fr-FR" dirty="0">
              <a:effectLst/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  <a:p>
            <a:pPr marL="342900" lvl="0" indent="-342900" algn="just" rtl="1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-"/>
            </a:pPr>
            <a:r>
              <a:rPr lang="ar-D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نضع المكعبات مبعثرة على الجانب الأيمن للمفحوص .</a:t>
            </a:r>
            <a:endParaRPr lang="fr-FR" dirty="0">
              <a:effectLst/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  <a:p>
            <a:pPr marL="342900" lvl="0" indent="-342900" algn="just" rtl="1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-"/>
            </a:pPr>
            <a:r>
              <a:rPr lang="ar-D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تقدم صورة الشكل للمفحوص و يطلب منه أنجاز الشكل بالمكعبات المقدمة ثم تبعثر للشكل الثاني ( دون أن نحدد له عدد المكعبات المستعملة)ما عدى الشكل الأول </a:t>
            </a:r>
            <a:endParaRPr lang="fr-FR" dirty="0">
              <a:effectLst/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  <a:p>
            <a:pPr marL="342900" lvl="0" indent="-342900" algn="just" rtl="1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-"/>
            </a:pPr>
            <a:r>
              <a:rPr lang="ar-D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نستخدم </a:t>
            </a:r>
            <a:r>
              <a:rPr lang="ar-DZ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الميقاتية</a:t>
            </a:r>
            <a:r>
              <a:rPr lang="ar-D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 و نسجل الوقت الذي استغرقه المفحوص على ورقة </a:t>
            </a:r>
            <a:r>
              <a:rPr lang="ar-DZ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الأجابة</a:t>
            </a:r>
            <a:r>
              <a:rPr lang="ar-D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 و نحسب الدرجة الكلية </a:t>
            </a:r>
            <a:r>
              <a:rPr lang="ar-DZ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للإختبار</a:t>
            </a:r>
            <a:r>
              <a:rPr lang="ar-D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 </a:t>
            </a:r>
            <a:endParaRPr lang="fr-FR" dirty="0">
              <a:effectLst/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  <a:p>
            <a:pPr algn="r" rt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12194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965D51-9F4B-4C6B-BC42-04822ACA92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ar-DZ" sz="2800" dirty="0"/>
              <a:t>طريقة تحويل الدرجات إلى عمر عقلي </a:t>
            </a:r>
            <a:endParaRPr lang="fr-FR" sz="28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C6011C5-B264-47D6-B4A4-86A1E8BDBC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706880"/>
            <a:ext cx="10396883" cy="3667705"/>
          </a:xfrm>
        </p:spPr>
        <p:txBody>
          <a:bodyPr>
            <a:normAutofit lnSpcReduction="10000"/>
          </a:bodyPr>
          <a:lstStyle/>
          <a:p>
            <a:pPr marL="342900" lvl="0" indent="-342900" algn="just" rtl="1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-"/>
            </a:pPr>
            <a:r>
              <a:rPr lang="ar-D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تحول الدرجات الكلية حسب العمر الزمني إلى العمر العقلي حسب الجدول المرفقة في دليل </a:t>
            </a:r>
            <a:r>
              <a:rPr lang="ar-DZ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الإختبار</a:t>
            </a:r>
            <a:r>
              <a:rPr lang="ar-D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 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  <a:p>
            <a:pPr marL="342900" lvl="0" indent="-342900" algn="just" rtl="1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-"/>
            </a:pPr>
            <a:r>
              <a:rPr lang="fr-FR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+mj-cs"/>
              </a:rPr>
              <a:t> </a:t>
            </a:r>
            <a:r>
              <a:rPr lang="ar-D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تقدر النقطة النهائية </a:t>
            </a:r>
            <a:r>
              <a:rPr lang="ar-DZ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للإختبار</a:t>
            </a:r>
            <a:r>
              <a:rPr lang="ar-D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 بثلاث عوامل و الفاحص يكون أمامه .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  <a:p>
            <a:pPr marL="342900" lvl="0" indent="-342900" algn="just" rtl="1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-"/>
            </a:pPr>
            <a:r>
              <a:rPr lang="ar-D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الدقة في نقل الشكل 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  <a:p>
            <a:pPr marL="342900" lvl="0" indent="-342900" algn="just" rtl="1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-"/>
            </a:pPr>
            <a:r>
              <a:rPr lang="ar-D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النجاح في نقل الشكل 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  <a:p>
            <a:pPr marL="342900" lvl="0" indent="-342900" algn="just" rtl="1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-"/>
            </a:pPr>
            <a:r>
              <a:rPr lang="ar-D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الوقت المحدد.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  <a:p>
            <a:pPr marL="342900" lvl="0" indent="-342900" algn="just" rtl="1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-"/>
            </a:pPr>
            <a:r>
              <a:rPr lang="ar-D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تحول النقاط إلى عمر عقلي .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  <a:p>
            <a:pPr algn="r" rt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727239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9B1C63A-D00D-4C20-8DA1-21C0075DC8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160" y="2063750"/>
            <a:ext cx="8699863" cy="3311525"/>
          </a:xfrm>
        </p:spPr>
      </p:pic>
    </p:spTree>
    <p:extLst>
      <p:ext uri="{BB962C8B-B14F-4D97-AF65-F5344CB8AC3E}">
        <p14:creationId xmlns:p14="http://schemas.microsoft.com/office/powerpoint/2010/main" val="37052210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48BECD-8D8D-4D42-A502-6CAD5AED5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2BD7B1D-F112-45E4-82D7-14B7E071D4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8458391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rand événement">
  <a:themeElements>
    <a:clrScheme name="Grand événem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Grand événem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rand événem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TM04033927[[fn=Grand événement]]</Template>
  <TotalTime>17955</TotalTime>
  <Words>261</Words>
  <Application>Microsoft Office PowerPoint</Application>
  <PresentationFormat>Grand écran</PresentationFormat>
  <Paragraphs>30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3" baseType="lpstr">
      <vt:lpstr>Arial</vt:lpstr>
      <vt:lpstr>Calibri</vt:lpstr>
      <vt:lpstr>Impact</vt:lpstr>
      <vt:lpstr>Times New Roman</vt:lpstr>
      <vt:lpstr>Grand événement</vt:lpstr>
      <vt:lpstr>مكعبات كوس Kohs</vt:lpstr>
      <vt:lpstr>تعريف الإختبار </vt:lpstr>
      <vt:lpstr>Présentation PowerPoint</vt:lpstr>
      <vt:lpstr>Présentation PowerPoint</vt:lpstr>
      <vt:lpstr>Présentation PowerPoint</vt:lpstr>
      <vt:lpstr>طريقة تحويل الدرجات إلى عمر عقلي 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مكعبات كوس Kohs</dc:title>
  <dc:creator>sdjafer djafer</dc:creator>
  <cp:lastModifiedBy>HP</cp:lastModifiedBy>
  <cp:revision>15</cp:revision>
  <dcterms:created xsi:type="dcterms:W3CDTF">2023-03-21T21:29:33Z</dcterms:created>
  <dcterms:modified xsi:type="dcterms:W3CDTF">2024-06-05T07:35:50Z</dcterms:modified>
</cp:coreProperties>
</file>