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25" r:id="rId1"/>
  </p:sldMasterIdLst>
  <p:sldIdLst>
    <p:sldId id="256" r:id="rId2"/>
    <p:sldId id="257" r:id="rId3"/>
    <p:sldId id="258" r:id="rId4"/>
    <p:sldId id="259" r:id="rId5"/>
    <p:sldId id="260" r:id="rId6"/>
    <p:sldId id="261" r:id="rId7"/>
    <p:sldId id="263" r:id="rId8"/>
    <p:sldId id="271" r:id="rId9"/>
    <p:sldId id="268" r:id="rId10"/>
    <p:sldId id="269" r:id="rId11"/>
    <p:sldId id="272" r:id="rId12"/>
    <p:sldId id="264" r:id="rId13"/>
    <p:sldId id="273" r:id="rId14"/>
    <p:sldId id="26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39847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smtClean="0"/>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smtClean="0"/>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41735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857806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smtClean="0"/>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smtClean="0"/>
              <a:t>Click to edit Master text styles</a:t>
            </a:r>
          </a:p>
        </p:txBody>
      </p:sp>
      <p:sp>
        <p:nvSpPr>
          <p:cNvPr id="2" name="Date Placeholder 1"/>
          <p:cNvSpPr>
            <a:spLocks noGrp="1"/>
          </p:cNvSpPr>
          <p:nvPr>
            <p:ph type="dt" sz="half" idx="10"/>
          </p:nvPr>
        </p:nvSpPr>
        <p:spPr/>
        <p:txBody>
          <a:bodyPr/>
          <a:lstStyle/>
          <a:p>
            <a:fld id="{B61BEF0D-F0BB-DE4B-95CE-6DB70DBA9567}" type="datetimeFigureOut">
              <a:rPr lang="en-US" smtClean="0"/>
              <a:pPr/>
              <a:t>4/12/2025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456324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4/12/2025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5348378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05415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smtClean="0"/>
              <a:t>4/12/2025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04511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79837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smtClean="0"/>
              <a:t>4/12/2025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753910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93241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9841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0501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4/12/2025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564883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smtClean="0"/>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smtClean="0"/>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B61BEF0D-F0BB-DE4B-95CE-6DB70DBA9567}" type="datetimeFigureOut">
              <a:rPr lang="en-US" smtClean="0"/>
              <a:pPr/>
              <a:t>4/12/2025</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95704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B61BEF0D-F0BB-DE4B-95CE-6DB70DBA9567}" type="datetimeFigureOut">
              <a:rPr lang="en-US" smtClean="0"/>
              <a:pPr/>
              <a:t>4/12/2025</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38346524"/>
      </p:ext>
    </p:extLst>
  </p:cSld>
  <p:clrMap bg1="dk1" tx1="lt1" bg2="dk2" tx2="lt2" accent1="accent1" accent2="accent2" accent3="accent3" accent4="accent4" accent5="accent5" accent6="accent6" hlink="hlink" folHlink="folHlink"/>
  <p:sldLayoutIdLst>
    <p:sldLayoutId id="2147483826" r:id="rId1"/>
    <p:sldLayoutId id="2147483827" r:id="rId2"/>
    <p:sldLayoutId id="2147483828" r:id="rId3"/>
    <p:sldLayoutId id="2147483829" r:id="rId4"/>
    <p:sldLayoutId id="2147483830" r:id="rId5"/>
    <p:sldLayoutId id="2147483831" r:id="rId6"/>
    <p:sldLayoutId id="2147483832" r:id="rId7"/>
    <p:sldLayoutId id="2147483833" r:id="rId8"/>
    <p:sldLayoutId id="2147483834" r:id="rId9"/>
    <p:sldLayoutId id="2147483835" r:id="rId10"/>
    <p:sldLayoutId id="2147483836" r:id="rId11"/>
    <p:sldLayoutId id="2147483837" r:id="rId12"/>
    <p:sldLayoutId id="2147483838" r:id="rId13"/>
    <p:sldLayoutId id="2147483839"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rtl="1">
              <a:lnSpc>
                <a:spcPct val="107000"/>
              </a:lnSpc>
              <a:spcAft>
                <a:spcPts val="800"/>
              </a:spcAft>
            </a:pPr>
            <a:r>
              <a:rPr lang="ar-SA" dirty="0">
                <a:latin typeface="Calibri" panose="020F0502020204030204" pitchFamily="34" charset="0"/>
                <a:ea typeface="Times New Roman" panose="02020603050405020304" pitchFamily="18" charset="0"/>
                <a:cs typeface="Times New Roman" panose="02020603050405020304" pitchFamily="18" charset="0"/>
              </a:rPr>
              <a:t>عنوان المحاضرة</a:t>
            </a:r>
            <a:r>
              <a:rPr lang="fr-FR" dirty="0">
                <a:latin typeface="Times New Roman" panose="02020603050405020304" pitchFamily="18" charset="0"/>
                <a:ea typeface="Times New Roman" panose="02020603050405020304" pitchFamily="18" charset="0"/>
                <a:cs typeface="Arial" panose="020B0604020202020204" pitchFamily="34" charset="0"/>
              </a:rPr>
              <a:t>:</a:t>
            </a:r>
            <a:r>
              <a:rPr lang="fr-FR" sz="3600" dirty="0">
                <a:latin typeface="Calibri" panose="020F0502020204030204" pitchFamily="34" charset="0"/>
                <a:ea typeface="Calibri" panose="020F0502020204030204" pitchFamily="34" charset="0"/>
                <a:cs typeface="Arial" panose="020B0604020202020204" pitchFamily="34" charset="0"/>
              </a:rPr>
              <a:t/>
            </a:r>
            <a:br>
              <a:rPr lang="fr-FR" sz="3600" dirty="0">
                <a:latin typeface="Calibri" panose="020F0502020204030204" pitchFamily="34" charset="0"/>
                <a:ea typeface="Calibri" panose="020F0502020204030204" pitchFamily="34" charset="0"/>
                <a:cs typeface="Arial" panose="020B0604020202020204" pitchFamily="34" charset="0"/>
              </a:rPr>
            </a:br>
            <a:r>
              <a:rPr lang="ar-SA" dirty="0">
                <a:latin typeface="Calibri" panose="020F0502020204030204" pitchFamily="34" charset="0"/>
                <a:ea typeface="Times New Roman" panose="02020603050405020304" pitchFamily="18" charset="0"/>
                <a:cs typeface="Times New Roman" panose="02020603050405020304" pitchFamily="18" charset="0"/>
              </a:rPr>
              <a:t>السياسات التربوية والتقويم في السياق الاجتماعي</a:t>
            </a:r>
            <a:r>
              <a:rPr lang="fr-FR" sz="3600" dirty="0">
                <a:latin typeface="Calibri" panose="020F0502020204030204" pitchFamily="34" charset="0"/>
                <a:ea typeface="Calibri" panose="020F0502020204030204" pitchFamily="34" charset="0"/>
                <a:cs typeface="Arial" panose="020B0604020202020204" pitchFamily="34" charset="0"/>
              </a:rPr>
              <a:t/>
            </a:r>
            <a:br>
              <a:rPr lang="fr-FR" sz="36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Subtitle 2"/>
          <p:cNvSpPr>
            <a:spLocks noGrp="1"/>
          </p:cNvSpPr>
          <p:nvPr>
            <p:ph type="subTitle" idx="1"/>
          </p:nvPr>
        </p:nvSpPr>
        <p:spPr>
          <a:xfrm>
            <a:off x="810001" y="5207726"/>
            <a:ext cx="10572000" cy="1175657"/>
          </a:xfrm>
        </p:spPr>
        <p:txBody>
          <a:bodyPr>
            <a:normAutofit/>
          </a:bodyPr>
          <a:lstStyle/>
          <a:p>
            <a:pPr algn="ctr"/>
            <a:r>
              <a:rPr lang="ar-DZ" sz="4000" b="1" dirty="0" smtClean="0"/>
              <a:t>من إعداد الأستاذة: حميدة جرو</a:t>
            </a:r>
            <a:endParaRPr lang="fr-FR" sz="4000" b="1" dirty="0"/>
          </a:p>
        </p:txBody>
      </p:sp>
    </p:spTree>
    <p:extLst>
      <p:ext uri="{BB962C8B-B14F-4D97-AF65-F5344CB8AC3E}">
        <p14:creationId xmlns:p14="http://schemas.microsoft.com/office/powerpoint/2010/main" val="39771010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DZ" sz="4400" dirty="0">
                <a:latin typeface="Simplified Arabic" panose="02020603050405020304" pitchFamily="18" charset="-78"/>
                <a:cs typeface="Simplified Arabic" panose="02020603050405020304" pitchFamily="18" charset="-78"/>
              </a:rPr>
              <a:t>ثانيًا: التقويم كأداة للتمييز </a:t>
            </a:r>
            <a:r>
              <a:rPr lang="ar-DZ" sz="4400" dirty="0" smtClean="0">
                <a:latin typeface="Simplified Arabic" panose="02020603050405020304" pitchFamily="18" charset="-78"/>
                <a:cs typeface="Simplified Arabic" panose="02020603050405020304" pitchFamily="18" charset="-78"/>
              </a:rPr>
              <a:t>الاجتماعي</a:t>
            </a:r>
            <a:endParaRPr lang="fr-FR" sz="4400" dirty="0">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idx="1"/>
          </p:nvPr>
        </p:nvSpPr>
        <p:spPr>
          <a:xfrm>
            <a:off x="818712" y="2222288"/>
            <a:ext cx="10554574" cy="2428090"/>
          </a:xfrm>
        </p:spPr>
        <p:txBody>
          <a:bodyPr/>
          <a:lstStyle/>
          <a:p>
            <a:pPr marL="0" indent="0" algn="r" rtl="1">
              <a:buNone/>
            </a:pPr>
            <a:r>
              <a:rPr lang="ar-DZ" dirty="0" smtClean="0"/>
              <a:t>•</a:t>
            </a:r>
            <a:r>
              <a:rPr lang="ar-DZ" dirty="0"/>
              <a:t>	</a:t>
            </a:r>
            <a:r>
              <a:rPr lang="ar-DZ" sz="2800" dirty="0">
                <a:latin typeface="Simplified Arabic" panose="02020603050405020304" pitchFamily="18" charset="-78"/>
                <a:cs typeface="Simplified Arabic" panose="02020603050405020304" pitchFamily="18" charset="-78"/>
              </a:rPr>
              <a:t>في بعض الأنظمة، يتم تصميم أدوات التقويم بطريقة تخدم فئات اجتماعية معينة:</a:t>
            </a:r>
          </a:p>
          <a:p>
            <a:pPr marL="0" indent="0" algn="r" rtl="1">
              <a:buNone/>
            </a:pPr>
            <a:r>
              <a:rPr lang="fr-FR" sz="2800" dirty="0" smtClean="0">
                <a:latin typeface="Simplified Arabic" panose="02020603050405020304" pitchFamily="18" charset="-78"/>
                <a:cs typeface="Simplified Arabic" panose="02020603050405020304" pitchFamily="18" charset="-78"/>
              </a:rPr>
              <a:t>- </a:t>
            </a:r>
            <a:r>
              <a:rPr lang="ar-DZ" sz="2800" dirty="0" smtClean="0">
                <a:latin typeface="Simplified Arabic" panose="02020603050405020304" pitchFamily="18" charset="-78"/>
                <a:cs typeface="Simplified Arabic" panose="02020603050405020304" pitchFamily="18" charset="-78"/>
              </a:rPr>
              <a:t>لغة </a:t>
            </a:r>
            <a:r>
              <a:rPr lang="ar-DZ" sz="2800" dirty="0">
                <a:latin typeface="Simplified Arabic" panose="02020603050405020304" pitchFamily="18" charset="-78"/>
                <a:cs typeface="Simplified Arabic" panose="02020603050405020304" pitchFamily="18" charset="-78"/>
              </a:rPr>
              <a:t>الامتحان قد تهمّش المتحدثين بلغات غير رسمية أو محلية.</a:t>
            </a:r>
          </a:p>
          <a:p>
            <a:pPr marL="0" indent="0" algn="r" rtl="1">
              <a:buNone/>
            </a:pPr>
            <a:r>
              <a:rPr lang="fr-FR" sz="2800" dirty="0" smtClean="0">
                <a:latin typeface="Simplified Arabic" panose="02020603050405020304" pitchFamily="18" charset="-78"/>
                <a:cs typeface="Simplified Arabic" panose="02020603050405020304" pitchFamily="18" charset="-78"/>
              </a:rPr>
              <a:t>- </a:t>
            </a:r>
            <a:r>
              <a:rPr lang="ar-DZ" sz="2800" dirty="0" smtClean="0">
                <a:latin typeface="Simplified Arabic" panose="02020603050405020304" pitchFamily="18" charset="-78"/>
                <a:cs typeface="Simplified Arabic" panose="02020603050405020304" pitchFamily="18" charset="-78"/>
              </a:rPr>
              <a:t>طبيعة </a:t>
            </a:r>
            <a:r>
              <a:rPr lang="ar-DZ" sz="2800" dirty="0">
                <a:latin typeface="Simplified Arabic" panose="02020603050405020304" pitchFamily="18" charset="-78"/>
                <a:cs typeface="Simplified Arabic" panose="02020603050405020304" pitchFamily="18" charset="-78"/>
              </a:rPr>
              <a:t>الأسئلة قد تفضّل الخلفيات الحضرية على الريفية.</a:t>
            </a:r>
          </a:p>
          <a:p>
            <a:pPr marL="0" indent="0" algn="r" rtl="1">
              <a:buNone/>
            </a:pPr>
            <a:r>
              <a:rPr lang="ar-DZ" sz="2800" dirty="0">
                <a:latin typeface="Simplified Arabic" panose="02020603050405020304" pitchFamily="18" charset="-78"/>
                <a:cs typeface="Simplified Arabic" panose="02020603050405020304" pitchFamily="18" charset="-78"/>
              </a:rPr>
              <a:t>•	هذا يجعل التقويم أداة لإعادة إنتاج الفوارق الطبقية بدل أن يكون وسيلة للتقدم العادل.</a:t>
            </a:r>
          </a:p>
          <a:p>
            <a:endParaRPr lang="fr-FR" dirty="0"/>
          </a:p>
        </p:txBody>
      </p:sp>
    </p:spTree>
    <p:extLst>
      <p:ext uri="{BB962C8B-B14F-4D97-AF65-F5344CB8AC3E}">
        <p14:creationId xmlns:p14="http://schemas.microsoft.com/office/powerpoint/2010/main" val="30172143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DZ" dirty="0">
                <a:latin typeface="Simplified Arabic" panose="02020603050405020304" pitchFamily="18" charset="-78"/>
                <a:cs typeface="Simplified Arabic" panose="02020603050405020304" pitchFamily="18" charset="-78"/>
              </a:rPr>
              <a:t>خامسًا: نحو تقويم عادل </a:t>
            </a:r>
            <a:r>
              <a:rPr lang="ar-DZ" dirty="0" smtClean="0">
                <a:latin typeface="Simplified Arabic" panose="02020603050405020304" pitchFamily="18" charset="-78"/>
                <a:cs typeface="Simplified Arabic" panose="02020603050405020304" pitchFamily="18" charset="-78"/>
              </a:rPr>
              <a:t>اجتماعيًا</a:t>
            </a:r>
            <a:endParaRPr lang="fr-FR" dirty="0"/>
          </a:p>
        </p:txBody>
      </p:sp>
      <p:sp>
        <p:nvSpPr>
          <p:cNvPr id="3" name="Content Placeholder 2"/>
          <p:cNvSpPr>
            <a:spLocks noGrp="1"/>
          </p:cNvSpPr>
          <p:nvPr>
            <p:ph idx="1"/>
          </p:nvPr>
        </p:nvSpPr>
        <p:spPr/>
        <p:txBody>
          <a:bodyPr/>
          <a:lstStyle/>
          <a:p>
            <a:pPr marL="0" indent="0" algn="r" rtl="1">
              <a:buNone/>
            </a:pPr>
            <a:r>
              <a:rPr lang="ar-DZ" dirty="0" smtClean="0"/>
              <a:t>•</a:t>
            </a:r>
            <a:r>
              <a:rPr lang="ar-DZ" dirty="0"/>
              <a:t>	</a:t>
            </a:r>
            <a:r>
              <a:rPr lang="ar-DZ" sz="2800" dirty="0">
                <a:latin typeface="Simplified Arabic" panose="02020603050405020304" pitchFamily="18" charset="-78"/>
                <a:cs typeface="Simplified Arabic" panose="02020603050405020304" pitchFamily="18" charset="-78"/>
              </a:rPr>
              <a:t>ضرورة تطوير أدوات تقويم تراعي:</a:t>
            </a:r>
          </a:p>
          <a:p>
            <a:pPr marL="0" indent="0" algn="r" rtl="1">
              <a:buNone/>
            </a:pPr>
            <a:r>
              <a:rPr lang="fr-FR" sz="2800" dirty="0">
                <a:latin typeface="Simplified Arabic" panose="02020603050405020304" pitchFamily="18" charset="-78"/>
                <a:cs typeface="Simplified Arabic" panose="02020603050405020304" pitchFamily="18" charset="-78"/>
              </a:rPr>
              <a:t>o	</a:t>
            </a:r>
            <a:r>
              <a:rPr lang="ar-DZ" sz="2800" dirty="0">
                <a:latin typeface="Simplified Arabic" panose="02020603050405020304" pitchFamily="18" charset="-78"/>
                <a:cs typeface="Simplified Arabic" panose="02020603050405020304" pitchFamily="18" charset="-78"/>
              </a:rPr>
              <a:t>التنوع الثقافي والاجتماعي للمتعلمين.</a:t>
            </a:r>
          </a:p>
          <a:p>
            <a:pPr marL="0" indent="0" algn="r" rtl="1">
              <a:buNone/>
            </a:pPr>
            <a:r>
              <a:rPr lang="fr-FR" sz="2800" dirty="0">
                <a:latin typeface="Simplified Arabic" panose="02020603050405020304" pitchFamily="18" charset="-78"/>
                <a:cs typeface="Simplified Arabic" panose="02020603050405020304" pitchFamily="18" charset="-78"/>
              </a:rPr>
              <a:t>o	</a:t>
            </a:r>
            <a:r>
              <a:rPr lang="ar-DZ" sz="2800" dirty="0">
                <a:latin typeface="Simplified Arabic" panose="02020603050405020304" pitchFamily="18" charset="-78"/>
                <a:cs typeface="Simplified Arabic" panose="02020603050405020304" pitchFamily="18" charset="-78"/>
              </a:rPr>
              <a:t>مبدأ تكافؤ الفرص.</a:t>
            </a:r>
          </a:p>
          <a:p>
            <a:pPr marL="0" indent="0" algn="r" rtl="1">
              <a:buNone/>
            </a:pPr>
            <a:r>
              <a:rPr lang="fr-FR" sz="2800" dirty="0">
                <a:latin typeface="Simplified Arabic" panose="02020603050405020304" pitchFamily="18" charset="-78"/>
                <a:cs typeface="Simplified Arabic" panose="02020603050405020304" pitchFamily="18" charset="-78"/>
              </a:rPr>
              <a:t>o	</a:t>
            </a:r>
            <a:r>
              <a:rPr lang="ar-DZ" sz="2800" dirty="0">
                <a:latin typeface="Simplified Arabic" panose="02020603050405020304" pitchFamily="18" charset="-78"/>
                <a:cs typeface="Simplified Arabic" panose="02020603050405020304" pitchFamily="18" charset="-78"/>
              </a:rPr>
              <a:t>تحليل الأثر الاجتماعي للتقويم على مختلف الفئات.</a:t>
            </a:r>
          </a:p>
          <a:p>
            <a:endParaRPr lang="fr-FR" dirty="0"/>
          </a:p>
        </p:txBody>
      </p:sp>
    </p:spTree>
    <p:extLst>
      <p:ext uri="{BB962C8B-B14F-4D97-AF65-F5344CB8AC3E}">
        <p14:creationId xmlns:p14="http://schemas.microsoft.com/office/powerpoint/2010/main" val="30259213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DZ" dirty="0"/>
              <a:t>المحور الخامس: دراسات حالة وتحليل نقدي</a:t>
            </a:r>
            <a:br>
              <a:rPr lang="ar-DZ" dirty="0"/>
            </a:br>
            <a:endParaRPr lang="fr-FR" dirty="0"/>
          </a:p>
        </p:txBody>
      </p:sp>
      <p:sp>
        <p:nvSpPr>
          <p:cNvPr id="3" name="Content Placeholder 2"/>
          <p:cNvSpPr>
            <a:spLocks noGrp="1"/>
          </p:cNvSpPr>
          <p:nvPr>
            <p:ph idx="1"/>
          </p:nvPr>
        </p:nvSpPr>
        <p:spPr/>
        <p:txBody>
          <a:bodyPr/>
          <a:lstStyle/>
          <a:p>
            <a:pPr marL="0" indent="0" algn="r" rtl="1">
              <a:buNone/>
            </a:pPr>
            <a:r>
              <a:rPr lang="ar-DZ" dirty="0" smtClean="0"/>
              <a:t>•</a:t>
            </a:r>
            <a:r>
              <a:rPr lang="ar-DZ" sz="2400" dirty="0"/>
              <a:t>	دراسة حالة: مقارنة بين سياسات التعليم في بلدين مختلفين (مثلاً الجزائر وفنلندا).</a:t>
            </a:r>
          </a:p>
          <a:p>
            <a:pPr marL="0" indent="0" algn="r" rtl="1">
              <a:buNone/>
            </a:pPr>
            <a:r>
              <a:rPr lang="ar-DZ" sz="2400" dirty="0"/>
              <a:t>•	أثر التفاوت الاجتماعي في نتائج التقويم.</a:t>
            </a:r>
          </a:p>
          <a:p>
            <a:pPr marL="0" indent="0" algn="r" rtl="1">
              <a:buNone/>
            </a:pPr>
            <a:r>
              <a:rPr lang="ar-DZ" sz="2400" dirty="0"/>
              <a:t>•	تحليل نقدي للسياسات التربوية الجزائرية في ضوء المقاربات العالمية.</a:t>
            </a:r>
          </a:p>
          <a:p>
            <a:endParaRPr lang="fr-FR" dirty="0"/>
          </a:p>
        </p:txBody>
      </p:sp>
    </p:spTree>
    <p:extLst>
      <p:ext uri="{BB962C8B-B14F-4D97-AF65-F5344CB8AC3E}">
        <p14:creationId xmlns:p14="http://schemas.microsoft.com/office/powerpoint/2010/main" val="20008189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DZ" dirty="0"/>
              <a:t>خاتمة</a:t>
            </a:r>
            <a:r>
              <a:rPr lang="ar-DZ" dirty="0" smtClean="0"/>
              <a:t>:</a:t>
            </a:r>
            <a:endParaRPr lang="fr-FR" dirty="0"/>
          </a:p>
        </p:txBody>
      </p:sp>
      <p:sp>
        <p:nvSpPr>
          <p:cNvPr id="3" name="Content Placeholder 2"/>
          <p:cNvSpPr>
            <a:spLocks noGrp="1"/>
          </p:cNvSpPr>
          <p:nvPr>
            <p:ph idx="1"/>
          </p:nvPr>
        </p:nvSpPr>
        <p:spPr>
          <a:xfrm>
            <a:off x="818712" y="2629988"/>
            <a:ext cx="10554574" cy="3100251"/>
          </a:xfrm>
        </p:spPr>
        <p:txBody>
          <a:bodyPr>
            <a:normAutofit/>
          </a:bodyPr>
          <a:lstStyle/>
          <a:p>
            <a:pPr marL="0" indent="0" algn="r" rtl="1">
              <a:buNone/>
            </a:pPr>
            <a:r>
              <a:rPr lang="ar-DZ" sz="2800" dirty="0" smtClean="0">
                <a:latin typeface="Simplified Arabic" panose="02020603050405020304" pitchFamily="18" charset="-78"/>
                <a:cs typeface="Simplified Arabic" panose="02020603050405020304" pitchFamily="18" charset="-78"/>
              </a:rPr>
              <a:t>إن </a:t>
            </a:r>
            <a:r>
              <a:rPr lang="ar-DZ" sz="2800" dirty="0">
                <a:latin typeface="Simplified Arabic" panose="02020603050405020304" pitchFamily="18" charset="-78"/>
                <a:cs typeface="Simplified Arabic" panose="02020603050405020304" pitchFamily="18" charset="-78"/>
              </a:rPr>
              <a:t>التقويم التربوي ليس مجرد عملية فنية بل هو عمل اجتماعي وسياسي بامتياز. من خلاله يمكن قراءة طبيعة المجتمع، ومدى عدالة النظام التربوي، ومدى توافقه مع المبادئ الديمقراطية </a:t>
            </a:r>
            <a:r>
              <a:rPr lang="ar-DZ" sz="2800" dirty="0" smtClean="0">
                <a:latin typeface="Simplified Arabic" panose="02020603050405020304" pitchFamily="18" charset="-78"/>
                <a:cs typeface="Simplified Arabic" panose="02020603050405020304" pitchFamily="18" charset="-78"/>
              </a:rPr>
              <a:t>والمساواة</a:t>
            </a:r>
            <a:endParaRPr lang="fr-FR" sz="2800" dirty="0" smtClean="0">
              <a:latin typeface="Simplified Arabic" panose="02020603050405020304" pitchFamily="18" charset="-78"/>
              <a:cs typeface="Simplified Arabic" panose="02020603050405020304" pitchFamily="18" charset="-78"/>
            </a:endParaRPr>
          </a:p>
          <a:p>
            <a:pPr marL="0" indent="0" algn="r" rtl="1">
              <a:buNone/>
            </a:pPr>
            <a:r>
              <a:rPr lang="ar-DZ" sz="2800" dirty="0">
                <a:latin typeface="Simplified Arabic" panose="02020603050405020304" pitchFamily="18" charset="-78"/>
                <a:cs typeface="Simplified Arabic" panose="02020603050405020304" pitchFamily="18" charset="-78"/>
              </a:rPr>
              <a:t>لا يمكن فصل السياسات التربوية والتقويم عن السياق الاجتماعي </a:t>
            </a:r>
            <a:r>
              <a:rPr lang="ar-DZ" sz="2800">
                <a:latin typeface="Simplified Arabic" panose="02020603050405020304" pitchFamily="18" charset="-78"/>
                <a:cs typeface="Simplified Arabic" panose="02020603050405020304" pitchFamily="18" charset="-78"/>
              </a:rPr>
              <a:t>الذي </a:t>
            </a:r>
            <a:r>
              <a:rPr lang="ar-DZ" sz="2800" smtClean="0">
                <a:latin typeface="Simplified Arabic" panose="02020603050405020304" pitchFamily="18" charset="-78"/>
                <a:cs typeface="Simplified Arabic" panose="02020603050405020304" pitchFamily="18" charset="-78"/>
              </a:rPr>
              <a:t>ينشأ </a:t>
            </a:r>
            <a:r>
              <a:rPr lang="ar-DZ" sz="2800" dirty="0">
                <a:latin typeface="Simplified Arabic" panose="02020603050405020304" pitchFamily="18" charset="-78"/>
                <a:cs typeface="Simplified Arabic" panose="02020603050405020304" pitchFamily="18" charset="-78"/>
              </a:rPr>
              <a:t>فيه.</a:t>
            </a:r>
          </a:p>
          <a:p>
            <a:pPr marL="0" indent="0" algn="r" rtl="1">
              <a:buNone/>
            </a:pPr>
            <a:r>
              <a:rPr lang="ar-DZ" sz="2800" dirty="0">
                <a:latin typeface="Simplified Arabic" panose="02020603050405020304" pitchFamily="18" charset="-78"/>
                <a:cs typeface="Simplified Arabic" panose="02020603050405020304" pitchFamily="18" charset="-78"/>
              </a:rPr>
              <a:t>•	على الباحث السوسيولوجي أن يتعامل مع المنظومة التربوية باعتبارها انعكاسًا لبنية المجتمع، وفي الوقت نفسه أداة لإعادة تشكيله.</a:t>
            </a:r>
          </a:p>
          <a:p>
            <a:pPr marL="0" indent="0" algn="r" rtl="1">
              <a:buNone/>
            </a:pPr>
            <a:endParaRPr lang="ar-DZ" sz="2800" dirty="0">
              <a:latin typeface="Simplified Arabic" panose="02020603050405020304" pitchFamily="18" charset="-78"/>
              <a:cs typeface="Simplified Arabic" panose="02020603050405020304" pitchFamily="18" charset="-78"/>
            </a:endParaRPr>
          </a:p>
          <a:p>
            <a:endParaRPr lang="fr-FR" dirty="0"/>
          </a:p>
        </p:txBody>
      </p:sp>
    </p:spTree>
    <p:extLst>
      <p:ext uri="{BB962C8B-B14F-4D97-AF65-F5344CB8AC3E}">
        <p14:creationId xmlns:p14="http://schemas.microsoft.com/office/powerpoint/2010/main" val="35988273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DZ" sz="4400" dirty="0" smtClean="0">
                <a:solidFill>
                  <a:srgbClr val="FF0000"/>
                </a:solidFill>
                <a:latin typeface="Simplified Arabic" panose="02020603050405020304" pitchFamily="18" charset="-78"/>
                <a:cs typeface="Simplified Arabic" panose="02020603050405020304" pitchFamily="18" charset="-78"/>
              </a:rPr>
              <a:t>السياسات </a:t>
            </a:r>
            <a:r>
              <a:rPr lang="ar-DZ" sz="4400" dirty="0">
                <a:solidFill>
                  <a:srgbClr val="FF0000"/>
                </a:solidFill>
                <a:latin typeface="Simplified Arabic" panose="02020603050405020304" pitchFamily="18" charset="-78"/>
                <a:cs typeface="Simplified Arabic" panose="02020603050405020304" pitchFamily="18" charset="-78"/>
              </a:rPr>
              <a:t>التربوية كأداة للتحكم </a:t>
            </a:r>
            <a:r>
              <a:rPr lang="ar-DZ" sz="4400" dirty="0" smtClean="0">
                <a:solidFill>
                  <a:srgbClr val="FF0000"/>
                </a:solidFill>
                <a:latin typeface="Simplified Arabic" panose="02020603050405020304" pitchFamily="18" charset="-78"/>
                <a:cs typeface="Simplified Arabic" panose="02020603050405020304" pitchFamily="18" charset="-78"/>
              </a:rPr>
              <a:t>الاجتماعي</a:t>
            </a:r>
            <a:endParaRPr lang="fr-FR" sz="4800" dirty="0">
              <a:solidFill>
                <a:srgbClr val="FF0000"/>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idx="1"/>
          </p:nvPr>
        </p:nvSpPr>
        <p:spPr>
          <a:xfrm>
            <a:off x="818712" y="2222287"/>
            <a:ext cx="10554574" cy="2288753"/>
          </a:xfrm>
        </p:spPr>
        <p:txBody>
          <a:bodyPr/>
          <a:lstStyle/>
          <a:p>
            <a:pPr marL="0" indent="0" algn="r" rtl="1">
              <a:buNone/>
            </a:pPr>
            <a:r>
              <a:rPr lang="ar-DZ" dirty="0" smtClean="0"/>
              <a:t>ا•</a:t>
            </a:r>
            <a:r>
              <a:rPr lang="ar-DZ" dirty="0"/>
              <a:t>	</a:t>
            </a:r>
            <a:r>
              <a:rPr lang="ar-DZ" sz="2400" dirty="0">
                <a:latin typeface="Simplified Arabic" panose="02020603050405020304" pitchFamily="18" charset="-78"/>
                <a:cs typeface="Simplified Arabic" panose="02020603050405020304" pitchFamily="18" charset="-78"/>
              </a:rPr>
              <a:t>كيف توظف الدولة السياسات التربوية لضبط العلاقات الاجتماعية وإعادة إنتاج النظام الاجتماعي؟</a:t>
            </a:r>
          </a:p>
          <a:p>
            <a:pPr marL="0" indent="0" algn="r" rtl="1">
              <a:buNone/>
            </a:pPr>
            <a:r>
              <a:rPr lang="ar-DZ" sz="2400" dirty="0">
                <a:latin typeface="Simplified Arabic" panose="02020603050405020304" pitchFamily="18" charset="-78"/>
                <a:cs typeface="Simplified Arabic" panose="02020603050405020304" pitchFamily="18" charset="-78"/>
              </a:rPr>
              <a:t>•	العلاقة بين المدرسة والسلطة السياسية.</a:t>
            </a:r>
          </a:p>
          <a:p>
            <a:pPr marL="0" indent="0" algn="r" rtl="1">
              <a:buNone/>
            </a:pPr>
            <a:r>
              <a:rPr lang="ar-DZ" sz="2400" dirty="0">
                <a:latin typeface="Simplified Arabic" panose="02020603050405020304" pitchFamily="18" charset="-78"/>
                <a:cs typeface="Simplified Arabic" panose="02020603050405020304" pitchFamily="18" charset="-78"/>
              </a:rPr>
              <a:t>•	مناهج التعليم واختياراتها كمجال للصراع الأيديولوجي</a:t>
            </a:r>
          </a:p>
          <a:p>
            <a:endParaRPr lang="fr-FR" dirty="0"/>
          </a:p>
        </p:txBody>
      </p:sp>
    </p:spTree>
    <p:extLst>
      <p:ext uri="{BB962C8B-B14F-4D97-AF65-F5344CB8AC3E}">
        <p14:creationId xmlns:p14="http://schemas.microsoft.com/office/powerpoint/2010/main" val="9625402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1288" y="969702"/>
            <a:ext cx="10571998" cy="970450"/>
          </a:xfrm>
        </p:spPr>
        <p:txBody>
          <a:bodyPr/>
          <a:lstStyle/>
          <a:p>
            <a:pPr algn="ctr"/>
            <a:r>
              <a:rPr lang="ar-DZ" sz="4400" dirty="0" smtClean="0">
                <a:latin typeface="Andalus" panose="02020603050405020304" pitchFamily="18" charset="-78"/>
                <a:cs typeface="Andalus" panose="02020603050405020304" pitchFamily="18" charset="-78"/>
              </a:rPr>
              <a:t>أهداف </a:t>
            </a:r>
            <a:r>
              <a:rPr lang="ar-DZ" sz="4400" dirty="0">
                <a:latin typeface="Andalus" panose="02020603050405020304" pitchFamily="18" charset="-78"/>
                <a:cs typeface="Andalus" panose="02020603050405020304" pitchFamily="18" charset="-78"/>
              </a:rPr>
              <a:t>المحاضرة:</a:t>
            </a:r>
            <a:br>
              <a:rPr lang="ar-DZ" sz="4400" dirty="0">
                <a:latin typeface="Andalus" panose="02020603050405020304" pitchFamily="18" charset="-78"/>
                <a:cs typeface="Andalus" panose="02020603050405020304" pitchFamily="18" charset="-78"/>
              </a:rPr>
            </a:br>
            <a:endParaRPr lang="fr-FR" dirty="0">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p:txBody>
          <a:bodyPr/>
          <a:lstStyle/>
          <a:p>
            <a:pPr marL="0" indent="0" algn="r" rtl="1">
              <a:buNone/>
            </a:pPr>
            <a:r>
              <a:rPr lang="ar-DZ" dirty="0" smtClean="0"/>
              <a:t>•</a:t>
            </a:r>
            <a:r>
              <a:rPr lang="ar-DZ" dirty="0"/>
              <a:t>	</a:t>
            </a:r>
            <a:r>
              <a:rPr lang="ar-DZ" sz="2800" dirty="0">
                <a:latin typeface="Simplified Arabic" panose="02020603050405020304" pitchFamily="18" charset="-78"/>
                <a:cs typeface="Simplified Arabic" panose="02020603050405020304" pitchFamily="18" charset="-78"/>
              </a:rPr>
              <a:t>فهم العلاقة بين السياسات التربوية والسياق الاجتماعي.</a:t>
            </a:r>
          </a:p>
          <a:p>
            <a:pPr marL="0" indent="0" algn="r" rtl="1">
              <a:buNone/>
            </a:pPr>
            <a:r>
              <a:rPr lang="ar-DZ" sz="2800" dirty="0">
                <a:latin typeface="Simplified Arabic" panose="02020603050405020304" pitchFamily="18" charset="-78"/>
                <a:cs typeface="Simplified Arabic" panose="02020603050405020304" pitchFamily="18" charset="-78"/>
              </a:rPr>
              <a:t>•	تحليل دور السياسات التربوية في تكوين وتوجيه المنظومة التعليمية.</a:t>
            </a:r>
          </a:p>
          <a:p>
            <a:pPr marL="0" indent="0" algn="r" rtl="1">
              <a:buNone/>
            </a:pPr>
            <a:r>
              <a:rPr lang="ar-DZ" sz="2800" dirty="0">
                <a:latin typeface="Simplified Arabic" panose="02020603050405020304" pitchFamily="18" charset="-78"/>
                <a:cs typeface="Simplified Arabic" panose="02020603050405020304" pitchFamily="18" charset="-78"/>
              </a:rPr>
              <a:t>•	دراسة آليات التقويم كأداة للضبط والتحسين داخل النظام التربوي.</a:t>
            </a:r>
          </a:p>
          <a:p>
            <a:pPr marL="0" indent="0" algn="r" rtl="1">
              <a:buNone/>
            </a:pPr>
            <a:r>
              <a:rPr lang="ar-DZ" sz="2800" dirty="0">
                <a:latin typeface="Simplified Arabic" panose="02020603050405020304" pitchFamily="18" charset="-78"/>
                <a:cs typeface="Simplified Arabic" panose="02020603050405020304" pitchFamily="18" charset="-78"/>
              </a:rPr>
              <a:t>•	تقييم تأثير البنية الاجتماعية في صياغة وتنفيذ السياسات التربوية.</a:t>
            </a:r>
          </a:p>
          <a:p>
            <a:pPr marL="0" indent="0" algn="r" rtl="1">
              <a:buNone/>
            </a:pPr>
            <a:endParaRPr lang="fr-FR" sz="2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6702539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dirty="0">
                <a:latin typeface="Simplified Arabic" panose="02020603050405020304" pitchFamily="18" charset="-78"/>
                <a:cs typeface="Simplified Arabic" panose="02020603050405020304" pitchFamily="18" charset="-78"/>
              </a:rPr>
              <a:t>المحور الأول: مدخل </a:t>
            </a:r>
            <a:r>
              <a:rPr lang="ar-SA" dirty="0" smtClean="0">
                <a:latin typeface="Simplified Arabic" panose="02020603050405020304" pitchFamily="18" charset="-78"/>
                <a:cs typeface="Simplified Arabic" panose="02020603050405020304" pitchFamily="18" charset="-78"/>
              </a:rPr>
              <a:t>مفاهيمي</a:t>
            </a:r>
            <a:endParaRPr lang="fr-FR" dirty="0">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idx="1"/>
          </p:nvPr>
        </p:nvSpPr>
        <p:spPr/>
        <p:txBody>
          <a:bodyPr/>
          <a:lstStyle/>
          <a:p>
            <a:pPr marL="0" indent="0" algn="just" rtl="1">
              <a:buNone/>
            </a:pPr>
            <a:r>
              <a:rPr lang="fr-FR" b="1" dirty="0" smtClean="0"/>
              <a:t>1</a:t>
            </a:r>
            <a:r>
              <a:rPr lang="fr-FR" sz="3600" b="1" dirty="0">
                <a:latin typeface="Simplified Arabic" panose="02020603050405020304" pitchFamily="18" charset="-78"/>
                <a:cs typeface="Simplified Arabic" panose="02020603050405020304" pitchFamily="18" charset="-78"/>
              </a:rPr>
              <a:t>. </a:t>
            </a:r>
            <a:r>
              <a:rPr lang="ar-SA" sz="3600" b="1" dirty="0">
                <a:latin typeface="Simplified Arabic" panose="02020603050405020304" pitchFamily="18" charset="-78"/>
                <a:cs typeface="Simplified Arabic" panose="02020603050405020304" pitchFamily="18" charset="-78"/>
              </a:rPr>
              <a:t>تعريف السياسة التربوية</a:t>
            </a:r>
            <a:r>
              <a:rPr lang="fr-FR" sz="3600" b="1" dirty="0">
                <a:latin typeface="Simplified Arabic" panose="02020603050405020304" pitchFamily="18" charset="-78"/>
                <a:cs typeface="Simplified Arabic" panose="02020603050405020304" pitchFamily="18" charset="-78"/>
              </a:rPr>
              <a:t>:</a:t>
            </a:r>
            <a:endParaRPr lang="fr-FR" sz="3600" dirty="0">
              <a:latin typeface="Simplified Arabic" panose="02020603050405020304" pitchFamily="18" charset="-78"/>
              <a:cs typeface="Simplified Arabic" panose="02020603050405020304" pitchFamily="18" charset="-78"/>
            </a:endParaRPr>
          </a:p>
          <a:p>
            <a:pPr marL="0" lvl="0" indent="0" algn="just" rtl="1">
              <a:buNone/>
            </a:pPr>
            <a:r>
              <a:rPr lang="ar-SA" sz="3600" dirty="0">
                <a:latin typeface="Simplified Arabic" panose="02020603050405020304" pitchFamily="18" charset="-78"/>
                <a:cs typeface="Simplified Arabic" panose="02020603050405020304" pitchFamily="18" charset="-78"/>
              </a:rPr>
              <a:t>السياسات التربوية هي مجموع القرارات والخطط التي تتخذها الدولة أو المؤسسات التعليمية لتنظيم المجال التربوي</a:t>
            </a:r>
            <a:r>
              <a:rPr lang="fr-FR" sz="3600" dirty="0">
                <a:latin typeface="Simplified Arabic" panose="02020603050405020304" pitchFamily="18" charset="-78"/>
                <a:cs typeface="Simplified Arabic" panose="02020603050405020304" pitchFamily="18" charset="-78"/>
              </a:rPr>
              <a:t>.</a:t>
            </a:r>
          </a:p>
          <a:p>
            <a:pPr marL="0" lvl="0" indent="0" algn="just" rtl="1">
              <a:buNone/>
            </a:pPr>
            <a:r>
              <a:rPr lang="ar-SA" sz="3600" dirty="0">
                <a:latin typeface="Simplified Arabic" panose="02020603050405020304" pitchFamily="18" charset="-78"/>
                <a:cs typeface="Simplified Arabic" panose="02020603050405020304" pitchFamily="18" charset="-78"/>
              </a:rPr>
              <a:t>تشمل الأهداف، المحتوى، الموارد، العلاقة بين أطراف العملية التعليمية، ومناهج التدريس والتقويم</a:t>
            </a:r>
            <a:r>
              <a:rPr lang="fr-FR" sz="3600" dirty="0">
                <a:latin typeface="Simplified Arabic" panose="02020603050405020304" pitchFamily="18" charset="-78"/>
                <a:cs typeface="Simplified Arabic" panose="02020603050405020304" pitchFamily="18" charset="-78"/>
              </a:rPr>
              <a:t>.</a:t>
            </a:r>
          </a:p>
          <a:p>
            <a:pPr marL="0" indent="0" algn="just" rtl="1">
              <a:buNone/>
            </a:pPr>
            <a:endParaRPr lang="fr-FR" sz="28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68112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DZ" dirty="0">
                <a:latin typeface="Simplified Arabic" panose="02020603050405020304" pitchFamily="18" charset="-78"/>
                <a:cs typeface="Simplified Arabic" panose="02020603050405020304" pitchFamily="18" charset="-78"/>
              </a:rPr>
              <a:t>. مفهوم التقويم</a:t>
            </a:r>
            <a:r>
              <a:rPr lang="ar-DZ" dirty="0" smtClean="0">
                <a:latin typeface="Simplified Arabic" panose="02020603050405020304" pitchFamily="18" charset="-78"/>
                <a:cs typeface="Simplified Arabic" panose="02020603050405020304" pitchFamily="18" charset="-78"/>
              </a:rPr>
              <a:t>:</a:t>
            </a:r>
            <a:endParaRPr lang="fr-FR" dirty="0">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idx="1"/>
          </p:nvPr>
        </p:nvSpPr>
        <p:spPr/>
        <p:txBody>
          <a:bodyPr/>
          <a:lstStyle/>
          <a:p>
            <a:pPr marL="0" indent="0" algn="r" rtl="1">
              <a:buNone/>
            </a:pPr>
            <a:r>
              <a:rPr lang="ar-DZ" dirty="0" smtClean="0"/>
              <a:t>•</a:t>
            </a:r>
            <a:r>
              <a:rPr lang="ar-DZ" dirty="0"/>
              <a:t>	</a:t>
            </a:r>
            <a:r>
              <a:rPr lang="ar-DZ" sz="3200" dirty="0">
                <a:latin typeface="Simplified Arabic" panose="02020603050405020304" pitchFamily="18" charset="-78"/>
                <a:cs typeface="Simplified Arabic" panose="02020603050405020304" pitchFamily="18" charset="-78"/>
              </a:rPr>
              <a:t>عملية منهجية تهدف إلى قياس مدى تحقق الأهداف التربوية.</a:t>
            </a:r>
          </a:p>
          <a:p>
            <a:pPr marL="0" indent="0" algn="r" rtl="1">
              <a:buNone/>
            </a:pPr>
            <a:r>
              <a:rPr lang="ar-DZ" sz="3200" dirty="0">
                <a:latin typeface="Simplified Arabic" panose="02020603050405020304" pitchFamily="18" charset="-78"/>
                <a:cs typeface="Simplified Arabic" panose="02020603050405020304" pitchFamily="18" charset="-78"/>
              </a:rPr>
              <a:t>•	يتعدى كونه أداة قياس إلى كونه آلية للتوجيه، المتابعة، والتحسين المستمر.</a:t>
            </a:r>
          </a:p>
          <a:p>
            <a:pPr algn="r" rtl="1"/>
            <a:endParaRPr lang="fr-FR" dirty="0"/>
          </a:p>
        </p:txBody>
      </p:sp>
    </p:spTree>
    <p:extLst>
      <p:ext uri="{BB962C8B-B14F-4D97-AF65-F5344CB8AC3E}">
        <p14:creationId xmlns:p14="http://schemas.microsoft.com/office/powerpoint/2010/main" val="21252911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DZ" sz="4400" dirty="0">
                <a:latin typeface="Simplified Arabic" panose="02020603050405020304" pitchFamily="18" charset="-78"/>
                <a:cs typeface="Simplified Arabic" panose="02020603050405020304" pitchFamily="18" charset="-78"/>
              </a:rPr>
              <a:t>السياق الاجتماعي</a:t>
            </a:r>
            <a:r>
              <a:rPr lang="ar-DZ" sz="4400" dirty="0" smtClean="0">
                <a:latin typeface="Simplified Arabic" panose="02020603050405020304" pitchFamily="18" charset="-78"/>
                <a:cs typeface="Simplified Arabic" panose="02020603050405020304" pitchFamily="18" charset="-78"/>
              </a:rPr>
              <a:t>:</a:t>
            </a:r>
            <a:endParaRPr lang="fr-FR" sz="4400" dirty="0">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idx="1"/>
          </p:nvPr>
        </p:nvSpPr>
        <p:spPr>
          <a:xfrm>
            <a:off x="818712" y="2222287"/>
            <a:ext cx="10554574" cy="2262627"/>
          </a:xfrm>
        </p:spPr>
        <p:txBody>
          <a:bodyPr/>
          <a:lstStyle/>
          <a:p>
            <a:pPr marL="0" indent="0" algn="r" rtl="1">
              <a:buNone/>
            </a:pPr>
            <a:r>
              <a:rPr lang="ar-DZ" sz="3600" dirty="0" smtClean="0">
                <a:latin typeface="Simplified Arabic" panose="02020603050405020304" pitchFamily="18" charset="-78"/>
                <a:cs typeface="Simplified Arabic" panose="02020603050405020304" pitchFamily="18" charset="-78"/>
              </a:rPr>
              <a:t>يشمل </a:t>
            </a:r>
            <a:r>
              <a:rPr lang="ar-DZ" sz="3600" dirty="0">
                <a:latin typeface="Simplified Arabic" panose="02020603050405020304" pitchFamily="18" charset="-78"/>
                <a:cs typeface="Simplified Arabic" panose="02020603050405020304" pitchFamily="18" charset="-78"/>
              </a:rPr>
              <a:t>البيئة الثقافية، الاقتصادية، السياسية، والديموغرافية التي تؤثر على وضع وتنفيذ السياسات التربوية.</a:t>
            </a:r>
          </a:p>
          <a:p>
            <a:endParaRPr lang="fr-FR"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6029682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0"/>
            <a:ext cx="10571998" cy="1417638"/>
          </a:xfrm>
        </p:spPr>
        <p:txBody>
          <a:bodyPr/>
          <a:lstStyle/>
          <a:p>
            <a:pPr algn="r" rtl="1"/>
            <a:r>
              <a:rPr lang="ar-DZ" dirty="0">
                <a:latin typeface="Simplified Arabic" panose="02020603050405020304" pitchFamily="18" charset="-78"/>
                <a:cs typeface="Simplified Arabic" panose="02020603050405020304" pitchFamily="18" charset="-78"/>
              </a:rPr>
              <a:t>المحور الثاني: العلاقة بين السياسة التربوية والسياق </a:t>
            </a:r>
            <a:r>
              <a:rPr lang="ar-DZ" dirty="0" smtClean="0">
                <a:latin typeface="Simplified Arabic" panose="02020603050405020304" pitchFamily="18" charset="-78"/>
                <a:cs typeface="Simplified Arabic" panose="02020603050405020304" pitchFamily="18" charset="-78"/>
              </a:rPr>
              <a:t>الاجتماعي</a:t>
            </a:r>
            <a:endParaRPr lang="fr-FR" dirty="0">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idx="1"/>
          </p:nvPr>
        </p:nvSpPr>
        <p:spPr/>
        <p:txBody>
          <a:bodyPr/>
          <a:lstStyle/>
          <a:p>
            <a:pPr marL="0" indent="0" algn="r" rtl="1">
              <a:buNone/>
            </a:pPr>
            <a:r>
              <a:rPr lang="ar-DZ" dirty="0" smtClean="0"/>
              <a:t>•</a:t>
            </a:r>
            <a:r>
              <a:rPr lang="ar-DZ" dirty="0"/>
              <a:t>	</a:t>
            </a:r>
            <a:r>
              <a:rPr lang="ar-DZ" sz="2400" dirty="0">
                <a:latin typeface="Simplified Arabic" panose="02020603050405020304" pitchFamily="18" charset="-78"/>
                <a:cs typeface="Simplified Arabic" panose="02020603050405020304" pitchFamily="18" charset="-78"/>
              </a:rPr>
              <a:t>السياسات التربوية لا تُنتَج في فراغ، بل تتأثر بالبنية الاجتماعية والقيم السائدة.</a:t>
            </a:r>
          </a:p>
          <a:p>
            <a:pPr marL="0" indent="0" algn="r" rtl="1">
              <a:buNone/>
            </a:pPr>
            <a:r>
              <a:rPr lang="ar-DZ" sz="2400" dirty="0" smtClean="0">
                <a:latin typeface="Simplified Arabic" panose="02020603050405020304" pitchFamily="18" charset="-78"/>
                <a:cs typeface="Simplified Arabic" panose="02020603050405020304" pitchFamily="18" charset="-78"/>
              </a:rPr>
              <a:t>مثال</a:t>
            </a:r>
            <a:r>
              <a:rPr lang="ar-DZ" sz="2400" dirty="0">
                <a:latin typeface="Simplified Arabic" panose="02020603050405020304" pitchFamily="18" charset="-78"/>
                <a:cs typeface="Simplified Arabic" panose="02020603050405020304" pitchFamily="18" charset="-78"/>
              </a:rPr>
              <a:t>: تأثير الطبقة الاجتماعية، اللغة، النوع الاجتماعي، والموقع الجغرافي في تصميم البرامج التعليمية.</a:t>
            </a:r>
          </a:p>
          <a:p>
            <a:pPr marL="0" indent="0" algn="r" rtl="1">
              <a:buNone/>
            </a:pPr>
            <a:r>
              <a:rPr lang="ar-DZ" sz="2400" dirty="0">
                <a:latin typeface="Simplified Arabic" panose="02020603050405020304" pitchFamily="18" charset="-78"/>
                <a:cs typeface="Simplified Arabic" panose="02020603050405020304" pitchFamily="18" charset="-78"/>
              </a:rPr>
              <a:t>•	تحليل نظري من منظور ماركسي، دوركايمي، ونظريات إعادة الإنتاج الاجتماعي </a:t>
            </a:r>
            <a:r>
              <a:rPr lang="fr-FR" sz="2400" dirty="0" smtClean="0">
                <a:latin typeface="Simplified Arabic" panose="02020603050405020304" pitchFamily="18" charset="-78"/>
                <a:cs typeface="Simplified Arabic" panose="02020603050405020304" pitchFamily="18" charset="-78"/>
              </a:rPr>
              <a:t>Bourdieu .</a:t>
            </a:r>
            <a:endParaRPr lang="fr-FR" sz="2400" dirty="0">
              <a:latin typeface="Simplified Arabic" panose="02020603050405020304" pitchFamily="18" charset="-78"/>
              <a:cs typeface="Simplified Arabic" panose="02020603050405020304" pitchFamily="18" charset="-78"/>
            </a:endParaRPr>
          </a:p>
          <a:p>
            <a:pPr algn="r" rtl="1"/>
            <a:endParaRPr lang="fr-FR" sz="2400" dirty="0"/>
          </a:p>
        </p:txBody>
      </p:sp>
    </p:spTree>
    <p:extLst>
      <p:ext uri="{BB962C8B-B14F-4D97-AF65-F5344CB8AC3E}">
        <p14:creationId xmlns:p14="http://schemas.microsoft.com/office/powerpoint/2010/main" val="27096022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latin typeface="Calibri" panose="020F0502020204030204" pitchFamily="34" charset="0"/>
                <a:ea typeface="Times New Roman" panose="02020603050405020304" pitchFamily="18" charset="0"/>
                <a:cs typeface="Times New Roman" panose="02020603050405020304" pitchFamily="18" charset="0"/>
              </a:rPr>
              <a:t>المحور الرابع: التقويم التربوي كمرآة للسياسات </a:t>
            </a:r>
            <a:r>
              <a:rPr lang="ar-SA" dirty="0" smtClean="0">
                <a:latin typeface="Calibri" panose="020F0502020204030204" pitchFamily="34" charset="0"/>
                <a:ea typeface="Times New Roman" panose="02020603050405020304" pitchFamily="18" charset="0"/>
                <a:cs typeface="Times New Roman" panose="02020603050405020304" pitchFamily="18" charset="0"/>
              </a:rPr>
              <a:t>الاجتماعية</a:t>
            </a:r>
            <a:endParaRPr lang="fr-FR" dirty="0"/>
          </a:p>
        </p:txBody>
      </p:sp>
      <p:sp>
        <p:nvSpPr>
          <p:cNvPr id="3" name="Content Placeholder 2"/>
          <p:cNvSpPr>
            <a:spLocks noGrp="1"/>
          </p:cNvSpPr>
          <p:nvPr>
            <p:ph idx="1"/>
          </p:nvPr>
        </p:nvSpPr>
        <p:spPr/>
        <p:txBody>
          <a:bodyPr>
            <a:normAutofit/>
          </a:bodyPr>
          <a:lstStyle/>
          <a:p>
            <a:pPr lvl="0" algn="r" rtl="1">
              <a:lnSpc>
                <a:spcPct val="107000"/>
              </a:lnSpc>
              <a:spcAft>
                <a:spcPts val="800"/>
              </a:spcAft>
              <a:buSzPts val="1000"/>
              <a:buFont typeface="Symbol" panose="05050102010706020507" pitchFamily="18" charset="2"/>
              <a:buChar char=""/>
              <a:tabLst>
                <a:tab pos="457200" algn="l"/>
              </a:tabLst>
            </a:pPr>
            <a:r>
              <a:rPr lang="ar-SA" sz="3200" dirty="0" smtClean="0">
                <a:latin typeface="Calibri" panose="020F0502020204030204" pitchFamily="34" charset="0"/>
                <a:ea typeface="Times New Roman" panose="02020603050405020304" pitchFamily="18" charset="0"/>
                <a:cs typeface="Times New Roman" panose="02020603050405020304" pitchFamily="18" charset="0"/>
              </a:rPr>
              <a:t>أنواع </a:t>
            </a:r>
            <a:r>
              <a:rPr lang="ar-SA" sz="3200" dirty="0">
                <a:latin typeface="Calibri" panose="020F0502020204030204" pitchFamily="34" charset="0"/>
                <a:ea typeface="Times New Roman" panose="02020603050405020304" pitchFamily="18" charset="0"/>
                <a:cs typeface="Times New Roman" panose="02020603050405020304" pitchFamily="18" charset="0"/>
              </a:rPr>
              <a:t>التقويم: تشخيصي، تكويني، إجمالي</a:t>
            </a:r>
            <a:r>
              <a:rPr lang="fr-FR" sz="3200" dirty="0">
                <a:latin typeface="Times New Roman" panose="02020603050405020304" pitchFamily="18" charset="0"/>
                <a:ea typeface="Times New Roman" panose="02020603050405020304" pitchFamily="18" charset="0"/>
                <a:cs typeface="Arial" panose="020B0604020202020204" pitchFamily="34" charset="0"/>
              </a:rPr>
              <a:t>.</a:t>
            </a:r>
            <a:endParaRPr lang="fr-FR" dirty="0">
              <a:latin typeface="Calibri" panose="020F0502020204030204" pitchFamily="34" charset="0"/>
              <a:ea typeface="Calibri" panose="020F0502020204030204" pitchFamily="34" charset="0"/>
              <a:cs typeface="Arial" panose="020B0604020202020204" pitchFamily="34" charset="0"/>
            </a:endParaRPr>
          </a:p>
          <a:p>
            <a:pPr lvl="0" algn="r" rtl="1">
              <a:lnSpc>
                <a:spcPct val="107000"/>
              </a:lnSpc>
              <a:spcAft>
                <a:spcPts val="800"/>
              </a:spcAft>
              <a:buSzPts val="1000"/>
              <a:buFont typeface="Symbol" panose="05050102010706020507" pitchFamily="18" charset="2"/>
              <a:buChar char=""/>
              <a:tabLst>
                <a:tab pos="457200" algn="l"/>
              </a:tabLst>
            </a:pPr>
            <a:r>
              <a:rPr lang="ar-SA" sz="3200" dirty="0">
                <a:latin typeface="Calibri" panose="020F0502020204030204" pitchFamily="34" charset="0"/>
                <a:ea typeface="Times New Roman" panose="02020603050405020304" pitchFamily="18" charset="0"/>
                <a:cs typeface="Times New Roman" panose="02020603050405020304" pitchFamily="18" charset="0"/>
              </a:rPr>
              <a:t>كيف يعكس التقويم التربوي رؤى مجتمعية حول "النجاح" و"الفشل</a:t>
            </a:r>
            <a:r>
              <a:rPr lang="fr-FR" sz="3200" dirty="0">
                <a:latin typeface="Times New Roman" panose="02020603050405020304" pitchFamily="18" charset="0"/>
                <a:ea typeface="Times New Roman" panose="02020603050405020304" pitchFamily="18" charset="0"/>
                <a:cs typeface="Arial" panose="020B0604020202020204" pitchFamily="34" charset="0"/>
              </a:rPr>
              <a:t>".</a:t>
            </a:r>
            <a:endParaRPr lang="fr-FR" dirty="0">
              <a:latin typeface="Calibri" panose="020F0502020204030204" pitchFamily="34" charset="0"/>
              <a:ea typeface="Calibri" panose="020F0502020204030204" pitchFamily="34" charset="0"/>
              <a:cs typeface="Arial" panose="020B0604020202020204" pitchFamily="34" charset="0"/>
            </a:endParaRPr>
          </a:p>
          <a:p>
            <a:pPr lvl="0" algn="r" rtl="1">
              <a:lnSpc>
                <a:spcPct val="107000"/>
              </a:lnSpc>
              <a:spcAft>
                <a:spcPts val="800"/>
              </a:spcAft>
              <a:buSzPts val="1000"/>
              <a:buFont typeface="Symbol" panose="05050102010706020507" pitchFamily="18" charset="2"/>
              <a:buChar char=""/>
              <a:tabLst>
                <a:tab pos="457200" algn="l"/>
              </a:tabLst>
            </a:pPr>
            <a:r>
              <a:rPr lang="ar-SA" sz="3200" dirty="0">
                <a:latin typeface="Calibri" panose="020F0502020204030204" pitchFamily="34" charset="0"/>
                <a:ea typeface="Times New Roman" panose="02020603050405020304" pitchFamily="18" charset="0"/>
                <a:cs typeface="Times New Roman" panose="02020603050405020304" pitchFamily="18" charset="0"/>
              </a:rPr>
              <a:t>هل تُستخدم أدوات التقويم لتعزيز العدالة الاجتماعية أم لتكريس التفاوتات الطبقية</a:t>
            </a:r>
            <a:r>
              <a:rPr lang="ar-SA" sz="3200" dirty="0" smtClean="0">
                <a:latin typeface="Calibri" panose="020F0502020204030204" pitchFamily="34" charset="0"/>
                <a:ea typeface="Times New Roman" panose="02020603050405020304" pitchFamily="18" charset="0"/>
                <a:cs typeface="Times New Roman" panose="02020603050405020304" pitchFamily="18" charset="0"/>
              </a:rPr>
              <a:t>؟</a:t>
            </a:r>
            <a:endParaRPr lang="ar-DZ" sz="3200" dirty="0" smtClean="0">
              <a:latin typeface="Calibri" panose="020F0502020204030204" pitchFamily="34" charset="0"/>
              <a:ea typeface="Times New Roman" panose="02020603050405020304" pitchFamily="18" charset="0"/>
              <a:cs typeface="Times New Roman" panose="02020603050405020304" pitchFamily="18" charset="0"/>
            </a:endParaRPr>
          </a:p>
          <a:p>
            <a:pPr lvl="0" algn="r" rtl="1">
              <a:lnSpc>
                <a:spcPct val="107000"/>
              </a:lnSpc>
              <a:spcAft>
                <a:spcPts val="800"/>
              </a:spcAft>
              <a:buSzPts val="1000"/>
              <a:buFont typeface="Symbol" panose="05050102010706020507" pitchFamily="18" charset="2"/>
              <a:buChar char=""/>
              <a:tabLst>
                <a:tab pos="457200" algn="l"/>
              </a:tabLst>
            </a:pPr>
            <a:endParaRPr lang="fr-FR" dirty="0">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0740639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lstStyle/>
          <a:p>
            <a:pPr algn="r" rtl="1"/>
            <a:r>
              <a:rPr lang="ar-DZ" sz="4400" dirty="0">
                <a:latin typeface="Simplified Arabic" panose="02020603050405020304" pitchFamily="18" charset="-78"/>
                <a:cs typeface="Simplified Arabic" panose="02020603050405020304" pitchFamily="18" charset="-78"/>
              </a:rPr>
              <a:t>التقويم التربوي كمرآة للسياسات </a:t>
            </a:r>
            <a:r>
              <a:rPr lang="ar-DZ" sz="4400" dirty="0" smtClean="0">
                <a:latin typeface="Simplified Arabic" panose="02020603050405020304" pitchFamily="18" charset="-78"/>
                <a:cs typeface="Simplified Arabic" panose="02020603050405020304" pitchFamily="18" charset="-78"/>
              </a:rPr>
              <a:t>الاجتماعية</a:t>
            </a:r>
            <a:endParaRPr lang="fr-FR" sz="4400" dirty="0">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idx="1"/>
          </p:nvPr>
        </p:nvSpPr>
        <p:spPr/>
        <p:txBody>
          <a:bodyPr>
            <a:normAutofit/>
          </a:bodyPr>
          <a:lstStyle/>
          <a:p>
            <a:pPr marL="0" indent="0" algn="just" rtl="1">
              <a:buNone/>
            </a:pPr>
            <a:r>
              <a:rPr lang="ar-DZ" sz="2400" dirty="0" smtClean="0">
                <a:latin typeface="Simplified Arabic" panose="02020603050405020304" pitchFamily="18" charset="-78"/>
                <a:cs typeface="Simplified Arabic" panose="02020603050405020304" pitchFamily="18" charset="-78"/>
              </a:rPr>
              <a:t>التقويم التربوي لا يُعدّ مجرّد أداة لقياس أداء الطلبة أو فاعلية البرامج التعليمية، بل هو انعكاس مباشر للخيارات السياسية والاجتماعية والثقافية التي تتبناها الدولة. إنه بمثابة "مرآة" تكشف كيف تنظر السياسات التعليمية إلى المتعلم، والمعرفة، والعدالة الاجتماعية.</a:t>
            </a:r>
          </a:p>
          <a:p>
            <a:pPr marL="0" indent="0" algn="just" rtl="1">
              <a:buNone/>
            </a:pPr>
            <a:endParaRPr lang="fr-FR"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67795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DZ" dirty="0">
                <a:solidFill>
                  <a:schemeClr val="tx1"/>
                </a:solidFill>
                <a:latin typeface="Simplified Arabic" panose="02020603050405020304" pitchFamily="18" charset="-78"/>
                <a:cs typeface="Simplified Arabic" panose="02020603050405020304" pitchFamily="18" charset="-78"/>
              </a:rPr>
              <a:t>أولًا: ارتباط التقويم بالتوجهات السياسية </a:t>
            </a:r>
            <a:r>
              <a:rPr lang="ar-DZ" dirty="0" smtClean="0">
                <a:solidFill>
                  <a:schemeClr val="tx1"/>
                </a:solidFill>
                <a:latin typeface="Simplified Arabic" panose="02020603050405020304" pitchFamily="18" charset="-78"/>
                <a:cs typeface="Simplified Arabic" panose="02020603050405020304" pitchFamily="18" charset="-78"/>
              </a:rPr>
              <a:t>والاجتماعية</a:t>
            </a:r>
            <a:endParaRPr lang="fr-FR" dirty="0">
              <a:solidFill>
                <a:schemeClr val="tx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idx="1"/>
          </p:nvPr>
        </p:nvSpPr>
        <p:spPr/>
        <p:txBody>
          <a:bodyPr/>
          <a:lstStyle/>
          <a:p>
            <a:pPr marL="0" indent="0" algn="r" rtl="1">
              <a:buNone/>
            </a:pPr>
            <a:r>
              <a:rPr lang="ar-DZ" dirty="0" smtClean="0"/>
              <a:t>•</a:t>
            </a:r>
            <a:r>
              <a:rPr lang="ar-DZ" sz="2400" dirty="0">
                <a:latin typeface="Simplified Arabic" panose="02020603050405020304" pitchFamily="18" charset="-78"/>
                <a:cs typeface="Simplified Arabic" panose="02020603050405020304" pitchFamily="18" charset="-78"/>
              </a:rPr>
              <a:t>	</a:t>
            </a:r>
            <a:r>
              <a:rPr lang="ar-DZ" sz="3200" dirty="0">
                <a:latin typeface="Simplified Arabic" panose="02020603050405020304" pitchFamily="18" charset="-78"/>
                <a:cs typeface="Simplified Arabic" panose="02020603050405020304" pitchFamily="18" charset="-78"/>
              </a:rPr>
              <a:t>كل سياسة تعليمية تُترجم إلى أدوات تقويمية تعكس رؤيتها:</a:t>
            </a:r>
          </a:p>
          <a:p>
            <a:pPr marL="0" indent="0" algn="r" rtl="1">
              <a:buNone/>
            </a:pPr>
            <a:r>
              <a:rPr lang="fr-FR" sz="3200" dirty="0" smtClean="0">
                <a:latin typeface="Simplified Arabic" panose="02020603050405020304" pitchFamily="18" charset="-78"/>
                <a:cs typeface="Simplified Arabic" panose="02020603050405020304" pitchFamily="18" charset="-78"/>
              </a:rPr>
              <a:t>-</a:t>
            </a:r>
            <a:r>
              <a:rPr lang="fr-FR" sz="3200" dirty="0">
                <a:latin typeface="Simplified Arabic" panose="02020603050405020304" pitchFamily="18" charset="-78"/>
                <a:cs typeface="Simplified Arabic" panose="02020603050405020304" pitchFamily="18" charset="-78"/>
              </a:rPr>
              <a:t>	</a:t>
            </a:r>
            <a:r>
              <a:rPr lang="ar-DZ" sz="3200" dirty="0">
                <a:latin typeface="Simplified Arabic" panose="02020603050405020304" pitchFamily="18" charset="-78"/>
                <a:cs typeface="Simplified Arabic" panose="02020603050405020304" pitchFamily="18" charset="-78"/>
              </a:rPr>
              <a:t>إن كانت السياسة تؤمن بالتميّز الفردي والمنافسة، فغالبًا ما تعتمد على اختبارات معيارية صارمة.</a:t>
            </a:r>
          </a:p>
          <a:p>
            <a:pPr marL="0" indent="0" algn="r" rtl="1">
              <a:buNone/>
            </a:pPr>
            <a:r>
              <a:rPr lang="fr-FR" sz="3200" dirty="0" smtClean="0">
                <a:latin typeface="Simplified Arabic" panose="02020603050405020304" pitchFamily="18" charset="-78"/>
                <a:cs typeface="Simplified Arabic" panose="02020603050405020304" pitchFamily="18" charset="-78"/>
              </a:rPr>
              <a:t>-</a:t>
            </a:r>
            <a:r>
              <a:rPr lang="fr-FR" sz="3200" dirty="0">
                <a:latin typeface="Simplified Arabic" panose="02020603050405020304" pitchFamily="18" charset="-78"/>
                <a:cs typeface="Simplified Arabic" panose="02020603050405020304" pitchFamily="18" charset="-78"/>
              </a:rPr>
              <a:t>	</a:t>
            </a:r>
            <a:r>
              <a:rPr lang="ar-DZ" sz="3200" dirty="0">
                <a:latin typeface="Simplified Arabic" panose="02020603050405020304" pitchFamily="18" charset="-78"/>
                <a:cs typeface="Simplified Arabic" panose="02020603050405020304" pitchFamily="18" charset="-78"/>
              </a:rPr>
              <a:t>وإن كانت تسعى إلى العدالة الاجتماعية، فتعتمد تقويمًا تكوينيًا مرنًا يأخذ بعين الاعتبار الفروق الفردية والاجتماعية.</a:t>
            </a:r>
          </a:p>
          <a:p>
            <a:endParaRPr lang="fr-FR" dirty="0"/>
          </a:p>
        </p:txBody>
      </p:sp>
    </p:spTree>
    <p:extLst>
      <p:ext uri="{BB962C8B-B14F-4D97-AF65-F5344CB8AC3E}">
        <p14:creationId xmlns:p14="http://schemas.microsoft.com/office/powerpoint/2010/main" val="41769419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94</TotalTime>
  <Words>267</Words>
  <Application>Microsoft Office PowerPoint</Application>
  <PresentationFormat>Widescreen</PresentationFormat>
  <Paragraphs>52</Paragraphs>
  <Slides>14</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Andalus</vt:lpstr>
      <vt:lpstr>Arabic Typesetting</vt:lpstr>
      <vt:lpstr>Arial</vt:lpstr>
      <vt:lpstr>Calibri</vt:lpstr>
      <vt:lpstr>Century Gothic</vt:lpstr>
      <vt:lpstr>Simplified Arabic</vt:lpstr>
      <vt:lpstr>Symbol</vt:lpstr>
      <vt:lpstr>Tahoma</vt:lpstr>
      <vt:lpstr>Times New Roman</vt:lpstr>
      <vt:lpstr>Wingdings 2</vt:lpstr>
      <vt:lpstr>Quotable</vt:lpstr>
      <vt:lpstr>عنوان المحاضرة: السياسات التربوية والتقويم في السياق الاجتماعي </vt:lpstr>
      <vt:lpstr>أهداف المحاضرة: </vt:lpstr>
      <vt:lpstr>المحور الأول: مدخل مفاهيمي</vt:lpstr>
      <vt:lpstr>. مفهوم التقويم:</vt:lpstr>
      <vt:lpstr>السياق الاجتماعي:</vt:lpstr>
      <vt:lpstr>المحور الثاني: العلاقة بين السياسة التربوية والسياق الاجتماعي</vt:lpstr>
      <vt:lpstr>المحور الرابع: التقويم التربوي كمرآة للسياسات الاجتماعية</vt:lpstr>
      <vt:lpstr>التقويم التربوي كمرآة للسياسات الاجتماعية</vt:lpstr>
      <vt:lpstr>أولًا: ارتباط التقويم بالتوجهات السياسية والاجتماعية</vt:lpstr>
      <vt:lpstr>ثانيًا: التقويم كأداة للتمييز الاجتماعي</vt:lpstr>
      <vt:lpstr>خامسًا: نحو تقويم عادل اجتماعيًا</vt:lpstr>
      <vt:lpstr>المحور الخامس: دراسات حالة وتحليل نقدي </vt:lpstr>
      <vt:lpstr>خاتمة:</vt:lpstr>
      <vt:lpstr>السياسات التربوية كأداة للتحكم الاجتماعي</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المحاضرة: السياسات التربوية والتقويم في السياق الاجتماعي</dc:title>
  <dc:creator>client</dc:creator>
  <cp:lastModifiedBy>client</cp:lastModifiedBy>
  <cp:revision>16</cp:revision>
  <dcterms:created xsi:type="dcterms:W3CDTF">2025-04-10T14:13:20Z</dcterms:created>
  <dcterms:modified xsi:type="dcterms:W3CDTF">2025-04-12T11:10:36Z</dcterms:modified>
</cp:coreProperties>
</file>