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58" r:id="rId4"/>
    <p:sldId id="263" r:id="rId5"/>
    <p:sldId id="264" r:id="rId6"/>
    <p:sldId id="265" r:id="rId7"/>
    <p:sldId id="266" r:id="rId8"/>
    <p:sldId id="267"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3919392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644225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2382221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3077113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51931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275076B-E32D-420A-A342-F1279075D2A9}" type="datetimeFigureOut">
              <a:rPr lang="fr-FR" smtClean="0"/>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262798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275076B-E32D-420A-A342-F1279075D2A9}" type="datetimeFigureOut">
              <a:rPr lang="fr-FR" smtClean="0"/>
              <a:t>08/12/2024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3435399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275076B-E32D-420A-A342-F1279075D2A9}" type="datetimeFigureOut">
              <a:rPr lang="fr-FR" smtClean="0"/>
              <a:t>08/12/2024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969866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275076B-E32D-420A-A342-F1279075D2A9}" type="datetimeFigureOut">
              <a:rPr lang="fr-FR" smtClean="0"/>
              <a:t>08/12/2024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2558416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0275076B-E32D-420A-A342-F1279075D2A9}" type="datetimeFigureOut">
              <a:rPr lang="fr-FR" smtClean="0"/>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1129029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0275076B-E32D-420A-A342-F1279075D2A9}" type="datetimeFigureOut">
              <a:rPr lang="fr-FR" smtClean="0"/>
              <a:t>08/12/2024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798937A-7B54-46C6-9BD9-D5511DFB862A}" type="slidenum">
              <a:rPr lang="fr-FR" smtClean="0"/>
              <a:t>‹N°›</a:t>
            </a:fld>
            <a:endParaRPr lang="fr-FR"/>
          </a:p>
        </p:txBody>
      </p:sp>
    </p:spTree>
    <p:extLst>
      <p:ext uri="{BB962C8B-B14F-4D97-AF65-F5344CB8AC3E}">
        <p14:creationId xmlns:p14="http://schemas.microsoft.com/office/powerpoint/2010/main" val="905216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75076B-E32D-420A-A342-F1279075D2A9}" type="datetimeFigureOut">
              <a:rPr lang="fr-FR" smtClean="0"/>
              <a:t>08/12/2024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98937A-7B54-46C6-9BD9-D5511DFB862A}" type="slidenum">
              <a:rPr lang="fr-FR" smtClean="0"/>
              <a:t>‹N°›</a:t>
            </a:fld>
            <a:endParaRPr lang="fr-FR"/>
          </a:p>
        </p:txBody>
      </p:sp>
    </p:spTree>
    <p:extLst>
      <p:ext uri="{BB962C8B-B14F-4D97-AF65-F5344CB8AC3E}">
        <p14:creationId xmlns:p14="http://schemas.microsoft.com/office/powerpoint/2010/main" val="9882156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1184106" y="390431"/>
            <a:ext cx="1074058" cy="807539"/>
          </a:xfrm>
          <a:prstGeom prst="rect">
            <a:avLst/>
          </a:prstGeom>
          <a:noFill/>
          <a:ln w="9525">
            <a:noFill/>
            <a:miter lim="800000"/>
            <a:headEnd/>
            <a:tailEnd/>
          </a:ln>
        </p:spPr>
      </p:pic>
      <p:sp>
        <p:nvSpPr>
          <p:cNvPr id="5" name="Rectangle 4"/>
          <p:cNvSpPr/>
          <p:nvPr/>
        </p:nvSpPr>
        <p:spPr>
          <a:xfrm>
            <a:off x="2258164" y="390431"/>
            <a:ext cx="4934857" cy="812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ar-DZ" b="1" dirty="0" smtClean="0">
                <a:solidFill>
                  <a:schemeClr val="tx2"/>
                </a:solidFill>
              </a:rPr>
              <a:t>جامعة محمد خيضر بسكرة</a:t>
            </a:r>
          </a:p>
          <a:p>
            <a:r>
              <a:rPr lang="en-US" b="1" dirty="0" err="1" smtClean="0">
                <a:solidFill>
                  <a:schemeClr val="tx2"/>
                </a:solidFill>
              </a:rPr>
              <a:t>Université</a:t>
            </a:r>
            <a:r>
              <a:rPr lang="en-US" b="1" dirty="0" smtClean="0">
                <a:solidFill>
                  <a:schemeClr val="tx2"/>
                </a:solidFill>
              </a:rPr>
              <a:t> Mohamed </a:t>
            </a:r>
            <a:r>
              <a:rPr lang="en-US" b="1" dirty="0" err="1" smtClean="0">
                <a:solidFill>
                  <a:schemeClr val="tx2"/>
                </a:solidFill>
              </a:rPr>
              <a:t>Khider</a:t>
            </a:r>
            <a:r>
              <a:rPr lang="en-US" b="1" dirty="0" smtClean="0">
                <a:solidFill>
                  <a:schemeClr val="tx2"/>
                </a:solidFill>
              </a:rPr>
              <a:t> </a:t>
            </a:r>
            <a:r>
              <a:rPr lang="en-US" b="1" dirty="0" err="1" smtClean="0">
                <a:solidFill>
                  <a:schemeClr val="tx2"/>
                </a:solidFill>
              </a:rPr>
              <a:t>Biskra</a:t>
            </a:r>
            <a:endParaRPr lang="fr-FR" b="1" dirty="0">
              <a:solidFill>
                <a:schemeClr val="tx2"/>
              </a:solidFill>
            </a:endParaRPr>
          </a:p>
        </p:txBody>
      </p:sp>
      <p:sp>
        <p:nvSpPr>
          <p:cNvPr id="6" name="Rectangle 5"/>
          <p:cNvSpPr/>
          <p:nvPr/>
        </p:nvSpPr>
        <p:spPr>
          <a:xfrm>
            <a:off x="1262742" y="1923142"/>
            <a:ext cx="9071428" cy="943429"/>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ar-DZ" sz="4400" b="1" dirty="0" smtClean="0">
                <a:solidFill>
                  <a:schemeClr val="tx1"/>
                </a:solidFill>
                <a:latin typeface="Sakkal Majalla" panose="02000000000000000000" pitchFamily="2" charset="-78"/>
                <a:cs typeface="Sakkal Majalla" panose="02000000000000000000" pitchFamily="2" charset="-78"/>
              </a:rPr>
              <a:t>تكنولوجيا المعلومات</a:t>
            </a:r>
            <a:endParaRPr lang="fr-FR" sz="4400" b="1" dirty="0">
              <a:solidFill>
                <a:schemeClr val="tx1"/>
              </a:solidFill>
              <a:latin typeface="Sakkal Majalla" panose="02000000000000000000" pitchFamily="2" charset="-78"/>
              <a:cs typeface="Sakkal Majalla" panose="02000000000000000000" pitchFamily="2" charset="-78"/>
            </a:endParaRPr>
          </a:p>
        </p:txBody>
      </p:sp>
      <p:sp>
        <p:nvSpPr>
          <p:cNvPr id="7" name="Espace réservé du contenu 2"/>
          <p:cNvSpPr>
            <a:spLocks noGrp="1"/>
          </p:cNvSpPr>
          <p:nvPr>
            <p:ph idx="1"/>
          </p:nvPr>
        </p:nvSpPr>
        <p:spPr>
          <a:xfrm>
            <a:off x="520699" y="2633259"/>
            <a:ext cx="10555514" cy="1306286"/>
          </a:xfrm>
          <a:gradFill flip="none" rotWithShape="1">
            <a:gsLst>
              <a:gs pos="42000">
                <a:schemeClr val="accent1">
                  <a:lumMod val="5000"/>
                  <a:lumOff val="95000"/>
                </a:schemeClr>
              </a:gs>
              <a:gs pos="72500">
                <a:schemeClr val="tx2"/>
              </a:gs>
              <a:gs pos="46010">
                <a:srgbClr val="D0E2F3"/>
              </a:gs>
              <a:gs pos="62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lgn="ctr" rtl="1">
              <a:buNone/>
            </a:pPr>
            <a:r>
              <a:rPr lang="ar-DZ" sz="3200" b="1" dirty="0" smtClean="0">
                <a:solidFill>
                  <a:schemeClr val="tx2">
                    <a:lumMod val="75000"/>
                  </a:schemeClr>
                </a:solidFill>
                <a:latin typeface="Sakkal Majalla" panose="02000000000000000000" pitchFamily="2" charset="-78"/>
                <a:cs typeface="Sakkal Majalla" panose="02000000000000000000" pitchFamily="2" charset="-78"/>
              </a:rPr>
              <a:t>الدرس </a:t>
            </a:r>
            <a:r>
              <a:rPr lang="ar-DZ" sz="3200" b="1" dirty="0" smtClean="0">
                <a:solidFill>
                  <a:schemeClr val="tx2">
                    <a:lumMod val="75000"/>
                  </a:schemeClr>
                </a:solidFill>
                <a:latin typeface="Sakkal Majalla" panose="02000000000000000000" pitchFamily="2" charset="-78"/>
                <a:cs typeface="Sakkal Majalla" panose="02000000000000000000" pitchFamily="2" charset="-78"/>
              </a:rPr>
              <a:t>04</a:t>
            </a:r>
            <a:endParaRPr lang="ar-DZ" sz="3200" b="1" dirty="0" smtClean="0">
              <a:solidFill>
                <a:schemeClr val="tx2">
                  <a:lumMod val="75000"/>
                </a:schemeClr>
              </a:solidFill>
              <a:latin typeface="Sakkal Majalla" panose="02000000000000000000" pitchFamily="2" charset="-78"/>
              <a:cs typeface="Sakkal Majalla" panose="02000000000000000000" pitchFamily="2" charset="-78"/>
            </a:endParaRPr>
          </a:p>
          <a:p>
            <a:pPr marL="0" indent="0" algn="ctr" rtl="1">
              <a:buNone/>
            </a:pPr>
            <a:r>
              <a:rPr lang="ar-DZ" sz="3200" b="1" dirty="0" smtClean="0">
                <a:solidFill>
                  <a:schemeClr val="tx2">
                    <a:lumMod val="75000"/>
                  </a:schemeClr>
                </a:solidFill>
                <a:latin typeface="Sakkal Majalla" panose="02000000000000000000" pitchFamily="2" charset="-78"/>
                <a:cs typeface="Sakkal Majalla" panose="02000000000000000000" pitchFamily="2" charset="-78"/>
              </a:rPr>
              <a:t>خصائص تكنولوجيا المعلومات </a:t>
            </a:r>
            <a:r>
              <a:rPr lang="ar-DZ" sz="3200" b="1" dirty="0" smtClean="0">
                <a:solidFill>
                  <a:schemeClr val="tx2">
                    <a:lumMod val="75000"/>
                  </a:schemeClr>
                </a:solidFill>
                <a:latin typeface="Sakkal Majalla" panose="02000000000000000000" pitchFamily="2" charset="-78"/>
                <a:cs typeface="Sakkal Majalla" panose="02000000000000000000" pitchFamily="2" charset="-78"/>
              </a:rPr>
              <a:t>والاتصال</a:t>
            </a:r>
            <a:endParaRPr lang="fr-FR" sz="3200" b="1" dirty="0">
              <a:solidFill>
                <a:schemeClr val="tx2">
                  <a:lumMod val="75000"/>
                </a:schemeClr>
              </a:solidFill>
              <a:latin typeface="Sakkal Majalla" panose="02000000000000000000" pitchFamily="2" charset="-78"/>
              <a:cs typeface="Sakkal Majalla" panose="02000000000000000000" pitchFamily="2" charset="-78"/>
            </a:endParaRPr>
          </a:p>
        </p:txBody>
      </p:sp>
      <p:sp>
        <p:nvSpPr>
          <p:cNvPr id="8" name="Rectangle 7"/>
          <p:cNvSpPr/>
          <p:nvPr/>
        </p:nvSpPr>
        <p:spPr>
          <a:xfrm>
            <a:off x="3193142" y="4292058"/>
            <a:ext cx="5210628" cy="6386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1"/>
                </a:solidFill>
                <a:latin typeface="Sakkal Majalla" panose="02000000000000000000" pitchFamily="2" charset="-78"/>
                <a:cs typeface="Sakkal Majalla" panose="02000000000000000000" pitchFamily="2" charset="-78"/>
              </a:rPr>
              <a:t>د</a:t>
            </a:r>
            <a:r>
              <a:rPr lang="fr-FR" sz="2800" b="1" dirty="0" smtClean="0">
                <a:solidFill>
                  <a:schemeClr val="tx1"/>
                </a:solidFill>
                <a:latin typeface="Sakkal Majalla" panose="02000000000000000000" pitchFamily="2" charset="-78"/>
                <a:cs typeface="Sakkal Majalla" panose="02000000000000000000" pitchFamily="2" charset="-78"/>
              </a:rPr>
              <a:t>.</a:t>
            </a:r>
            <a:r>
              <a:rPr lang="ar-DZ" sz="2800" b="1" dirty="0" err="1" smtClean="0">
                <a:solidFill>
                  <a:schemeClr val="tx1"/>
                </a:solidFill>
                <a:latin typeface="Sakkal Majalla" panose="02000000000000000000" pitchFamily="2" charset="-78"/>
                <a:cs typeface="Sakkal Majalla" panose="02000000000000000000" pitchFamily="2" charset="-78"/>
              </a:rPr>
              <a:t>مصيبح</a:t>
            </a:r>
            <a:r>
              <a:rPr lang="ar-DZ" sz="2800" b="1" dirty="0" smtClean="0">
                <a:solidFill>
                  <a:schemeClr val="tx1"/>
                </a:solidFill>
                <a:latin typeface="Sakkal Majalla" panose="02000000000000000000" pitchFamily="2" charset="-78"/>
                <a:cs typeface="Sakkal Majalla" panose="02000000000000000000" pitchFamily="2" charset="-78"/>
              </a:rPr>
              <a:t> وردة</a:t>
            </a:r>
          </a:p>
          <a:p>
            <a:pPr algn="ctr"/>
            <a:r>
              <a:rPr lang="ar-DZ" sz="2000" b="1" dirty="0" smtClean="0">
                <a:solidFill>
                  <a:schemeClr val="tx1"/>
                </a:solidFill>
                <a:latin typeface="Sakkal Majalla" panose="02000000000000000000" pitchFamily="2" charset="-78"/>
                <a:cs typeface="Sakkal Majalla" panose="02000000000000000000" pitchFamily="2" charset="-78"/>
              </a:rPr>
              <a:t>كلية العلوم الإنسانية</a:t>
            </a:r>
          </a:p>
          <a:p>
            <a:pPr algn="ctr"/>
            <a:r>
              <a:rPr lang="fr-FR" dirty="0" err="1" smtClean="0">
                <a:solidFill>
                  <a:schemeClr val="tx1"/>
                </a:solidFill>
              </a:rPr>
              <a:t>Warda.msibah@univ-biskra,dz</a:t>
            </a:r>
            <a:endParaRPr lang="fr-FR" dirty="0">
              <a:solidFill>
                <a:schemeClr val="tx1"/>
              </a:solidFill>
            </a:endParaRPr>
          </a:p>
        </p:txBody>
      </p:sp>
      <p:sp>
        <p:nvSpPr>
          <p:cNvPr id="9" name="Rectangle 8"/>
          <p:cNvSpPr/>
          <p:nvPr/>
        </p:nvSpPr>
        <p:spPr>
          <a:xfrm>
            <a:off x="8851114" y="5172502"/>
            <a:ext cx="2714172" cy="5805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b="1" dirty="0" smtClean="0">
                <a:solidFill>
                  <a:schemeClr val="tx1"/>
                </a:solidFill>
                <a:latin typeface="Sakkal Majalla" panose="02000000000000000000" pitchFamily="2" charset="-78"/>
                <a:cs typeface="Sakkal Majalla" panose="02000000000000000000" pitchFamily="2" charset="-78"/>
              </a:rPr>
              <a:t>الطلبة المعنيون</a:t>
            </a:r>
            <a:endParaRPr lang="fr-FR" b="1" dirty="0">
              <a:solidFill>
                <a:schemeClr val="tx1"/>
              </a:solidFill>
              <a:latin typeface="Sakkal Majalla" panose="02000000000000000000" pitchFamily="2" charset="-78"/>
              <a:cs typeface="Sakkal Majalla" panose="02000000000000000000" pitchFamily="2" charset="-78"/>
            </a:endParaRPr>
          </a:p>
        </p:txBody>
      </p:sp>
      <p:graphicFrame>
        <p:nvGraphicFramePr>
          <p:cNvPr id="10" name="Tableau 9"/>
          <p:cNvGraphicFramePr>
            <a:graphicFrameLocks noGrp="1"/>
          </p:cNvGraphicFramePr>
          <p:nvPr>
            <p:extLst>
              <p:ext uri="{D42A27DB-BD31-4B8C-83A1-F6EECF244321}">
                <p14:modId xmlns:p14="http://schemas.microsoft.com/office/powerpoint/2010/main" val="1468071738"/>
              </p:ext>
            </p:extLst>
          </p:nvPr>
        </p:nvGraphicFramePr>
        <p:xfrm>
          <a:off x="769257" y="5936343"/>
          <a:ext cx="10755086" cy="992052"/>
        </p:xfrm>
        <a:graphic>
          <a:graphicData uri="http://schemas.openxmlformats.org/drawingml/2006/table">
            <a:tbl>
              <a:tblPr firstRow="1" bandRow="1">
                <a:tableStyleId>{5C22544A-7EE6-4342-B048-85BDC9FD1C3A}</a:tableStyleId>
              </a:tblPr>
              <a:tblGrid>
                <a:gridCol w="10755086">
                  <a:extLst>
                    <a:ext uri="{9D8B030D-6E8A-4147-A177-3AD203B41FA5}">
                      <a16:colId xmlns:a16="http://schemas.microsoft.com/office/drawing/2014/main" val="1977671966"/>
                    </a:ext>
                  </a:extLst>
                </a:gridCol>
              </a:tblGrid>
              <a:tr h="496026">
                <a:tc>
                  <a:txBody>
                    <a:bodyPr/>
                    <a:lstStyle/>
                    <a:p>
                      <a:pPr algn="r" rtl="1"/>
                      <a:r>
                        <a:rPr lang="ar-DZ" dirty="0" smtClean="0">
                          <a:solidFill>
                            <a:schemeClr val="tx2"/>
                          </a:solidFill>
                        </a:rPr>
                        <a:t>الكلية</a:t>
                      </a:r>
                      <a:r>
                        <a:rPr lang="ar-DZ" baseline="0" dirty="0" smtClean="0">
                          <a:solidFill>
                            <a:schemeClr val="tx2"/>
                          </a:solidFill>
                        </a:rPr>
                        <a:t>                               الشعبة                                       المستوى                                                  التخصص</a:t>
                      </a:r>
                      <a:endParaRPr lang="fr-FR" dirty="0">
                        <a:solidFill>
                          <a:schemeClr val="tx2"/>
                        </a:solidFill>
                      </a:endParaRPr>
                    </a:p>
                  </a:txBody>
                  <a:tcPr>
                    <a:gradFill flip="none" rotWithShape="1">
                      <a:gsLst>
                        <a:gs pos="23000">
                          <a:schemeClr val="accent1">
                            <a:lumMod val="5000"/>
                            <a:lumOff val="95000"/>
                          </a:schemeClr>
                        </a:gs>
                        <a:gs pos="72500">
                          <a:schemeClr val="tx2"/>
                        </a:gs>
                        <a:gs pos="62000">
                          <a:schemeClr val="accent1">
                            <a:lumMod val="45000"/>
                            <a:lumOff val="55000"/>
                          </a:schemeClr>
                        </a:gs>
                        <a:gs pos="83000">
                          <a:schemeClr val="accent1">
                            <a:lumMod val="45000"/>
                            <a:lumOff val="55000"/>
                          </a:schemeClr>
                        </a:gs>
                        <a:gs pos="100000">
                          <a:schemeClr val="accent1">
                            <a:lumMod val="30000"/>
                            <a:lumOff val="70000"/>
                          </a:schemeClr>
                        </a:gs>
                      </a:gsLst>
                      <a:lin ang="8100000" scaled="1"/>
                      <a:tileRect/>
                    </a:gradFill>
                  </a:tcPr>
                </a:tc>
                <a:extLst>
                  <a:ext uri="{0D108BD9-81ED-4DB2-BD59-A6C34878D82A}">
                    <a16:rowId xmlns:a16="http://schemas.microsoft.com/office/drawing/2014/main" val="979016373"/>
                  </a:ext>
                </a:extLst>
              </a:tr>
              <a:tr h="496026">
                <a:tc>
                  <a:txBody>
                    <a:bodyPr/>
                    <a:lstStyle/>
                    <a:p>
                      <a:pPr algn="r" rtl="1"/>
                      <a:r>
                        <a:rPr lang="ar-DZ" dirty="0" smtClean="0">
                          <a:solidFill>
                            <a:schemeClr val="tx2">
                              <a:lumMod val="75000"/>
                            </a:schemeClr>
                          </a:solidFill>
                        </a:rPr>
                        <a:t>كلية</a:t>
                      </a:r>
                      <a:r>
                        <a:rPr lang="ar-DZ" baseline="0" dirty="0" smtClean="0">
                          <a:solidFill>
                            <a:schemeClr val="tx2">
                              <a:lumMod val="75000"/>
                            </a:schemeClr>
                          </a:solidFill>
                        </a:rPr>
                        <a:t> العلوم الإنسانية              شعبة علم المكتبات والمعلومات             3ل                               إدارة المؤسسات الوثائقية والمكتبات</a:t>
                      </a:r>
                      <a:endParaRPr lang="fr-FR" dirty="0">
                        <a:solidFill>
                          <a:schemeClr val="tx2">
                            <a:lumMod val="75000"/>
                          </a:schemeClr>
                        </a:solidFill>
                      </a:endParaRPr>
                    </a:p>
                  </a:txBody>
                  <a:tcPr>
                    <a:solidFill>
                      <a:schemeClr val="tx2">
                        <a:alpha val="62000"/>
                      </a:schemeClr>
                    </a:solidFill>
                  </a:tcPr>
                </a:tc>
                <a:extLst>
                  <a:ext uri="{0D108BD9-81ED-4DB2-BD59-A6C34878D82A}">
                    <a16:rowId xmlns:a16="http://schemas.microsoft.com/office/drawing/2014/main" val="1259635896"/>
                  </a:ext>
                </a:extLst>
              </a:tr>
            </a:tbl>
          </a:graphicData>
        </a:graphic>
      </p:graphicFrame>
    </p:spTree>
    <p:extLst>
      <p:ext uri="{BB962C8B-B14F-4D97-AF65-F5344CB8AC3E}">
        <p14:creationId xmlns:p14="http://schemas.microsoft.com/office/powerpoint/2010/main" val="4073152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33515"/>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خصائص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contenu 2"/>
          <p:cNvSpPr>
            <a:spLocks noGrp="1"/>
          </p:cNvSpPr>
          <p:nvPr>
            <p:ph idx="1"/>
          </p:nvPr>
        </p:nvSpPr>
        <p:spPr>
          <a:xfrm>
            <a:off x="838199" y="2380343"/>
            <a:ext cx="10889343" cy="2314487"/>
          </a:xfrm>
        </p:spPr>
        <p:txBody>
          <a:bodyPr/>
          <a:lstStyle/>
          <a:p>
            <a:pPr marL="0" indent="0" algn="r" rtl="1">
              <a:buNone/>
            </a:pPr>
            <a:r>
              <a:rPr lang="ar-DZ" sz="3600" b="1" dirty="0" smtClean="0">
                <a:solidFill>
                  <a:schemeClr val="tx2"/>
                </a:solidFill>
                <a:latin typeface="Sakkal Majalla" panose="02000000000000000000" pitchFamily="2" charset="-78"/>
                <a:cs typeface="Sakkal Majalla" panose="02000000000000000000" pitchFamily="2" charset="-78"/>
              </a:rPr>
              <a:t>أهداف الدرس</a:t>
            </a:r>
          </a:p>
          <a:p>
            <a:pPr marL="0" indent="0" algn="r" rtl="1">
              <a:buNone/>
            </a:pPr>
            <a:endParaRPr lang="ar-DZ" sz="3600" b="1" dirty="0" smtClean="0">
              <a:solidFill>
                <a:schemeClr val="tx2"/>
              </a:solidFill>
              <a:latin typeface="Sakkal Majalla" panose="02000000000000000000" pitchFamily="2" charset="-78"/>
              <a:cs typeface="Sakkal Majalla" panose="02000000000000000000" pitchFamily="2" charset="-78"/>
            </a:endParaRPr>
          </a:p>
          <a:p>
            <a:pPr algn="r" rtl="1"/>
            <a:r>
              <a:rPr lang="ar-DZ" dirty="0">
                <a:latin typeface="Sakkal Majalla" panose="02000000000000000000" pitchFamily="2" charset="-78"/>
                <a:cs typeface="Sakkal Majalla" panose="02000000000000000000" pitchFamily="2" charset="-78"/>
              </a:rPr>
              <a:t>التعرف على </a:t>
            </a:r>
            <a:r>
              <a:rPr lang="ar-DZ" dirty="0" smtClean="0">
                <a:latin typeface="Sakkal Majalla" panose="02000000000000000000" pitchFamily="2" charset="-78"/>
                <a:cs typeface="Sakkal Majalla" panose="02000000000000000000" pitchFamily="2" charset="-78"/>
              </a:rPr>
              <a:t>خصائص تكنولوجيا المعلومات والاتصال</a:t>
            </a:r>
            <a:endParaRPr lang="ar-DZ" dirty="0">
              <a:latin typeface="Sakkal Majalla" panose="02000000000000000000" pitchFamily="2" charset="-78"/>
              <a:cs typeface="Sakkal Majalla" panose="02000000000000000000" pitchFamily="2" charset="-78"/>
            </a:endParaRPr>
          </a:p>
          <a:p>
            <a:pPr marL="0" indent="0" algn="r" rtl="1">
              <a:buClr>
                <a:schemeClr val="tx2"/>
              </a:buClr>
              <a:buNone/>
            </a:pPr>
            <a:endParaRPr lang="ar-DZ" dirty="0" smtClean="0">
              <a:latin typeface="Sakkal Majalla" panose="02000000000000000000" pitchFamily="2" charset="-78"/>
              <a:cs typeface="Sakkal Majalla" panose="02000000000000000000" pitchFamily="2" charset="-78"/>
            </a:endParaRPr>
          </a:p>
        </p:txBody>
      </p:sp>
      <p:pic>
        <p:nvPicPr>
          <p:cNvPr id="2" name="Image 1"/>
          <p:cNvPicPr>
            <a:picLocks noChangeAspect="1"/>
          </p:cNvPicPr>
          <p:nvPr/>
        </p:nvPicPr>
        <p:blipFill>
          <a:blip r:embed="rId2"/>
          <a:stretch>
            <a:fillRect/>
          </a:stretch>
        </p:blipFill>
        <p:spPr>
          <a:xfrm>
            <a:off x="564522" y="2105478"/>
            <a:ext cx="4103012" cy="2895600"/>
          </a:xfrm>
          <a:prstGeom prst="rect">
            <a:avLst/>
          </a:prstGeom>
        </p:spPr>
      </p:pic>
    </p:spTree>
    <p:extLst>
      <p:ext uri="{BB962C8B-B14F-4D97-AF65-F5344CB8AC3E}">
        <p14:creationId xmlns:p14="http://schemas.microsoft.com/office/powerpoint/2010/main" val="3965797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06220"/>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خصائص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350292" y="1364776"/>
            <a:ext cx="11491415" cy="5158854"/>
          </a:xfrm>
        </p:spPr>
        <p:txBody>
          <a:bodyPr>
            <a:noAutofit/>
          </a:bodyPr>
          <a:lstStyle/>
          <a:p>
            <a:pPr algn="ctr" rtl="1">
              <a:lnSpc>
                <a:spcPct val="150000"/>
              </a:lnSpc>
            </a:pPr>
            <a:r>
              <a:rPr lang="ar-SA" sz="3600" dirty="0" smtClean="0">
                <a:solidFill>
                  <a:schemeClr val="tx1"/>
                </a:solidFill>
                <a:latin typeface="Sakkal Majalla" panose="02000000000000000000" pitchFamily="2" charset="-78"/>
                <a:ea typeface="+mj-ea"/>
                <a:cs typeface="Sakkal Majalla" panose="02000000000000000000" pitchFamily="2" charset="-78"/>
              </a:rPr>
              <a:t>تتميز تكنولوجيا المعلومات والاتصال بالعديد من الخصائص التي يمكن حصرها فيما يلي:</a:t>
            </a:r>
            <a:endParaRPr lang="ar-DZ" sz="3600" dirty="0" smtClean="0">
              <a:solidFill>
                <a:schemeClr val="tx1"/>
              </a:solidFill>
              <a:latin typeface="Sakkal Majalla" panose="02000000000000000000" pitchFamily="2" charset="-78"/>
              <a:ea typeface="+mj-ea"/>
              <a:cs typeface="Sakkal Majalla" panose="02000000000000000000" pitchFamily="2" charset="-78"/>
            </a:endParaRPr>
          </a:p>
          <a:p>
            <a:pPr algn="ct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1- </a:t>
            </a:r>
            <a:r>
              <a:rPr lang="ar-SA" sz="3600" b="1" dirty="0" smtClean="0">
                <a:solidFill>
                  <a:schemeClr val="tx1"/>
                </a:solidFill>
                <a:latin typeface="Sakkal Majalla" panose="02000000000000000000" pitchFamily="2" charset="-78"/>
                <a:ea typeface="+mj-ea"/>
                <a:cs typeface="Sakkal Majalla" panose="02000000000000000000" pitchFamily="2" charset="-78"/>
              </a:rPr>
              <a:t>التفاعلية: </a:t>
            </a:r>
            <a:r>
              <a:rPr lang="ar-SA" sz="3600" dirty="0" smtClean="0">
                <a:solidFill>
                  <a:schemeClr val="tx1"/>
                </a:solidFill>
                <a:latin typeface="Sakkal Majalla" panose="02000000000000000000" pitchFamily="2" charset="-78"/>
                <a:ea typeface="+mj-ea"/>
                <a:cs typeface="Sakkal Majalla" panose="02000000000000000000" pitchFamily="2" charset="-78"/>
              </a:rPr>
              <a:t>وهي القدرة على تبادل الأدوار بين مرسل الرسالة الاتصالية ومستقبلها, إ</a:t>
            </a:r>
            <a:r>
              <a:rPr lang="ar-DZ" sz="3600" dirty="0" smtClean="0">
                <a:solidFill>
                  <a:schemeClr val="tx1"/>
                </a:solidFill>
                <a:latin typeface="Sakkal Majalla" panose="02000000000000000000" pitchFamily="2" charset="-78"/>
                <a:ea typeface="+mj-ea"/>
                <a:cs typeface="Sakkal Majalla" panose="02000000000000000000" pitchFamily="2" charset="-78"/>
              </a:rPr>
              <a:t>ذ يتحول من يتعامل مع وسائل الاتصال الحديثة من مجرد متلقي سلبي إلى مشارك متفاعل يرسل ويستقبل المعلومات في الوقت ذاته وقد أذى ذلك إلى إمكانية تعدد المشاركين في عملية الاتصال عن بعد في إطار متزامن من خلال مؤتمرات الفيديو مع تبادل الدوار خلال عملية الاتصال,</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392899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خصائص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1850" y="1201003"/>
            <a:ext cx="10515600" cy="6059606"/>
          </a:xfrm>
        </p:spPr>
        <p:txBody>
          <a:bodyPr>
            <a:noAutofit/>
          </a:bodyPr>
          <a:lstStyle/>
          <a:p>
            <a:pPr algn="ct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2- </a:t>
            </a:r>
            <a:r>
              <a:rPr lang="ar-DZ" sz="3600" b="1" dirty="0" smtClean="0">
                <a:solidFill>
                  <a:schemeClr val="tx1"/>
                </a:solidFill>
                <a:latin typeface="Sakkal Majalla" panose="02000000000000000000" pitchFamily="2" charset="-78"/>
                <a:ea typeface="+mj-ea"/>
                <a:cs typeface="Sakkal Majalla" panose="02000000000000000000" pitchFamily="2" charset="-78"/>
              </a:rPr>
              <a:t>الانتشار: </a:t>
            </a:r>
            <a:r>
              <a:rPr lang="ar-DZ" sz="3600" dirty="0" smtClean="0">
                <a:solidFill>
                  <a:schemeClr val="tx1"/>
                </a:solidFill>
                <a:latin typeface="Sakkal Majalla" panose="02000000000000000000" pitchFamily="2" charset="-78"/>
                <a:ea typeface="+mj-ea"/>
                <a:cs typeface="Sakkal Majalla" panose="02000000000000000000" pitchFamily="2" charset="-78"/>
              </a:rPr>
              <a:t>حيث أدى التطور التكنولوجي الهائل في تصنيع وسائل الاتصال والمعلومات إلى تقليل تكاليف انتاجها وبالتالي توفرها لدى عامة الناس وليست حكرا على طبقة معينة مما أتاح لها قدرا كبيرا من الانتشار وأصبحت ضرورة لا يمكن الاستغناء عنها,</a:t>
            </a:r>
          </a:p>
          <a:p>
            <a:pPr algn="ctr" rtl="1">
              <a:lnSpc>
                <a:spcPct val="150000"/>
              </a:lnSpc>
            </a:pPr>
            <a:r>
              <a:rPr lang="ar-DZ" sz="3600" dirty="0" smtClean="0">
                <a:solidFill>
                  <a:schemeClr val="tx1"/>
                </a:solidFill>
                <a:latin typeface="Sakkal Majalla" panose="02000000000000000000" pitchFamily="2" charset="-78"/>
                <a:ea typeface="+mj-ea"/>
                <a:cs typeface="Sakkal Majalla" panose="02000000000000000000" pitchFamily="2" charset="-78"/>
              </a:rPr>
              <a:t>3- </a:t>
            </a:r>
            <a:r>
              <a:rPr lang="ar-DZ" sz="3600" b="1" dirty="0" smtClean="0">
                <a:solidFill>
                  <a:schemeClr val="tx1"/>
                </a:solidFill>
                <a:latin typeface="Sakkal Majalla" panose="02000000000000000000" pitchFamily="2" charset="-78"/>
                <a:ea typeface="+mj-ea"/>
                <a:cs typeface="Sakkal Majalla" panose="02000000000000000000" pitchFamily="2" charset="-78"/>
              </a:rPr>
              <a:t>اللاجماهيرية: </a:t>
            </a:r>
            <a:r>
              <a:rPr lang="ar-DZ" sz="3600" dirty="0" smtClean="0">
                <a:solidFill>
                  <a:schemeClr val="tx1"/>
                </a:solidFill>
                <a:latin typeface="Sakkal Majalla" panose="02000000000000000000" pitchFamily="2" charset="-78"/>
                <a:ea typeface="+mj-ea"/>
                <a:cs typeface="Sakkal Majalla" panose="02000000000000000000" pitchFamily="2" charset="-78"/>
              </a:rPr>
              <a:t>حيث أن وسائل الاتصال لم تعد تعتمد على مخاطبة الجماهير فحسب بل أصبح بإمكانها توجيه رسالة إلى فرد معين أو جماعة معينة,</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224451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خصائص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1850" y="1146412"/>
            <a:ext cx="10515600" cy="6114197"/>
          </a:xfrm>
        </p:spPr>
        <p:txBody>
          <a:bodyPr>
            <a:noAutofit/>
          </a:bodyPr>
          <a:lstStyle/>
          <a:p>
            <a:pPr algn="ctr" rtl="1">
              <a:lnSpc>
                <a:spcPct val="150000"/>
              </a:lnSpc>
            </a:pPr>
            <a:r>
              <a:rPr lang="ar-DZ" sz="3600" b="1" dirty="0">
                <a:solidFill>
                  <a:schemeClr val="tx1"/>
                </a:solidFill>
                <a:latin typeface="Sakkal Majalla" panose="02000000000000000000" pitchFamily="2" charset="-78"/>
                <a:ea typeface="+mj-ea"/>
                <a:cs typeface="Sakkal Majalla" panose="02000000000000000000" pitchFamily="2" charset="-78"/>
              </a:rPr>
              <a:t>4- قابلية الحركية: </a:t>
            </a:r>
            <a:r>
              <a:rPr lang="ar-DZ" sz="3600" dirty="0" smtClean="0">
                <a:solidFill>
                  <a:schemeClr val="tx1"/>
                </a:solidFill>
                <a:latin typeface="Sakkal Majalla" panose="02000000000000000000" pitchFamily="2" charset="-78"/>
                <a:ea typeface="+mj-ea"/>
                <a:cs typeface="Sakkal Majalla" panose="02000000000000000000" pitchFamily="2" charset="-78"/>
              </a:rPr>
              <a:t>أي إمكانية ارسال المعلومات واستقبالها من أي مكان حتى أثناء حركة المرسل أو المستقبل وذلك باستخدام عدة أجهزة كالهاتف النقال والهاتف المدمج في ساعة اليد,</a:t>
            </a:r>
          </a:p>
          <a:p>
            <a:pPr algn="ct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5- قابلية التحويل: </a:t>
            </a:r>
            <a:r>
              <a:rPr lang="ar-DZ" sz="3600" dirty="0" smtClean="0">
                <a:solidFill>
                  <a:schemeClr val="tx1"/>
                </a:solidFill>
                <a:latin typeface="Sakkal Majalla" panose="02000000000000000000" pitchFamily="2" charset="-78"/>
                <a:ea typeface="+mj-ea"/>
                <a:cs typeface="Sakkal Majalla" panose="02000000000000000000" pitchFamily="2" charset="-78"/>
              </a:rPr>
              <a:t>وهي قدرة وسائل الاتصال على نقل المعلومات من شكل إلى شكل آخر, كما هو الحال في نظام الهواتف الذكية التي تقوم بتحويل الصوت إلى نص مكتوب للبحث في محرك البحث </a:t>
            </a:r>
            <a:r>
              <a:rPr lang="fr-FR" sz="3600" dirty="0" err="1" smtClean="0">
                <a:solidFill>
                  <a:schemeClr val="tx1"/>
                </a:solidFill>
                <a:latin typeface="Sakkal Majalla" panose="02000000000000000000" pitchFamily="2" charset="-78"/>
                <a:ea typeface="+mj-ea"/>
                <a:cs typeface="Sakkal Majalla" panose="02000000000000000000" pitchFamily="2" charset="-78"/>
              </a:rPr>
              <a:t>google</a:t>
            </a:r>
            <a:r>
              <a:rPr lang="ar-DZ" sz="3600" dirty="0">
                <a:solidFill>
                  <a:schemeClr val="tx1"/>
                </a:solidFill>
                <a:latin typeface="Sakkal Majalla" panose="02000000000000000000" pitchFamily="2" charset="-78"/>
                <a:ea typeface="+mj-ea"/>
                <a:cs typeface="Sakkal Majalla" panose="02000000000000000000" pitchFamily="2" charset="-78"/>
              </a:rPr>
              <a:t>.</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2273266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خصائص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259307" y="1023584"/>
            <a:ext cx="11655189" cy="6237025"/>
          </a:xfrm>
        </p:spPr>
        <p:txBody>
          <a:bodyPr>
            <a:noAutofit/>
          </a:bodyPr>
          <a:lstStyle/>
          <a:p>
            <a:pPr algn="ct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6- قابلية التوصيل والتركيب: </a:t>
            </a:r>
            <a:r>
              <a:rPr lang="ar-DZ" sz="3600" dirty="0" smtClean="0">
                <a:solidFill>
                  <a:schemeClr val="tx1"/>
                </a:solidFill>
                <a:latin typeface="Sakkal Majalla" panose="02000000000000000000" pitchFamily="2" charset="-78"/>
                <a:ea typeface="+mj-ea"/>
                <a:cs typeface="Sakkal Majalla" panose="02000000000000000000" pitchFamily="2" charset="-78"/>
              </a:rPr>
              <a:t>حيث أن شركات صناعة أدوات الاتصال لم تعد تعمل بمعزل عن بعضها البعض فقد اندمجت الأنظمة واتحدت الأشكال والوحدات التي تصنعها الشركات المختصة في صناعة أدوات الاتصال, ومن الأمثلة الدالة على ذلك كابل </a:t>
            </a:r>
            <a:r>
              <a:rPr lang="fr-FR" sz="3600" dirty="0" smtClean="0">
                <a:solidFill>
                  <a:schemeClr val="tx1"/>
                </a:solidFill>
                <a:latin typeface="Sakkal Majalla" panose="02000000000000000000" pitchFamily="2" charset="-78"/>
                <a:ea typeface="+mj-ea"/>
                <a:cs typeface="Sakkal Majalla" panose="02000000000000000000" pitchFamily="2" charset="-78"/>
              </a:rPr>
              <a:t>USB</a:t>
            </a:r>
            <a:r>
              <a:rPr lang="ar-DZ" sz="3600" dirty="0" smtClean="0">
                <a:solidFill>
                  <a:schemeClr val="tx1"/>
                </a:solidFill>
                <a:latin typeface="Sakkal Majalla" panose="02000000000000000000" pitchFamily="2" charset="-78"/>
                <a:ea typeface="+mj-ea"/>
                <a:cs typeface="Sakkal Majalla" panose="02000000000000000000" pitchFamily="2" charset="-78"/>
              </a:rPr>
              <a:t> في الحواسيب ومختلف وسائل الاتصال.</a:t>
            </a:r>
          </a:p>
          <a:p>
            <a:pPr algn="ct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7- التوجه نحو التصغير: </a:t>
            </a:r>
            <a:r>
              <a:rPr lang="ar-DZ" sz="3600" dirty="0" smtClean="0">
                <a:solidFill>
                  <a:schemeClr val="tx1"/>
                </a:solidFill>
                <a:latin typeface="Sakkal Majalla" panose="02000000000000000000" pitchFamily="2" charset="-78"/>
                <a:ea typeface="+mj-ea"/>
                <a:cs typeface="Sakkal Majalla" panose="02000000000000000000" pitchFamily="2" charset="-78"/>
              </a:rPr>
              <a:t>حيث أصبحت التكنولوجيا تتجه نحو الوسائل الصغيرة والتي تتماشى مع ظروف الفرد في وقتنا الحالي الذي يتميز بكثرة التنقل. ومن الأمثلة  على ذلك الحاسوب النقال المزود بطابعة إلكترونية، الهاتف النقال وغيرها,</a:t>
            </a: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3719852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خصائص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8200" y="1241946"/>
            <a:ext cx="10515600" cy="6042547"/>
          </a:xfrm>
        </p:spPr>
        <p:txBody>
          <a:bodyPr>
            <a:noAutofit/>
          </a:bodyPr>
          <a:lstStyle/>
          <a:p>
            <a:pPr algn="ct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8- الفورية: </a:t>
            </a:r>
            <a:r>
              <a:rPr lang="ar-DZ" sz="3600" dirty="0" smtClean="0">
                <a:solidFill>
                  <a:schemeClr val="tx1"/>
                </a:solidFill>
                <a:latin typeface="Sakkal Majalla" panose="02000000000000000000" pitchFamily="2" charset="-78"/>
                <a:ea typeface="+mj-ea"/>
                <a:cs typeface="Sakkal Majalla" panose="02000000000000000000" pitchFamily="2" charset="-78"/>
              </a:rPr>
              <a:t>ألغت تكنولوجيا المعلومات الحواجز الزمانية والمكانية, إذ يتم الاتصال بشكل فوري بغض النظر عن مكان المرسل والمستقبل.</a:t>
            </a:r>
          </a:p>
          <a:p>
            <a:pPr algn="ct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9-اللاتزامنية: </a:t>
            </a:r>
            <a:r>
              <a:rPr lang="ar-DZ" sz="3600" dirty="0" smtClean="0">
                <a:solidFill>
                  <a:schemeClr val="tx1"/>
                </a:solidFill>
                <a:latin typeface="Sakkal Majalla" panose="02000000000000000000" pitchFamily="2" charset="-78"/>
                <a:ea typeface="+mj-ea"/>
                <a:cs typeface="Sakkal Majalla" panose="02000000000000000000" pitchFamily="2" charset="-78"/>
              </a:rPr>
              <a:t>وتعني إمكانية إرسال الرسائل واستقبالها في وقت مناسب للفرد المستقبل ولا تتطلب من المرسل والمتقبل أن يستخدما النظام في الوقت نفسه, كنظام البريد الإلكتروني حيث يتم إرسال الرسالة مباشرة لمستقبلها في أي وقت دون حاجة لوجود المستقبل للرسالة.</a:t>
            </a:r>
          </a:p>
          <a:p>
            <a:pPr algn="ctr" rtl="1">
              <a:lnSpc>
                <a:spcPct val="150000"/>
              </a:lnSpc>
            </a:pPr>
            <a:endParaRPr lang="fr-FR" sz="3600" dirty="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144521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319867"/>
            <a:ext cx="12192000" cy="703717"/>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tileRect/>
          </a:gra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r>
              <a:rPr lang="ar-DZ" sz="4000" b="1" dirty="0">
                <a:solidFill>
                  <a:schemeClr val="tx2"/>
                </a:solidFill>
                <a:latin typeface="Sakkal Majalla" panose="02000000000000000000" pitchFamily="2" charset="-78"/>
                <a:cs typeface="Sakkal Majalla" panose="02000000000000000000" pitchFamily="2" charset="-78"/>
              </a:rPr>
              <a:t>خصائص تكنولوجيا المعلومات والاتصال</a:t>
            </a:r>
            <a:endParaRPr lang="fr-FR" sz="4000" b="1" dirty="0">
              <a:solidFill>
                <a:schemeClr val="tx2"/>
              </a:solidFill>
              <a:latin typeface="Sakkal Majalla" panose="02000000000000000000" pitchFamily="2" charset="-78"/>
              <a:cs typeface="Sakkal Majalla" panose="02000000000000000000" pitchFamily="2" charset="-78"/>
            </a:endParaRPr>
          </a:p>
        </p:txBody>
      </p:sp>
      <p:sp>
        <p:nvSpPr>
          <p:cNvPr id="5" name="Espace réservé du texte 4"/>
          <p:cNvSpPr>
            <a:spLocks noGrp="1"/>
          </p:cNvSpPr>
          <p:nvPr>
            <p:ph type="body" idx="1"/>
          </p:nvPr>
        </p:nvSpPr>
        <p:spPr>
          <a:xfrm>
            <a:off x="838200" y="1023584"/>
            <a:ext cx="10515600" cy="6260909"/>
          </a:xfrm>
        </p:spPr>
        <p:txBody>
          <a:bodyPr>
            <a:noAutofit/>
          </a:bodyPr>
          <a:lstStyle/>
          <a:p>
            <a:pPr algn="ctr" rtl="1">
              <a:lnSpc>
                <a:spcPct val="150000"/>
              </a:lnSpc>
            </a:pPr>
            <a:r>
              <a:rPr lang="ar-DZ" sz="3600" b="1" dirty="0" smtClean="0">
                <a:solidFill>
                  <a:schemeClr val="tx1"/>
                </a:solidFill>
                <a:latin typeface="Sakkal Majalla" panose="02000000000000000000" pitchFamily="2" charset="-78"/>
                <a:ea typeface="+mj-ea"/>
                <a:cs typeface="Sakkal Majalla" panose="02000000000000000000" pitchFamily="2" charset="-78"/>
              </a:rPr>
              <a:t>10- </a:t>
            </a:r>
            <a:r>
              <a:rPr lang="ar-DZ" sz="3600" b="1" dirty="0" err="1" smtClean="0">
                <a:solidFill>
                  <a:schemeClr val="tx1"/>
                </a:solidFill>
                <a:latin typeface="Sakkal Majalla" panose="02000000000000000000" pitchFamily="2" charset="-78"/>
                <a:ea typeface="+mj-ea"/>
                <a:cs typeface="Sakkal Majalla" panose="02000000000000000000" pitchFamily="2" charset="-78"/>
              </a:rPr>
              <a:t>الإحتكارية</a:t>
            </a:r>
            <a:r>
              <a:rPr lang="ar-DZ" sz="3600" b="1" dirty="0" smtClean="0">
                <a:solidFill>
                  <a:schemeClr val="tx1"/>
                </a:solidFill>
                <a:latin typeface="Sakkal Majalla" panose="02000000000000000000" pitchFamily="2" charset="-78"/>
                <a:ea typeface="+mj-ea"/>
                <a:cs typeface="Sakkal Majalla" panose="02000000000000000000" pitchFamily="2" charset="-78"/>
              </a:rPr>
              <a:t>: </a:t>
            </a:r>
            <a:r>
              <a:rPr lang="ar-DZ" sz="3600" dirty="0" smtClean="0">
                <a:solidFill>
                  <a:schemeClr val="tx1"/>
                </a:solidFill>
                <a:latin typeface="Sakkal Majalla" panose="02000000000000000000" pitchFamily="2" charset="-78"/>
                <a:ea typeface="+mj-ea"/>
                <a:cs typeface="Sakkal Majalla" panose="02000000000000000000" pitchFamily="2" charset="-78"/>
              </a:rPr>
              <a:t>إن صناعة هذه التكنولوجيا ترتكز على عدد محدود من الدول الصناعية الكبرى, وحتى فيما يتعلق بصيانتها, مما يعزز من إحكام قبضة هذه الشركات على الدول المستوردة لهذه التكنولوجيا، ويرسخ التبعية التكنولوجية.</a:t>
            </a:r>
          </a:p>
          <a:p>
            <a:pPr algn="ctr" rtl="1">
              <a:lnSpc>
                <a:spcPct val="150000"/>
              </a:lnSpc>
            </a:pPr>
            <a:endParaRPr lang="ar-DZ" sz="3600" dirty="0" smtClean="0">
              <a:solidFill>
                <a:schemeClr val="tx1"/>
              </a:solidFill>
              <a:latin typeface="Sakkal Majalla" panose="02000000000000000000" pitchFamily="2" charset="-78"/>
              <a:ea typeface="+mj-ea"/>
              <a:cs typeface="Sakkal Majalla" panose="02000000000000000000" pitchFamily="2" charset="-78"/>
            </a:endParaRPr>
          </a:p>
        </p:txBody>
      </p:sp>
    </p:spTree>
    <p:extLst>
      <p:ext uri="{BB962C8B-B14F-4D97-AF65-F5344CB8AC3E}">
        <p14:creationId xmlns:p14="http://schemas.microsoft.com/office/powerpoint/2010/main" val="271385498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3699</TotalTime>
  <Words>474</Words>
  <Application>Microsoft Office PowerPoint</Application>
  <PresentationFormat>Grand écran</PresentationFormat>
  <Paragraphs>32</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Calibri Light</vt:lpstr>
      <vt:lpstr>Sakkal Majalla</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الوب والانترنت</dc:title>
  <dc:creator>elathir</dc:creator>
  <cp:lastModifiedBy>elathir</cp:lastModifiedBy>
  <cp:revision>100</cp:revision>
  <dcterms:created xsi:type="dcterms:W3CDTF">2021-03-23T06:02:04Z</dcterms:created>
  <dcterms:modified xsi:type="dcterms:W3CDTF">2024-12-08T20:22:55Z</dcterms:modified>
</cp:coreProperties>
</file>