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sldIdLst>
    <p:sldId id="256" r:id="rId2"/>
    <p:sldId id="257" r:id="rId3"/>
    <p:sldId id="266" r:id="rId4"/>
    <p:sldId id="267" r:id="rId5"/>
    <p:sldId id="268" r:id="rId6"/>
    <p:sldId id="269" r:id="rId7"/>
    <p:sldId id="271" r:id="rId8"/>
    <p:sldId id="275" r:id="rId9"/>
    <p:sldId id="276" r:id="rId10"/>
    <p:sldId id="277" r:id="rId11"/>
    <p:sldId id="285"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FFFFFF"/>
    <a:srgbClr val="00FF00"/>
    <a:srgbClr val="FF6699"/>
    <a:srgbClr val="F274DA"/>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50" autoAdjust="0"/>
    <p:restoredTop sz="94643" autoAdjust="0"/>
  </p:normalViewPr>
  <p:slideViewPr>
    <p:cSldViewPr>
      <p:cViewPr>
        <p:scale>
          <a:sx n="70" d="100"/>
          <a:sy n="70" d="100"/>
        </p:scale>
        <p:origin x="-281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5C3D45-C508-4FBC-970C-DF581E7D2900}" type="datetimeFigureOut">
              <a:rPr lang="fr-FR" smtClean="0"/>
              <a:pPr/>
              <a:t>29/10/2024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49A698-F715-4BE9-82A6-41B5624E3F81}" type="slidenum">
              <a:rPr lang="fr-FR" smtClean="0"/>
              <a:pPr/>
              <a:t>‹N°›</a:t>
            </a:fld>
            <a:endParaRPr lang="fr-FR"/>
          </a:p>
        </p:txBody>
      </p:sp>
    </p:spTree>
    <p:extLst>
      <p:ext uri="{BB962C8B-B14F-4D97-AF65-F5344CB8AC3E}">
        <p14:creationId xmlns:p14="http://schemas.microsoft.com/office/powerpoint/2010/main" val="4072261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DA9CF-BB03-4413-B46A-2333B1FC523A}" type="datetimeFigureOut">
              <a:rPr lang="fr-FR" smtClean="0"/>
              <a:pPr/>
              <a:t>29/10/2024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CC67CE-1626-4680-BB8B-AEC1525AB0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314865" y="0"/>
            <a:ext cx="8690939" cy="6858000"/>
            <a:chOff x="-314865" y="0"/>
            <a:chExt cx="8690939" cy="6858000"/>
          </a:xfrm>
        </p:grpSpPr>
        <p:pic>
          <p:nvPicPr>
            <p:cNvPr id="13"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4865" y="3284984"/>
              <a:ext cx="4166786" cy="3322956"/>
            </a:xfrm>
            <a:prstGeom prst="rect">
              <a:avLst/>
            </a:prstGeom>
            <a:noFill/>
            <a:effectLst>
              <a:softEdge rad="635000"/>
            </a:effectLst>
          </p:spPr>
        </p:pic>
        <p:sp>
          <p:nvSpPr>
            <p:cNvPr id="1032" name="Text Box 8"/>
            <p:cNvSpPr txBox="1">
              <a:spLocks noChangeArrowheads="1"/>
            </p:cNvSpPr>
            <p:nvPr/>
          </p:nvSpPr>
          <p:spPr bwMode="auto">
            <a:xfrm>
              <a:off x="767927" y="0"/>
              <a:ext cx="7608147"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endPar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جامعة محمد خيضر</a:t>
              </a:r>
              <a:r>
                <a:rPr kumimoji="0" lang="ar-DZ" sz="2000" b="1" i="0" u="sng" strike="noStrike" cap="none" normalizeH="0" dirty="0" smtClean="0">
                  <a:ln>
                    <a:noFill/>
                  </a:ln>
                  <a:solidFill>
                    <a:srgbClr val="080808"/>
                  </a:solidFill>
                  <a:effectLst/>
                  <a:latin typeface="Andalus" pitchFamily="18" charset="-78"/>
                  <a:ea typeface="Arial" pitchFamily="34" charset="0"/>
                  <a:cs typeface="Simplified Arabic" pitchFamily="2" charset="-78"/>
                </a:rPr>
                <a:t> بسكرة </a:t>
              </a:r>
            </a:p>
            <a:p>
              <a:pPr marL="0" marR="0" lvl="0" indent="0" algn="ctr" defTabSz="914400" rtl="1" eaLnBrk="1" fontAlgn="base" latinLnBrk="0" hangingPunct="1">
                <a:lnSpc>
                  <a:spcPct val="100000"/>
                </a:lnSpc>
                <a:spcBef>
                  <a:spcPct val="0"/>
                </a:spcBef>
                <a:spcAft>
                  <a:spcPts val="1000"/>
                </a:spcAft>
                <a:buClrTx/>
                <a:buSzTx/>
                <a:buFontTx/>
                <a:buNone/>
                <a:tabLst/>
              </a:pPr>
              <a:r>
                <a:rPr lang="ar-DZ" sz="2000" b="1" u="sng" baseline="0" dirty="0" smtClean="0">
                  <a:solidFill>
                    <a:srgbClr val="080808"/>
                  </a:solidFill>
                  <a:latin typeface="Andalus" pitchFamily="18" charset="-78"/>
                  <a:ea typeface="Arial" pitchFamily="34" charset="0"/>
                  <a:cs typeface="Simplified Arabic" pitchFamily="2" charset="-78"/>
                </a:rPr>
                <a:t>كلية</a:t>
              </a:r>
              <a:r>
                <a:rPr lang="ar-DZ" sz="2000" b="1" u="sng" dirty="0" smtClean="0">
                  <a:solidFill>
                    <a:srgbClr val="080808"/>
                  </a:solidFill>
                  <a:latin typeface="Andalus" pitchFamily="18" charset="-78"/>
                  <a:ea typeface="Arial" pitchFamily="34" charset="0"/>
                  <a:cs typeface="Simplified Arabic" pitchFamily="2" charset="-78"/>
                </a:rPr>
                <a:t> العلوم الاقتصادية وعلوم التسيير</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قسم العلوم التجارية</a:t>
              </a:r>
            </a:p>
            <a:p>
              <a:pPr marL="0" marR="0" lvl="0" indent="0" algn="just" defTabSz="914400" rtl="1" eaLnBrk="1" fontAlgn="base" latinLnBrk="0" hangingPunct="1">
                <a:lnSpc>
                  <a:spcPct val="100000"/>
                </a:lnSpc>
                <a:spcBef>
                  <a:spcPct val="0"/>
                </a:spcBef>
                <a:spcAft>
                  <a:spcPts val="1000"/>
                </a:spcAft>
                <a:buClrTx/>
                <a:buSzTx/>
                <a:buFontTx/>
                <a:buNone/>
                <a:tabLst/>
              </a:pPr>
              <a:endParaRPr lang="ar-DZ" sz="2000" b="1" u="sng" dirty="0">
                <a:solidFill>
                  <a:srgbClr val="080808"/>
                </a:solidFill>
                <a:latin typeface="Andalus" pitchFamily="18" charset="-78"/>
                <a:ea typeface="Arial" pitchFamily="34" charset="0"/>
                <a:cs typeface="Simplified Arabic" pitchFamily="2" charset="-78"/>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السنة الثانية ماستر: </a:t>
              </a:r>
              <a:r>
                <a:rPr kumimoji="0" lang="ar-DZ" sz="2000" b="1" i="0" strike="noStrike" cap="none" normalizeH="0" baseline="0" dirty="0" err="1" smtClean="0">
                  <a:ln>
                    <a:noFill/>
                  </a:ln>
                  <a:solidFill>
                    <a:srgbClr val="080808"/>
                  </a:solidFill>
                  <a:effectLst/>
                  <a:latin typeface="Andalus" pitchFamily="18" charset="-78"/>
                  <a:ea typeface="Arial" pitchFamily="34" charset="0"/>
                  <a:cs typeface="Simplified Arabic" pitchFamily="2" charset="-78"/>
                </a:rPr>
                <a:t>اللوجيستيك</a:t>
              </a: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وادارة سلسلة الامداد  </a:t>
              </a: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مقياس سلاسل الامداد الخضراء </a:t>
              </a:r>
              <a:r>
                <a:rPr kumimoji="0" lang="ar-DZ" sz="2000" b="1" i="0" strike="noStrike" cap="none" normalizeH="0" dirty="0" err="1" smtClean="0">
                  <a:ln>
                    <a:noFill/>
                  </a:ln>
                  <a:solidFill>
                    <a:srgbClr val="080808"/>
                  </a:solidFill>
                  <a:effectLst/>
                  <a:latin typeface="Andalus" pitchFamily="18" charset="-78"/>
                  <a:ea typeface="Arial" pitchFamily="34" charset="0"/>
                  <a:cs typeface="Simplified Arabic" pitchFamily="2" charset="-78"/>
                </a:rPr>
                <a:t>ىالتنافسية</a:t>
              </a:r>
              <a:endParaRPr kumimoji="0" lang="ar-SA"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kumimoji="0" lang="ar-DZ" sz="24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lang="ar-DZ" sz="2400" dirty="0" smtClean="0">
                <a:solidFill>
                  <a:srgbClr val="080808"/>
                </a:solidFill>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endParaRPr kumimoji="0" lang="ar-DZ"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r>
                <a:rPr kumimoji="0" lang="ar-SA"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إعداد </a:t>
              </a:r>
              <a:r>
                <a:rPr kumimoji="0" lang="ar-SA"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r>
                <a:rPr kumimoji="0" lang="ar-DZ"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p>
            <a:p>
              <a:pPr marL="0" marR="0" lvl="0" indent="0" algn="just" defTabSz="914400" rtl="1" eaLnBrk="1" fontAlgn="base" latinLnBrk="0" hangingPunct="1">
                <a:lnSpc>
                  <a:spcPct val="100000"/>
                </a:lnSpc>
                <a:spcBef>
                  <a:spcPts val="1800"/>
                </a:spcBef>
                <a:spcAft>
                  <a:spcPts val="1000"/>
                </a:spcAft>
                <a:buClrTx/>
                <a:buSzTx/>
                <a:buFontTx/>
                <a:buNone/>
                <a:tabLst/>
              </a:pPr>
              <a:r>
                <a:rPr lang="ar-DZ" sz="2000" b="1" dirty="0" smtClean="0">
                  <a:solidFill>
                    <a:srgbClr val="080808"/>
                  </a:solidFill>
                  <a:latin typeface="Andalus" pitchFamily="18" charset="-78"/>
                  <a:ea typeface="Arial" pitchFamily="34" charset="0"/>
                  <a:cs typeface="Simplified Arabic" pitchFamily="2" charset="-78"/>
                  <a:sym typeface="Wingdings" pitchFamily="2" charset="2"/>
                </a:rPr>
                <a:t>د/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2025/2024</a:t>
              </a:r>
            </a:p>
            <a:p>
              <a:pPr lvl="0" algn="just" rtl="1" fontAlgn="base">
                <a:spcBef>
                  <a:spcPct val="0"/>
                </a:spcBef>
                <a:spcAft>
                  <a:spcPts val="1000"/>
                </a:spcAft>
              </a:pPr>
              <a:endParaRPr kumimoji="0" lang="fr-FR"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6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11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80808"/>
                </a:solidFill>
                <a:effectLst/>
                <a:latin typeface="Arial" pitchFamily="34" charset="0"/>
                <a:cs typeface="Arial" pitchFamily="34" charset="0"/>
              </a:endParaRPr>
            </a:p>
          </p:txBody>
        </p:sp>
      </p:grpSp>
      <p:sp>
        <p:nvSpPr>
          <p:cNvPr id="12" name="Rectangle à coins arrondis 11"/>
          <p:cNvSpPr/>
          <p:nvPr/>
        </p:nvSpPr>
        <p:spPr>
          <a:xfrm>
            <a:off x="1259632" y="3205078"/>
            <a:ext cx="6912768" cy="871994"/>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4000" smtClean="0">
                <a:ln>
                  <a:solidFill>
                    <a:srgbClr val="080808"/>
                  </a:solidFill>
                </a:ln>
                <a:solidFill>
                  <a:srgbClr val="080808"/>
                </a:solidFill>
                <a:cs typeface="Simplified Arabic" pitchFamily="2" charset="-78"/>
              </a:rPr>
              <a:t>المحاضرة </a:t>
            </a:r>
            <a:r>
              <a:rPr lang="ar-DZ" sz="4000" smtClean="0">
                <a:ln>
                  <a:solidFill>
                    <a:srgbClr val="080808"/>
                  </a:solidFill>
                </a:ln>
                <a:solidFill>
                  <a:srgbClr val="080808"/>
                </a:solidFill>
                <a:cs typeface="Simplified Arabic" pitchFamily="2" charset="-78"/>
              </a:rPr>
              <a:t>الثالثة </a:t>
            </a:r>
            <a:r>
              <a:rPr lang="ar-DZ" sz="4000" dirty="0" smtClean="0">
                <a:ln>
                  <a:solidFill>
                    <a:srgbClr val="080808"/>
                  </a:solidFill>
                </a:ln>
                <a:solidFill>
                  <a:srgbClr val="080808"/>
                </a:solidFill>
                <a:cs typeface="Simplified Arabic" pitchFamily="2" charset="-78"/>
              </a:rPr>
              <a:t>: </a:t>
            </a:r>
            <a:r>
              <a:rPr lang="ar-DZ" sz="4000" dirty="0" smtClean="0">
                <a:ln>
                  <a:solidFill>
                    <a:srgbClr val="080808"/>
                  </a:solidFill>
                </a:ln>
                <a:solidFill>
                  <a:srgbClr val="080808"/>
                </a:solidFill>
                <a:cs typeface="Simplified Arabic" pitchFamily="2" charset="-78"/>
              </a:rPr>
              <a:t>الشراء الأخضر</a:t>
            </a:r>
            <a:endParaRPr lang="fr-FR" sz="3600" dirty="0">
              <a:ln>
                <a:solidFill>
                  <a:srgbClr val="080808"/>
                </a:solidFill>
              </a:ln>
              <a:solidFill>
                <a:srgbClr val="080808"/>
              </a:solidFill>
              <a:cs typeface="Simplified Arabic" pitchFamily="2" charset="-78"/>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 calcmode="lin" valueType="num">
                                      <p:cBhvr>
                                        <p:cTn id="9" dur="2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7"/>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53" presetClass="entr" presetSubtype="16"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116633"/>
            <a:ext cx="6840760" cy="523220"/>
          </a:xfrm>
          <a:prstGeom prst="rect">
            <a:avLst/>
          </a:prstGeom>
        </p:spPr>
        <p:txBody>
          <a:bodyPr wrap="square">
            <a:spAutoFit/>
          </a:bodyPr>
          <a:lstStyle/>
          <a:p>
            <a:pPr algn="r" rtl="1"/>
            <a:r>
              <a:rPr lang="ar-DZ" sz="2800" b="1" dirty="0" smtClean="0">
                <a:solidFill>
                  <a:srgbClr val="080808"/>
                </a:solidFill>
              </a:rPr>
              <a:t>المبادئ والمعايير الاساسية للشراء </a:t>
            </a:r>
            <a:r>
              <a:rPr lang="ar-DZ" sz="2800" b="1" dirty="0">
                <a:solidFill>
                  <a:srgbClr val="080808"/>
                </a:solidFill>
              </a:rPr>
              <a:t>الاخضر</a:t>
            </a:r>
            <a:endParaRPr lang="fr-FR" sz="2800" b="1" dirty="0">
              <a:solidFill>
                <a:srgbClr val="080808"/>
              </a:solidFill>
            </a:endParaRPr>
          </a:p>
        </p:txBody>
      </p:sp>
      <p:sp>
        <p:nvSpPr>
          <p:cNvPr id="2" name="Rectangle 1"/>
          <p:cNvSpPr/>
          <p:nvPr/>
        </p:nvSpPr>
        <p:spPr>
          <a:xfrm>
            <a:off x="971600" y="1443841"/>
            <a:ext cx="6624736" cy="8525411"/>
          </a:xfrm>
          <a:prstGeom prst="rect">
            <a:avLst/>
          </a:prstGeom>
        </p:spPr>
        <p:txBody>
          <a:bodyPr wrap="square">
            <a:spAutoFit/>
          </a:bodyPr>
          <a:lstStyle/>
          <a:p>
            <a:pPr algn="r" rtl="1"/>
            <a:r>
              <a:rPr lang="ar-SA" sz="2400" b="1" dirty="0" smtClean="0">
                <a:solidFill>
                  <a:srgbClr val="080808"/>
                </a:solidFill>
              </a:rPr>
              <a:t>تتمثل</a:t>
            </a:r>
            <a:r>
              <a:rPr lang="ar-SA" sz="2800" b="1" dirty="0" smtClean="0">
                <a:solidFill>
                  <a:srgbClr val="080808"/>
                </a:solidFill>
              </a:rPr>
              <a:t> </a:t>
            </a:r>
            <a:r>
              <a:rPr lang="ar-SA" sz="2800" b="1" dirty="0">
                <a:solidFill>
                  <a:srgbClr val="080808"/>
                </a:solidFill>
              </a:rPr>
              <a:t>المبادئ الأساسية </a:t>
            </a:r>
            <a:r>
              <a:rPr lang="ar-SA" sz="2400" b="1" dirty="0">
                <a:solidFill>
                  <a:srgbClr val="080808"/>
                </a:solidFill>
              </a:rPr>
              <a:t>لنشاط المشتريات الخضراء فيما يلي: </a:t>
            </a:r>
            <a:endParaRPr lang="fr-FR" sz="2400" b="1" dirty="0">
              <a:solidFill>
                <a:srgbClr val="080808"/>
              </a:solidFill>
            </a:endParaRPr>
          </a:p>
          <a:p>
            <a:pPr algn="r" rtl="1"/>
            <a:r>
              <a:rPr lang="ar-SA" sz="2400" b="1" dirty="0">
                <a:solidFill>
                  <a:srgbClr val="080808"/>
                </a:solidFill>
              </a:rPr>
              <a:t>-جعل الشراء البيئي جزء من العمليات المستمرة للشركة.</a:t>
            </a:r>
            <a:endParaRPr lang="fr-FR" sz="2400" b="1" dirty="0">
              <a:solidFill>
                <a:srgbClr val="080808"/>
              </a:solidFill>
            </a:endParaRPr>
          </a:p>
          <a:p>
            <a:pPr algn="r" rtl="1"/>
            <a:r>
              <a:rPr lang="ar-SA" sz="2400" b="1" dirty="0">
                <a:solidFill>
                  <a:srgbClr val="080808"/>
                </a:solidFill>
              </a:rPr>
              <a:t>- فهم القضايا البيئية المتعلقة بالشركة وسلسلة توريدها.</a:t>
            </a:r>
            <a:endParaRPr lang="fr-FR" sz="2400" b="1" dirty="0">
              <a:solidFill>
                <a:srgbClr val="080808"/>
              </a:solidFill>
            </a:endParaRPr>
          </a:p>
          <a:p>
            <a:pPr algn="r" rtl="1"/>
            <a:r>
              <a:rPr lang="ar-SA" sz="2400" b="1" dirty="0">
                <a:solidFill>
                  <a:srgbClr val="080808"/>
                </a:solidFill>
              </a:rPr>
              <a:t>-وضع سياسات شراء تعالج القضايا البيئية.</a:t>
            </a:r>
            <a:endParaRPr lang="fr-FR" sz="2400" b="1" dirty="0">
              <a:solidFill>
                <a:srgbClr val="080808"/>
              </a:solidFill>
            </a:endParaRPr>
          </a:p>
          <a:p>
            <a:pPr algn="r" rtl="1"/>
            <a:r>
              <a:rPr lang="ar-SA" sz="2400" b="1" dirty="0">
                <a:solidFill>
                  <a:srgbClr val="080808"/>
                </a:solidFill>
              </a:rPr>
              <a:t>-صياغة معايير يتم عن طريقها تقييم الموردين.</a:t>
            </a:r>
            <a:endParaRPr lang="fr-FR" sz="2400" b="1" dirty="0">
              <a:solidFill>
                <a:srgbClr val="080808"/>
              </a:solidFill>
            </a:endParaRPr>
          </a:p>
          <a:p>
            <a:pPr algn="r" rtl="1"/>
            <a:r>
              <a:rPr lang="ar-SA" sz="2400" b="1" dirty="0">
                <a:solidFill>
                  <a:srgbClr val="080808"/>
                </a:solidFill>
              </a:rPr>
              <a:t>-تطوير أساليب مناسبة لجمع المعلومات ووضع أهداف مشتركة.</a:t>
            </a:r>
            <a:endParaRPr lang="fr-FR" sz="2400" b="1" dirty="0">
              <a:solidFill>
                <a:srgbClr val="080808"/>
              </a:solidFill>
            </a:endParaRPr>
          </a:p>
          <a:p>
            <a:pPr algn="r" rtl="1"/>
            <a:r>
              <a:rPr lang="ar-SA" sz="2400" b="1" dirty="0">
                <a:solidFill>
                  <a:srgbClr val="080808"/>
                </a:solidFill>
              </a:rPr>
              <a:t>-اجراء تحسينات بيئية بشكل فعال وكف من قبل الموردين</a:t>
            </a:r>
            <a:r>
              <a:rPr lang="ar-SA" sz="2400" b="1" dirty="0" smtClean="0">
                <a:solidFill>
                  <a:srgbClr val="080808"/>
                </a:solidFill>
              </a:rPr>
              <a:t>.</a:t>
            </a:r>
            <a:endParaRPr lang="ar-DZ" sz="2400" b="1" dirty="0" smtClean="0">
              <a:solidFill>
                <a:srgbClr val="080808"/>
              </a:solidFill>
            </a:endParaRPr>
          </a:p>
          <a:p>
            <a:pPr algn="r" rtl="1"/>
            <a:r>
              <a:rPr lang="ar-SA" sz="2800" b="1" dirty="0">
                <a:solidFill>
                  <a:srgbClr val="080808"/>
                </a:solidFill>
              </a:rPr>
              <a:t>معايير الشراء الأخضر</a:t>
            </a:r>
            <a:r>
              <a:rPr lang="ar-SA" sz="2400" b="1" dirty="0">
                <a:solidFill>
                  <a:srgbClr val="080808"/>
                </a:solidFill>
              </a:rPr>
              <a:t> :فيما يخص المواد والمنتجات فإن الشراء الأخضر يفترض أن تفي المواد والمنتجات </a:t>
            </a:r>
            <a:r>
              <a:rPr lang="ar-SA" sz="2400" b="1" dirty="0" err="1">
                <a:solidFill>
                  <a:srgbClr val="080808"/>
                </a:solidFill>
              </a:rPr>
              <a:t>المشتراة</a:t>
            </a:r>
            <a:r>
              <a:rPr lang="ar-SA" sz="2400" b="1" dirty="0">
                <a:solidFill>
                  <a:srgbClr val="080808"/>
                </a:solidFill>
              </a:rPr>
              <a:t> من المورد بالمعايير التالية:</a:t>
            </a:r>
            <a:endParaRPr lang="fr-FR" sz="2400" b="1" dirty="0">
              <a:solidFill>
                <a:srgbClr val="080808"/>
              </a:solidFill>
            </a:endParaRPr>
          </a:p>
          <a:p>
            <a:pPr algn="r" rtl="1"/>
            <a:r>
              <a:rPr lang="ar-SA" sz="2400" b="1" dirty="0">
                <a:solidFill>
                  <a:srgbClr val="080808"/>
                </a:solidFill>
              </a:rPr>
              <a:t>- أن يكون لدى المورد نظام للإدارة البيئية وفق المواصفات الدولية أي أن يكون حاصلا على شهادة الـ </a:t>
            </a:r>
            <a:r>
              <a:rPr lang="fr-FR" sz="2400" b="1" dirty="0">
                <a:solidFill>
                  <a:srgbClr val="080808"/>
                </a:solidFill>
              </a:rPr>
              <a:t>ISO14001</a:t>
            </a:r>
            <a:r>
              <a:rPr lang="ar-SA" sz="2400" b="1" dirty="0">
                <a:solidFill>
                  <a:srgbClr val="080808"/>
                </a:solidFill>
              </a:rPr>
              <a:t>).</a:t>
            </a:r>
            <a:endParaRPr lang="fr-FR" sz="2400" b="1" dirty="0">
              <a:solidFill>
                <a:srgbClr val="080808"/>
              </a:solidFill>
            </a:endParaRPr>
          </a:p>
          <a:p>
            <a:pPr algn="r" rtl="1"/>
            <a:r>
              <a:rPr lang="ar-SA" sz="2400" b="1" dirty="0">
                <a:solidFill>
                  <a:srgbClr val="080808"/>
                </a:solidFill>
              </a:rPr>
              <a:t>-ألا يستخدم في عملية الاستخراج أو المعالجة، أو التصنيع مواد محظورة بيئيا.</a:t>
            </a:r>
            <a:endParaRPr lang="fr-FR" sz="2400" b="1" dirty="0">
              <a:solidFill>
                <a:srgbClr val="080808"/>
              </a:solidFill>
            </a:endParaRPr>
          </a:p>
          <a:p>
            <a:pPr algn="r" rtl="1"/>
            <a:r>
              <a:rPr lang="ar-SA" sz="2400" b="1" dirty="0">
                <a:solidFill>
                  <a:srgbClr val="080808"/>
                </a:solidFill>
              </a:rPr>
              <a:t>- ألا تتضمن المنتجات النهائية مواد محظورة.</a:t>
            </a:r>
            <a:endParaRPr lang="fr-FR" sz="2400" b="1" dirty="0">
              <a:solidFill>
                <a:srgbClr val="080808"/>
              </a:solidFill>
            </a:endParaRPr>
          </a:p>
          <a:p>
            <a:pPr algn="r" rtl="1"/>
            <a:endParaRPr lang="fr-FR" sz="2000" dirty="0" smtClean="0">
              <a:solidFill>
                <a:srgbClr val="080808"/>
              </a:solidFill>
            </a:endParaRPr>
          </a:p>
          <a:p>
            <a:pPr algn="r" rtl="1"/>
            <a:endParaRPr lang="ar-DZ" sz="2000" b="1" dirty="0" smtClean="0">
              <a:solidFill>
                <a:srgbClr val="080808"/>
              </a:solidFill>
            </a:endParaRPr>
          </a:p>
          <a:p>
            <a:pPr algn="r" rtl="1"/>
            <a:endParaRPr lang="ar-DZ" sz="2000" b="1" dirty="0">
              <a:solidFill>
                <a:srgbClr val="080808"/>
              </a:solidFill>
            </a:endParaRPr>
          </a:p>
          <a:p>
            <a:pPr algn="r" rtl="1"/>
            <a:endParaRPr lang="ar-DZ" sz="2000" b="1" dirty="0" smtClean="0">
              <a:solidFill>
                <a:srgbClr val="080808"/>
              </a:solidFill>
            </a:endParaRPr>
          </a:p>
          <a:p>
            <a:pPr algn="r" rtl="1"/>
            <a:endParaRPr lang="ar-DZ" sz="2000" b="1" dirty="0">
              <a:solidFill>
                <a:srgbClr val="080808"/>
              </a:solidFill>
            </a:endParaRPr>
          </a:p>
          <a:p>
            <a:pPr algn="r" rtl="1"/>
            <a:endParaRPr lang="ar-DZ" sz="2000" b="1" dirty="0" smtClean="0">
              <a:solidFill>
                <a:srgbClr val="080808"/>
              </a:solidFill>
            </a:endParaRPr>
          </a:p>
          <a:p>
            <a:pPr algn="r" rtl="1"/>
            <a:endParaRPr lang="ar-DZ" sz="2000" b="1" dirty="0">
              <a:solidFill>
                <a:srgbClr val="080808"/>
              </a:solidFill>
            </a:endParaRPr>
          </a:p>
          <a:p>
            <a:pPr algn="r" rtl="1"/>
            <a:endParaRPr lang="ar-DZ" sz="2000" b="1" dirty="0" smtClean="0">
              <a:solidFill>
                <a:srgbClr val="080808"/>
              </a:solidFill>
            </a:endParaRPr>
          </a:p>
          <a:p>
            <a:pPr algn="r" rtl="1"/>
            <a:endParaRPr lang="fr-FR" sz="2000" b="1"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12000" r="-12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95536" y="3212976"/>
            <a:ext cx="8229600" cy="1143000"/>
          </a:xfrm>
        </p:spPr>
        <p:txBody>
          <a:bodyPr>
            <a:noAutofit/>
          </a:bodyPr>
          <a:lstStyle/>
          <a:p>
            <a:r>
              <a:rPr lang="ar-DZ" sz="8000" b="1" dirty="0" smtClean="0">
                <a:solidFill>
                  <a:srgbClr val="002060"/>
                </a:solidFill>
              </a:rPr>
              <a:t>شكرا على المتابعة</a:t>
            </a:r>
            <a:endParaRPr lang="fr-FR" sz="8000" b="1" dirty="0">
              <a:solidFill>
                <a:srgbClr val="002060"/>
              </a:solidFill>
            </a:endParaRPr>
          </a:p>
        </p:txBody>
      </p:sp>
    </p:spTree>
    <p:extLst>
      <p:ext uri="{BB962C8B-B14F-4D97-AF65-F5344CB8AC3E}">
        <p14:creationId xmlns:p14="http://schemas.microsoft.com/office/powerpoint/2010/main" val="111326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19872" y="57500"/>
            <a:ext cx="2811529" cy="707204"/>
          </a:xfrm>
          <a:prstGeom prst="rect">
            <a:avLst/>
          </a:prstGeom>
          <a:noFill/>
          <a:ln>
            <a:noFill/>
          </a:ln>
        </p:spPr>
        <p:txBody>
          <a:bodyPr wrap="none" lIns="91440" tIns="45720" rIns="91440" bIns="45720">
            <a:prstTxWarp prst="textCanUp">
              <a:avLst>
                <a:gd name="adj" fmla="val 92382"/>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تمهيد</a:t>
            </a:r>
            <a:endParaRPr lang="fr-F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3"/>
          <p:cNvSpPr/>
          <p:nvPr/>
        </p:nvSpPr>
        <p:spPr>
          <a:xfrm>
            <a:off x="1168268" y="1052736"/>
            <a:ext cx="7076140" cy="4154984"/>
          </a:xfrm>
          <a:prstGeom prst="rect">
            <a:avLst/>
          </a:prstGeom>
        </p:spPr>
        <p:txBody>
          <a:bodyPr wrap="square">
            <a:spAutoFit/>
          </a:bodyPr>
          <a:lstStyle/>
          <a:p>
            <a:pPr algn="r" rtl="1"/>
            <a:r>
              <a:rPr lang="ar-SA" sz="2400" dirty="0">
                <a:solidFill>
                  <a:srgbClr val="080808"/>
                </a:solidFill>
              </a:rPr>
              <a:t>تعد المشتريات الخضراء أهم نشاط من أنشطة إدارة سلاسل التوريد الخضراء فهي الخطوة الأولى والمهمة التي تخطوها المنظمة في محاولة التوجه نحو الاخضرار والمسؤولية البيئية فمن اجل (إنتاج) تقديم وتوريد منتوج اخضر من المصانع فالمنظمات تطلب كميات كبيرة من المواد واللوازم المكتبية ومكونات أخرى، ومن الواضح أن عليها شراء مواد صديقة للبيئة من اجل أن تصنع منتجات صديقة للبيئة</a:t>
            </a:r>
            <a:r>
              <a:rPr lang="fr-FR" sz="2400" dirty="0">
                <a:solidFill>
                  <a:srgbClr val="080808"/>
                </a:solidFill>
              </a:rPr>
              <a:t>.</a:t>
            </a:r>
          </a:p>
          <a:p>
            <a:pPr algn="r" rtl="1"/>
            <a:r>
              <a:rPr lang="ar-SA" sz="2400" dirty="0">
                <a:solidFill>
                  <a:srgbClr val="080808"/>
                </a:solidFill>
              </a:rPr>
              <a:t>اذ تشير الدراسات أن انبعاث الغازات الدفيئة من سلسلة توريد المنتجات المشترات للصناعة أكبر بثلاث أضعاف من الانبعاثات التي تأتي مباشرة من الصناعة، فهو يركز على التعاون مع الموردين بغرض تطوير منتجات مستدامة بيئيا من خلال البحث عن موردين يقدمون مواد نظيفة وخالية من المخاطر.</a:t>
            </a:r>
            <a:endParaRPr lang="fr-FR" sz="2400" dirty="0">
              <a:solidFill>
                <a:srgbClr val="080808"/>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par>
                          <p:cTn id="8" fill="hold">
                            <p:stCondLst>
                              <p:cond delay="2000"/>
                            </p:stCondLst>
                            <p:childTnLst>
                              <p:par>
                                <p:cTn id="9" presetID="42"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23528" y="1772816"/>
            <a:ext cx="8143900" cy="3046988"/>
          </a:xfrm>
          <a:prstGeom prst="rect">
            <a:avLst/>
          </a:prstGeom>
          <a:noFill/>
        </p:spPr>
        <p:txBody>
          <a:bodyPr wrap="square" rtlCol="0">
            <a:spAutoFit/>
          </a:bodyPr>
          <a:lstStyle/>
          <a:p>
            <a:pPr algn="r" rtl="1"/>
            <a:r>
              <a:rPr lang="ar-SA" sz="2400" dirty="0">
                <a:solidFill>
                  <a:srgbClr val="080808"/>
                </a:solidFill>
              </a:rPr>
              <a:t>يعني الشراء الأخضر التركيز أكثر على الممارسات المهتمة بالبيئة ومن ضمنها تخفيض الموارد، تقليص النفايات، إعادة التدوير وإعادة الاستخدام وتنقية (تنظيف) الموارد البديلة بدون التأثير على الموجودات من الموارد.</a:t>
            </a:r>
            <a:endParaRPr lang="fr-FR" sz="2400" dirty="0">
              <a:solidFill>
                <a:srgbClr val="080808"/>
              </a:solidFill>
            </a:endParaRPr>
          </a:p>
          <a:p>
            <a:pPr algn="r" rtl="1"/>
            <a:r>
              <a:rPr lang="ar-SA" sz="2400" dirty="0">
                <a:solidFill>
                  <a:srgbClr val="080808"/>
                </a:solidFill>
              </a:rPr>
              <a:t>تعرف المشتريات الخضراء بأنها الوظيفة التي تقوم بتأمين احتياجات المنظمة بالمواد ذات التأثير القليل في البيئة، وبصيغة أخرى هو عملية التخطيط للشراء مع الوعي بمتطلبات حماية البيئة كتقليل النفايات وإمكانية إعادة الاستخدام وإعادة تدوير المنتجات، أو هو ممارسة تتبناها المنظمة لاختيار أفضل الموردين الذين يتبعون أساليب صديقة للبيئة عند تصنيع السلع.</a:t>
            </a:r>
            <a:endParaRPr lang="fr-FR" sz="2400" dirty="0">
              <a:solidFill>
                <a:srgbClr val="080808"/>
              </a:solidFill>
            </a:endParaRPr>
          </a:p>
        </p:txBody>
      </p:sp>
      <p:sp>
        <p:nvSpPr>
          <p:cNvPr id="3" name="Rectangle 2"/>
          <p:cNvSpPr/>
          <p:nvPr/>
        </p:nvSpPr>
        <p:spPr>
          <a:xfrm>
            <a:off x="1187625" y="142852"/>
            <a:ext cx="6696744" cy="584775"/>
          </a:xfrm>
          <a:prstGeom prst="rect">
            <a:avLst/>
          </a:prstGeom>
        </p:spPr>
        <p:txBody>
          <a:bodyPr wrap="square">
            <a:spAutoFit/>
          </a:bodyPr>
          <a:lstStyle/>
          <a:p>
            <a:pPr algn="r" rtl="1"/>
            <a:r>
              <a:rPr lang="ar-DZ" sz="3200" b="1" dirty="0">
                <a:solidFill>
                  <a:srgbClr val="080808"/>
                </a:solidFill>
              </a:rPr>
              <a:t>أولا: </a:t>
            </a:r>
            <a:r>
              <a:rPr lang="ar-DZ" sz="3200" b="1" dirty="0" smtClean="0">
                <a:solidFill>
                  <a:srgbClr val="080808"/>
                </a:solidFill>
              </a:rPr>
              <a:t>ماهية الشراء الأخضر</a:t>
            </a:r>
            <a:endParaRPr lang="fr-FR" sz="4400" b="1" dirty="0" smtClean="0">
              <a:solidFill>
                <a:srgbClr val="080808"/>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39552" y="565517"/>
            <a:ext cx="8032944" cy="6124754"/>
          </a:xfrm>
          <a:prstGeom prst="rect">
            <a:avLst/>
          </a:prstGeom>
          <a:noFill/>
        </p:spPr>
        <p:txBody>
          <a:bodyPr wrap="square" rtlCol="0">
            <a:spAutoFit/>
          </a:bodyPr>
          <a:lstStyle/>
          <a:p>
            <a:pPr algn="ctr" rtl="1"/>
            <a:endParaRPr lang="ar-DZ" sz="2800" b="1" dirty="0" smtClean="0">
              <a:solidFill>
                <a:srgbClr val="080808"/>
              </a:solidFill>
            </a:endParaRPr>
          </a:p>
          <a:p>
            <a:pPr algn="r" rtl="1"/>
            <a:r>
              <a:rPr lang="fr-FR" sz="2800" dirty="0">
                <a:solidFill>
                  <a:srgbClr val="080808"/>
                </a:solidFill>
              </a:rPr>
              <a:t> </a:t>
            </a:r>
            <a:r>
              <a:rPr lang="ar-SA" sz="2800" dirty="0">
                <a:solidFill>
                  <a:srgbClr val="080808"/>
                </a:solidFill>
              </a:rPr>
              <a:t>المشتريات الخضراء هي تلك الأنشطة التي تهدف إلى التأكد من أن الوحدات </a:t>
            </a:r>
            <a:r>
              <a:rPr lang="ar-SA" sz="2800" dirty="0" err="1">
                <a:solidFill>
                  <a:srgbClr val="080808"/>
                </a:solidFill>
              </a:rPr>
              <a:t>المشتراة</a:t>
            </a:r>
            <a:r>
              <a:rPr lang="ar-SA" sz="2800" dirty="0">
                <a:solidFill>
                  <a:srgbClr val="080808"/>
                </a:solidFill>
              </a:rPr>
              <a:t> تمتلك خواص بيئية مرغوب بها مثل: القابلية على إعادة الاستخدام، القابلية على إعادة التدوير وتكون خالية من المواد الخطرة، وهي مبادرة شراء واعية بيئياً  تحاول التأكد من أن المنتوج أو الموارد تقابل الأهداف البيئية الموضوعة من قبل المنظمة، إن أنشطة المشتريات الخضراء يمكن تقسيمها إلى سبعة أساسية وهي:</a:t>
            </a:r>
            <a:endParaRPr lang="fr-FR" sz="2800" dirty="0">
              <a:solidFill>
                <a:srgbClr val="080808"/>
              </a:solidFill>
            </a:endParaRPr>
          </a:p>
          <a:p>
            <a:pPr algn="r" rtl="1"/>
            <a:r>
              <a:rPr lang="ar-SA" sz="2800" b="1" dirty="0">
                <a:solidFill>
                  <a:srgbClr val="080808"/>
                </a:solidFill>
              </a:rPr>
              <a:t>1. متطلبات محتوى المنتوج:</a:t>
            </a:r>
            <a:r>
              <a:rPr lang="ar-SA" sz="2800" dirty="0">
                <a:solidFill>
                  <a:srgbClr val="080808"/>
                </a:solidFill>
              </a:rPr>
              <a:t> يحدد الزبائن خواص للمنتوج المشترى فيجب أن يمتلك خواص خضراء مرغوبة بيئياً مثل احتوائه على موارد معادة أو قابلة لإعادة الاستخدام.</a:t>
            </a:r>
            <a:endParaRPr lang="fr-FR" sz="2800" dirty="0">
              <a:solidFill>
                <a:srgbClr val="080808"/>
              </a:solidFill>
            </a:endParaRPr>
          </a:p>
          <a:p>
            <a:pPr algn="r" rtl="1"/>
            <a:r>
              <a:rPr lang="ar-SA" sz="2800" dirty="0">
                <a:solidFill>
                  <a:srgbClr val="080808"/>
                </a:solidFill>
              </a:rPr>
              <a:t>2</a:t>
            </a:r>
            <a:r>
              <a:rPr lang="ar-SA" sz="2800" b="1" dirty="0">
                <a:solidFill>
                  <a:srgbClr val="080808"/>
                </a:solidFill>
              </a:rPr>
              <a:t>. قيود محتوى المنتوج</a:t>
            </a:r>
            <a:r>
              <a:rPr lang="ar-SA" sz="2800" dirty="0">
                <a:solidFill>
                  <a:srgbClr val="080808"/>
                </a:solidFill>
              </a:rPr>
              <a:t>: يحدد الزبائن خواص المنتوج المشترى على أن لا يحتوي صفات غير مرغوبة بيئياً مثل احتوائه، الرصاص، الرغوة البلاستيكية في موارد التعبئة والتغليف.</a:t>
            </a:r>
            <a:endParaRPr lang="fr-FR" sz="2800" dirty="0">
              <a:solidFill>
                <a:srgbClr val="080808"/>
              </a:solidFill>
            </a:endParaRPr>
          </a:p>
          <a:p>
            <a:pPr rtl="1"/>
            <a:r>
              <a:rPr lang="fr-FR" sz="2800" dirty="0"/>
              <a:t> </a:t>
            </a:r>
          </a:p>
        </p:txBody>
      </p:sp>
      <p:sp>
        <p:nvSpPr>
          <p:cNvPr id="3" name="Rectangle 2"/>
          <p:cNvSpPr/>
          <p:nvPr/>
        </p:nvSpPr>
        <p:spPr>
          <a:xfrm>
            <a:off x="539552" y="142852"/>
            <a:ext cx="6768752" cy="584775"/>
          </a:xfrm>
          <a:prstGeom prst="rect">
            <a:avLst/>
          </a:prstGeom>
        </p:spPr>
        <p:txBody>
          <a:bodyPr wrap="square">
            <a:spAutoFit/>
          </a:bodyPr>
          <a:lstStyle/>
          <a:p>
            <a:pPr algn="r" rtl="1"/>
            <a:r>
              <a:rPr lang="ar-DZ" sz="3200" b="1" dirty="0" smtClean="0">
                <a:solidFill>
                  <a:srgbClr val="080808"/>
                </a:solidFill>
              </a:rPr>
              <a:t>أنشطة الشراء الأخضر</a:t>
            </a:r>
            <a:endParaRPr lang="fr-FR" sz="4400" b="1"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28596" y="857232"/>
            <a:ext cx="8143900" cy="6001643"/>
          </a:xfrm>
          <a:prstGeom prst="rect">
            <a:avLst/>
          </a:prstGeom>
          <a:noFill/>
        </p:spPr>
        <p:txBody>
          <a:bodyPr wrap="square" rtlCol="0">
            <a:spAutoFit/>
          </a:bodyPr>
          <a:lstStyle/>
          <a:p>
            <a:pPr algn="r" rtl="1"/>
            <a:r>
              <a:rPr lang="ar-SA" sz="3200" dirty="0"/>
              <a:t>. </a:t>
            </a:r>
            <a:r>
              <a:rPr lang="ar-SA" sz="3200" b="1" dirty="0">
                <a:solidFill>
                  <a:srgbClr val="080808"/>
                </a:solidFill>
              </a:rPr>
              <a:t>علامات أو اكتشاف محتوى المنتوج:</a:t>
            </a:r>
            <a:r>
              <a:rPr lang="ar-SA" sz="3200" dirty="0">
                <a:solidFill>
                  <a:srgbClr val="080808"/>
                </a:solidFill>
              </a:rPr>
              <a:t> يطلب الزبائن في المنتوج وجود علامات بيئية أو كشف عن الخصائص البيئية والآمنة كمثال يمكن استخدام الاختام الخضراء ومؤشرات التأثير البيئي النسبي للمنتوج مثل نظم الشهادات العالمية المقدمة من قبل منظمات رسمية مختلفة.</a:t>
            </a:r>
            <a:endParaRPr lang="fr-FR" sz="3200" dirty="0">
              <a:solidFill>
                <a:srgbClr val="080808"/>
              </a:solidFill>
            </a:endParaRPr>
          </a:p>
          <a:p>
            <a:pPr algn="r" rtl="1"/>
            <a:r>
              <a:rPr lang="ar-SA" sz="3200" dirty="0">
                <a:solidFill>
                  <a:srgbClr val="080808"/>
                </a:solidFill>
              </a:rPr>
              <a:t>4</a:t>
            </a:r>
            <a:r>
              <a:rPr lang="ar-SA" sz="3200" b="1" dirty="0">
                <a:solidFill>
                  <a:srgbClr val="080808"/>
                </a:solidFill>
              </a:rPr>
              <a:t>. استبيانات الموردين:</a:t>
            </a:r>
            <a:r>
              <a:rPr lang="ar-SA" sz="3200" dirty="0">
                <a:solidFill>
                  <a:srgbClr val="080808"/>
                </a:solidFill>
              </a:rPr>
              <a:t> يرسل الزبائن الاستبيانات إلى الموردين تطلب منهم تزويدهم بالمعلومات عن مظاهرهم البيئية، أنشطتهم أو نظم الإدارة.</a:t>
            </a:r>
            <a:endParaRPr lang="fr-FR" sz="3200" dirty="0">
              <a:solidFill>
                <a:srgbClr val="080808"/>
              </a:solidFill>
            </a:endParaRPr>
          </a:p>
          <a:p>
            <a:pPr algn="r" rtl="1"/>
            <a:r>
              <a:rPr lang="ar-SA" sz="3200" dirty="0">
                <a:solidFill>
                  <a:srgbClr val="080808"/>
                </a:solidFill>
              </a:rPr>
              <a:t>5</a:t>
            </a:r>
            <a:r>
              <a:rPr lang="ar-SA" sz="3200" b="1" dirty="0">
                <a:solidFill>
                  <a:srgbClr val="080808"/>
                </a:solidFill>
              </a:rPr>
              <a:t>. نظم الإدارة البيئية للمورد:</a:t>
            </a:r>
            <a:r>
              <a:rPr lang="ar-SA" sz="3200" dirty="0">
                <a:solidFill>
                  <a:srgbClr val="080808"/>
                </a:solidFill>
              </a:rPr>
              <a:t> الزبائن يطلبون من الموردين تطوير وحماية نظم للإدارة البيئية، بالرغم من أن الزبون لا يطالب المورد بتصديق هذه الشهادات والنظام من المنظمات (طرف ثالث).</a:t>
            </a:r>
            <a:endParaRPr lang="fr-FR" sz="3200" dirty="0">
              <a:solidFill>
                <a:srgbClr val="080808"/>
              </a:solidFill>
            </a:endParaRPr>
          </a:p>
        </p:txBody>
      </p:sp>
      <p:sp>
        <p:nvSpPr>
          <p:cNvPr id="3" name="Rectangle 2"/>
          <p:cNvSpPr/>
          <p:nvPr/>
        </p:nvSpPr>
        <p:spPr>
          <a:xfrm>
            <a:off x="1330944" y="142852"/>
            <a:ext cx="6121376" cy="584775"/>
          </a:xfrm>
          <a:prstGeom prst="rect">
            <a:avLst/>
          </a:prstGeom>
        </p:spPr>
        <p:txBody>
          <a:bodyPr wrap="square">
            <a:spAutoFit/>
          </a:bodyPr>
          <a:lstStyle/>
          <a:p>
            <a:pPr algn="r" rtl="1"/>
            <a:r>
              <a:rPr lang="ar-DZ" sz="3200" b="1" dirty="0" smtClean="0">
                <a:solidFill>
                  <a:srgbClr val="080808"/>
                </a:solidFill>
              </a:rPr>
              <a:t>أنشطة الشراء الأخضر</a:t>
            </a:r>
            <a:endParaRPr lang="fr-FR" sz="3200"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51520" y="1340768"/>
            <a:ext cx="8320976" cy="6124754"/>
          </a:xfrm>
          <a:prstGeom prst="rect">
            <a:avLst/>
          </a:prstGeom>
          <a:noFill/>
        </p:spPr>
        <p:txBody>
          <a:bodyPr wrap="square" rtlCol="0">
            <a:spAutoFit/>
          </a:bodyPr>
          <a:lstStyle>
            <a:defPPr>
              <a:defRPr lang="fr-FR"/>
            </a:defPPr>
            <a:lvl1pPr algn="r" rtl="1">
              <a:defRPr sz="3200" b="1">
                <a:solidFill>
                  <a:srgbClr val="080808"/>
                </a:solidFill>
                <a:latin typeface="Calibri" pitchFamily="34" charset="0"/>
                <a:cs typeface="Calibri" pitchFamily="34" charset="0"/>
              </a:defRPr>
            </a:lvl1pPr>
          </a:lstStyle>
          <a:p>
            <a:r>
              <a:rPr lang="ar-DZ" sz="2800" dirty="0" smtClean="0"/>
              <a:t>إ</a:t>
            </a:r>
            <a:r>
              <a:rPr lang="ar-SA" sz="2800" dirty="0"/>
              <a:t>. شهادات الموردين: يطلب الزبائن من المورد امتلاك شهادات نظم إدارة بيئية وتكون مؤهلة وخاضعة كلياً لواحد من المعايير الدولية المعترف بها مثل المعيار البريطاني (</a:t>
            </a:r>
            <a:r>
              <a:rPr lang="fr-FR" sz="2800" dirty="0"/>
              <a:t>B55750</a:t>
            </a:r>
            <a:r>
              <a:rPr lang="ar-SA" sz="2800" dirty="0"/>
              <a:t>) أو (</a:t>
            </a:r>
            <a:r>
              <a:rPr lang="fr-FR" sz="2800" dirty="0"/>
              <a:t>ISO14001</a:t>
            </a:r>
            <a:r>
              <a:rPr lang="ar-SA" sz="2800" dirty="0"/>
              <a:t>) معيار المنظمة العالمية للمقاييس، أو مخطط التدقيق والإدارة البيئية للاتحاد الأوربي .(</a:t>
            </a:r>
            <a:r>
              <a:rPr lang="fr-FR" sz="2800" dirty="0"/>
              <a:t>EMAS</a:t>
            </a:r>
            <a:r>
              <a:rPr lang="ar-SA" sz="2800" dirty="0"/>
              <a:t>)</a:t>
            </a:r>
            <a:endParaRPr lang="fr-FR" sz="2800" dirty="0"/>
          </a:p>
          <a:p>
            <a:r>
              <a:rPr lang="ar-SA" sz="2800" dirty="0"/>
              <a:t>7. التدقيق لالتزام المورد: الزبائن يدققون الموردين من أجل تحديد مستوى التزامهم بالمتطلبات البيئية، فهي تهتم بصورة رئيسة بالسيطرة على أداء الموردين البيئي وكونها تقع في نقطة البدء للانسياب الأمامي للموارد ضمن المنظمة،</a:t>
            </a:r>
            <a:endParaRPr lang="fr-FR" sz="2800" dirty="0"/>
          </a:p>
          <a:p>
            <a:r>
              <a:rPr lang="ar-SA" sz="2800" dirty="0"/>
              <a:t> فالشراء يلعب دوراً رئيسياً في تخضير المنتجات والأنشطة، وعلى كل حال أن دمج الاعتبارات البيئية في وظيفة الشراء قد يكون ضغوطاً أو تعقيدات كبيرة في عملية الشراء كون أن عملية الشراء ستأخذ بعين الاعتبار سمات المورد البيئية بالإضافة إلى كلفة المورد، وأوقات الانتظار و الجودة والمرونة.</a:t>
            </a:r>
            <a:endParaRPr lang="fr-FR" sz="2800" dirty="0"/>
          </a:p>
        </p:txBody>
      </p:sp>
      <p:sp>
        <p:nvSpPr>
          <p:cNvPr id="3" name="Rectangle 2"/>
          <p:cNvSpPr/>
          <p:nvPr/>
        </p:nvSpPr>
        <p:spPr>
          <a:xfrm>
            <a:off x="4848453" y="44624"/>
            <a:ext cx="3877985" cy="707886"/>
          </a:xfrm>
          <a:prstGeom prst="rect">
            <a:avLst/>
          </a:prstGeom>
        </p:spPr>
        <p:txBody>
          <a:bodyPr wrap="none">
            <a:spAutoFit/>
          </a:bodyPr>
          <a:lstStyle/>
          <a:p>
            <a:pPr algn="r" rtl="1"/>
            <a:r>
              <a:rPr lang="ar-DZ" sz="4000" b="1" dirty="0">
                <a:solidFill>
                  <a:srgbClr val="080808"/>
                </a:solidFill>
              </a:rPr>
              <a:t>أنشطة الشراء الأخضر</a:t>
            </a:r>
            <a:endParaRPr lang="fr-FR" sz="4000"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44624"/>
            <a:ext cx="6552728" cy="523220"/>
          </a:xfrm>
          <a:prstGeom prst="rect">
            <a:avLst/>
          </a:prstGeom>
        </p:spPr>
        <p:txBody>
          <a:bodyPr wrap="square">
            <a:spAutoFit/>
          </a:bodyPr>
          <a:lstStyle/>
          <a:p>
            <a:pPr rtl="1"/>
            <a:r>
              <a:rPr lang="ar-DZ" sz="2800" b="1" dirty="0">
                <a:solidFill>
                  <a:srgbClr val="080808"/>
                </a:solidFill>
              </a:rPr>
              <a:t>ثالثا: </a:t>
            </a:r>
            <a:r>
              <a:rPr lang="ar-SA" sz="2800" b="1" dirty="0">
                <a:solidFill>
                  <a:srgbClr val="080808"/>
                </a:solidFill>
              </a:rPr>
              <a:t>مؤشرات قياس المشتريات الخضراء</a:t>
            </a:r>
            <a:endParaRPr lang="fr-FR" sz="2800" dirty="0">
              <a:solidFill>
                <a:srgbClr val="080808"/>
              </a:solidFill>
            </a:endParaRPr>
          </a:p>
        </p:txBody>
      </p:sp>
      <p:sp>
        <p:nvSpPr>
          <p:cNvPr id="6" name="ZoneTexte 5"/>
          <p:cNvSpPr txBox="1"/>
          <p:nvPr/>
        </p:nvSpPr>
        <p:spPr>
          <a:xfrm>
            <a:off x="205576" y="2852936"/>
            <a:ext cx="8182848" cy="492443"/>
          </a:xfrm>
          <a:prstGeom prst="rect">
            <a:avLst/>
          </a:prstGeom>
          <a:noFill/>
        </p:spPr>
        <p:txBody>
          <a:bodyPr wrap="square" rtlCol="0">
            <a:spAutoFit/>
          </a:bodyPr>
          <a:lstStyle/>
          <a:p>
            <a:pPr algn="r" rtl="1"/>
            <a:r>
              <a:rPr lang="ar-DZ" sz="2600" dirty="0" smtClean="0">
                <a:solidFill>
                  <a:srgbClr val="080808"/>
                </a:solidFill>
                <a:latin typeface="Calibri" pitchFamily="34" charset="0"/>
                <a:cs typeface="Calibri" pitchFamily="34" charset="0"/>
              </a:rPr>
              <a:t> </a:t>
            </a:r>
            <a:endParaRPr lang="fr-FR" sz="2400" dirty="0">
              <a:solidFill>
                <a:srgbClr val="080808"/>
              </a:solidFill>
            </a:endParaRPr>
          </a:p>
        </p:txBody>
      </p:sp>
      <p:sp>
        <p:nvSpPr>
          <p:cNvPr id="2" name="Rectangle 1"/>
          <p:cNvSpPr/>
          <p:nvPr/>
        </p:nvSpPr>
        <p:spPr>
          <a:xfrm>
            <a:off x="1115616" y="2690336"/>
            <a:ext cx="7632848" cy="2246769"/>
          </a:xfrm>
          <a:prstGeom prst="rect">
            <a:avLst/>
          </a:prstGeom>
        </p:spPr>
        <p:txBody>
          <a:bodyPr wrap="square">
            <a:spAutoFit/>
          </a:bodyPr>
          <a:lstStyle/>
          <a:p>
            <a:pPr algn="r" rtl="1"/>
            <a:r>
              <a:rPr lang="ar-SA" dirty="0"/>
              <a:t>ت</a:t>
            </a:r>
            <a:r>
              <a:rPr lang="ar-SA" sz="2800" b="1" dirty="0">
                <a:solidFill>
                  <a:srgbClr val="080808"/>
                </a:solidFill>
              </a:rPr>
              <a:t>تمثل مؤشرات قياس المشتريات الخضراء فيما يلي:</a:t>
            </a:r>
            <a:endParaRPr lang="fr-FR" sz="2800" b="1" dirty="0">
              <a:solidFill>
                <a:srgbClr val="080808"/>
              </a:solidFill>
            </a:endParaRPr>
          </a:p>
          <a:p>
            <a:pPr algn="r" rtl="1"/>
            <a:r>
              <a:rPr lang="ar-SA" sz="2800" b="1" dirty="0">
                <a:solidFill>
                  <a:srgbClr val="080808"/>
                </a:solidFill>
              </a:rPr>
              <a:t>1 القابلية على استبدال الموارد السامة</a:t>
            </a:r>
            <a:endParaRPr lang="fr-FR" sz="2800" b="1" dirty="0">
              <a:solidFill>
                <a:srgbClr val="080808"/>
              </a:solidFill>
            </a:endParaRPr>
          </a:p>
          <a:p>
            <a:pPr algn="r" rtl="1"/>
            <a:r>
              <a:rPr lang="ar-SA" sz="2800" b="1" dirty="0">
                <a:solidFill>
                  <a:srgbClr val="080808"/>
                </a:solidFill>
              </a:rPr>
              <a:t>2. تحسين الجودة وتقليل الاستخدام للموارد الأولية.</a:t>
            </a:r>
            <a:endParaRPr lang="fr-FR" sz="2800" b="1" dirty="0">
              <a:solidFill>
                <a:srgbClr val="080808"/>
              </a:solidFill>
            </a:endParaRPr>
          </a:p>
          <a:p>
            <a:pPr algn="r" rtl="1"/>
            <a:r>
              <a:rPr lang="ar-SA" sz="2800" b="1" dirty="0">
                <a:solidFill>
                  <a:srgbClr val="080808"/>
                </a:solidFill>
              </a:rPr>
              <a:t>3 تطوير الموردين</a:t>
            </a:r>
            <a:endParaRPr lang="fr-FR" sz="2800" b="1" dirty="0">
              <a:solidFill>
                <a:srgbClr val="080808"/>
              </a:solidFill>
            </a:endParaRPr>
          </a:p>
          <a:p>
            <a:pPr algn="r" rtl="1"/>
            <a:r>
              <a:rPr lang="ar-SA" sz="2800" b="1" dirty="0">
                <a:solidFill>
                  <a:srgbClr val="080808"/>
                </a:solidFill>
              </a:rPr>
              <a:t>4 تقليص استهلاك الموارد.</a:t>
            </a:r>
            <a:endParaRPr lang="fr-FR" sz="2800" b="1" dirty="0">
              <a:solidFill>
                <a:srgbClr val="080808"/>
              </a:solidFill>
            </a:endParaRPr>
          </a:p>
        </p:txBody>
      </p:sp>
    </p:spTree>
    <p:extLst>
      <p:ext uri="{BB962C8B-B14F-4D97-AF65-F5344CB8AC3E}">
        <p14:creationId xmlns:p14="http://schemas.microsoft.com/office/powerpoint/2010/main" val="40913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58037" y="44624"/>
            <a:ext cx="4878259" cy="707886"/>
          </a:xfrm>
          <a:prstGeom prst="rect">
            <a:avLst/>
          </a:prstGeom>
        </p:spPr>
        <p:txBody>
          <a:bodyPr wrap="none">
            <a:spAutoFit/>
          </a:bodyPr>
          <a:lstStyle/>
          <a:p>
            <a:pPr algn="r" rtl="1"/>
            <a:r>
              <a:rPr lang="ar-DZ" sz="4000" b="1" dirty="0" smtClean="0">
                <a:solidFill>
                  <a:srgbClr val="080808"/>
                </a:solidFill>
              </a:rPr>
              <a:t>أسباب تبني الشراء الاخضر	</a:t>
            </a:r>
            <a:endParaRPr lang="fr-FR" sz="4000" b="1" dirty="0" smtClean="0">
              <a:solidFill>
                <a:srgbClr val="080808"/>
              </a:solidFill>
            </a:endParaRPr>
          </a:p>
        </p:txBody>
      </p:sp>
      <p:sp>
        <p:nvSpPr>
          <p:cNvPr id="4" name="Rectangle 3"/>
          <p:cNvSpPr/>
          <p:nvPr/>
        </p:nvSpPr>
        <p:spPr>
          <a:xfrm>
            <a:off x="467544" y="971516"/>
            <a:ext cx="8194528" cy="4245778"/>
          </a:xfrm>
          <a:prstGeom prst="rect">
            <a:avLst/>
          </a:prstGeom>
        </p:spPr>
        <p:txBody>
          <a:bodyPr wrap="square">
            <a:spAutoFit/>
          </a:bodyPr>
          <a:lstStyle/>
          <a:p>
            <a:pPr algn="r" rtl="1"/>
            <a:r>
              <a:rPr lang="ar-SA" sz="2000" dirty="0">
                <a:solidFill>
                  <a:srgbClr val="080808"/>
                </a:solidFill>
              </a:rPr>
              <a:t>إ</a:t>
            </a:r>
            <a:r>
              <a:rPr lang="ar-SA" sz="2400" b="1" dirty="0">
                <a:solidFill>
                  <a:srgbClr val="080808"/>
                </a:solidFill>
              </a:rPr>
              <a:t>ن الأسباب التي تدعو المنظمات لتبني ممارسات المشتريات الخضراء أو أهداف المشتريات الخضراء فهي:</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 الاستجابة لحاجات ورغبات الزبائن في الممارسات والمنتجات الصديقة للبيئة.</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تمييز المنظمة ومنتجاتها على المنافسين.</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السعي لتخفيض التكاليف.</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تحقيق الاستدامة البيئية والاجتماعية.</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تحقيق الربحية الاقتصادية.</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تحسين تأثير الشركات والمنظمات على البيئة والمجتمع.</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اختيار وشراء منتجات وخدمات تتوافق مع الاستدامة.</a:t>
            </a:r>
            <a:endParaRPr lang="fr-FR" sz="2400" b="1" dirty="0">
              <a:solidFill>
                <a:srgbClr val="080808"/>
              </a:solidFill>
            </a:endParaRPr>
          </a:p>
          <a:p>
            <a:pPr marL="342900" lvl="0" indent="-342900" algn="r" rtl="1">
              <a:buFont typeface="Arial" pitchFamily="34" charset="0"/>
              <a:buChar char="•"/>
            </a:pPr>
            <a:r>
              <a:rPr lang="ar-SA" sz="2400" b="1" dirty="0">
                <a:solidFill>
                  <a:srgbClr val="080808"/>
                </a:solidFill>
              </a:rPr>
              <a:t>تعزيز الميزة التنافسية للمنظمة وتحسين الأداء</a:t>
            </a:r>
            <a:endParaRPr lang="fr-FR" sz="2400" b="1" dirty="0">
              <a:solidFill>
                <a:srgbClr val="080808"/>
              </a:solidFill>
            </a:endParaRPr>
          </a:p>
          <a:p>
            <a:pPr algn="just" rtl="1">
              <a:lnSpc>
                <a:spcPct val="90000"/>
              </a:lnSpc>
            </a:pPr>
            <a:endParaRPr lang="ar-DZ" sz="1100" b="1" dirty="0">
              <a:solidFill>
                <a:srgbClr val="080808"/>
              </a:solidFill>
              <a:latin typeface="Calibri" pitchFamily="34" charset="0"/>
              <a:cs typeface="Calibri" pitchFamily="34" charset="0"/>
            </a:endParaRPr>
          </a:p>
          <a:p>
            <a:pPr marL="342900" indent="-342900" algn="just" rtl="1">
              <a:buFont typeface="Wingdings" pitchFamily="2" charset="2"/>
              <a:buChar char="v"/>
            </a:pPr>
            <a:endParaRPr lang="ar-DZ" sz="2000" b="1" dirty="0">
              <a:solidFill>
                <a:srgbClr val="080808"/>
              </a:solidFill>
              <a:latin typeface="Calibri" pitchFamily="34" charset="0"/>
              <a:cs typeface="Calibri" pitchFamily="34" charset="0"/>
            </a:endParaRPr>
          </a:p>
        </p:txBody>
      </p:sp>
      <p:sp>
        <p:nvSpPr>
          <p:cNvPr id="5" name="Rectangle 4"/>
          <p:cNvSpPr/>
          <p:nvPr/>
        </p:nvSpPr>
        <p:spPr>
          <a:xfrm>
            <a:off x="395536" y="2204864"/>
            <a:ext cx="8280920" cy="400110"/>
          </a:xfrm>
          <a:prstGeom prst="rect">
            <a:avLst/>
          </a:prstGeom>
        </p:spPr>
        <p:txBody>
          <a:bodyPr wrap="square">
            <a:spAutoFit/>
          </a:bodyPr>
          <a:lstStyle/>
          <a:p>
            <a:pPr algn="just" rtl="1"/>
            <a:endParaRPr lang="ar-DZ" sz="2000" dirty="0">
              <a:solidFill>
                <a:srgbClr val="080808"/>
              </a:solidFill>
              <a:latin typeface="Calibri" pitchFamily="34" charset="0"/>
              <a:cs typeface="Calibri" pitchFamily="34" charset="0"/>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34624" y="67271"/>
            <a:ext cx="3749744" cy="707886"/>
          </a:xfrm>
          <a:prstGeom prst="rect">
            <a:avLst/>
          </a:prstGeom>
        </p:spPr>
        <p:txBody>
          <a:bodyPr wrap="none">
            <a:spAutoFit/>
          </a:bodyPr>
          <a:lstStyle/>
          <a:p>
            <a:pPr algn="r" rtl="1"/>
            <a:r>
              <a:rPr lang="ar-DZ" sz="4000" b="1" dirty="0" smtClean="0">
                <a:solidFill>
                  <a:srgbClr val="080808"/>
                </a:solidFill>
              </a:rPr>
              <a:t>أهمية الشراء الاخضر</a:t>
            </a:r>
            <a:endParaRPr lang="fr-FR" sz="4000" b="1" dirty="0">
              <a:solidFill>
                <a:srgbClr val="080808"/>
              </a:solidFill>
            </a:endParaRPr>
          </a:p>
        </p:txBody>
      </p:sp>
      <p:sp>
        <p:nvSpPr>
          <p:cNvPr id="4" name="Rectangle 3"/>
          <p:cNvSpPr/>
          <p:nvPr/>
        </p:nvSpPr>
        <p:spPr>
          <a:xfrm>
            <a:off x="395536" y="773931"/>
            <a:ext cx="8280920" cy="3416320"/>
          </a:xfrm>
          <a:prstGeom prst="rect">
            <a:avLst/>
          </a:prstGeom>
        </p:spPr>
        <p:txBody>
          <a:bodyPr wrap="square">
            <a:spAutoFit/>
          </a:bodyPr>
          <a:lstStyle/>
          <a:p>
            <a:pPr algn="r" rtl="1"/>
            <a:r>
              <a:rPr lang="ar-SA" sz="2400" b="1" dirty="0">
                <a:solidFill>
                  <a:srgbClr val="080808"/>
                </a:solidFill>
              </a:rPr>
              <a:t>تكمن أهمية الشراء الأخضر في كونه يساعد منظمات الأعمال على:</a:t>
            </a:r>
            <a:endParaRPr lang="fr-FR" sz="2400" b="1" dirty="0">
              <a:solidFill>
                <a:srgbClr val="080808"/>
              </a:solidFill>
            </a:endParaRPr>
          </a:p>
          <a:p>
            <a:pPr algn="r" rtl="1"/>
            <a:r>
              <a:rPr lang="ar-SA" sz="2400" b="1" dirty="0">
                <a:solidFill>
                  <a:srgbClr val="080808"/>
                </a:solidFill>
              </a:rPr>
              <a:t>- تحسين سلامة وصحة العاملين والزبائن.</a:t>
            </a:r>
            <a:endParaRPr lang="fr-FR" sz="2400" b="1" dirty="0">
              <a:solidFill>
                <a:srgbClr val="080808"/>
              </a:solidFill>
            </a:endParaRPr>
          </a:p>
          <a:p>
            <a:pPr algn="r" rtl="1"/>
            <a:r>
              <a:rPr lang="ar-SA" sz="2400" b="1" dirty="0">
                <a:solidFill>
                  <a:srgbClr val="080808"/>
                </a:solidFill>
              </a:rPr>
              <a:t>-الحد من تلوث الموارد الطبيعية والحفاظ على الطاقة.</a:t>
            </a:r>
            <a:endParaRPr lang="fr-FR" sz="2400" b="1" dirty="0">
              <a:solidFill>
                <a:srgbClr val="080808"/>
              </a:solidFill>
            </a:endParaRPr>
          </a:p>
          <a:p>
            <a:pPr algn="r" rtl="1"/>
            <a:r>
              <a:rPr lang="ar-SA" sz="2400" b="1" dirty="0">
                <a:solidFill>
                  <a:srgbClr val="080808"/>
                </a:solidFill>
              </a:rPr>
              <a:t>-تطوير منتجات جديدة وأكثر ملائمة للبيئة.</a:t>
            </a:r>
            <a:endParaRPr lang="fr-FR" sz="2400" b="1" dirty="0">
              <a:solidFill>
                <a:srgbClr val="080808"/>
              </a:solidFill>
            </a:endParaRPr>
          </a:p>
          <a:p>
            <a:pPr algn="r" rtl="1"/>
            <a:r>
              <a:rPr lang="ar-SA" sz="2400" b="1" dirty="0">
                <a:solidFill>
                  <a:srgbClr val="080808"/>
                </a:solidFill>
              </a:rPr>
              <a:t>- تحفيز أسواق جديدة للمواد معاد تدويرها، وخلق فرص عمل ، وتحسين الوعي لرعاية البيئة.</a:t>
            </a:r>
            <a:endParaRPr lang="fr-FR" sz="2400" b="1" dirty="0">
              <a:solidFill>
                <a:srgbClr val="080808"/>
              </a:solidFill>
            </a:endParaRPr>
          </a:p>
          <a:p>
            <a:pPr algn="r" rtl="1"/>
            <a:r>
              <a:rPr lang="ar-SA" sz="2400" b="1" dirty="0">
                <a:solidFill>
                  <a:srgbClr val="080808"/>
                </a:solidFill>
              </a:rPr>
              <a:t>-توفير وفرات في التكاليف المحتملة.</a:t>
            </a:r>
            <a:endParaRPr lang="fr-FR" sz="2400" b="1" dirty="0">
              <a:solidFill>
                <a:srgbClr val="080808"/>
              </a:solidFill>
            </a:endParaRPr>
          </a:p>
          <a:p>
            <a:pPr algn="r" rtl="1"/>
            <a:r>
              <a:rPr lang="ar-SA" sz="2400" b="1" dirty="0">
                <a:solidFill>
                  <a:srgbClr val="080808"/>
                </a:solidFill>
              </a:rPr>
              <a:t>-الامتثال للقوانين والأنظمة البيئية.</a:t>
            </a:r>
            <a:endParaRPr lang="ar-DZ" sz="2400" b="1" dirty="0">
              <a:solidFill>
                <a:srgbClr val="080808"/>
              </a:solidFill>
            </a:endParaRPr>
          </a:p>
          <a:p>
            <a:pPr algn="r" rtl="1"/>
            <a:r>
              <a:rPr lang="ar-SA" sz="2400" b="1" dirty="0">
                <a:solidFill>
                  <a:srgbClr val="080808"/>
                </a:solidFill>
              </a:rPr>
              <a:t>المبادئ الاساسية للشراء الاخضر:</a:t>
            </a:r>
            <a:endParaRPr lang="fr-FR" sz="2400"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Thème Office">
  <a:themeElements>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2745</TotalTime>
  <Words>928</Words>
  <Application>Microsoft Office PowerPoint</Application>
  <PresentationFormat>Affichage à l'écran (4:3)</PresentationFormat>
  <Paragraphs>82</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شكرا على المتابعة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abderahmane</dc:creator>
  <cp:lastModifiedBy>HP</cp:lastModifiedBy>
  <cp:revision>311</cp:revision>
  <dcterms:created xsi:type="dcterms:W3CDTF">2015-05-30T15:21:48Z</dcterms:created>
  <dcterms:modified xsi:type="dcterms:W3CDTF">2024-10-29T12:03:59Z</dcterms:modified>
</cp:coreProperties>
</file>