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75" r:id="rId3"/>
    <p:sldId id="277" r:id="rId4"/>
    <p:sldId id="263" r:id="rId5"/>
    <p:sldId id="273" r:id="rId6"/>
    <p:sldId id="269" r:id="rId7"/>
    <p:sldId id="270" r:id="rId8"/>
    <p:sldId id="271" r:id="rId9"/>
    <p:sldId id="272" r:id="rId10"/>
    <p:sldId id="27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11/14/2024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11/14/2024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11/14/2024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11/14/2024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11/14/2024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11/14/2024</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11/14/2024</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11/14/2024</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11/14/2024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11/14/2024</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11/14/2024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11/14/2024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174351" y="2274976"/>
            <a:ext cx="7315200" cy="1475535"/>
          </a:xfrm>
        </p:spPr>
        <p:txBody>
          <a:bodyPr>
            <a:normAutofit/>
          </a:bodyPr>
          <a:lstStyle/>
          <a:p>
            <a:pPr algn="ctr"/>
            <a:r>
              <a:rPr lang="en-US" altLang="zh-CN" sz="3600" dirty="0" smtClean="0">
                <a:solidFill>
                  <a:srgbClr val="FFFFFF"/>
                </a:solidFill>
                <a:latin typeface="Lucida Fax" panose="02060602050505020204" pitchFamily="18" charset="0"/>
                <a:sym typeface="Impact" panose="020B0806030902050204" pitchFamily="34" charset="0"/>
              </a:rPr>
              <a:t>MARKETING </a:t>
            </a:r>
            <a:r>
              <a:rPr lang="en-US" altLang="zh-CN" sz="3600" dirty="0" smtClean="0">
                <a:solidFill>
                  <a:srgbClr val="FFFFFF"/>
                </a:solidFill>
                <a:latin typeface="Lucida Fax" panose="02060602050505020204" pitchFamily="18" charset="0"/>
                <a:sym typeface="Impact" panose="020B0806030902050204" pitchFamily="34" charset="0"/>
              </a:rPr>
              <a:t>MIX 2</a:t>
            </a:r>
            <a:r>
              <a:rPr lang="en-US" altLang="zh-CN" sz="6000" dirty="0" smtClean="0">
                <a:solidFill>
                  <a:srgbClr val="FFFFFF"/>
                </a:solidFill>
                <a:latin typeface="Lucida Fax" panose="02060602050505020204" pitchFamily="18" charset="0"/>
                <a:sym typeface="Impact" panose="020B0806030902050204" pitchFamily="34" charset="0"/>
              </a:rPr>
              <a:t/>
            </a:r>
            <a:br>
              <a:rPr lang="en-US" altLang="zh-CN" sz="6000" dirty="0" smtClean="0">
                <a:solidFill>
                  <a:srgbClr val="FFFFFF"/>
                </a:solidFill>
                <a:latin typeface="Lucida Fax" panose="02060602050505020204" pitchFamily="18" charset="0"/>
                <a:sym typeface="Impact" panose="020B0806030902050204" pitchFamily="34" charset="0"/>
              </a:rPr>
            </a:br>
            <a:endParaRPr lang="en-US" sz="6000" dirty="0"/>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smtClean="0">
                <a:latin typeface="Lucida Bright" panose="02040602050505020304" pitchFamily="18" charset="0"/>
              </a:rPr>
              <a:t>Faculty of ECMS/ University of </a:t>
            </a:r>
            <a:r>
              <a:rPr lang="fr-FR" dirty="0">
                <a:latin typeface="Lucida Bright" panose="02040602050505020304" pitchFamily="18" charset="0"/>
              </a:rPr>
              <a:t>Biskra</a:t>
            </a:r>
          </a:p>
          <a:p>
            <a:r>
              <a:rPr lang="fr-FR" dirty="0" smtClean="0">
                <a:latin typeface="Lucida Bright" panose="02040602050505020304" pitchFamily="18" charset="0"/>
              </a:rPr>
              <a:t>                                                                     November, 2024</a:t>
            </a:r>
            <a:endParaRPr lang="fr-FR" dirty="0">
              <a:latin typeface="Lucida Bright" panose="02040602050505020304" pitchFamily="18" charset="0"/>
            </a:endParaRPr>
          </a:p>
          <a:p>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3905794" y="5564777"/>
            <a:ext cx="5300681" cy="509290"/>
          </a:xfrm>
          <a:prstGeom prst="rect">
            <a:avLst/>
          </a:prstGeom>
        </p:spPr>
        <p:txBody>
          <a:bodyPr vert="horz" lIns="91440" tIns="45720" rIns="91440" bIns="45720" rtlCol="0" anchor="t">
            <a:normAutofit fontScale="85000" lnSpcReduction="1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200" dirty="0">
                <a:solidFill>
                  <a:schemeClr val="accent1">
                    <a:lumMod val="20000"/>
                    <a:lumOff val="80000"/>
                  </a:schemeClr>
                </a:solidFill>
                <a:latin typeface="Lucida Bright" panose="02040602050505020304" pitchFamily="18" charset="0"/>
              </a:rPr>
              <a:t>REF: </a:t>
            </a:r>
            <a:r>
              <a:rPr lang="fr-FR" sz="2400" dirty="0">
                <a:solidFill>
                  <a:schemeClr val="accent1">
                    <a:lumMod val="20000"/>
                    <a:lumOff val="80000"/>
                  </a:schemeClr>
                </a:solidFill>
                <a:latin typeface="Lucida Bright" panose="02040602050505020304" pitchFamily="18" charset="0"/>
              </a:rPr>
              <a:t>Professional English in Use Marketing</a:t>
            </a:r>
          </a:p>
          <a:p>
            <a:endParaRPr lang="fr-FR" dirty="0" smtClean="0">
              <a:latin typeface="Lucida Bright" panose="02040602050505020304" pitchFamily="18" charset="0"/>
            </a:endParaRPr>
          </a:p>
          <a:p>
            <a:endParaRPr lang="fr-FR" dirty="0" smtClean="0">
              <a:latin typeface="Lucida Bright" panose="02040602050505020304" pitchFamily="18" charset="0"/>
            </a:endParaRPr>
          </a:p>
          <a:p>
            <a:endParaRPr lang="fr-FR" dirty="0" smtClean="0">
              <a:latin typeface="Lucida Bright" panose="02040602050505020304" pitchFamily="18" charset="0"/>
            </a:endParaRPr>
          </a:p>
          <a:p>
            <a:endParaRPr lang="fr-FR" dirty="0" smtClean="0">
              <a:latin typeface="Lucida Bright" panose="02040602050505020304" pitchFamily="18" charset="0"/>
            </a:endParaRPr>
          </a:p>
          <a:p>
            <a:endParaRPr lang="en-US"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EX </a:t>
            </a:r>
            <a:r>
              <a:rPr lang="fr-FR" dirty="0" smtClean="0"/>
              <a:t>4</a:t>
            </a:r>
            <a:endParaRPr lang="fr-FR" dirty="0"/>
          </a:p>
        </p:txBody>
      </p:sp>
      <p:pic>
        <p:nvPicPr>
          <p:cNvPr id="4" name="Espace réservé du contenu 3"/>
          <p:cNvPicPr>
            <a:picLocks noGrp="1" noChangeAspect="1"/>
          </p:cNvPicPr>
          <p:nvPr>
            <p:ph idx="1"/>
          </p:nvPr>
        </p:nvPicPr>
        <p:blipFill>
          <a:blip r:embed="rId2"/>
          <a:stretch>
            <a:fillRect/>
          </a:stretch>
        </p:blipFill>
        <p:spPr>
          <a:xfrm>
            <a:off x="3644537" y="757647"/>
            <a:ext cx="8547463" cy="5434148"/>
          </a:xfrm>
          <a:prstGeom prst="rect">
            <a:avLst/>
          </a:prstGeom>
        </p:spPr>
      </p:pic>
    </p:spTree>
    <p:extLst>
      <p:ext uri="{BB962C8B-B14F-4D97-AF65-F5344CB8AC3E}">
        <p14:creationId xmlns:p14="http://schemas.microsoft.com/office/powerpoint/2010/main" val="1415760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2862469"/>
          </a:xfrm>
        </p:spPr>
        <p:txBody>
          <a:bodyPr>
            <a:normAutofit/>
          </a:bodyPr>
          <a:lstStyle/>
          <a:p>
            <a:pPr algn="ctr"/>
            <a:r>
              <a:rPr lang="fr-FR" altLang="zh-CN" sz="6700" dirty="0" smtClean="0">
                <a:latin typeface="Lucida Fax" panose="02060602050505020204" pitchFamily="18" charset="0"/>
                <a:sym typeface="Impact" panose="020B0806030902050204" pitchFamily="34" charset="0"/>
              </a:rPr>
              <a:t>Thanks</a:t>
            </a:r>
            <a:r>
              <a:rPr lang="fr-FR" altLang="zh-CN" sz="6700" dirty="0">
                <a:solidFill>
                  <a:srgbClr val="FFFFFF"/>
                </a:solidFill>
                <a:latin typeface="Lucida Fax" panose="02060602050505020204" pitchFamily="18" charset="0"/>
                <a:sym typeface="Impact" panose="020B0806030902050204" pitchFamily="34" charset="0"/>
              </a:rPr>
              <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latin typeface="Lucida Bright" panose="02040602050505020304" pitchFamily="18" charset="0"/>
              </a:rPr>
              <a:t>BUSINESS</a:t>
            </a:r>
            <a:br>
              <a:rPr lang="fr-FR" dirty="0" smtClean="0">
                <a:latin typeface="Lucida Bright" panose="02040602050505020304" pitchFamily="18" charset="0"/>
              </a:rPr>
            </a:br>
            <a:r>
              <a:rPr lang="fr-FR" dirty="0" smtClean="0">
                <a:latin typeface="Lucida Bright" panose="02040602050505020304" pitchFamily="18" charset="0"/>
              </a:rPr>
              <a:t>PLAN</a:t>
            </a:r>
            <a:endParaRPr lang="fr-FR" dirty="0">
              <a:latin typeface="Lucida Bright" panose="02040602050505020304" pitchFamily="18" charset="0"/>
            </a:endParaRPr>
          </a:p>
        </p:txBody>
      </p:sp>
      <p:sp>
        <p:nvSpPr>
          <p:cNvPr id="3" name="Espace réservé du contenu 2"/>
          <p:cNvSpPr>
            <a:spLocks noGrp="1"/>
          </p:cNvSpPr>
          <p:nvPr>
            <p:ph idx="1"/>
          </p:nvPr>
        </p:nvSpPr>
        <p:spPr>
          <a:xfrm>
            <a:off x="3579223" y="1384663"/>
            <a:ext cx="8138160" cy="4600084"/>
          </a:xfrm>
        </p:spPr>
        <p:txBody>
          <a:bodyPr>
            <a:noAutofit/>
          </a:bodyPr>
          <a:lstStyle/>
          <a:p>
            <a:pPr algn="just"/>
            <a:r>
              <a:rPr lang="fr-FR" sz="3200" spc="-60" dirty="0" smtClean="0">
                <a:solidFill>
                  <a:schemeClr val="tx2">
                    <a:lumMod val="50000"/>
                  </a:schemeClr>
                </a:solidFill>
                <a:latin typeface="Lucida Bright" panose="02040602050505020304" pitchFamily="18" charset="0"/>
                <a:ea typeface="+mj-ea"/>
                <a:cs typeface="+mj-cs"/>
              </a:rPr>
              <a:t>A </a:t>
            </a:r>
            <a:r>
              <a:rPr lang="fr-FR" sz="3200" spc="-60" dirty="0">
                <a:solidFill>
                  <a:schemeClr val="tx2">
                    <a:lumMod val="50000"/>
                  </a:schemeClr>
                </a:solidFill>
                <a:latin typeface="Lucida Bright" panose="02040602050505020304" pitchFamily="18" charset="0"/>
                <a:ea typeface="+mj-ea"/>
                <a:cs typeface="+mj-cs"/>
              </a:rPr>
              <a:t>business plan is a comprehensive document that outlines a company's goals, strategies, and financial projections. It provides a detailed description of the business, including its products or services, target market, competitive landscape, and marketing and sales strategies. The plan also includes a financial section that forecasts revenue, expenses, and cash flow, as well as a funding request if the business is seeking investment.</a:t>
            </a:r>
            <a:endParaRPr lang="fr-FR" sz="3200" spc="-60" dirty="0" smtClean="0">
              <a:solidFill>
                <a:schemeClr val="tx2">
                  <a:lumMod val="50000"/>
                </a:schemeClr>
              </a:solidFill>
              <a:latin typeface="Lucida Bright" panose="02040602050505020304" pitchFamily="18" charset="0"/>
              <a:ea typeface="+mj-ea"/>
              <a:cs typeface="+mj-cs"/>
            </a:endParaRPr>
          </a:p>
          <a:p>
            <a:pPr algn="just"/>
            <a:endParaRPr lang="fr-FR" sz="2800" spc="-60" dirty="0">
              <a:solidFill>
                <a:schemeClr val="tx2">
                  <a:lumMod val="50000"/>
                </a:schemeClr>
              </a:solidFill>
              <a:latin typeface="Lucida Bright" panose="02040602050505020304" pitchFamily="18" charset="0"/>
              <a:ea typeface="+mj-ea"/>
              <a:cs typeface="+mj-cs"/>
            </a:endParaRPr>
          </a:p>
        </p:txBody>
      </p:sp>
    </p:spTree>
    <p:extLst>
      <p:ext uri="{BB962C8B-B14F-4D97-AF65-F5344CB8AC3E}">
        <p14:creationId xmlns:p14="http://schemas.microsoft.com/office/powerpoint/2010/main" val="3422530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a:latin typeface="Lucida Bright" panose="02040602050505020304" pitchFamily="18" charset="0"/>
              </a:rPr>
              <a:t>BUSINESS</a:t>
            </a:r>
            <a:br>
              <a:rPr lang="fr-FR" dirty="0">
                <a:latin typeface="Lucida Bright" panose="02040602050505020304" pitchFamily="18" charset="0"/>
              </a:rPr>
            </a:br>
            <a:r>
              <a:rPr lang="fr-FR" dirty="0">
                <a:latin typeface="Lucida Bright" panose="02040602050505020304" pitchFamily="18" charset="0"/>
              </a:rPr>
              <a:t>PLAN</a:t>
            </a:r>
          </a:p>
        </p:txBody>
      </p:sp>
      <p:sp>
        <p:nvSpPr>
          <p:cNvPr id="3" name="Espace réservé du contenu 2"/>
          <p:cNvSpPr>
            <a:spLocks noGrp="1"/>
          </p:cNvSpPr>
          <p:nvPr>
            <p:ph idx="1"/>
          </p:nvPr>
        </p:nvSpPr>
        <p:spPr/>
        <p:txBody>
          <a:bodyPr>
            <a:normAutofit/>
          </a:bodyPr>
          <a:lstStyle/>
          <a:p>
            <a:pPr algn="just"/>
            <a:r>
              <a:rPr lang="fr-FR" sz="3200" spc="-60" dirty="0">
                <a:solidFill>
                  <a:schemeClr val="tx2">
                    <a:lumMod val="50000"/>
                  </a:schemeClr>
                </a:solidFill>
                <a:latin typeface="Lucida Bright" panose="02040602050505020304" pitchFamily="18" charset="0"/>
                <a:ea typeface="+mj-ea"/>
                <a:cs typeface="+mj-cs"/>
              </a:rPr>
              <a:t>The business plan is an undeniably critical component to getting any company off the ground. It's key to securing financing, documenting your business model, outlining your financial projections, and turning that nugget of a business idea into a reality.</a:t>
            </a:r>
          </a:p>
        </p:txBody>
      </p:sp>
      <p:sp>
        <p:nvSpPr>
          <p:cNvPr id="4" name="ZoneTexte 3"/>
          <p:cNvSpPr txBox="1"/>
          <p:nvPr/>
        </p:nvSpPr>
        <p:spPr>
          <a:xfrm>
            <a:off x="6313714" y="6234471"/>
            <a:ext cx="5878286" cy="369332"/>
          </a:xfrm>
          <a:prstGeom prst="rect">
            <a:avLst/>
          </a:prstGeom>
          <a:noFill/>
        </p:spPr>
        <p:txBody>
          <a:bodyPr wrap="square" rtlCol="0">
            <a:spAutoFit/>
          </a:bodyPr>
          <a:lstStyle/>
          <a:p>
            <a:r>
              <a:rPr lang="fr-FR"/>
              <a:t>https://blog.hubspot.com/marketing/what-is-business-plan</a:t>
            </a:r>
            <a:endParaRPr lang="fr-FR" dirty="0"/>
          </a:p>
        </p:txBody>
      </p:sp>
    </p:spTree>
    <p:extLst>
      <p:ext uri="{BB962C8B-B14F-4D97-AF65-F5344CB8AC3E}">
        <p14:creationId xmlns:p14="http://schemas.microsoft.com/office/powerpoint/2010/main" val="3673188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DC8FE9-36C3-F170-1F6C-9C5725EA1BD7}"/>
              </a:ext>
            </a:extLst>
          </p:cNvPr>
          <p:cNvSpPr>
            <a:spLocks noGrp="1"/>
          </p:cNvSpPr>
          <p:nvPr>
            <p:ph type="title"/>
          </p:nvPr>
        </p:nvSpPr>
        <p:spPr/>
        <p:txBody>
          <a:bodyPr/>
          <a:lstStyle/>
          <a:p>
            <a:pPr algn="ctr"/>
            <a:r>
              <a:rPr lang="en-US" dirty="0" smtClean="0">
                <a:latin typeface="Lucida Bright" panose="02040602050505020304" pitchFamily="18" charset="0"/>
              </a:rPr>
              <a:t>A</a:t>
            </a:r>
            <a:endParaRPr lang="en-US" dirty="0">
              <a:latin typeface="Lucida Bright" panose="02040602050505020304" pitchFamily="18" charset="0"/>
            </a:endParaRPr>
          </a:p>
        </p:txBody>
      </p:sp>
      <p:pic>
        <p:nvPicPr>
          <p:cNvPr id="7" name="Espace réservé du contenu 6"/>
          <p:cNvPicPr>
            <a:picLocks noGrp="1" noChangeAspect="1"/>
          </p:cNvPicPr>
          <p:nvPr>
            <p:ph idx="1"/>
          </p:nvPr>
        </p:nvPicPr>
        <p:blipFill>
          <a:blip r:embed="rId2"/>
          <a:stretch>
            <a:fillRect/>
          </a:stretch>
        </p:blipFill>
        <p:spPr>
          <a:xfrm>
            <a:off x="3500846" y="261256"/>
            <a:ext cx="8451668" cy="6439989"/>
          </a:xfrm>
          <a:prstGeom prst="rect">
            <a:avLst/>
          </a:prstGeom>
        </p:spPr>
      </p:pic>
    </p:spTree>
    <p:extLst>
      <p:ext uri="{BB962C8B-B14F-4D97-AF65-F5344CB8AC3E}">
        <p14:creationId xmlns:p14="http://schemas.microsoft.com/office/powerpoint/2010/main" val="284667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DC8FE9-36C3-F170-1F6C-9C5725EA1BD7}"/>
              </a:ext>
            </a:extLst>
          </p:cNvPr>
          <p:cNvSpPr>
            <a:spLocks noGrp="1"/>
          </p:cNvSpPr>
          <p:nvPr>
            <p:ph type="title"/>
          </p:nvPr>
        </p:nvSpPr>
        <p:spPr/>
        <p:txBody>
          <a:bodyPr/>
          <a:lstStyle/>
          <a:p>
            <a:pPr algn="ctr"/>
            <a:r>
              <a:rPr lang="en-US" dirty="0" smtClean="0">
                <a:latin typeface="Lucida Bright" panose="02040602050505020304" pitchFamily="18" charset="0"/>
              </a:rPr>
              <a:t>A</a:t>
            </a:r>
            <a:endParaRPr lang="en-US" dirty="0">
              <a:latin typeface="Lucida Bright" panose="02040602050505020304" pitchFamily="18" charset="0"/>
            </a:endParaRPr>
          </a:p>
        </p:txBody>
      </p:sp>
      <p:pic>
        <p:nvPicPr>
          <p:cNvPr id="7" name="Espace réservé du contenu 6"/>
          <p:cNvPicPr>
            <a:picLocks noGrp="1" noChangeAspect="1"/>
          </p:cNvPicPr>
          <p:nvPr>
            <p:ph idx="1"/>
          </p:nvPr>
        </p:nvPicPr>
        <p:blipFill>
          <a:blip r:embed="rId2"/>
          <a:stretch>
            <a:fillRect/>
          </a:stretch>
        </p:blipFill>
        <p:spPr>
          <a:xfrm>
            <a:off x="3396342" y="600891"/>
            <a:ext cx="8795658" cy="5577840"/>
          </a:xfrm>
          <a:prstGeom prst="rect">
            <a:avLst/>
          </a:prstGeom>
        </p:spPr>
      </p:pic>
    </p:spTree>
    <p:extLst>
      <p:ext uri="{BB962C8B-B14F-4D97-AF65-F5344CB8AC3E}">
        <p14:creationId xmlns:p14="http://schemas.microsoft.com/office/powerpoint/2010/main" val="27112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88160-AD83-21D2-E2B7-94541A0C2201}"/>
              </a:ext>
            </a:extLst>
          </p:cNvPr>
          <p:cNvSpPr>
            <a:spLocks noGrp="1"/>
          </p:cNvSpPr>
          <p:nvPr>
            <p:ph type="title"/>
          </p:nvPr>
        </p:nvSpPr>
        <p:spPr/>
        <p:txBody>
          <a:bodyPr>
            <a:normAutofit/>
          </a:bodyPr>
          <a:lstStyle/>
          <a:p>
            <a:pPr algn="ctr"/>
            <a:r>
              <a:rPr lang="en-US" sz="3200" dirty="0">
                <a:latin typeface="Lucida Bright" panose="02040602050505020304" pitchFamily="18" charset="0"/>
              </a:rPr>
              <a:t>B</a:t>
            </a:r>
          </a:p>
        </p:txBody>
      </p:sp>
      <p:pic>
        <p:nvPicPr>
          <p:cNvPr id="4" name="Espace réservé du contenu 3"/>
          <p:cNvPicPr>
            <a:picLocks noGrp="1" noChangeAspect="1"/>
          </p:cNvPicPr>
          <p:nvPr>
            <p:ph idx="1"/>
          </p:nvPr>
        </p:nvPicPr>
        <p:blipFill>
          <a:blip r:embed="rId2"/>
          <a:stretch>
            <a:fillRect/>
          </a:stretch>
        </p:blipFill>
        <p:spPr>
          <a:xfrm>
            <a:off x="3540034" y="653144"/>
            <a:ext cx="8651966" cy="5590902"/>
          </a:xfrm>
          <a:prstGeom prst="rect">
            <a:avLst/>
          </a:prstGeom>
        </p:spPr>
      </p:pic>
    </p:spTree>
    <p:extLst>
      <p:ext uri="{BB962C8B-B14F-4D97-AF65-F5344CB8AC3E}">
        <p14:creationId xmlns:p14="http://schemas.microsoft.com/office/powerpoint/2010/main" val="280240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EX 1</a:t>
            </a:r>
            <a:endParaRPr lang="fr-FR" dirty="0"/>
          </a:p>
        </p:txBody>
      </p:sp>
      <p:pic>
        <p:nvPicPr>
          <p:cNvPr id="4" name="Espace réservé du contenu 3"/>
          <p:cNvPicPr>
            <a:picLocks noGrp="1" noChangeAspect="1"/>
          </p:cNvPicPr>
          <p:nvPr>
            <p:ph idx="1"/>
          </p:nvPr>
        </p:nvPicPr>
        <p:blipFill>
          <a:blip r:embed="rId2"/>
          <a:stretch>
            <a:fillRect/>
          </a:stretch>
        </p:blipFill>
        <p:spPr>
          <a:xfrm>
            <a:off x="3500846" y="627017"/>
            <a:ext cx="8691154" cy="5368834"/>
          </a:xfrm>
          <a:prstGeom prst="rect">
            <a:avLst/>
          </a:prstGeom>
        </p:spPr>
      </p:pic>
    </p:spTree>
    <p:extLst>
      <p:ext uri="{BB962C8B-B14F-4D97-AF65-F5344CB8AC3E}">
        <p14:creationId xmlns:p14="http://schemas.microsoft.com/office/powerpoint/2010/main" val="2894453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EX </a:t>
            </a:r>
            <a:r>
              <a:rPr lang="fr-FR" dirty="0" smtClean="0"/>
              <a:t>2</a:t>
            </a:r>
            <a:endParaRPr lang="fr-FR" dirty="0"/>
          </a:p>
        </p:txBody>
      </p:sp>
      <p:pic>
        <p:nvPicPr>
          <p:cNvPr id="4" name="Espace réservé du contenu 3"/>
          <p:cNvPicPr>
            <a:picLocks noGrp="1" noChangeAspect="1"/>
          </p:cNvPicPr>
          <p:nvPr>
            <p:ph idx="1"/>
          </p:nvPr>
        </p:nvPicPr>
        <p:blipFill>
          <a:blip r:embed="rId2"/>
          <a:stretch>
            <a:fillRect/>
          </a:stretch>
        </p:blipFill>
        <p:spPr>
          <a:xfrm>
            <a:off x="3683726" y="705394"/>
            <a:ext cx="8508273" cy="5525589"/>
          </a:xfrm>
          <a:prstGeom prst="rect">
            <a:avLst/>
          </a:prstGeom>
        </p:spPr>
      </p:pic>
    </p:spTree>
    <p:extLst>
      <p:ext uri="{BB962C8B-B14F-4D97-AF65-F5344CB8AC3E}">
        <p14:creationId xmlns:p14="http://schemas.microsoft.com/office/powerpoint/2010/main" val="1329450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EX </a:t>
            </a:r>
            <a:r>
              <a:rPr lang="fr-FR" dirty="0" smtClean="0"/>
              <a:t>3</a:t>
            </a:r>
            <a:endParaRPr lang="fr-FR" dirty="0"/>
          </a:p>
        </p:txBody>
      </p:sp>
      <p:pic>
        <p:nvPicPr>
          <p:cNvPr id="4" name="Espace réservé du contenu 3"/>
          <p:cNvPicPr>
            <a:picLocks noGrp="1" noChangeAspect="1"/>
          </p:cNvPicPr>
          <p:nvPr>
            <p:ph idx="1"/>
          </p:nvPr>
        </p:nvPicPr>
        <p:blipFill>
          <a:blip r:embed="rId2"/>
          <a:stretch>
            <a:fillRect/>
          </a:stretch>
        </p:blipFill>
        <p:spPr>
          <a:xfrm>
            <a:off x="3696789" y="731520"/>
            <a:ext cx="8495211" cy="5277394"/>
          </a:xfrm>
          <a:prstGeom prst="rect">
            <a:avLst/>
          </a:prstGeom>
        </p:spPr>
      </p:pic>
    </p:spTree>
    <p:extLst>
      <p:ext uri="{BB962C8B-B14F-4D97-AF65-F5344CB8AC3E}">
        <p14:creationId xmlns:p14="http://schemas.microsoft.com/office/powerpoint/2010/main" val="972756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664</TotalTime>
  <Words>160</Words>
  <Application>Microsoft Office PowerPoint</Application>
  <PresentationFormat>Grand écran</PresentationFormat>
  <Paragraphs>21</Paragraphs>
  <Slides>11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Corbel</vt:lpstr>
      <vt:lpstr>Impact</vt:lpstr>
      <vt:lpstr>Lucida Bright</vt:lpstr>
      <vt:lpstr>Lucida Fax</vt:lpstr>
      <vt:lpstr>Wingdings 2</vt:lpstr>
      <vt:lpstr>幼圆</vt:lpstr>
      <vt:lpstr>Cadre</vt:lpstr>
      <vt:lpstr>MARKETING MIX 2 </vt:lpstr>
      <vt:lpstr>BUSINESS PLAN</vt:lpstr>
      <vt:lpstr>BUSINESS PLAN</vt:lpstr>
      <vt:lpstr>A</vt:lpstr>
      <vt:lpstr>A</vt:lpstr>
      <vt:lpstr>B</vt:lpstr>
      <vt:lpstr>EX 1</vt:lpstr>
      <vt:lpstr>EX 2</vt:lpstr>
      <vt:lpstr>EX 3</vt:lpstr>
      <vt:lpstr>EX 4</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XPRISTO</cp:lastModifiedBy>
  <cp:revision>29</cp:revision>
  <dcterms:created xsi:type="dcterms:W3CDTF">2023-03-05T16:18:00Z</dcterms:created>
  <dcterms:modified xsi:type="dcterms:W3CDTF">2024-11-14T22:35:23Z</dcterms:modified>
</cp:coreProperties>
</file>