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7" r:id="rId12"/>
  </p:sldIdLst>
  <p:sldSz cx="14630400" cy="8229600"/>
  <p:notesSz cx="8229600" cy="14630400"/>
  <p:embeddedFontLst>
    <p:embeddedFont>
      <p:font typeface="Saira Medium" panose="020B0604020202020204"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boto" panose="020B0604020202020204" charset="0"/>
      <p:regular r:id="rId21"/>
    </p:embeddedFont>
    <p:embeddedFont>
      <p:font typeface="Georgia" panose="02040502050405020303" pitchFamily="18" charset="0"/>
      <p:regular r:id="rId22"/>
      <p:bold r:id="rId23"/>
      <p:italic r:id="rId24"/>
      <p:boldItalic r:id="rId25"/>
    </p:embeddedFont>
    <p:embeddedFont>
      <p:font typeface="맑은 고딕" panose="020B0503020000020004" pitchFamily="34" charset="-127"/>
      <p:regular r:id="rId26"/>
      <p:bold r:id="rId2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02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51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 xmlns:a16="http://schemas.microsoft.com/office/drawing/2014/main" id="{4FDFE080-7475-4FC2-9FFD-A361F719381E}"/>
              </a:ext>
            </a:extLst>
          </p:cNvPr>
          <p:cNvGrpSpPr/>
          <p:nvPr/>
        </p:nvGrpSpPr>
        <p:grpSpPr>
          <a:xfrm>
            <a:off x="-269823" y="2747112"/>
            <a:ext cx="13738151" cy="5136454"/>
            <a:chOff x="6276131" y="3004148"/>
            <a:chExt cx="10479378" cy="5359075"/>
          </a:xfrm>
        </p:grpSpPr>
        <p:sp>
          <p:nvSpPr>
            <p:cNvPr id="23" name="TextBox 22">
              <a:hlinkClick r:id="rId2"/>
              <a:extLst>
                <a:ext uri="{FF2B5EF4-FFF2-40B4-BE49-F238E27FC236}">
                  <a16:creationId xmlns="" xmlns:a16="http://schemas.microsoft.com/office/drawing/2014/main" id="{D6A79285-3107-4BC0-8875-8EF27C571FEF}"/>
                </a:ext>
              </a:extLst>
            </p:cNvPr>
            <p:cNvSpPr txBox="1"/>
            <p:nvPr/>
          </p:nvSpPr>
          <p:spPr>
            <a:xfrm>
              <a:off x="11469408" y="7807378"/>
              <a:ext cx="5286101" cy="404606"/>
            </a:xfrm>
            <a:prstGeom prst="rect">
              <a:avLst/>
            </a:prstGeom>
            <a:noFill/>
          </p:spPr>
          <p:txBody>
            <a:bodyPr wrap="square" rtlCol="0" anchor="ctr">
              <a:spAutoFit/>
            </a:bodyPr>
            <a:lstStyle/>
            <a:p>
              <a:r>
                <a:rPr lang="en-US" altLang="ko-KR" sz="1920" dirty="0">
                  <a:solidFill>
                    <a:schemeClr val="bg1"/>
                  </a:solidFill>
                  <a:cs typeface="Arial" pitchFamily="34" charset="0"/>
                </a:rPr>
                <a:t>Haddad </a:t>
              </a:r>
              <a:r>
                <a:rPr lang="en-US" altLang="ko-KR" sz="1920" dirty="0" err="1">
                  <a:solidFill>
                    <a:schemeClr val="bg1"/>
                  </a:solidFill>
                  <a:cs typeface="Arial" pitchFamily="34" charset="0"/>
                </a:rPr>
                <a:t>Meryem</a:t>
              </a:r>
              <a:r>
                <a:rPr lang="en-US" altLang="ko-KR" sz="1920" dirty="0">
                  <a:solidFill>
                    <a:schemeClr val="bg1"/>
                  </a:solidFill>
                  <a:cs typeface="Arial" pitchFamily="34" charset="0"/>
                </a:rPr>
                <a:t>. MCA. </a:t>
              </a:r>
              <a:r>
                <a:rPr lang="en-US" altLang="ko-KR" sz="1920" dirty="0" err="1">
                  <a:solidFill>
                    <a:schemeClr val="bg1"/>
                  </a:solidFill>
                  <a:cs typeface="Arial" pitchFamily="34" charset="0"/>
                </a:rPr>
                <a:t>Université</a:t>
              </a:r>
              <a:r>
                <a:rPr lang="en-US" altLang="ko-KR" sz="1920" dirty="0">
                  <a:solidFill>
                    <a:schemeClr val="bg1"/>
                  </a:solidFill>
                  <a:cs typeface="Arial" pitchFamily="34" charset="0"/>
                </a:rPr>
                <a:t> Mohamed  </a:t>
              </a:r>
              <a:r>
                <a:rPr lang="en-US" altLang="ko-KR" sz="1920" dirty="0" err="1">
                  <a:solidFill>
                    <a:schemeClr val="bg1"/>
                  </a:solidFill>
                  <a:cs typeface="Arial" pitchFamily="34" charset="0"/>
                </a:rPr>
                <a:t>Khider</a:t>
              </a:r>
              <a:r>
                <a:rPr lang="en-US" altLang="ko-KR" sz="1920" dirty="0">
                  <a:solidFill>
                    <a:schemeClr val="bg1"/>
                  </a:solidFill>
                  <a:cs typeface="Arial" pitchFamily="34" charset="0"/>
                </a:rPr>
                <a:t> </a:t>
              </a:r>
              <a:r>
                <a:rPr lang="en-US" altLang="ko-KR" sz="1920" dirty="0" err="1">
                  <a:solidFill>
                    <a:schemeClr val="bg1"/>
                  </a:solidFill>
                  <a:cs typeface="Arial" pitchFamily="34" charset="0"/>
                </a:rPr>
                <a:t>Biskra</a:t>
              </a:r>
              <a:endParaRPr lang="ko-KR" altLang="en-US" sz="1920" dirty="0">
                <a:solidFill>
                  <a:schemeClr val="bg1"/>
                </a:solidFill>
                <a:cs typeface="Arial" pitchFamily="34" charset="0"/>
              </a:endParaRPr>
            </a:p>
          </p:txBody>
        </p:sp>
        <p:sp>
          <p:nvSpPr>
            <p:cNvPr id="24" name="TextBox 23">
              <a:extLst>
                <a:ext uri="{FF2B5EF4-FFF2-40B4-BE49-F238E27FC236}">
                  <a16:creationId xmlns="" xmlns:a16="http://schemas.microsoft.com/office/drawing/2014/main" id="{C8B135A4-E404-492F-A148-A6DA3E196F2F}"/>
                </a:ext>
              </a:extLst>
            </p:cNvPr>
            <p:cNvSpPr txBox="1"/>
            <p:nvPr/>
          </p:nvSpPr>
          <p:spPr>
            <a:xfrm>
              <a:off x="10115841" y="6995269"/>
              <a:ext cx="5286102" cy="1367954"/>
            </a:xfrm>
            <a:prstGeom prst="rect">
              <a:avLst/>
            </a:prstGeom>
            <a:noFill/>
          </p:spPr>
          <p:txBody>
            <a:bodyPr wrap="square" rtlCol="0" anchor="ctr">
              <a:spAutoFit/>
            </a:bodyPr>
            <a:lstStyle/>
            <a:p>
              <a:endParaRPr lang="ko-KR" altLang="en-US" sz="7920" dirty="0">
                <a:solidFill>
                  <a:schemeClr val="bg1"/>
                </a:solidFill>
                <a:latin typeface="+mj-lt"/>
                <a:cs typeface="Arial" pitchFamily="34" charset="0"/>
              </a:endParaRPr>
            </a:p>
          </p:txBody>
        </p:sp>
        <p:sp>
          <p:nvSpPr>
            <p:cNvPr id="35" name="TextBox 34">
              <a:extLst>
                <a:ext uri="{FF2B5EF4-FFF2-40B4-BE49-F238E27FC236}">
                  <a16:creationId xmlns="" xmlns:a16="http://schemas.microsoft.com/office/drawing/2014/main" id="{E40B7C1A-C50C-404D-A7B2-1762B76D5ED9}"/>
                </a:ext>
              </a:extLst>
            </p:cNvPr>
            <p:cNvSpPr txBox="1"/>
            <p:nvPr/>
          </p:nvSpPr>
          <p:spPr>
            <a:xfrm>
              <a:off x="6276131" y="3004148"/>
              <a:ext cx="5286102" cy="635810"/>
            </a:xfrm>
            <a:prstGeom prst="rect">
              <a:avLst/>
            </a:prstGeom>
            <a:noFill/>
          </p:spPr>
          <p:txBody>
            <a:bodyPr wrap="square" rtlCol="0" anchor="ctr">
              <a:spAutoFit/>
            </a:bodyPr>
            <a:lstStyle/>
            <a:p>
              <a:pPr algn="ctr"/>
              <a:r>
                <a:rPr lang="en-US" sz="3360" b="1" dirty="0" smtClean="0">
                  <a:solidFill>
                    <a:schemeClr val="bg1"/>
                  </a:solidFill>
                </a:rPr>
                <a:t>Module : TIC</a:t>
              </a:r>
              <a:endParaRPr lang="en-US" sz="3360" b="1" dirty="0">
                <a:solidFill>
                  <a:schemeClr val="bg1"/>
                </a:solidFill>
              </a:endParaRPr>
            </a:p>
          </p:txBody>
        </p:sp>
      </p:grpSp>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 y="-11550"/>
            <a:ext cx="5857312" cy="1761830"/>
          </a:xfrm>
          <a:prstGeom prst="rect">
            <a:avLst/>
          </a:prstGeom>
        </p:spPr>
      </p:pic>
      <p:sp>
        <p:nvSpPr>
          <p:cNvPr id="2" name="Rectangle 1"/>
          <p:cNvSpPr/>
          <p:nvPr/>
        </p:nvSpPr>
        <p:spPr>
          <a:xfrm>
            <a:off x="137910" y="3879892"/>
            <a:ext cx="7315200" cy="3416320"/>
          </a:xfrm>
          <a:prstGeom prst="rect">
            <a:avLst/>
          </a:prstGeom>
        </p:spPr>
        <p:txBody>
          <a:bodyPr>
            <a:spAutoFit/>
          </a:bodyPr>
          <a:lstStyle/>
          <a:p>
            <a:pPr algn="ctr"/>
            <a:r>
              <a:rPr lang="fr-FR" sz="4320" b="1" dirty="0" smtClean="0">
                <a:solidFill>
                  <a:schemeClr val="accent6">
                    <a:lumMod val="20000"/>
                    <a:lumOff val="80000"/>
                  </a:schemeClr>
                </a:solidFill>
                <a:latin typeface="Georgia" panose="02040502050405020303" pitchFamily="18" charset="0"/>
                <a:ea typeface="Calibri" panose="020F0502020204030204" pitchFamily="34" charset="0"/>
                <a:cs typeface="Arial" panose="020B0604020202020204" pitchFamily="34" charset="0"/>
              </a:rPr>
              <a:t>HADDAD MERYEM </a:t>
            </a:r>
          </a:p>
          <a:p>
            <a:pPr algn="ctr"/>
            <a:r>
              <a:rPr lang="fr-FR" sz="4320" b="1" dirty="0" smtClean="0">
                <a:solidFill>
                  <a:schemeClr val="accent6">
                    <a:lumMod val="20000"/>
                    <a:lumOff val="80000"/>
                  </a:schemeClr>
                </a:solidFill>
                <a:latin typeface="Georgia" panose="02040502050405020303" pitchFamily="18" charset="0"/>
                <a:ea typeface="Calibri" panose="020F0502020204030204" pitchFamily="34" charset="0"/>
                <a:cs typeface="Arial" panose="020B0604020202020204" pitchFamily="34" charset="0"/>
              </a:rPr>
              <a:t>Cours : TIC </a:t>
            </a:r>
          </a:p>
          <a:p>
            <a:pPr algn="ctr"/>
            <a:r>
              <a:rPr lang="fr-FR" sz="4320" b="1" dirty="0" smtClean="0">
                <a:solidFill>
                  <a:schemeClr val="accent6">
                    <a:lumMod val="20000"/>
                    <a:lumOff val="80000"/>
                  </a:schemeClr>
                </a:solidFill>
                <a:latin typeface="Georgia" panose="02040502050405020303" pitchFamily="18" charset="0"/>
                <a:ea typeface="Calibri" panose="020F0502020204030204" pitchFamily="34" charset="0"/>
                <a:cs typeface="Arial" panose="020B0604020202020204" pitchFamily="34" charset="0"/>
              </a:rPr>
              <a:t>Niveau : 3 LMD</a:t>
            </a:r>
          </a:p>
          <a:p>
            <a:pPr algn="ctr"/>
            <a:endParaRPr lang="fr-FR" sz="4320" b="1" dirty="0">
              <a:solidFill>
                <a:schemeClr val="accent6">
                  <a:lumMod val="20000"/>
                  <a:lumOff val="80000"/>
                </a:schemeClr>
              </a:solidFill>
              <a:latin typeface="Georgia" panose="02040502050405020303" pitchFamily="18" charset="0"/>
              <a:ea typeface="Calibri" panose="020F0502020204030204" pitchFamily="34" charset="0"/>
              <a:cs typeface="Arial" panose="020B0604020202020204" pitchFamily="34" charset="0"/>
            </a:endParaRPr>
          </a:p>
          <a:p>
            <a:pPr algn="ctr"/>
            <a:r>
              <a:rPr lang="fr-FR" sz="4320" b="1" dirty="0" smtClean="0">
                <a:solidFill>
                  <a:schemeClr val="accent6">
                    <a:lumMod val="20000"/>
                    <a:lumOff val="80000"/>
                  </a:schemeClr>
                </a:solidFill>
                <a:latin typeface="Georgia" panose="02040502050405020303" pitchFamily="18" charset="0"/>
                <a:ea typeface="Calibri" panose="020F0502020204030204" pitchFamily="34" charset="0"/>
                <a:cs typeface="Arial" panose="020B0604020202020204" pitchFamily="34" charset="0"/>
              </a:rPr>
              <a:t>2024-2025</a:t>
            </a:r>
          </a:p>
        </p:txBody>
      </p:sp>
      <p:sp>
        <p:nvSpPr>
          <p:cNvPr id="3" name="Rectangle 2"/>
          <p:cNvSpPr/>
          <p:nvPr/>
        </p:nvSpPr>
        <p:spPr>
          <a:xfrm>
            <a:off x="5857311" y="-58297"/>
            <a:ext cx="8461362" cy="178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cxnSp>
        <p:nvCxnSpPr>
          <p:cNvPr id="6" name="Connecteur droit 5"/>
          <p:cNvCxnSpPr/>
          <p:nvPr/>
        </p:nvCxnSpPr>
        <p:spPr>
          <a:xfrm flipH="1">
            <a:off x="-2534" y="1947841"/>
            <a:ext cx="14630402"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17989" y="8000726"/>
            <a:ext cx="14630402"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2534" y="2181685"/>
            <a:ext cx="14630402"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1123463" y="3814601"/>
            <a:ext cx="3640458" cy="3608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2151742" y="3938098"/>
            <a:ext cx="164376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42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615678"/>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Recommandations pour la recherche universitaire</a:t>
            </a:r>
            <a:endParaRPr lang="en-US" sz="4450" dirty="0"/>
          </a:p>
        </p:txBody>
      </p:sp>
      <p:sp>
        <p:nvSpPr>
          <p:cNvPr id="4" name="Shape 1"/>
          <p:cNvSpPr/>
          <p:nvPr/>
        </p:nvSpPr>
        <p:spPr>
          <a:xfrm>
            <a:off x="4451390" y="3373398"/>
            <a:ext cx="170021" cy="853321"/>
          </a:xfrm>
          <a:prstGeom prst="roundRect">
            <a:avLst>
              <a:gd name="adj" fmla="val 120071"/>
            </a:avLst>
          </a:prstGeom>
          <a:solidFill>
            <a:srgbClr val="030303"/>
          </a:solidFill>
          <a:ln w="22860">
            <a:solidFill>
              <a:srgbClr val="FC8337"/>
            </a:solidFill>
            <a:prstDash val="solid"/>
          </a:ln>
        </p:spPr>
      </p:sp>
      <p:sp>
        <p:nvSpPr>
          <p:cNvPr id="5" name="Text 2"/>
          <p:cNvSpPr/>
          <p:nvPr/>
        </p:nvSpPr>
        <p:spPr>
          <a:xfrm>
            <a:off x="4961573" y="33733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Google Docs</a:t>
            </a:r>
            <a:endParaRPr lang="en-US" sz="2200" dirty="0"/>
          </a:p>
        </p:txBody>
      </p:sp>
      <p:sp>
        <p:nvSpPr>
          <p:cNvPr id="6" name="Text 3"/>
          <p:cNvSpPr/>
          <p:nvPr/>
        </p:nvSpPr>
        <p:spPr>
          <a:xfrm>
            <a:off x="4961573" y="3863816"/>
            <a:ext cx="8875038"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Idéal pour la collaboration et la rédaction rapide.</a:t>
            </a:r>
            <a:endParaRPr lang="en-US" sz="1750" dirty="0"/>
          </a:p>
        </p:txBody>
      </p:sp>
      <p:sp>
        <p:nvSpPr>
          <p:cNvPr id="7" name="Shape 4"/>
          <p:cNvSpPr/>
          <p:nvPr/>
        </p:nvSpPr>
        <p:spPr>
          <a:xfrm>
            <a:off x="4791551" y="4453533"/>
            <a:ext cx="170021" cy="853321"/>
          </a:xfrm>
          <a:prstGeom prst="roundRect">
            <a:avLst>
              <a:gd name="adj" fmla="val 120071"/>
            </a:avLst>
          </a:prstGeom>
          <a:solidFill>
            <a:srgbClr val="030303"/>
          </a:solidFill>
          <a:ln w="22860">
            <a:solidFill>
              <a:srgbClr val="FC8337"/>
            </a:solidFill>
            <a:prstDash val="solid"/>
          </a:ln>
        </p:spPr>
      </p:sp>
      <p:sp>
        <p:nvSpPr>
          <p:cNvPr id="8" name="Text 5"/>
          <p:cNvSpPr/>
          <p:nvPr/>
        </p:nvSpPr>
        <p:spPr>
          <a:xfrm>
            <a:off x="5301734" y="44535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Microsoft Word</a:t>
            </a:r>
            <a:endParaRPr lang="en-US" sz="2200" dirty="0"/>
          </a:p>
        </p:txBody>
      </p:sp>
      <p:sp>
        <p:nvSpPr>
          <p:cNvPr id="9" name="Text 6"/>
          <p:cNvSpPr/>
          <p:nvPr/>
        </p:nvSpPr>
        <p:spPr>
          <a:xfrm>
            <a:off x="5301734" y="4943951"/>
            <a:ext cx="8534876"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Préféré pour des mises en page complexes et normes académiques.</a:t>
            </a:r>
            <a:endParaRPr lang="en-US" sz="1750" dirty="0"/>
          </a:p>
        </p:txBody>
      </p:sp>
      <p:sp>
        <p:nvSpPr>
          <p:cNvPr id="10" name="Shape 7"/>
          <p:cNvSpPr/>
          <p:nvPr/>
        </p:nvSpPr>
        <p:spPr>
          <a:xfrm>
            <a:off x="5131832" y="5533668"/>
            <a:ext cx="170021" cy="853321"/>
          </a:xfrm>
          <a:prstGeom prst="roundRect">
            <a:avLst>
              <a:gd name="adj" fmla="val 120071"/>
            </a:avLst>
          </a:prstGeom>
          <a:solidFill>
            <a:srgbClr val="030303"/>
          </a:solidFill>
          <a:ln w="22860">
            <a:solidFill>
              <a:srgbClr val="FC8337"/>
            </a:solidFill>
            <a:prstDash val="solid"/>
          </a:ln>
        </p:spPr>
      </p:sp>
      <p:sp>
        <p:nvSpPr>
          <p:cNvPr id="11" name="Text 8"/>
          <p:cNvSpPr/>
          <p:nvPr/>
        </p:nvSpPr>
        <p:spPr>
          <a:xfrm>
            <a:off x="5642015" y="55336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Approche hybride</a:t>
            </a:r>
            <a:endParaRPr lang="en-US" sz="2200" dirty="0"/>
          </a:p>
        </p:txBody>
      </p:sp>
      <p:sp>
        <p:nvSpPr>
          <p:cNvPr id="12" name="Text 9"/>
          <p:cNvSpPr/>
          <p:nvPr/>
        </p:nvSpPr>
        <p:spPr>
          <a:xfrm>
            <a:off x="5642015" y="6024086"/>
            <a:ext cx="8194596"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Utiliser les deux selon le projet, exporter en .docx si besoin.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5573" y="401057"/>
            <a:ext cx="12884727" cy="4524315"/>
          </a:xfrm>
          <a:prstGeom prst="rect">
            <a:avLst/>
          </a:prstGeom>
        </p:spPr>
        <p:txBody>
          <a:bodyPr wrap="square">
            <a:spAutoFit/>
          </a:bodyPr>
          <a:lstStyle/>
          <a:p>
            <a:r>
              <a:rPr lang="fr-FR" sz="3200" dirty="0" smtClean="0">
                <a:solidFill>
                  <a:schemeClr val="bg1"/>
                </a:solidFill>
              </a:rPr>
              <a:t>Google Docs est avant tout un outil de traitement de texte basé sur le </a:t>
            </a:r>
            <a:r>
              <a:rPr lang="fr-FR" sz="3200" dirty="0" err="1" smtClean="0">
                <a:solidFill>
                  <a:schemeClr val="bg1"/>
                </a:solidFill>
              </a:rPr>
              <a:t>cloud</a:t>
            </a:r>
            <a:r>
              <a:rPr lang="fr-FR" sz="3200" dirty="0" smtClean="0">
                <a:solidFill>
                  <a:schemeClr val="bg1"/>
                </a:solidFill>
              </a:rPr>
              <a:t>, favorisant la collaboration en temps réel et l'accessibilité depuis n'importe quel appareil connecté à Internet avec un compte Google, ce qui le rend idéal pour le travail d'équipe et le partage facile. En revanche, Microsoft Word est un logiciel plus ancien et plus riche en fonctionnalités, traditionnellement installé sur un ordinateur, offrant des options de formatage avancées et une gestion complexe des documents, bien qu'il propose également des fonctionnalités de collaboration en ligne via Microsoft 365.</a:t>
            </a:r>
            <a:endParaRPr lang="fr-FR" sz="3200" dirty="0">
              <a:solidFill>
                <a:schemeClr val="bg1"/>
              </a:solidFill>
            </a:endParaRPr>
          </a:p>
        </p:txBody>
      </p:sp>
    </p:spTree>
    <p:extLst>
      <p:ext uri="{BB962C8B-B14F-4D97-AF65-F5344CB8AC3E}">
        <p14:creationId xmlns:p14="http://schemas.microsoft.com/office/powerpoint/2010/main" val="167698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202549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00000"/>
                </a:solidFill>
                <a:latin typeface="Saira Medium" pitchFamily="34" charset="0"/>
                <a:ea typeface="Saira Medium" pitchFamily="34" charset="-122"/>
                <a:cs typeface="Saira Medium" pitchFamily="34" charset="-120"/>
              </a:rPr>
              <a:t>Sommaire</a:t>
            </a:r>
            <a:endParaRPr lang="en-US" sz="4450" dirty="0"/>
          </a:p>
        </p:txBody>
      </p:sp>
      <p:sp>
        <p:nvSpPr>
          <p:cNvPr id="3" name="Text 1"/>
          <p:cNvSpPr/>
          <p:nvPr/>
        </p:nvSpPr>
        <p:spPr>
          <a:xfrm>
            <a:off x="793790" y="318789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Introduction à Google Docs</a:t>
            </a:r>
            <a:endParaRPr lang="en-US" sz="1750" dirty="0"/>
          </a:p>
        </p:txBody>
      </p:sp>
      <p:sp>
        <p:nvSpPr>
          <p:cNvPr id="4" name="Text 2"/>
          <p:cNvSpPr/>
          <p:nvPr/>
        </p:nvSpPr>
        <p:spPr>
          <a:xfrm>
            <a:off x="793790" y="36300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Introduction à Microsoft Word</a:t>
            </a:r>
            <a:endParaRPr lang="en-US" sz="1750" dirty="0"/>
          </a:p>
        </p:txBody>
      </p:sp>
      <p:sp>
        <p:nvSpPr>
          <p:cNvPr id="5" name="Text 3"/>
          <p:cNvSpPr/>
          <p:nvPr/>
        </p:nvSpPr>
        <p:spPr>
          <a:xfrm>
            <a:off x="793790" y="407229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Comparaison des fonctionnalités clés</a:t>
            </a:r>
            <a:endParaRPr lang="en-US" sz="1750" dirty="0"/>
          </a:p>
        </p:txBody>
      </p:sp>
      <p:sp>
        <p:nvSpPr>
          <p:cNvPr id="6" name="Text 4"/>
          <p:cNvSpPr/>
          <p:nvPr/>
        </p:nvSpPr>
        <p:spPr>
          <a:xfrm>
            <a:off x="793790" y="451449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Collaboration et partage</a:t>
            </a:r>
            <a:endParaRPr lang="en-US" sz="1750" dirty="0"/>
          </a:p>
        </p:txBody>
      </p:sp>
      <p:sp>
        <p:nvSpPr>
          <p:cNvPr id="7" name="Text 5"/>
          <p:cNvSpPr/>
          <p:nvPr/>
        </p:nvSpPr>
        <p:spPr>
          <a:xfrm>
            <a:off x="793790" y="495669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Accessibilité et compatibilité</a:t>
            </a:r>
            <a:endParaRPr lang="en-US" sz="1750" dirty="0"/>
          </a:p>
        </p:txBody>
      </p:sp>
      <p:sp>
        <p:nvSpPr>
          <p:cNvPr id="8" name="Text 6"/>
          <p:cNvSpPr/>
          <p:nvPr/>
        </p:nvSpPr>
        <p:spPr>
          <a:xfrm>
            <a:off x="793790" y="539888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Tarification et abonnements</a:t>
            </a:r>
            <a:endParaRPr lang="en-US" sz="1750" dirty="0"/>
          </a:p>
        </p:txBody>
      </p:sp>
      <p:sp>
        <p:nvSpPr>
          <p:cNvPr id="9" name="Text 7"/>
          <p:cNvSpPr/>
          <p:nvPr/>
        </p:nvSpPr>
        <p:spPr>
          <a:xfrm>
            <a:off x="793790" y="584108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Roboto" pitchFamily="34" charset="0"/>
                <a:ea typeface="Roboto" pitchFamily="34" charset="-122"/>
                <a:cs typeface="Roboto" pitchFamily="34" charset="-120"/>
              </a:rPr>
              <a:t>Recommandations pour la recherche universitaire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37197"/>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Google Docs vs. Microsoft Word : Lequel choisir pour la recherche universitaire ?</a:t>
            </a:r>
            <a:endParaRPr lang="en-US" sz="4450" dirty="0"/>
          </a:p>
        </p:txBody>
      </p:sp>
      <p:sp>
        <p:nvSpPr>
          <p:cNvPr id="4" name="Text 1"/>
          <p:cNvSpPr/>
          <p:nvPr/>
        </p:nvSpPr>
        <p:spPr>
          <a:xfrm>
            <a:off x="6280190" y="4803696"/>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Comparaison des deux outils incontournables pour la rédaction académique. Analyse précise adaptée aux besoins des chercheurs et étudiants.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53427"/>
          </a:xfrm>
          <a:prstGeom prst="rect">
            <a:avLst/>
          </a:prstGeom>
        </p:spPr>
      </p:pic>
      <p:sp>
        <p:nvSpPr>
          <p:cNvPr id="3" name="Text 0"/>
          <p:cNvSpPr/>
          <p:nvPr/>
        </p:nvSpPr>
        <p:spPr>
          <a:xfrm>
            <a:off x="742950" y="3406140"/>
            <a:ext cx="6583561" cy="663297"/>
          </a:xfrm>
          <a:prstGeom prst="rect">
            <a:avLst/>
          </a:prstGeom>
          <a:noFill/>
          <a:ln/>
        </p:spPr>
        <p:txBody>
          <a:bodyPr wrap="none" lIns="0" tIns="0" rIns="0" bIns="0" rtlCol="0" anchor="t"/>
          <a:lstStyle/>
          <a:p>
            <a:pPr marL="0" indent="0" algn="l">
              <a:lnSpc>
                <a:spcPts val="5200"/>
              </a:lnSpc>
              <a:buNone/>
            </a:pPr>
            <a:r>
              <a:rPr lang="en-US" sz="4150" dirty="0">
                <a:solidFill>
                  <a:srgbClr val="FFFFFF"/>
                </a:solidFill>
                <a:latin typeface="Saira Medium" pitchFamily="34" charset="0"/>
                <a:ea typeface="Saira Medium" pitchFamily="34" charset="-122"/>
                <a:cs typeface="Saira Medium" pitchFamily="34" charset="-120"/>
              </a:rPr>
              <a:t>Introduction à Google Docs</a:t>
            </a:r>
            <a:endParaRPr lang="en-US" sz="4150" dirty="0"/>
          </a:p>
        </p:txBody>
      </p:sp>
      <p:sp>
        <p:nvSpPr>
          <p:cNvPr id="4" name="Shape 1"/>
          <p:cNvSpPr/>
          <p:nvPr/>
        </p:nvSpPr>
        <p:spPr>
          <a:xfrm>
            <a:off x="742950" y="4387810"/>
            <a:ext cx="6466165" cy="1608177"/>
          </a:xfrm>
          <a:prstGeom prst="roundRect">
            <a:avLst>
              <a:gd name="adj" fmla="val 11880"/>
            </a:avLst>
          </a:prstGeom>
          <a:solidFill>
            <a:srgbClr val="030303"/>
          </a:solidFill>
          <a:ln w="22860">
            <a:solidFill>
              <a:srgbClr val="FC8337"/>
            </a:solidFill>
            <a:prstDash val="solid"/>
          </a:ln>
        </p:spPr>
      </p:sp>
      <p:sp>
        <p:nvSpPr>
          <p:cNvPr id="5" name="Text 2"/>
          <p:cNvSpPr/>
          <p:nvPr/>
        </p:nvSpPr>
        <p:spPr>
          <a:xfrm>
            <a:off x="977979" y="4622840"/>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Application web</a:t>
            </a:r>
            <a:endParaRPr lang="en-US" sz="2050" dirty="0"/>
          </a:p>
        </p:txBody>
      </p:sp>
      <p:sp>
        <p:nvSpPr>
          <p:cNvPr id="6" name="Text 3"/>
          <p:cNvSpPr/>
          <p:nvPr/>
        </p:nvSpPr>
        <p:spPr>
          <a:xfrm>
            <a:off x="977979" y="5081826"/>
            <a:ext cx="5996107" cy="679133"/>
          </a:xfrm>
          <a:prstGeom prst="rect">
            <a:avLst/>
          </a:prstGeom>
          <a:noFill/>
          <a:ln/>
        </p:spPr>
        <p:txBody>
          <a:bodyPr wrap="squar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Google Docs fonctionne intégralement en ligne sans installation nécessaire.</a:t>
            </a:r>
            <a:endParaRPr lang="en-US" sz="1650" dirty="0"/>
          </a:p>
        </p:txBody>
      </p:sp>
      <p:sp>
        <p:nvSpPr>
          <p:cNvPr id="7" name="Shape 4"/>
          <p:cNvSpPr/>
          <p:nvPr/>
        </p:nvSpPr>
        <p:spPr>
          <a:xfrm>
            <a:off x="7421285" y="4387810"/>
            <a:ext cx="6466165" cy="1608177"/>
          </a:xfrm>
          <a:prstGeom prst="roundRect">
            <a:avLst>
              <a:gd name="adj" fmla="val 11880"/>
            </a:avLst>
          </a:prstGeom>
          <a:solidFill>
            <a:srgbClr val="030303"/>
          </a:solidFill>
          <a:ln w="22860">
            <a:solidFill>
              <a:srgbClr val="FC8337"/>
            </a:solidFill>
            <a:prstDash val="solid"/>
          </a:ln>
        </p:spPr>
      </p:sp>
      <p:sp>
        <p:nvSpPr>
          <p:cNvPr id="8" name="Text 5"/>
          <p:cNvSpPr/>
          <p:nvPr/>
        </p:nvSpPr>
        <p:spPr>
          <a:xfrm>
            <a:off x="7656314" y="4622840"/>
            <a:ext cx="3359468"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Collaboration en temps réel</a:t>
            </a:r>
            <a:endParaRPr lang="en-US" sz="2050" dirty="0"/>
          </a:p>
        </p:txBody>
      </p:sp>
      <p:sp>
        <p:nvSpPr>
          <p:cNvPr id="9" name="Text 6"/>
          <p:cNvSpPr/>
          <p:nvPr/>
        </p:nvSpPr>
        <p:spPr>
          <a:xfrm>
            <a:off x="7656314" y="5081826"/>
            <a:ext cx="5996107" cy="679133"/>
          </a:xfrm>
          <a:prstGeom prst="rect">
            <a:avLst/>
          </a:prstGeom>
          <a:noFill/>
          <a:ln/>
        </p:spPr>
        <p:txBody>
          <a:bodyPr wrap="squar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Plusieurs utilisateurs peuvent éditer simultanément, avec commentaires interactifs.</a:t>
            </a:r>
            <a:endParaRPr lang="en-US" sz="1650" dirty="0"/>
          </a:p>
        </p:txBody>
      </p:sp>
      <p:sp>
        <p:nvSpPr>
          <p:cNvPr id="10" name="Shape 7"/>
          <p:cNvSpPr/>
          <p:nvPr/>
        </p:nvSpPr>
        <p:spPr>
          <a:xfrm>
            <a:off x="742950" y="6208157"/>
            <a:ext cx="6466165" cy="1268611"/>
          </a:xfrm>
          <a:prstGeom prst="roundRect">
            <a:avLst>
              <a:gd name="adj" fmla="val 15060"/>
            </a:avLst>
          </a:prstGeom>
          <a:solidFill>
            <a:srgbClr val="030303"/>
          </a:solidFill>
          <a:ln w="22860">
            <a:solidFill>
              <a:srgbClr val="FC8337"/>
            </a:solidFill>
            <a:prstDash val="solid"/>
          </a:ln>
        </p:spPr>
      </p:sp>
      <p:sp>
        <p:nvSpPr>
          <p:cNvPr id="11" name="Text 8"/>
          <p:cNvSpPr/>
          <p:nvPr/>
        </p:nvSpPr>
        <p:spPr>
          <a:xfrm>
            <a:off x="977979" y="6443186"/>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Intégration Google</a:t>
            </a:r>
            <a:endParaRPr lang="en-US" sz="2050" dirty="0"/>
          </a:p>
        </p:txBody>
      </p:sp>
      <p:sp>
        <p:nvSpPr>
          <p:cNvPr id="12" name="Text 9"/>
          <p:cNvSpPr/>
          <p:nvPr/>
        </p:nvSpPr>
        <p:spPr>
          <a:xfrm>
            <a:off x="977979" y="6902172"/>
            <a:ext cx="5996107" cy="339566"/>
          </a:xfrm>
          <a:prstGeom prst="rect">
            <a:avLst/>
          </a:prstGeom>
          <a:noFill/>
          <a:ln/>
        </p:spPr>
        <p:txBody>
          <a:bodyPr wrap="non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Connexion fluide avec Google Drive et autres outils Google.</a:t>
            </a:r>
            <a:endParaRPr lang="en-US" sz="1650" dirty="0"/>
          </a:p>
        </p:txBody>
      </p:sp>
      <p:sp>
        <p:nvSpPr>
          <p:cNvPr id="13" name="Shape 10"/>
          <p:cNvSpPr/>
          <p:nvPr/>
        </p:nvSpPr>
        <p:spPr>
          <a:xfrm>
            <a:off x="7421285" y="6208157"/>
            <a:ext cx="6466165" cy="1268611"/>
          </a:xfrm>
          <a:prstGeom prst="roundRect">
            <a:avLst>
              <a:gd name="adj" fmla="val 15060"/>
            </a:avLst>
          </a:prstGeom>
          <a:solidFill>
            <a:srgbClr val="030303"/>
          </a:solidFill>
          <a:ln w="22860">
            <a:solidFill>
              <a:srgbClr val="FC8337"/>
            </a:solidFill>
            <a:prstDash val="solid"/>
          </a:ln>
        </p:spPr>
      </p:sp>
      <p:sp>
        <p:nvSpPr>
          <p:cNvPr id="14" name="Text 11"/>
          <p:cNvSpPr/>
          <p:nvPr/>
        </p:nvSpPr>
        <p:spPr>
          <a:xfrm>
            <a:off x="7656314" y="6443186"/>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Gratuit</a:t>
            </a:r>
            <a:endParaRPr lang="en-US" sz="2050" dirty="0"/>
          </a:p>
        </p:txBody>
      </p:sp>
      <p:sp>
        <p:nvSpPr>
          <p:cNvPr id="15" name="Text 12"/>
          <p:cNvSpPr/>
          <p:nvPr/>
        </p:nvSpPr>
        <p:spPr>
          <a:xfrm>
            <a:off x="7656314" y="6902172"/>
            <a:ext cx="5996107" cy="339566"/>
          </a:xfrm>
          <a:prstGeom prst="rect">
            <a:avLst/>
          </a:prstGeom>
          <a:noFill/>
          <a:ln/>
        </p:spPr>
        <p:txBody>
          <a:bodyPr wrap="non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Accessible gratuitement via un compte Google.</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53427"/>
          </a:xfrm>
          <a:prstGeom prst="rect">
            <a:avLst/>
          </a:prstGeom>
        </p:spPr>
      </p:pic>
      <p:sp>
        <p:nvSpPr>
          <p:cNvPr id="3" name="Text 0"/>
          <p:cNvSpPr/>
          <p:nvPr/>
        </p:nvSpPr>
        <p:spPr>
          <a:xfrm>
            <a:off x="742950" y="3406140"/>
            <a:ext cx="7356038" cy="663297"/>
          </a:xfrm>
          <a:prstGeom prst="rect">
            <a:avLst/>
          </a:prstGeom>
          <a:noFill/>
          <a:ln/>
        </p:spPr>
        <p:txBody>
          <a:bodyPr wrap="none" lIns="0" tIns="0" rIns="0" bIns="0" rtlCol="0" anchor="t"/>
          <a:lstStyle/>
          <a:p>
            <a:pPr marL="0" indent="0" algn="l">
              <a:lnSpc>
                <a:spcPts val="5200"/>
              </a:lnSpc>
              <a:buNone/>
            </a:pPr>
            <a:r>
              <a:rPr lang="en-US" sz="4150" dirty="0">
                <a:solidFill>
                  <a:srgbClr val="FFFFFF"/>
                </a:solidFill>
                <a:latin typeface="Saira Medium" pitchFamily="34" charset="0"/>
                <a:ea typeface="Saira Medium" pitchFamily="34" charset="-122"/>
                <a:cs typeface="Saira Medium" pitchFamily="34" charset="-120"/>
              </a:rPr>
              <a:t>Introduction à Microsoft Word</a:t>
            </a:r>
            <a:endParaRPr lang="en-US" sz="4150" dirty="0"/>
          </a:p>
        </p:txBody>
      </p:sp>
      <p:sp>
        <p:nvSpPr>
          <p:cNvPr id="4" name="Shape 1"/>
          <p:cNvSpPr/>
          <p:nvPr/>
        </p:nvSpPr>
        <p:spPr>
          <a:xfrm>
            <a:off x="742950" y="4387810"/>
            <a:ext cx="6466165" cy="1608177"/>
          </a:xfrm>
          <a:prstGeom prst="roundRect">
            <a:avLst>
              <a:gd name="adj" fmla="val 11880"/>
            </a:avLst>
          </a:prstGeom>
          <a:solidFill>
            <a:srgbClr val="030303"/>
          </a:solidFill>
          <a:ln w="22860">
            <a:solidFill>
              <a:srgbClr val="FC8337"/>
            </a:solidFill>
            <a:prstDash val="solid"/>
          </a:ln>
        </p:spPr>
      </p:sp>
      <p:sp>
        <p:nvSpPr>
          <p:cNvPr id="5" name="Text 2"/>
          <p:cNvSpPr/>
          <p:nvPr/>
        </p:nvSpPr>
        <p:spPr>
          <a:xfrm>
            <a:off x="977979" y="4622840"/>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Logiciel installé</a:t>
            </a:r>
            <a:endParaRPr lang="en-US" sz="2050" dirty="0"/>
          </a:p>
        </p:txBody>
      </p:sp>
      <p:sp>
        <p:nvSpPr>
          <p:cNvPr id="6" name="Text 3"/>
          <p:cNvSpPr/>
          <p:nvPr/>
        </p:nvSpPr>
        <p:spPr>
          <a:xfrm>
            <a:off x="977979" y="5081826"/>
            <a:ext cx="5996107" cy="339566"/>
          </a:xfrm>
          <a:prstGeom prst="rect">
            <a:avLst/>
          </a:prstGeom>
          <a:noFill/>
          <a:ln/>
        </p:spPr>
        <p:txBody>
          <a:bodyPr wrap="non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Fonctionne sur ordinateur avec une version bureau complète.</a:t>
            </a:r>
            <a:endParaRPr lang="en-US" sz="1650" dirty="0"/>
          </a:p>
        </p:txBody>
      </p:sp>
      <p:sp>
        <p:nvSpPr>
          <p:cNvPr id="7" name="Shape 4"/>
          <p:cNvSpPr/>
          <p:nvPr/>
        </p:nvSpPr>
        <p:spPr>
          <a:xfrm>
            <a:off x="7421285" y="4387810"/>
            <a:ext cx="6466165" cy="1608177"/>
          </a:xfrm>
          <a:prstGeom prst="roundRect">
            <a:avLst>
              <a:gd name="adj" fmla="val 11880"/>
            </a:avLst>
          </a:prstGeom>
          <a:solidFill>
            <a:srgbClr val="030303"/>
          </a:solidFill>
          <a:ln w="22860">
            <a:solidFill>
              <a:srgbClr val="FC8337"/>
            </a:solidFill>
            <a:prstDash val="solid"/>
          </a:ln>
        </p:spPr>
      </p:sp>
      <p:sp>
        <p:nvSpPr>
          <p:cNvPr id="8" name="Text 5"/>
          <p:cNvSpPr/>
          <p:nvPr/>
        </p:nvSpPr>
        <p:spPr>
          <a:xfrm>
            <a:off x="7656314" y="4622840"/>
            <a:ext cx="2709743"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Mise en page avancée</a:t>
            </a:r>
            <a:endParaRPr lang="en-US" sz="2050" dirty="0"/>
          </a:p>
        </p:txBody>
      </p:sp>
      <p:sp>
        <p:nvSpPr>
          <p:cNvPr id="9" name="Text 6"/>
          <p:cNvSpPr/>
          <p:nvPr/>
        </p:nvSpPr>
        <p:spPr>
          <a:xfrm>
            <a:off x="7656314" y="5081826"/>
            <a:ext cx="5996107" cy="679133"/>
          </a:xfrm>
          <a:prstGeom prst="rect">
            <a:avLst/>
          </a:prstGeom>
          <a:noFill/>
          <a:ln/>
        </p:spPr>
        <p:txBody>
          <a:bodyPr wrap="squar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Très performante dans le formatage complexe et la personnalisation.</a:t>
            </a:r>
            <a:endParaRPr lang="en-US" sz="1650" dirty="0"/>
          </a:p>
        </p:txBody>
      </p:sp>
      <p:sp>
        <p:nvSpPr>
          <p:cNvPr id="10" name="Shape 7"/>
          <p:cNvSpPr/>
          <p:nvPr/>
        </p:nvSpPr>
        <p:spPr>
          <a:xfrm>
            <a:off x="742950" y="6208157"/>
            <a:ext cx="6466165" cy="1268611"/>
          </a:xfrm>
          <a:prstGeom prst="roundRect">
            <a:avLst>
              <a:gd name="adj" fmla="val 15060"/>
            </a:avLst>
          </a:prstGeom>
          <a:solidFill>
            <a:srgbClr val="030303"/>
          </a:solidFill>
          <a:ln w="22860">
            <a:solidFill>
              <a:srgbClr val="FC8337"/>
            </a:solidFill>
            <a:prstDash val="solid"/>
          </a:ln>
        </p:spPr>
      </p:sp>
      <p:sp>
        <p:nvSpPr>
          <p:cNvPr id="11" name="Text 8"/>
          <p:cNvSpPr/>
          <p:nvPr/>
        </p:nvSpPr>
        <p:spPr>
          <a:xfrm>
            <a:off x="977979" y="6443186"/>
            <a:ext cx="2708791"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Abonnement ou achat</a:t>
            </a:r>
            <a:endParaRPr lang="en-US" sz="2050" dirty="0"/>
          </a:p>
        </p:txBody>
      </p:sp>
      <p:sp>
        <p:nvSpPr>
          <p:cNvPr id="12" name="Text 9"/>
          <p:cNvSpPr/>
          <p:nvPr/>
        </p:nvSpPr>
        <p:spPr>
          <a:xfrm>
            <a:off x="977979" y="6902172"/>
            <a:ext cx="5996107" cy="339566"/>
          </a:xfrm>
          <a:prstGeom prst="rect">
            <a:avLst/>
          </a:prstGeom>
          <a:noFill/>
          <a:ln/>
        </p:spPr>
        <p:txBody>
          <a:bodyPr wrap="non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Disponible via Microsoft 365 ou achat unique.</a:t>
            </a:r>
            <a:endParaRPr lang="en-US" sz="1650" dirty="0"/>
          </a:p>
        </p:txBody>
      </p:sp>
      <p:sp>
        <p:nvSpPr>
          <p:cNvPr id="13" name="Shape 10"/>
          <p:cNvSpPr/>
          <p:nvPr/>
        </p:nvSpPr>
        <p:spPr>
          <a:xfrm>
            <a:off x="7421285" y="6208157"/>
            <a:ext cx="6466165" cy="1268611"/>
          </a:xfrm>
          <a:prstGeom prst="roundRect">
            <a:avLst>
              <a:gd name="adj" fmla="val 15060"/>
            </a:avLst>
          </a:prstGeom>
          <a:solidFill>
            <a:srgbClr val="030303"/>
          </a:solidFill>
          <a:ln w="22860">
            <a:solidFill>
              <a:srgbClr val="FC8337"/>
            </a:solidFill>
            <a:prstDash val="solid"/>
          </a:ln>
        </p:spPr>
      </p:sp>
      <p:sp>
        <p:nvSpPr>
          <p:cNvPr id="14" name="Text 11"/>
          <p:cNvSpPr/>
          <p:nvPr/>
        </p:nvSpPr>
        <p:spPr>
          <a:xfrm>
            <a:off x="7656314" y="6443186"/>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E5E0DF"/>
                </a:solidFill>
                <a:latin typeface="Saira Medium" pitchFamily="34" charset="0"/>
                <a:ea typeface="Saira Medium" pitchFamily="34" charset="-122"/>
                <a:cs typeface="Saira Medium" pitchFamily="34" charset="-120"/>
              </a:rPr>
              <a:t>Fonctions poussées</a:t>
            </a:r>
            <a:endParaRPr lang="en-US" sz="2050" dirty="0"/>
          </a:p>
        </p:txBody>
      </p:sp>
      <p:sp>
        <p:nvSpPr>
          <p:cNvPr id="15" name="Text 12"/>
          <p:cNvSpPr/>
          <p:nvPr/>
        </p:nvSpPr>
        <p:spPr>
          <a:xfrm>
            <a:off x="7656314" y="6902172"/>
            <a:ext cx="5996107" cy="339566"/>
          </a:xfrm>
          <a:prstGeom prst="rect">
            <a:avLst/>
          </a:prstGeom>
          <a:noFill/>
          <a:ln/>
        </p:spPr>
        <p:txBody>
          <a:bodyPr wrap="none" lIns="0" tIns="0" rIns="0" bIns="0" rtlCol="0" anchor="t"/>
          <a:lstStyle/>
          <a:p>
            <a:pPr marL="0" indent="0" algn="l">
              <a:lnSpc>
                <a:spcPts val="2650"/>
              </a:lnSpc>
              <a:buNone/>
            </a:pPr>
            <a:r>
              <a:rPr lang="en-US" sz="1650" dirty="0">
                <a:solidFill>
                  <a:srgbClr val="E5E0DF"/>
                </a:solidFill>
                <a:latin typeface="Roboto" pitchFamily="34" charset="0"/>
                <a:ea typeface="Roboto" pitchFamily="34" charset="-122"/>
                <a:cs typeface="Roboto" pitchFamily="34" charset="-120"/>
              </a:rPr>
              <a:t>Adapté aux documents de recherche exigeants et volumineux.</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523053"/>
            <a:ext cx="9713476"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Comparaison des fonctionnalités clés</a:t>
            </a:r>
            <a:endParaRPr lang="en-US" sz="4450" dirty="0"/>
          </a:p>
        </p:txBody>
      </p:sp>
      <p:sp>
        <p:nvSpPr>
          <p:cNvPr id="3" name="Text 1"/>
          <p:cNvSpPr/>
          <p:nvPr/>
        </p:nvSpPr>
        <p:spPr>
          <a:xfrm>
            <a:off x="793790" y="37988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Saira Medium" pitchFamily="34" charset="0"/>
                <a:ea typeface="Saira Medium" pitchFamily="34" charset="-122"/>
                <a:cs typeface="Saira Medium" pitchFamily="34" charset="-120"/>
              </a:rPr>
              <a:t>Google Docs</a:t>
            </a:r>
            <a:endParaRPr lang="en-US" sz="2200" dirty="0"/>
          </a:p>
        </p:txBody>
      </p:sp>
      <p:sp>
        <p:nvSpPr>
          <p:cNvPr id="4" name="Text 2"/>
          <p:cNvSpPr/>
          <p:nvPr/>
        </p:nvSpPr>
        <p:spPr>
          <a:xfrm>
            <a:off x="793790"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Simplicité d'utilisation</a:t>
            </a:r>
            <a:endParaRPr lang="en-US" sz="1750" dirty="0"/>
          </a:p>
        </p:txBody>
      </p:sp>
      <p:sp>
        <p:nvSpPr>
          <p:cNvPr id="5" name="Text 3"/>
          <p:cNvSpPr/>
          <p:nvPr/>
        </p:nvSpPr>
        <p:spPr>
          <a:xfrm>
            <a:off x="793790"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Collaboration rapide</a:t>
            </a:r>
            <a:endParaRPr lang="en-US" sz="1750" dirty="0"/>
          </a:p>
        </p:txBody>
      </p:sp>
      <p:sp>
        <p:nvSpPr>
          <p:cNvPr id="6" name="Text 4"/>
          <p:cNvSpPr/>
          <p:nvPr/>
        </p:nvSpPr>
        <p:spPr>
          <a:xfrm>
            <a:off x="793790"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Gestion basique des citations</a:t>
            </a:r>
            <a:endParaRPr lang="en-US" sz="1750" dirty="0"/>
          </a:p>
        </p:txBody>
      </p:sp>
      <p:sp>
        <p:nvSpPr>
          <p:cNvPr id="7" name="Text 5"/>
          <p:cNvSpPr/>
          <p:nvPr/>
        </p:nvSpPr>
        <p:spPr>
          <a:xfrm>
            <a:off x="7599521" y="37988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Saira Medium" pitchFamily="34" charset="0"/>
                <a:ea typeface="Saira Medium" pitchFamily="34" charset="-122"/>
                <a:cs typeface="Saira Medium" pitchFamily="34" charset="-120"/>
              </a:rPr>
              <a:t>Microsoft Word</a:t>
            </a:r>
            <a:endParaRPr lang="en-US" sz="2200" dirty="0"/>
          </a:p>
        </p:txBody>
      </p:sp>
      <p:sp>
        <p:nvSpPr>
          <p:cNvPr id="8" name="Text 6"/>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Styles et polices personnalisables</a:t>
            </a:r>
            <a:endParaRPr lang="en-US" sz="1750" dirty="0"/>
          </a:p>
        </p:txBody>
      </p:sp>
      <p:sp>
        <p:nvSpPr>
          <p:cNvPr id="9" name="Text 7"/>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Gestion avancée des références</a:t>
            </a:r>
            <a:endParaRPr lang="en-US" sz="1750" dirty="0"/>
          </a:p>
        </p:txBody>
      </p:sp>
      <p:sp>
        <p:nvSpPr>
          <p:cNvPr id="10" name="Text 8"/>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Modèles professionnels variés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2250877"/>
            <a:ext cx="6330910"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Collaboration et partage</a:t>
            </a:r>
            <a:endParaRPr lang="en-US" sz="4450" dirty="0"/>
          </a:p>
        </p:txBody>
      </p:sp>
      <p:sp>
        <p:nvSpPr>
          <p:cNvPr id="4" name="Shape 1"/>
          <p:cNvSpPr/>
          <p:nvPr/>
        </p:nvSpPr>
        <p:spPr>
          <a:xfrm>
            <a:off x="4451390" y="3299817"/>
            <a:ext cx="510302" cy="510302"/>
          </a:xfrm>
          <a:prstGeom prst="roundRect">
            <a:avLst>
              <a:gd name="adj" fmla="val 40005"/>
            </a:avLst>
          </a:prstGeom>
          <a:solidFill>
            <a:srgbClr val="030303"/>
          </a:solidFill>
          <a:ln w="22860">
            <a:solidFill>
              <a:srgbClr val="FC8337"/>
            </a:solidFill>
            <a:prstDash val="solid"/>
          </a:ln>
        </p:spPr>
      </p:sp>
      <p:sp>
        <p:nvSpPr>
          <p:cNvPr id="5" name="Text 2"/>
          <p:cNvSpPr/>
          <p:nvPr/>
        </p:nvSpPr>
        <p:spPr>
          <a:xfrm>
            <a:off x="5188506" y="33776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Google Docs</a:t>
            </a:r>
            <a:endParaRPr lang="en-US" sz="2200" dirty="0"/>
          </a:p>
        </p:txBody>
      </p:sp>
      <p:sp>
        <p:nvSpPr>
          <p:cNvPr id="6" name="Text 3"/>
          <p:cNvSpPr/>
          <p:nvPr/>
        </p:nvSpPr>
        <p:spPr>
          <a:xfrm>
            <a:off x="5188506" y="3868103"/>
            <a:ext cx="3813810"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Edition simultanée, commentaires, suggestions en temps réel.</a:t>
            </a:r>
            <a:endParaRPr lang="en-US" sz="1750" dirty="0"/>
          </a:p>
        </p:txBody>
      </p:sp>
      <p:sp>
        <p:nvSpPr>
          <p:cNvPr id="7" name="Shape 4"/>
          <p:cNvSpPr/>
          <p:nvPr/>
        </p:nvSpPr>
        <p:spPr>
          <a:xfrm>
            <a:off x="9285803" y="3299817"/>
            <a:ext cx="510302" cy="510302"/>
          </a:xfrm>
          <a:prstGeom prst="roundRect">
            <a:avLst>
              <a:gd name="adj" fmla="val 40005"/>
            </a:avLst>
          </a:prstGeom>
          <a:solidFill>
            <a:srgbClr val="030303"/>
          </a:solidFill>
          <a:ln w="22860">
            <a:solidFill>
              <a:srgbClr val="FC8337"/>
            </a:solidFill>
            <a:prstDash val="solid"/>
          </a:ln>
        </p:spPr>
      </p:sp>
      <p:sp>
        <p:nvSpPr>
          <p:cNvPr id="8" name="Text 5"/>
          <p:cNvSpPr/>
          <p:nvPr/>
        </p:nvSpPr>
        <p:spPr>
          <a:xfrm>
            <a:off x="10022919" y="33776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Microsoft Word</a:t>
            </a:r>
            <a:endParaRPr lang="en-US" sz="2200" dirty="0"/>
          </a:p>
        </p:txBody>
      </p:sp>
      <p:sp>
        <p:nvSpPr>
          <p:cNvPr id="9" name="Text 6"/>
          <p:cNvSpPr/>
          <p:nvPr/>
        </p:nvSpPr>
        <p:spPr>
          <a:xfrm>
            <a:off x="10022919" y="3868103"/>
            <a:ext cx="3813810"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Suivi des modifications avancé, comparaison et versionnage détaillé.</a:t>
            </a:r>
            <a:endParaRPr lang="en-US" sz="1750" dirty="0"/>
          </a:p>
        </p:txBody>
      </p:sp>
      <p:sp>
        <p:nvSpPr>
          <p:cNvPr id="10" name="Shape 7"/>
          <p:cNvSpPr/>
          <p:nvPr/>
        </p:nvSpPr>
        <p:spPr>
          <a:xfrm>
            <a:off x="4451390" y="5047536"/>
            <a:ext cx="510302" cy="510302"/>
          </a:xfrm>
          <a:prstGeom prst="roundRect">
            <a:avLst>
              <a:gd name="adj" fmla="val 40005"/>
            </a:avLst>
          </a:prstGeom>
          <a:solidFill>
            <a:srgbClr val="030303"/>
          </a:solidFill>
          <a:ln w="22860">
            <a:solidFill>
              <a:srgbClr val="FC8337"/>
            </a:solidFill>
            <a:prstDash val="solid"/>
          </a:ln>
        </p:spPr>
      </p:sp>
      <p:sp>
        <p:nvSpPr>
          <p:cNvPr id="11" name="Text 8"/>
          <p:cNvSpPr/>
          <p:nvPr/>
        </p:nvSpPr>
        <p:spPr>
          <a:xfrm>
            <a:off x="5188506" y="512540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Usage recommandé</a:t>
            </a:r>
            <a:endParaRPr lang="en-US" sz="2200" dirty="0"/>
          </a:p>
        </p:txBody>
      </p:sp>
      <p:sp>
        <p:nvSpPr>
          <p:cNvPr id="12" name="Text 9"/>
          <p:cNvSpPr/>
          <p:nvPr/>
        </p:nvSpPr>
        <p:spPr>
          <a:xfrm>
            <a:off x="5188506" y="5615821"/>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Google Docs pour travail en groupe rapide, Word pour documents complexes.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523053"/>
            <a:ext cx="7454622"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Accessibilité et compatibilité</a:t>
            </a:r>
            <a:endParaRPr lang="en-US" sz="4450" dirty="0"/>
          </a:p>
        </p:txBody>
      </p:sp>
      <p:sp>
        <p:nvSpPr>
          <p:cNvPr id="3" name="Text 1"/>
          <p:cNvSpPr/>
          <p:nvPr/>
        </p:nvSpPr>
        <p:spPr>
          <a:xfrm>
            <a:off x="793790" y="37988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Saira Medium" pitchFamily="34" charset="0"/>
                <a:ea typeface="Saira Medium" pitchFamily="34" charset="-122"/>
                <a:cs typeface="Saira Medium" pitchFamily="34" charset="-120"/>
              </a:rPr>
              <a:t>Google Docs</a:t>
            </a:r>
            <a:endParaRPr lang="en-US" sz="2200" dirty="0"/>
          </a:p>
        </p:txBody>
      </p:sp>
      <p:sp>
        <p:nvSpPr>
          <p:cNvPr id="4" name="Text 2"/>
          <p:cNvSpPr/>
          <p:nvPr/>
        </p:nvSpPr>
        <p:spPr>
          <a:xfrm>
            <a:off x="793790"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Accessible partout avec connexion internet</a:t>
            </a:r>
            <a:endParaRPr lang="en-US" sz="1750" dirty="0"/>
          </a:p>
        </p:txBody>
      </p:sp>
      <p:sp>
        <p:nvSpPr>
          <p:cNvPr id="5" name="Text 3"/>
          <p:cNvSpPr/>
          <p:nvPr/>
        </p:nvSpPr>
        <p:spPr>
          <a:xfrm>
            <a:off x="793790"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Conversion facile vers PDF, DOCX</a:t>
            </a:r>
            <a:endParaRPr lang="en-US" sz="1750" dirty="0"/>
          </a:p>
        </p:txBody>
      </p:sp>
      <p:sp>
        <p:nvSpPr>
          <p:cNvPr id="6" name="Text 4"/>
          <p:cNvSpPr/>
          <p:nvPr/>
        </p:nvSpPr>
        <p:spPr>
          <a:xfrm>
            <a:off x="793790"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Compatible Windows, macOS, Linux, ChromeOS</a:t>
            </a:r>
            <a:endParaRPr lang="en-US" sz="1750" dirty="0"/>
          </a:p>
        </p:txBody>
      </p:sp>
      <p:sp>
        <p:nvSpPr>
          <p:cNvPr id="7" name="Text 5"/>
          <p:cNvSpPr/>
          <p:nvPr/>
        </p:nvSpPr>
        <p:spPr>
          <a:xfrm>
            <a:off x="7599521" y="37988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Saira Medium" pitchFamily="34" charset="0"/>
                <a:ea typeface="Saira Medium" pitchFamily="34" charset="-122"/>
                <a:cs typeface="Saira Medium" pitchFamily="34" charset="-120"/>
              </a:rPr>
              <a:t>Microsoft Word</a:t>
            </a:r>
            <a:endParaRPr lang="en-US" sz="2200" dirty="0"/>
          </a:p>
        </p:txBody>
      </p:sp>
      <p:sp>
        <p:nvSpPr>
          <p:cNvPr id="8" name="Text 6"/>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Installation requise sur appareil</a:t>
            </a:r>
            <a:endParaRPr lang="en-US" sz="1750" dirty="0"/>
          </a:p>
        </p:txBody>
      </p:sp>
      <p:sp>
        <p:nvSpPr>
          <p:cNvPr id="9" name="Text 7"/>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Standard industriel avec large compatibilité</a:t>
            </a:r>
            <a:endParaRPr lang="en-US" sz="1750" dirty="0"/>
          </a:p>
        </p:txBody>
      </p:sp>
      <p:sp>
        <p:nvSpPr>
          <p:cNvPr id="10" name="Text 8"/>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Meilleur support pour mise en page professionnelle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179451"/>
            <a:ext cx="7408664"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Saira Medium" pitchFamily="34" charset="0"/>
                <a:ea typeface="Saira Medium" pitchFamily="34" charset="-122"/>
                <a:cs typeface="Saira Medium" pitchFamily="34" charset="-120"/>
              </a:rPr>
              <a:t>Tarification et abonnements</a:t>
            </a:r>
            <a:endParaRPr lang="en-US" sz="4450" dirty="0"/>
          </a:p>
        </p:txBody>
      </p:sp>
      <p:sp>
        <p:nvSpPr>
          <p:cNvPr id="4" name="Shape 1"/>
          <p:cNvSpPr/>
          <p:nvPr/>
        </p:nvSpPr>
        <p:spPr>
          <a:xfrm>
            <a:off x="793790" y="5228392"/>
            <a:ext cx="510302" cy="510302"/>
          </a:xfrm>
          <a:prstGeom prst="roundRect">
            <a:avLst>
              <a:gd name="adj" fmla="val 40005"/>
            </a:avLst>
          </a:prstGeom>
          <a:solidFill>
            <a:srgbClr val="030303"/>
          </a:solidFill>
          <a:ln w="22860">
            <a:solidFill>
              <a:srgbClr val="FC8337"/>
            </a:solidFill>
            <a:prstDash val="solid"/>
          </a:ln>
        </p:spPr>
      </p:sp>
      <p:sp>
        <p:nvSpPr>
          <p:cNvPr id="5" name="Text 2"/>
          <p:cNvSpPr/>
          <p:nvPr/>
        </p:nvSpPr>
        <p:spPr>
          <a:xfrm>
            <a:off x="1530906" y="53062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Google Docs</a:t>
            </a:r>
            <a:endParaRPr lang="en-US" sz="2200" dirty="0"/>
          </a:p>
        </p:txBody>
      </p:sp>
      <p:sp>
        <p:nvSpPr>
          <p:cNvPr id="6" name="Text 3"/>
          <p:cNvSpPr/>
          <p:nvPr/>
        </p:nvSpPr>
        <p:spPr>
          <a:xfrm>
            <a:off x="1530906" y="5796677"/>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Gratuit avec un compte Google, espace de stockage limité.</a:t>
            </a:r>
            <a:endParaRPr lang="en-US" sz="1750" dirty="0"/>
          </a:p>
        </p:txBody>
      </p:sp>
      <p:sp>
        <p:nvSpPr>
          <p:cNvPr id="7" name="Shape 4"/>
          <p:cNvSpPr/>
          <p:nvPr/>
        </p:nvSpPr>
        <p:spPr>
          <a:xfrm>
            <a:off x="5235893" y="5228392"/>
            <a:ext cx="510302" cy="510302"/>
          </a:xfrm>
          <a:prstGeom prst="roundRect">
            <a:avLst>
              <a:gd name="adj" fmla="val 40005"/>
            </a:avLst>
          </a:prstGeom>
          <a:solidFill>
            <a:srgbClr val="030303"/>
          </a:solidFill>
          <a:ln w="22860">
            <a:solidFill>
              <a:srgbClr val="FC8337"/>
            </a:solidFill>
            <a:prstDash val="solid"/>
          </a:ln>
        </p:spPr>
      </p:sp>
      <p:sp>
        <p:nvSpPr>
          <p:cNvPr id="8" name="Text 5"/>
          <p:cNvSpPr/>
          <p:nvPr/>
        </p:nvSpPr>
        <p:spPr>
          <a:xfrm>
            <a:off x="5973008" y="53062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Microsoft Word</a:t>
            </a:r>
            <a:endParaRPr lang="en-US" sz="2200" dirty="0"/>
          </a:p>
        </p:txBody>
      </p:sp>
      <p:sp>
        <p:nvSpPr>
          <p:cNvPr id="9" name="Text 6"/>
          <p:cNvSpPr/>
          <p:nvPr/>
        </p:nvSpPr>
        <p:spPr>
          <a:xfrm>
            <a:off x="5973008" y="5796677"/>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Payant via Microsoft 365 ou achat unique.</a:t>
            </a:r>
            <a:endParaRPr lang="en-US" sz="1750" dirty="0"/>
          </a:p>
        </p:txBody>
      </p:sp>
      <p:sp>
        <p:nvSpPr>
          <p:cNvPr id="10" name="Shape 7"/>
          <p:cNvSpPr/>
          <p:nvPr/>
        </p:nvSpPr>
        <p:spPr>
          <a:xfrm>
            <a:off x="9677995" y="5228392"/>
            <a:ext cx="510302" cy="510302"/>
          </a:xfrm>
          <a:prstGeom prst="roundRect">
            <a:avLst>
              <a:gd name="adj" fmla="val 40005"/>
            </a:avLst>
          </a:prstGeom>
          <a:solidFill>
            <a:srgbClr val="030303"/>
          </a:solidFill>
          <a:ln w="22860">
            <a:solidFill>
              <a:srgbClr val="FC8337"/>
            </a:solidFill>
            <a:prstDash val="solid"/>
          </a:ln>
        </p:spPr>
      </p:sp>
      <p:sp>
        <p:nvSpPr>
          <p:cNvPr id="11" name="Text 8"/>
          <p:cNvSpPr/>
          <p:nvPr/>
        </p:nvSpPr>
        <p:spPr>
          <a:xfrm>
            <a:off x="10415111" y="5306258"/>
            <a:ext cx="3013353"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Saira Medium" pitchFamily="34" charset="0"/>
                <a:ea typeface="Saira Medium" pitchFamily="34" charset="-122"/>
                <a:cs typeface="Saira Medium" pitchFamily="34" charset="-120"/>
              </a:rPr>
              <a:t>Options pour étudiants</a:t>
            </a:r>
            <a:endParaRPr lang="en-US" sz="2200" dirty="0"/>
          </a:p>
        </p:txBody>
      </p:sp>
      <p:sp>
        <p:nvSpPr>
          <p:cNvPr id="12" name="Text 9"/>
          <p:cNvSpPr/>
          <p:nvPr/>
        </p:nvSpPr>
        <p:spPr>
          <a:xfrm>
            <a:off x="10415111" y="5796677"/>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pitchFamily="34" charset="0"/>
                <a:ea typeface="Roboto" pitchFamily="34" charset="-122"/>
                <a:cs typeface="Roboto" pitchFamily="34" charset="-120"/>
              </a:rPr>
              <a:t>Tarifs réduits Microsoft 365 Education et forfaits Google Workspace.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487</Words>
  <Application>Microsoft Office PowerPoint</Application>
  <PresentationFormat>Personnalisé</PresentationFormat>
  <Paragraphs>84</Paragraphs>
  <Slides>11</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Saira Medium</vt:lpstr>
      <vt:lpstr>Calibri</vt:lpstr>
      <vt:lpstr>Calibri Light</vt:lpstr>
      <vt:lpstr>Roboto</vt:lpstr>
      <vt:lpstr>Georgia</vt:lpstr>
      <vt:lpstr>Arial</vt:lpstr>
      <vt:lpstr>맑은 고딕</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CorteC</cp:lastModifiedBy>
  <cp:revision>2</cp:revision>
  <dcterms:created xsi:type="dcterms:W3CDTF">2025-05-12T14:00:23Z</dcterms:created>
  <dcterms:modified xsi:type="dcterms:W3CDTF">2025-05-16T21:44:05Z</dcterms:modified>
</cp:coreProperties>
</file>