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97" r:id="rId6"/>
    <p:sldId id="296" r:id="rId7"/>
    <p:sldId id="260" r:id="rId8"/>
    <p:sldId id="262" r:id="rId9"/>
    <p:sldId id="263" r:id="rId10"/>
    <p:sldId id="287" r:id="rId11"/>
    <p:sldId id="288" r:id="rId12"/>
    <p:sldId id="289" r:id="rId13"/>
    <p:sldId id="298" r:id="rId14"/>
    <p:sldId id="266" r:id="rId15"/>
    <p:sldId id="290" r:id="rId16"/>
    <p:sldId id="299" r:id="rId17"/>
    <p:sldId id="292" r:id="rId18"/>
    <p:sldId id="300" r:id="rId19"/>
    <p:sldId id="286"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5E4F7"/>
    <a:srgbClr val="0D9CB9"/>
    <a:srgbClr val="F414E9"/>
    <a:srgbClr val="64E42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7" autoAdjust="0"/>
    <p:restoredTop sz="94671" autoAdjust="0"/>
  </p:normalViewPr>
  <p:slideViewPr>
    <p:cSldViewPr showGuides="1">
      <p:cViewPr>
        <p:scale>
          <a:sx n="78" d="100"/>
          <a:sy n="78" d="100"/>
        </p:scale>
        <p:origin x="-1146"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1" fmla="*/ 0 w 7955280"/>
              <a:gd name="connsiteY0-2" fmla="*/ 495300 h 495300"/>
              <a:gd name="connsiteX1-3" fmla="*/ 169546 w 7955280"/>
              <a:gd name="connsiteY1-4" fmla="*/ 0 h 495300"/>
              <a:gd name="connsiteX2-5" fmla="*/ 3966210 w 7955280"/>
              <a:gd name="connsiteY2-6" fmla="*/ 95250 h 495300"/>
              <a:gd name="connsiteX3-7" fmla="*/ 7785734 w 7955280"/>
              <a:gd name="connsiteY3-8" fmla="*/ 0 h 495300"/>
              <a:gd name="connsiteX4-9" fmla="*/ 7955280 w 7955280"/>
              <a:gd name="connsiteY4-10" fmla="*/ 495300 h 495300"/>
              <a:gd name="connsiteX5" fmla="*/ 0 w 7955280"/>
              <a:gd name="connsiteY5" fmla="*/ 495300 h 4953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fr-FR" smtClean="0"/>
              <a:t>Modifiez le style du titre</a:t>
            </a:r>
            <a:endParaRPr lang="en-US"/>
          </a:p>
        </p:txBody>
      </p:sp>
      <p:sp>
        <p:nvSpPr>
          <p:cNvPr id="3" name="Subtitle 2"/>
          <p:cNvSpPr>
            <a:spLocks noGrp="1"/>
          </p:cNvSpPr>
          <p:nvPr>
            <p:ph type="subTitle" idx="1" hasCustomPrompt="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AA309A6D-C09C-4548-B29A-6CF363A7E532}" type="datetimeFigureOut">
              <a:rPr lang="fr-FR" smtClean="0"/>
              <a:pPr/>
              <a:t>26/11/2024</a:t>
            </a:fld>
            <a:endParaRPr lang="fr-BE"/>
          </a:p>
        </p:txBody>
      </p:sp>
      <p:sp>
        <p:nvSpPr>
          <p:cNvPr id="5" name="Footer Placeholder 4"/>
          <p:cNvSpPr>
            <a:spLocks noGrp="1"/>
          </p:cNvSpPr>
          <p:nvPr>
            <p:ph type="ftr" sz="quarter" idx="11"/>
          </p:nvPr>
        </p:nvSpPr>
        <p:spPr>
          <a:xfrm>
            <a:off x="1174044" y="5357592"/>
            <a:ext cx="5034845" cy="365125"/>
          </a:xfrm>
        </p:spPr>
        <p:txBody>
          <a:bodyPr/>
          <a:lstStyle/>
          <a:p>
            <a:endParaRPr lang="fr-BE"/>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hasCustomPrompt="1"/>
          </p:nvPr>
        </p:nvSpPr>
        <p:spPr/>
        <p:txBody>
          <a:bodyPr vert="eaVert"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hasCustomPrompt="1"/>
          </p:nvPr>
        </p:nvSpPr>
        <p:spPr>
          <a:xfrm>
            <a:off x="1298221" y="1106312"/>
            <a:ext cx="5178779" cy="440266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re et text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2"/>
          <p:cNvSpPr>
            <a:spLocks noGrp="1"/>
          </p:cNvSpPr>
          <p:nvPr>
            <p:ph type="body"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hasCustomPrompt="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fr-FR" smtClean="0"/>
              <a:t>Modifiez le style du titre</a:t>
            </a:r>
            <a:endParaRPr lang="en-US" dirty="0"/>
          </a:p>
        </p:txBody>
      </p:sp>
      <p:sp>
        <p:nvSpPr>
          <p:cNvPr id="3" name="Text Placeholder 2"/>
          <p:cNvSpPr>
            <a:spLocks noGrp="1"/>
          </p:cNvSpPr>
          <p:nvPr>
            <p:ph type="body" idx="1" hasCustomPrompt="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5" name="Date Placeholder 4"/>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9" name="Content Placeholder 8"/>
          <p:cNvSpPr>
            <a:spLocks noGrp="1"/>
          </p:cNvSpPr>
          <p:nvPr>
            <p:ph sz="quarter" idx="13" hasCustomPrompt="1"/>
          </p:nvPr>
        </p:nvSpPr>
        <p:spPr>
          <a:xfrm>
            <a:off x="1298448" y="2121407"/>
            <a:ext cx="3200400" cy="360273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hasCustomPrompt="1"/>
          </p:nvPr>
        </p:nvSpPr>
        <p:spPr>
          <a:xfrm>
            <a:off x="4663440" y="2119313"/>
            <a:ext cx="3200400" cy="360521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hasCustomPrompt="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hasCustomPrompt="1"/>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a:p>
        </p:txBody>
      </p:sp>
      <p:sp>
        <p:nvSpPr>
          <p:cNvPr id="11" name="Content Placeholder 10"/>
          <p:cNvSpPr>
            <a:spLocks noGrp="1"/>
          </p:cNvSpPr>
          <p:nvPr>
            <p:ph sz="quarter" idx="13" hasCustomPrompt="1"/>
          </p:nvPr>
        </p:nvSpPr>
        <p:spPr>
          <a:xfrm>
            <a:off x="1298448" y="2944368"/>
            <a:ext cx="3227832" cy="277977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hasCustomPrompt="1"/>
          </p:nvPr>
        </p:nvSpPr>
        <p:spPr>
          <a:xfrm>
            <a:off x="4645151" y="2944813"/>
            <a:ext cx="3227832" cy="277977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1" fmla="*/ 0 w 7955280"/>
              <a:gd name="connsiteY0-2" fmla="*/ 495300 h 495300"/>
              <a:gd name="connsiteX1-3" fmla="*/ 169546 w 7955280"/>
              <a:gd name="connsiteY1-4" fmla="*/ 0 h 495300"/>
              <a:gd name="connsiteX2-5" fmla="*/ 3966210 w 7955280"/>
              <a:gd name="connsiteY2-6" fmla="*/ 95250 h 495300"/>
              <a:gd name="connsiteX3-7" fmla="*/ 7785734 w 7955280"/>
              <a:gd name="connsiteY3-8" fmla="*/ 0 h 495300"/>
              <a:gd name="connsiteX4-9" fmla="*/ 7955280 w 7955280"/>
              <a:gd name="connsiteY4-10" fmla="*/ 495300 h 495300"/>
              <a:gd name="connsiteX5" fmla="*/ 0 w 7955280"/>
              <a:gd name="connsiteY5" fmla="*/ 495300 h 4953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fr-FR" smtClean="0"/>
              <a:t>Modifiez le style du titre</a:t>
            </a:r>
            <a:endParaRPr lang="en-US"/>
          </a:p>
        </p:txBody>
      </p:sp>
      <p:sp>
        <p:nvSpPr>
          <p:cNvPr id="3" name="Content Placeholder 2"/>
          <p:cNvSpPr>
            <a:spLocks noGrp="1"/>
          </p:cNvSpPr>
          <p:nvPr>
            <p:ph idx="1" hasCustomPrompt="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hasCustomPrompt="1"/>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a:xfrm rot="60000">
            <a:off x="6341698" y="5885672"/>
            <a:ext cx="1213821" cy="365125"/>
          </a:xfrm>
        </p:spPr>
        <p:txBody>
          <a:bodyPr/>
          <a:lstStyle/>
          <a:p>
            <a:fld id="{AA309A6D-C09C-4548-B29A-6CF363A7E532}" type="datetimeFigureOut">
              <a:rPr lang="fr-FR" smtClean="0"/>
              <a:pPr/>
              <a:t>26/11/2024</a:t>
            </a:fld>
            <a:endParaRPr lang="fr-BE"/>
          </a:p>
        </p:txBody>
      </p:sp>
      <p:sp>
        <p:nvSpPr>
          <p:cNvPr id="6" name="Footer Placeholder 5"/>
          <p:cNvSpPr>
            <a:spLocks noGrp="1"/>
          </p:cNvSpPr>
          <p:nvPr>
            <p:ph type="ftr" sz="quarter" idx="11"/>
          </p:nvPr>
        </p:nvSpPr>
        <p:spPr>
          <a:xfrm rot="-60000">
            <a:off x="914554" y="5829261"/>
            <a:ext cx="3522607" cy="365125"/>
          </a:xfrm>
        </p:spPr>
        <p:txBody>
          <a:bodyPr/>
          <a:lstStyle/>
          <a:p>
            <a:endParaRPr lang="fr-BE"/>
          </a:p>
        </p:txBody>
      </p:sp>
      <p:sp>
        <p:nvSpPr>
          <p:cNvPr id="7" name="Slide Number Placeholder 6"/>
          <p:cNvSpPr>
            <a:spLocks noGrp="1"/>
          </p:cNvSpPr>
          <p:nvPr>
            <p:ph type="sldNum" sz="quarter" idx="12"/>
          </p:nvPr>
        </p:nvSpPr>
        <p:spPr>
          <a:xfrm rot="60000">
            <a:off x="7557313" y="5896961"/>
            <a:ext cx="554023" cy="365125"/>
          </a:xfrm>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1" fmla="*/ 0 w 7955280"/>
              <a:gd name="connsiteY0-2" fmla="*/ 495300 h 495300"/>
              <a:gd name="connsiteX1-3" fmla="*/ 169546 w 7955280"/>
              <a:gd name="connsiteY1-4" fmla="*/ 0 h 495300"/>
              <a:gd name="connsiteX2-5" fmla="*/ 3966210 w 7955280"/>
              <a:gd name="connsiteY2-6" fmla="*/ 95250 h 495300"/>
              <a:gd name="connsiteX3-7" fmla="*/ 7785734 w 7955280"/>
              <a:gd name="connsiteY3-8" fmla="*/ 0 h 495300"/>
              <a:gd name="connsiteX4-9" fmla="*/ 7955280 w 7955280"/>
              <a:gd name="connsiteY4-10" fmla="*/ 495300 h 495300"/>
              <a:gd name="connsiteX5" fmla="*/ 0 w 7955280"/>
              <a:gd name="connsiteY5" fmla="*/ 495300 h 4953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4" name="Text Placeholder 3"/>
          <p:cNvSpPr>
            <a:spLocks noGrp="1"/>
          </p:cNvSpPr>
          <p:nvPr>
            <p:ph type="body" sz="half" idx="2" hasCustomPrompt="1"/>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a:xfrm rot="60000">
            <a:off x="6345936" y="5888737"/>
            <a:ext cx="1213821" cy="365125"/>
          </a:xfrm>
        </p:spPr>
        <p:txBody>
          <a:bodyPr/>
          <a:lstStyle/>
          <a:p>
            <a:fld id="{AA309A6D-C09C-4548-B29A-6CF363A7E532}" type="datetimeFigureOut">
              <a:rPr lang="fr-FR" smtClean="0"/>
              <a:pPr/>
              <a:t>26/11/2024</a:t>
            </a:fld>
            <a:endParaRPr lang="fr-BE"/>
          </a:p>
        </p:txBody>
      </p:sp>
      <p:sp>
        <p:nvSpPr>
          <p:cNvPr id="6" name="Footer Placeholder 5"/>
          <p:cNvSpPr>
            <a:spLocks noGrp="1"/>
          </p:cNvSpPr>
          <p:nvPr>
            <p:ph type="ftr" sz="quarter" idx="11"/>
          </p:nvPr>
        </p:nvSpPr>
        <p:spPr>
          <a:xfrm rot="-60000">
            <a:off x="914569" y="5831037"/>
            <a:ext cx="3319043" cy="365125"/>
          </a:xfrm>
        </p:spPr>
        <p:txBody>
          <a:bodyPr/>
          <a:lstStyle/>
          <a:p>
            <a:endParaRPr lang="fr-BE"/>
          </a:p>
        </p:txBody>
      </p:sp>
      <p:sp>
        <p:nvSpPr>
          <p:cNvPr id="7" name="Slide Number Placeholder 6"/>
          <p:cNvSpPr>
            <a:spLocks noGrp="1"/>
          </p:cNvSpPr>
          <p:nvPr>
            <p:ph type="sldNum" sz="quarter" idx="12"/>
          </p:nvPr>
        </p:nvSpPr>
        <p:spPr>
          <a:xfrm rot="60000">
            <a:off x="7562089" y="5900026"/>
            <a:ext cx="554023" cy="365125"/>
          </a:xfrm>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1" fmla="*/ 0 w 7955280"/>
              <a:gd name="connsiteY0-2" fmla="*/ 495300 h 495300"/>
              <a:gd name="connsiteX1-3" fmla="*/ 169546 w 7955280"/>
              <a:gd name="connsiteY1-4" fmla="*/ 0 h 495300"/>
              <a:gd name="connsiteX2-5" fmla="*/ 3966210 w 7955280"/>
              <a:gd name="connsiteY2-6" fmla="*/ 95250 h 495300"/>
              <a:gd name="connsiteX3-7" fmla="*/ 7785734 w 7955280"/>
              <a:gd name="connsiteY3-8" fmla="*/ 0 h 495300"/>
              <a:gd name="connsiteX4-9" fmla="*/ 7955280 w 7955280"/>
              <a:gd name="connsiteY4-10" fmla="*/ 495300 h 495300"/>
              <a:gd name="connsiteX5" fmla="*/ 0 w 7955280"/>
              <a:gd name="connsiteY5" fmla="*/ 495300 h 4953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4"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5"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5"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anose="03070502040507070304" pitchFamily="66" charset="0"/>
              </a:defRPr>
            </a:lvl1pPr>
          </a:lstStyle>
          <a:p>
            <a:fld id="{AA309A6D-C09C-4548-B29A-6CF363A7E532}" type="datetimeFigureOut">
              <a:rPr lang="fr-FR" smtClean="0"/>
              <a:pPr/>
              <a:t>26/11/2024</a:t>
            </a:fld>
            <a:endParaRPr lang="fr-BE"/>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anose="03070502040507070304" pitchFamily="66" charset="0"/>
              </a:defRPr>
            </a:lvl1pPr>
          </a:lstStyle>
          <a:p>
            <a:endParaRPr lang="fr-BE"/>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anose="03070502040507070304" pitchFamily="66" charset="0"/>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anose="03060802040406070304"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anose="03060802040406070304"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anose="03060802040406070304"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anose="03060802040406070304"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anose="03060802040406070304"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anose="03060802040406070304"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anose="03060802040406070304"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anose="03060802040406070304"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anose="03060802040406070304"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3608" y="1196752"/>
            <a:ext cx="7056784" cy="4486818"/>
          </a:xfrm>
          <a:prstGeom prst="rect">
            <a:avLst/>
          </a:prstGeom>
          <a:ln>
            <a:noFill/>
          </a:ln>
          <a:effectLst>
            <a:softEdge rad="112500"/>
          </a:effec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71600" y="1484784"/>
            <a:ext cx="2903363" cy="3024336"/>
          </a:xfrm>
          <a:prstGeom prst="rect">
            <a:avLst/>
          </a:prstGeom>
          <a:ln>
            <a:noFill/>
          </a:ln>
          <a:effectLst>
            <a:softEdge rad="112500"/>
          </a:effectLst>
        </p:spPr>
      </p:pic>
      <p:sp>
        <p:nvSpPr>
          <p:cNvPr id="3" name="Parchemin vertical 2"/>
          <p:cNvSpPr/>
          <p:nvPr/>
        </p:nvSpPr>
        <p:spPr>
          <a:xfrm>
            <a:off x="4211960" y="980728"/>
            <a:ext cx="3577357" cy="4032448"/>
          </a:xfrm>
          <a:prstGeom prst="verticalScroll">
            <a:avLst/>
          </a:prstGeom>
          <a:ln>
            <a:solidFill>
              <a:schemeClr val="bg1">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rtl="1">
              <a:lnSpc>
                <a:spcPct val="200000"/>
              </a:lnSpc>
            </a:pPr>
            <a:r>
              <a:rPr lang="ar-DZ" b="1" dirty="0" smtClean="0"/>
              <a:t>حسب المشرع الجزائري في المادة02 من قانون11/90 يعتبر عمالا أجراء كل الذين يؤدون عملا يدويا أو فكريا مقابل مرتب في إطار التنظيم ولحساب شخص أخر طبيعي أو معنوي ، عمومي أو خاص يدعى المستخدم </a:t>
            </a:r>
            <a:endParaRPr lang="fr-FR" b="1" dirty="0"/>
          </a:p>
        </p:txBody>
      </p:sp>
      <p:sp>
        <p:nvSpPr>
          <p:cNvPr id="9" name="Étoile à 8 branches 8"/>
          <p:cNvSpPr/>
          <p:nvPr/>
        </p:nvSpPr>
        <p:spPr>
          <a:xfrm>
            <a:off x="1115616" y="647268"/>
            <a:ext cx="648072" cy="648072"/>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solidFill>
                  <a:schemeClr val="tx1"/>
                </a:solidFill>
              </a:rPr>
              <a:t>06</a:t>
            </a:r>
            <a:endParaRPr lang="fr-FR" b="1" dirty="0">
              <a:solidFill>
                <a:schemeClr val="tx1"/>
              </a:solidFill>
            </a:endParaRPr>
          </a:p>
        </p:txBody>
      </p:sp>
    </p:spTree>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Étoile à 8 branches 1"/>
          <p:cNvSpPr/>
          <p:nvPr/>
        </p:nvSpPr>
        <p:spPr>
          <a:xfrm>
            <a:off x="1019648" y="605104"/>
            <a:ext cx="720080" cy="576064"/>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07</a:t>
            </a:r>
            <a:endParaRPr lang="fr-FR" b="1" dirty="0">
              <a:solidFill>
                <a:schemeClr val="tx1"/>
              </a:solidFill>
            </a:endParaRPr>
          </a:p>
        </p:txBody>
      </p:sp>
      <p:pic>
        <p:nvPicPr>
          <p:cNvPr id="5" name="Imag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220072" y="1196752"/>
            <a:ext cx="2880320" cy="3168352"/>
          </a:xfrm>
          <a:prstGeom prst="rect">
            <a:avLst/>
          </a:prstGeom>
          <a:ln>
            <a:noFill/>
          </a:ln>
          <a:effectLst>
            <a:softEdge rad="112500"/>
          </a:effectLst>
        </p:spPr>
      </p:pic>
      <p:sp>
        <p:nvSpPr>
          <p:cNvPr id="7" name="Parchemin vertical 6"/>
          <p:cNvSpPr/>
          <p:nvPr/>
        </p:nvSpPr>
        <p:spPr>
          <a:xfrm>
            <a:off x="899592" y="1196752"/>
            <a:ext cx="3974984" cy="496855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DZ" b="1" dirty="0" smtClean="0">
                <a:solidFill>
                  <a:srgbClr val="FF0000"/>
                </a:solidFill>
              </a:rPr>
              <a:t>المستخدم: </a:t>
            </a:r>
            <a:r>
              <a:rPr lang="ar-DZ" b="1" dirty="0" smtClean="0">
                <a:solidFill>
                  <a:schemeClr val="tx1"/>
                </a:solidFill>
              </a:rPr>
              <a:t>هو </a:t>
            </a:r>
            <a:r>
              <a:rPr lang="ar-DZ" b="1" dirty="0">
                <a:solidFill>
                  <a:schemeClr val="tx1"/>
                </a:solidFill>
              </a:rPr>
              <a:t>ذلك الشخص القانوني الذي يعد طرفا في عقد العمل والذي يوجد تبعا لذلك ملزما اتجاه الأجراء بتنفيذ كل التزاماته المفروضة بموجب القانون بهذه الصفة، في كل ما يتعلق بدفع الأجر وتعويضات العطل مدفوعة الأجر والتزامه بتحرير كشف الراتب وشهادة العمل إلى جانب كل التزاماته المحددة بموجب قانون 14/83 </a:t>
            </a:r>
            <a:endParaRPr lang="fr-FR" b="1" dirty="0">
              <a:solidFill>
                <a:schemeClr val="tx1"/>
              </a:solidFill>
            </a:endParaRPr>
          </a:p>
        </p:txBody>
      </p:sp>
    </p:spTree>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uage 2"/>
          <p:cNvSpPr/>
          <p:nvPr/>
        </p:nvSpPr>
        <p:spPr>
          <a:xfrm>
            <a:off x="1187624" y="692696"/>
            <a:ext cx="3168352" cy="115212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solidFill>
                  <a:schemeClr val="tx1"/>
                </a:solidFill>
                <a:latin typeface="Arial" panose="020B0604020202020204" pitchFamily="34" charset="0"/>
                <a:cs typeface="Arial" panose="020B0604020202020204" pitchFamily="34" charset="0"/>
              </a:rPr>
              <a:t>آليات التسوية الودية لمنازعات العمل الفردية في النظام الاشتراكي </a:t>
            </a:r>
            <a:endParaRPr lang="fr-FR" b="1" dirty="0">
              <a:solidFill>
                <a:schemeClr val="tx1"/>
              </a:solidFill>
              <a:latin typeface="Arial" panose="020B0604020202020204" pitchFamily="34" charset="0"/>
              <a:cs typeface="Arial" panose="020B0604020202020204" pitchFamily="34" charset="0"/>
            </a:endParaRPr>
          </a:p>
        </p:txBody>
      </p:sp>
      <p:sp>
        <p:nvSpPr>
          <p:cNvPr id="6" name="Carré corné 5"/>
          <p:cNvSpPr/>
          <p:nvPr/>
        </p:nvSpPr>
        <p:spPr>
          <a:xfrm>
            <a:off x="4788024" y="764704"/>
            <a:ext cx="3240360" cy="2448272"/>
          </a:xfrm>
          <a:prstGeom prst="foldedCorner">
            <a:avLst/>
          </a:prstGeom>
        </p:spPr>
        <p:style>
          <a:lnRef idx="2">
            <a:schemeClr val="accent6"/>
          </a:lnRef>
          <a:fillRef idx="1">
            <a:schemeClr val="lt1"/>
          </a:fillRef>
          <a:effectRef idx="0">
            <a:schemeClr val="accent6"/>
          </a:effectRef>
          <a:fontRef idx="minor">
            <a:schemeClr val="dk1"/>
          </a:fontRef>
        </p:style>
        <p:txBody>
          <a:bodyPr rtlCol="0" anchor="ctr"/>
          <a:lstStyle/>
          <a:p>
            <a:pPr lvl="0" algn="ctr" rtl="1"/>
            <a:endParaRPr lang="ar-DZ" dirty="0" smtClean="0">
              <a:solidFill>
                <a:prstClr val="black"/>
              </a:solidFill>
            </a:endParaRPr>
          </a:p>
          <a:p>
            <a:pPr lvl="0" algn="ctr" rtl="1"/>
            <a:endParaRPr lang="ar-DZ" dirty="0">
              <a:solidFill>
                <a:prstClr val="black"/>
              </a:solidFill>
            </a:endParaRPr>
          </a:p>
          <a:p>
            <a:pPr lvl="0" algn="ctr" rtl="1"/>
            <a:r>
              <a:rPr lang="ar-DZ" b="1" dirty="0" smtClean="0">
                <a:solidFill>
                  <a:prstClr val="black"/>
                </a:solidFill>
              </a:rPr>
              <a:t>كانت الجزائر خاضعة للتشريع الفرنسي في كل المجالات ومنها قانون العمل وذلك خلال فترة الاستعمار، بعد الاستقلال مدد العمل بالقوانين الفرنسية إلا ما تعارض منها بالسيادة الوطنية، استمر الوضع إلى غاية سنة 1966 تاريخ صدور القانون الأساسي العام للوظيفة العامة </a:t>
            </a:r>
            <a:endParaRPr lang="fr-FR" b="1" dirty="0">
              <a:solidFill>
                <a:prstClr val="black"/>
              </a:solidFill>
            </a:endParaRPr>
          </a:p>
        </p:txBody>
      </p:sp>
      <p:sp>
        <p:nvSpPr>
          <p:cNvPr id="2" name="Carré corné 1"/>
          <p:cNvSpPr/>
          <p:nvPr/>
        </p:nvSpPr>
        <p:spPr>
          <a:xfrm>
            <a:off x="899592" y="1988840"/>
            <a:ext cx="3096344" cy="2664296"/>
          </a:xfrm>
          <a:prstGeom prst="foldedCorner">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50000"/>
              </a:lnSpc>
            </a:pPr>
            <a:endParaRPr lang="ar-DZ" b="1" dirty="0" smtClean="0"/>
          </a:p>
          <a:p>
            <a:pPr algn="ctr" rtl="1">
              <a:lnSpc>
                <a:spcPct val="150000"/>
              </a:lnSpc>
            </a:pPr>
            <a:r>
              <a:rPr lang="ar-DZ" b="1" dirty="0" smtClean="0"/>
              <a:t>في بداية السبعينات ظهر أول تشريع أصدره المشرع الجزائري في مجال تنظيم علاقات العمل، كان بموجب الأمر74/71 المتعلق بالتسيير الاشتراكي للمؤسسات جاء ليعكس نظام الاقتصاد الموجه الذي تبنته الجزائر</a:t>
            </a:r>
            <a:endParaRPr lang="fr-FR" b="1" dirty="0"/>
          </a:p>
        </p:txBody>
      </p:sp>
      <p:sp>
        <p:nvSpPr>
          <p:cNvPr id="4" name="Carré corné 3"/>
          <p:cNvSpPr/>
          <p:nvPr/>
        </p:nvSpPr>
        <p:spPr>
          <a:xfrm>
            <a:off x="4387584" y="3717032"/>
            <a:ext cx="3024336" cy="2304256"/>
          </a:xfrm>
          <a:prstGeom prst="foldedCorner">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50000"/>
              </a:lnSpc>
            </a:pPr>
            <a:endParaRPr lang="ar-DZ" b="1" dirty="0" smtClean="0"/>
          </a:p>
          <a:p>
            <a:pPr algn="ctr" rtl="1">
              <a:lnSpc>
                <a:spcPct val="150000"/>
              </a:lnSpc>
            </a:pPr>
            <a:r>
              <a:rPr lang="ar-DZ" b="1" dirty="0" smtClean="0"/>
              <a:t>وهذا ما أكده المشرع الجزائري من خلال الأمر 33/75 المتضمن اختصاصات مفتشية العمل والشؤون الاجتماعية من خلال المادة01 منه </a:t>
            </a:r>
            <a:endParaRPr lang="fr-FR" b="1" dirty="0"/>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an courbé vers le bas 2"/>
          <p:cNvSpPr/>
          <p:nvPr/>
        </p:nvSpPr>
        <p:spPr>
          <a:xfrm>
            <a:off x="2267744" y="568528"/>
            <a:ext cx="3888432" cy="1152128"/>
          </a:xfrm>
          <a:prstGeom prst="ellipseRibb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latin typeface="Arial" panose="020B0604020202020204" pitchFamily="34" charset="0"/>
                <a:cs typeface="Arial" panose="020B0604020202020204" pitchFamily="34" charset="0"/>
              </a:rPr>
              <a:t>آليات التسوية الودية لمنازعات العمل الفردية </a:t>
            </a:r>
            <a:r>
              <a:rPr lang="ar-DZ" b="1" dirty="0" smtClean="0">
                <a:solidFill>
                  <a:schemeClr val="tx1"/>
                </a:solidFill>
                <a:latin typeface="Arial" panose="020B0604020202020204" pitchFamily="34" charset="0"/>
                <a:cs typeface="Arial" panose="020B0604020202020204" pitchFamily="34" charset="0"/>
              </a:rPr>
              <a:t>بعد اصلاحات 1989</a:t>
            </a:r>
            <a:endParaRPr lang="fr-FR" dirty="0"/>
          </a:p>
        </p:txBody>
      </p:sp>
      <p:sp>
        <p:nvSpPr>
          <p:cNvPr id="4" name="Carré corné 3"/>
          <p:cNvSpPr/>
          <p:nvPr/>
        </p:nvSpPr>
        <p:spPr>
          <a:xfrm>
            <a:off x="5437780" y="2276872"/>
            <a:ext cx="2664296" cy="3168352"/>
          </a:xfrm>
          <a:prstGeom prst="foldedCorner">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lnSpc>
                <a:spcPct val="150000"/>
              </a:lnSpc>
            </a:pPr>
            <a:endParaRPr lang="ar-DZ" b="1" dirty="0" smtClean="0"/>
          </a:p>
          <a:p>
            <a:pPr algn="ctr" rtl="1">
              <a:lnSpc>
                <a:spcPct val="150000"/>
              </a:lnSpc>
            </a:pPr>
            <a:r>
              <a:rPr lang="ar-DZ" b="1" dirty="0" smtClean="0"/>
              <a:t>تم انشاء مكاتب المصالحة للتوفيق بين وجهات نظر أطراف النزاع والمحافظة على العلاقة الودية بين العامل والمستخدم لضمان استمرارية علاقة العمل، هذا ما نظمه المشرع الجزائري بموجب القانون04/90 </a:t>
            </a:r>
            <a:endParaRPr lang="fr-FR" b="1" dirty="0"/>
          </a:p>
        </p:txBody>
      </p:sp>
      <p:sp>
        <p:nvSpPr>
          <p:cNvPr id="5" name="Carré corné 4"/>
          <p:cNvSpPr/>
          <p:nvPr/>
        </p:nvSpPr>
        <p:spPr>
          <a:xfrm>
            <a:off x="899592" y="2276872"/>
            <a:ext cx="3312368" cy="3312368"/>
          </a:xfrm>
          <a:prstGeom prst="foldedCorner">
            <a:avLst/>
          </a:prstGeom>
          <a:solidFill>
            <a:schemeClr val="bg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endParaRPr lang="ar-DZ" b="1" dirty="0" smtClean="0">
              <a:solidFill>
                <a:schemeClr val="tx1"/>
              </a:solidFill>
            </a:endParaRPr>
          </a:p>
          <a:p>
            <a:pPr algn="ctr" rtl="1">
              <a:lnSpc>
                <a:spcPct val="150000"/>
              </a:lnSpc>
            </a:pPr>
            <a:r>
              <a:rPr lang="ar-DZ" b="1" dirty="0" smtClean="0">
                <a:solidFill>
                  <a:schemeClr val="tx1"/>
                </a:solidFill>
              </a:rPr>
              <a:t>أجاز القانون 04/90 طبقا للمادة 05 منه للعامل الأجير في حالة عدم نجاعة التسوية الودية للنزاع داخل الهيئة المستخدمة طبقا لأحكام المادتين 03و04 من القانون المشار اليه أعلاه، أن يقوم بإخراج النزاع خارج الهيئة المستخدمة، حيث يقوم بداية بإخطار مفتش العمل المختص بتقديم طلبه</a:t>
            </a:r>
            <a:endParaRPr lang="fr-FR" b="1" dirty="0">
              <a:solidFill>
                <a:schemeClr val="tx1"/>
              </a:solidFill>
            </a:endParaRPr>
          </a:p>
        </p:txBody>
      </p:sp>
    </p:spTree>
    <p:extLst>
      <p:ext uri="{BB962C8B-B14F-4D97-AF65-F5344CB8AC3E}">
        <p14:creationId xmlns:p14="http://schemas.microsoft.com/office/powerpoint/2010/main" xmlns="" val="1773460665"/>
      </p:ext>
    </p:extLst>
  </p:cSld>
  <p:clrMapOvr>
    <a:masterClrMapping/>
  </p:clrMapOvr>
  <p:transition spd="slow">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ربع نص 25"/>
          <p:cNvSpPr txBox="1"/>
          <p:nvPr/>
        </p:nvSpPr>
        <p:spPr>
          <a:xfrm>
            <a:off x="6589876" y="3913176"/>
            <a:ext cx="873898"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ar-DZ" sz="4000" b="1" i="0" u="none" strike="noStrike" kern="0" cap="none" spc="0" normalizeH="0" baseline="0" noProof="0" dirty="0" smtClean="0">
                <a:ln>
                  <a:noFill/>
                </a:ln>
                <a:solidFill>
                  <a:sysClr val="window" lastClr="FFFFFF"/>
                </a:solidFill>
                <a:effectLst/>
                <a:uLnTx/>
                <a:uFillTx/>
                <a:latin typeface="Traditional Arabic" panose="02020603050405020304" pitchFamily="18" charset="-78"/>
                <a:cs typeface="Traditional Arabic" panose="02020603050405020304" pitchFamily="18" charset="-78"/>
              </a:rPr>
              <a:t>1</a:t>
            </a:r>
            <a:endParaRPr kumimoji="0" lang="fr-FR" sz="4000" b="1" i="0" u="none" strike="noStrike" kern="0" cap="none" spc="0" normalizeH="0" baseline="0" noProof="0" dirty="0">
              <a:ln>
                <a:noFill/>
              </a:ln>
              <a:solidFill>
                <a:sysClr val="window" lastClr="FFFFFF"/>
              </a:solidFill>
              <a:effectLst/>
              <a:uLnTx/>
              <a:uFillTx/>
              <a:latin typeface="Traditional Arabic" panose="02020603050405020304" pitchFamily="18" charset="-78"/>
              <a:cs typeface="Traditional Arabic" panose="02020603050405020304" pitchFamily="18" charset="-78"/>
            </a:endParaRPr>
          </a:p>
        </p:txBody>
      </p:sp>
      <p:pic>
        <p:nvPicPr>
          <p:cNvPr id="3076"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35895" y="3546901"/>
            <a:ext cx="945147" cy="89717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9" name="مربع نص 15"/>
          <p:cNvSpPr txBox="1"/>
          <p:nvPr/>
        </p:nvSpPr>
        <p:spPr>
          <a:xfrm>
            <a:off x="1547663" y="5157193"/>
            <a:ext cx="950447"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ar-DZ" sz="4000" b="1" i="0" u="none" strike="noStrike" kern="0" cap="none" spc="0" normalizeH="0" baseline="0" noProof="0" dirty="0" smtClean="0">
                <a:ln>
                  <a:noFill/>
                </a:ln>
                <a:solidFill>
                  <a:sysClr val="window" lastClr="FFFFFF"/>
                </a:solidFill>
                <a:effectLst/>
                <a:uLnTx/>
                <a:uFillTx/>
                <a:cs typeface="Times New Roman" panose="02020603050405020304"/>
              </a:rPr>
              <a:t>03</a:t>
            </a:r>
            <a:endParaRPr kumimoji="0" lang="fr-FR" sz="4000" b="1" i="0" u="none" strike="noStrike" kern="0" cap="none" spc="0" normalizeH="0" baseline="0" noProof="0" dirty="0">
              <a:ln>
                <a:noFill/>
              </a:ln>
              <a:solidFill>
                <a:sysClr val="window" lastClr="FFFFFF"/>
              </a:solidFill>
              <a:effectLst/>
              <a:uLnTx/>
              <a:uFillTx/>
              <a:cs typeface="+mj-cs"/>
            </a:endParaRPr>
          </a:p>
        </p:txBody>
      </p:sp>
      <p:sp>
        <p:nvSpPr>
          <p:cNvPr id="4" name="Pensées 3"/>
          <p:cNvSpPr/>
          <p:nvPr/>
        </p:nvSpPr>
        <p:spPr>
          <a:xfrm>
            <a:off x="1331641" y="1340768"/>
            <a:ext cx="5544616" cy="3103311"/>
          </a:xfrm>
          <a:prstGeom prst="cloudCallout">
            <a:avLst/>
          </a:prstGeom>
        </p:spPr>
        <p:style>
          <a:lnRef idx="3">
            <a:schemeClr val="lt1"/>
          </a:lnRef>
          <a:fillRef idx="1">
            <a:schemeClr val="accent6"/>
          </a:fillRef>
          <a:effectRef idx="1">
            <a:schemeClr val="accent6"/>
          </a:effectRef>
          <a:fontRef idx="minor">
            <a:schemeClr val="lt1"/>
          </a:fontRef>
        </p:style>
        <p:txBody>
          <a:bodyPr rtlCol="0" anchor="ctr"/>
          <a:lstStyle/>
          <a:p>
            <a:pPr algn="ctr" rtl="1">
              <a:lnSpc>
                <a:spcPct val="150000"/>
              </a:lnSpc>
            </a:pPr>
            <a:r>
              <a:rPr lang="ar-DZ" b="1" dirty="0" smtClean="0">
                <a:solidFill>
                  <a:schemeClr val="tx1"/>
                </a:solidFill>
              </a:rPr>
              <a:t>اكتفى المشرع الجزائري فيما يخص استدعاء الأطراف بالإشارة إلى أن يتولى القيام به مفتش العمل حيث يستدعي الأطراف للحضور لجلسة المصالحة خلال 8 أيام من تاريخ الاستدعاء، طبقا لأحكام المادة 02/27 من القانون السالف الذكر</a:t>
            </a:r>
            <a:endParaRPr lang="fr-FR" b="1" dirty="0">
              <a:solidFill>
                <a:schemeClr val="tx1"/>
              </a:solidFill>
            </a:endParaRPr>
          </a:p>
        </p:txBody>
      </p:sp>
    </p:spTree>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71600" y="836713"/>
            <a:ext cx="2798259" cy="2448272"/>
          </a:xfrm>
          <a:prstGeom prst="rect">
            <a:avLst/>
          </a:prstGeom>
          <a:ln>
            <a:noFill/>
          </a:ln>
          <a:effectLst>
            <a:softEdge rad="112500"/>
          </a:effectLst>
        </p:spPr>
      </p:pic>
      <p:sp>
        <p:nvSpPr>
          <p:cNvPr id="4" name="Parchemin vertical 3"/>
          <p:cNvSpPr/>
          <p:nvPr/>
        </p:nvSpPr>
        <p:spPr>
          <a:xfrm>
            <a:off x="3995936" y="980728"/>
            <a:ext cx="3600400" cy="4104456"/>
          </a:xfrm>
          <a:prstGeom prst="verticalScroll">
            <a:avLst/>
          </a:prstGeom>
          <a:solidFill>
            <a:schemeClr val="accent3">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DZ" b="1" dirty="0" smtClean="0">
              <a:solidFill>
                <a:schemeClr val="tx1"/>
              </a:solidFill>
            </a:endParaRPr>
          </a:p>
          <a:p>
            <a:pPr algn="ctr" rtl="1"/>
            <a:endParaRPr lang="ar-DZ" b="1" dirty="0">
              <a:solidFill>
                <a:schemeClr val="tx1"/>
              </a:solidFill>
            </a:endParaRPr>
          </a:p>
          <a:p>
            <a:pPr algn="ctr" rtl="1"/>
            <a:endParaRPr lang="ar-DZ" b="1" dirty="0" smtClean="0">
              <a:solidFill>
                <a:schemeClr val="tx1"/>
              </a:solidFill>
            </a:endParaRPr>
          </a:p>
          <a:p>
            <a:pPr algn="ctr" rtl="1"/>
            <a:endParaRPr lang="ar-DZ" b="1" dirty="0">
              <a:solidFill>
                <a:schemeClr val="tx1"/>
              </a:solidFill>
            </a:endParaRPr>
          </a:p>
          <a:p>
            <a:pPr algn="ctr" rtl="1"/>
            <a:endParaRPr lang="ar-DZ" b="1" dirty="0" smtClean="0">
              <a:solidFill>
                <a:schemeClr val="tx1"/>
              </a:solidFill>
            </a:endParaRPr>
          </a:p>
          <a:p>
            <a:pPr algn="ctr" rtl="1">
              <a:lnSpc>
                <a:spcPct val="150000"/>
              </a:lnSpc>
            </a:pPr>
            <a:endParaRPr lang="ar-DZ" b="1" dirty="0" smtClean="0">
              <a:solidFill>
                <a:schemeClr val="tx1"/>
              </a:solidFill>
            </a:endParaRPr>
          </a:p>
          <a:p>
            <a:pPr algn="ctr" rtl="1">
              <a:lnSpc>
                <a:spcPct val="150000"/>
              </a:lnSpc>
            </a:pPr>
            <a:r>
              <a:rPr lang="ar-DZ" b="1" dirty="0" smtClean="0">
                <a:solidFill>
                  <a:schemeClr val="tx1"/>
                </a:solidFill>
              </a:rPr>
              <a:t>اعتبر المشرع السوري والموريتاني نتائج مكتب المصالحة بمثابة حكم قضائي بعد أن توضع عليه الصيغة التنفيذية من قبل كاتب ضبط المحكمة الواقعة في دائرتها الدائرة المختصة، أو بأمر من رئيس المحكمة بناءا على طلب الطرف الأكثر استعجالا</a:t>
            </a:r>
          </a:p>
          <a:p>
            <a:pPr algn="ctr" rtl="1"/>
            <a:endParaRPr lang="ar-DZ" b="1" dirty="0">
              <a:solidFill>
                <a:schemeClr val="tx1"/>
              </a:solidFill>
            </a:endParaRPr>
          </a:p>
          <a:p>
            <a:pPr algn="ctr" rtl="1"/>
            <a:endParaRPr lang="ar-DZ" b="1" dirty="0" smtClean="0">
              <a:solidFill>
                <a:schemeClr val="tx1"/>
              </a:solidFill>
            </a:endParaRPr>
          </a:p>
          <a:p>
            <a:pPr algn="ctr" rtl="1"/>
            <a:endParaRPr lang="ar-DZ" b="1" dirty="0">
              <a:solidFill>
                <a:schemeClr val="tx1"/>
              </a:solidFill>
            </a:endParaRPr>
          </a:p>
          <a:p>
            <a:pPr algn="ctr" rtl="1"/>
            <a:endParaRPr lang="ar-DZ" b="1" dirty="0" smtClean="0">
              <a:solidFill>
                <a:schemeClr val="tx1"/>
              </a:solidFill>
            </a:endParaRPr>
          </a:p>
          <a:p>
            <a:pPr algn="ctr" rtl="1"/>
            <a:endParaRPr lang="ar-DZ" b="1" dirty="0">
              <a:solidFill>
                <a:schemeClr val="tx1"/>
              </a:solidFill>
            </a:endParaRPr>
          </a:p>
          <a:p>
            <a:pPr algn="ctr" rtl="1"/>
            <a:r>
              <a:rPr lang="ar-DZ" b="1" dirty="0" smtClean="0">
                <a:solidFill>
                  <a:schemeClr val="tx1"/>
                </a:solidFill>
              </a:rPr>
              <a:t> </a:t>
            </a:r>
            <a:endParaRPr lang="fr-FR" b="1" dirty="0">
              <a:solidFill>
                <a:schemeClr val="tx1"/>
              </a:solidFill>
            </a:endParaRPr>
          </a:p>
        </p:txBody>
      </p:sp>
    </p:spTree>
  </p:cSld>
  <p:clrMapOvr>
    <a:masterClrMapping/>
  </p:clrMapOvr>
  <p:transition spd="slow">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820744" y="1196752"/>
            <a:ext cx="3240360" cy="3312368"/>
          </a:xfrm>
          <a:prstGeom prst="rect">
            <a:avLst/>
          </a:prstGeom>
          <a:ln>
            <a:noFill/>
          </a:ln>
          <a:effectLst>
            <a:softEdge rad="112500"/>
          </a:effectLst>
        </p:spPr>
      </p:pic>
      <p:sp>
        <p:nvSpPr>
          <p:cNvPr id="4" name="Parchemin vertical 3"/>
          <p:cNvSpPr/>
          <p:nvPr/>
        </p:nvSpPr>
        <p:spPr>
          <a:xfrm>
            <a:off x="755576" y="1268760"/>
            <a:ext cx="3312368" cy="4320480"/>
          </a:xfrm>
          <a:prstGeom prst="verticalScroll">
            <a:avLst/>
          </a:prstGeom>
        </p:spPr>
        <p:style>
          <a:lnRef idx="3">
            <a:schemeClr val="lt1"/>
          </a:lnRef>
          <a:fillRef idx="1">
            <a:schemeClr val="accent6"/>
          </a:fillRef>
          <a:effectRef idx="1">
            <a:schemeClr val="accent6"/>
          </a:effectRef>
          <a:fontRef idx="minor">
            <a:schemeClr val="lt1"/>
          </a:fontRef>
        </p:style>
        <p:txBody>
          <a:bodyPr rtlCol="0" anchor="ctr"/>
          <a:lstStyle/>
          <a:p>
            <a:pPr algn="ctr" rtl="1">
              <a:lnSpc>
                <a:spcPct val="150000"/>
              </a:lnSpc>
            </a:pPr>
            <a:r>
              <a:rPr lang="ar-DZ" b="1" dirty="0" smtClean="0">
                <a:solidFill>
                  <a:schemeClr val="tx1"/>
                </a:solidFill>
              </a:rPr>
              <a:t>اعتبره المشرع الجزائري مجرد اتفاق بين الطرفين على وضع حد للنزاع طبقا لنص المادة 31 من قانون 04/90 والتي نصت على أنه: في حالة اتفاق الأطراف يعد المكتب محضرا بالمصالحة عن ذلك </a:t>
            </a:r>
            <a:endParaRPr lang="fr-FR" b="1" dirty="0">
              <a:solidFill>
                <a:schemeClr val="tx1"/>
              </a:solidFill>
            </a:endParaRPr>
          </a:p>
        </p:txBody>
      </p:sp>
    </p:spTree>
    <p:extLst>
      <p:ext uri="{BB962C8B-B14F-4D97-AF65-F5344CB8AC3E}">
        <p14:creationId xmlns:p14="http://schemas.microsoft.com/office/powerpoint/2010/main" xmlns="" val="580316813"/>
      </p:ext>
    </p:extLst>
  </p:cSld>
  <p:clrMapOvr>
    <a:masterClrMapping/>
  </p:clrMapOvr>
  <p:transition spd="slow">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sées 2"/>
          <p:cNvSpPr/>
          <p:nvPr/>
        </p:nvSpPr>
        <p:spPr>
          <a:xfrm>
            <a:off x="4901904" y="1124744"/>
            <a:ext cx="3096344" cy="1368152"/>
          </a:xfrm>
          <a:prstGeom prst="cloudCallout">
            <a:avLst/>
          </a:prstGeom>
          <a:solidFill>
            <a:schemeClr val="bg1">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rtl="1">
              <a:lnSpc>
                <a:spcPct val="150000"/>
              </a:lnSpc>
            </a:pPr>
            <a:r>
              <a:rPr lang="ar-DZ" b="1" dirty="0" smtClean="0">
                <a:solidFill>
                  <a:schemeClr val="tx1"/>
                </a:solidFill>
              </a:rPr>
              <a:t>الضمانات القانونية والقضائية لتنفيذ محاضر المصالحة</a:t>
            </a:r>
            <a:endParaRPr lang="fr-FR" b="1" dirty="0">
              <a:solidFill>
                <a:schemeClr val="tx1"/>
              </a:solidFill>
            </a:endParaRPr>
          </a:p>
        </p:txBody>
      </p:sp>
      <p:sp>
        <p:nvSpPr>
          <p:cNvPr id="4" name="Parchemin vertical 3"/>
          <p:cNvSpPr/>
          <p:nvPr/>
        </p:nvSpPr>
        <p:spPr>
          <a:xfrm>
            <a:off x="899592" y="998288"/>
            <a:ext cx="4032448" cy="4968552"/>
          </a:xfrm>
          <a:prstGeom prst="vertic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endParaRPr lang="ar-DZ" dirty="0" smtClean="0"/>
          </a:p>
          <a:p>
            <a:pPr algn="ctr" rtl="1"/>
            <a:endParaRPr lang="ar-DZ" dirty="0"/>
          </a:p>
          <a:p>
            <a:pPr algn="ctr" rtl="1"/>
            <a:endParaRPr lang="ar-DZ" dirty="0" smtClean="0"/>
          </a:p>
          <a:p>
            <a:pPr algn="ctr" rtl="1"/>
            <a:endParaRPr lang="ar-DZ" dirty="0"/>
          </a:p>
          <a:p>
            <a:pPr algn="ctr" rtl="1"/>
            <a:endParaRPr lang="ar-DZ" dirty="0" smtClean="0"/>
          </a:p>
          <a:p>
            <a:pPr algn="ctr" rtl="1">
              <a:lnSpc>
                <a:spcPct val="150000"/>
              </a:lnSpc>
            </a:pPr>
            <a:endParaRPr lang="ar-DZ" b="1" dirty="0" smtClean="0"/>
          </a:p>
          <a:p>
            <a:pPr algn="ctr" rtl="1">
              <a:lnSpc>
                <a:spcPct val="150000"/>
              </a:lnSpc>
            </a:pPr>
            <a:r>
              <a:rPr lang="ar-DZ" b="1" dirty="0" smtClean="0"/>
              <a:t>فرض المشرع الجزائري جزاءات في حالة امتناع عن تنفيذ محاضر المصالحة وذلك لحماية الطرف المتضرر، من خلال تدعيم هذه المحاضر وإحاطتها ببعض الضمانات التنفيذية ذات الطابع القضائي</a:t>
            </a:r>
          </a:p>
          <a:p>
            <a:pPr algn="ctr" rtl="1">
              <a:lnSpc>
                <a:spcPct val="150000"/>
              </a:lnSpc>
            </a:pPr>
            <a:r>
              <a:rPr lang="ar-DZ" b="1" dirty="0"/>
              <a:t> </a:t>
            </a:r>
            <a:r>
              <a:rPr lang="ar-DZ" b="1" dirty="0" smtClean="0"/>
              <a:t>وتتمثل هذه الضمانات في الغرامة التهديدية والتي أشار إليها المشرع كوسيلة ضغط على المستخدم لدفعه على تنفيذ التزاماته في نص المادة 34 من قانون 04/90   </a:t>
            </a:r>
            <a:endParaRPr lang="ar-DZ" b="1" dirty="0"/>
          </a:p>
          <a:p>
            <a:pPr algn="ctr" rtl="1">
              <a:lnSpc>
                <a:spcPct val="150000"/>
              </a:lnSpc>
            </a:pPr>
            <a:endParaRPr lang="ar-DZ" b="1" dirty="0" smtClean="0"/>
          </a:p>
          <a:p>
            <a:pPr algn="ctr" rtl="1"/>
            <a:endParaRPr lang="ar-DZ" dirty="0"/>
          </a:p>
          <a:p>
            <a:pPr algn="ctr" rtl="1"/>
            <a:endParaRPr lang="ar-DZ" dirty="0" smtClean="0"/>
          </a:p>
          <a:p>
            <a:pPr algn="ctr"/>
            <a:endParaRPr lang="ar-DZ" dirty="0"/>
          </a:p>
          <a:p>
            <a:pPr algn="ctr"/>
            <a:endParaRPr lang="ar-DZ" dirty="0"/>
          </a:p>
        </p:txBody>
      </p:sp>
    </p:spTree>
  </p:cSld>
  <p:clrMapOvr>
    <a:masterClrMapping/>
  </p:clrMapOvr>
  <p:transition spd="slow">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an courbé vers le haut 2"/>
          <p:cNvSpPr/>
          <p:nvPr/>
        </p:nvSpPr>
        <p:spPr>
          <a:xfrm>
            <a:off x="5076056" y="836712"/>
            <a:ext cx="2664296" cy="864096"/>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الخاتمة </a:t>
            </a:r>
            <a:endParaRPr lang="fr-FR" sz="2400" b="1" dirty="0">
              <a:solidFill>
                <a:schemeClr val="tx1"/>
              </a:solidFill>
            </a:endParaRPr>
          </a:p>
        </p:txBody>
      </p:sp>
      <p:sp>
        <p:nvSpPr>
          <p:cNvPr id="4" name="Parchemin vertical 3"/>
          <p:cNvSpPr/>
          <p:nvPr/>
        </p:nvSpPr>
        <p:spPr>
          <a:xfrm>
            <a:off x="827584" y="808192"/>
            <a:ext cx="3960440" cy="5328592"/>
          </a:xfrm>
          <a:prstGeom prst="vertic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50000"/>
              </a:lnSpc>
            </a:pPr>
            <a:r>
              <a:rPr lang="ar-DZ" b="1" dirty="0" smtClean="0">
                <a:solidFill>
                  <a:schemeClr val="tx1"/>
                </a:solidFill>
              </a:rPr>
              <a:t>  وفي الأخير يمكننا القول أن التطور الذي عرفته الجزائر خلال سنوات الأخيرة  والمتمثل في اعادة تكوين مؤسساتها السياسية والاجتماعية ،سمح لها بالمرور من نظام مركزي موجه إلى نظام اقتصادي ليبرالي، وقد ترتب عن ذلك إعادة النظر في العديد من القوانين الاجتماعية بغرض تكييف علاقات العمل مع السياسة الاقتصادية الجديدة</a:t>
            </a:r>
          </a:p>
          <a:p>
            <a:pPr algn="ctr" rtl="1"/>
            <a:endParaRPr lang="fr-FR" b="1" dirty="0">
              <a:solidFill>
                <a:schemeClr val="tx1"/>
              </a:solidFill>
            </a:endParaRPr>
          </a:p>
        </p:txBody>
      </p:sp>
    </p:spTree>
    <p:extLst>
      <p:ext uri="{BB962C8B-B14F-4D97-AF65-F5344CB8AC3E}">
        <p14:creationId xmlns:p14="http://schemas.microsoft.com/office/powerpoint/2010/main" xmlns="" val="4176676771"/>
      </p:ext>
    </p:extLst>
  </p:cSld>
  <p:clrMapOvr>
    <a:masterClrMapping/>
  </p:clrMapOvr>
  <p:transition spd="slow">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94832" y="1028000"/>
            <a:ext cx="7632848" cy="5209312"/>
          </a:xfrm>
          <a:prstGeom prst="rect">
            <a:avLst/>
          </a:prstGeom>
          <a:ln>
            <a:noFill/>
          </a:ln>
          <a:effectLst>
            <a:softEdge rad="112500"/>
          </a:effectLst>
        </p:spPr>
      </p:pic>
    </p:spTree>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3"/>
          <p:cNvSpPr>
            <a:spLocks noGrp="1"/>
          </p:cNvSpPr>
          <p:nvPr>
            <p:ph type="title"/>
          </p:nvPr>
        </p:nvSpPr>
        <p:spPr>
          <a:xfrm>
            <a:off x="0" y="0"/>
            <a:ext cx="9144000" cy="6858000"/>
          </a:xfrm>
          <a:prstGeom prst="rect">
            <a:avLst/>
          </a:prstGeom>
        </p:spPr>
        <p:txBody>
          <a:bodyPr>
            <a:normAutofit fontScale="90000"/>
          </a:bodyPr>
          <a:lstStyle/>
          <a:p>
            <a:pPr marL="0" marR="0" lvl="0" indent="0" algn="r" defTabSz="914400" rtl="1" eaLnBrk="1" fontAlgn="auto" latinLnBrk="0" hangingPunct="1">
              <a:lnSpc>
                <a:spcPct val="100000"/>
              </a:lnSpc>
              <a:spcBef>
                <a:spcPts val="0"/>
              </a:spcBef>
              <a:spcAft>
                <a:spcPts val="0"/>
              </a:spcAft>
              <a:buClrTx/>
              <a:buSzTx/>
              <a:buFontTx/>
              <a:buNone/>
              <a:defRPr/>
            </a:pPr>
            <a:r>
              <a:rPr kumimoji="0" lang="ar-DZ" sz="2400" b="0" i="0" u="none" strike="noStrike" kern="0" cap="none" spc="0" normalizeH="0" baseline="0" noProof="0" dirty="0" smtClean="0">
                <a:ln>
                  <a:noFill/>
                </a:ln>
                <a:solidFill>
                  <a:sysClr val="windowText" lastClr="000000"/>
                </a:solidFill>
                <a:effectLst/>
                <a:uLnTx/>
                <a:uFillTx/>
                <a:cs typeface="Arial" panose="020B0604020202020204"/>
              </a:rPr>
              <a:t>                                 </a:t>
            </a:r>
            <a:br>
              <a:rPr kumimoji="0" lang="ar-DZ" sz="2400" b="0" i="0" u="none" strike="noStrike" kern="0" cap="none" spc="0" normalizeH="0" baseline="0" noProof="0" dirty="0" smtClean="0">
                <a:ln>
                  <a:noFill/>
                </a:ln>
                <a:solidFill>
                  <a:sysClr val="windowText" lastClr="000000"/>
                </a:solidFill>
                <a:effectLst/>
                <a:uLnTx/>
                <a:uFillTx/>
                <a:cs typeface="Arial" panose="020B0604020202020204"/>
              </a:rPr>
            </a:br>
            <a:r>
              <a:rPr kumimoji="0" lang="ar-DZ" sz="2400" b="0" i="0" u="none" strike="noStrike" kern="0" cap="none" spc="0" normalizeH="0" baseline="0" noProof="0" dirty="0">
                <a:ln>
                  <a:noFill/>
                </a:ln>
                <a:solidFill>
                  <a:sysClr val="windowText" lastClr="000000"/>
                </a:solidFill>
                <a:effectLst/>
                <a:uLnTx/>
                <a:uFillTx/>
                <a:cs typeface="Arial" panose="020B0604020202020204"/>
              </a:rPr>
              <a:t/>
            </a:r>
            <a:br>
              <a:rPr kumimoji="0" lang="ar-DZ" sz="2400" b="0" i="0" u="none" strike="noStrike" kern="0" cap="none" spc="0" normalizeH="0" baseline="0" noProof="0" dirty="0">
                <a:ln>
                  <a:noFill/>
                </a:ln>
                <a:solidFill>
                  <a:sysClr val="windowText" lastClr="000000"/>
                </a:solidFill>
                <a:effectLst/>
                <a:uLnTx/>
                <a:uFillTx/>
                <a:cs typeface="Arial" panose="020B0604020202020204"/>
              </a:rPr>
            </a:br>
            <a:r>
              <a:rPr kumimoji="0" lang="ar-DZ" sz="2400" b="0" i="0" u="none" strike="noStrike" kern="0" cap="none" spc="0" normalizeH="0" baseline="0" noProof="0" dirty="0" smtClean="0">
                <a:ln>
                  <a:noFill/>
                </a:ln>
                <a:solidFill>
                  <a:sysClr val="windowText" lastClr="000000"/>
                </a:solidFill>
                <a:effectLst/>
                <a:uLnTx/>
                <a:uFillTx/>
                <a:cs typeface="Arial" panose="020B0604020202020204"/>
              </a:rPr>
              <a:t>                                           </a:t>
            </a:r>
            <a:br>
              <a:rPr kumimoji="0" lang="ar-DZ" sz="2400" b="0" i="0" u="none" strike="noStrike" kern="0" cap="none" spc="0" normalizeH="0" baseline="0" noProof="0" dirty="0" smtClean="0">
                <a:ln>
                  <a:noFill/>
                </a:ln>
                <a:solidFill>
                  <a:sysClr val="windowText" lastClr="000000"/>
                </a:solidFill>
                <a:effectLst/>
                <a:uLnTx/>
                <a:uFillTx/>
                <a:cs typeface="Arial" panose="020B0604020202020204"/>
              </a:rPr>
            </a:br>
            <a:r>
              <a:rPr lang="ar-DZ" sz="2400" kern="0" dirty="0">
                <a:solidFill>
                  <a:sysClr val="windowText" lastClr="000000"/>
                </a:solidFill>
                <a:cs typeface="Arial" panose="020B0604020202020204"/>
              </a:rPr>
              <a:t> </a:t>
            </a:r>
            <a:r>
              <a:rPr lang="ar-DZ" sz="2400" kern="0" dirty="0" smtClean="0">
                <a:solidFill>
                  <a:sysClr val="windowText" lastClr="000000"/>
                </a:solidFill>
                <a:cs typeface="Arial" panose="020B0604020202020204"/>
              </a:rPr>
              <a:t>                                       </a:t>
            </a:r>
            <a:br>
              <a:rPr lang="ar-DZ" sz="2400" kern="0" dirty="0" smtClean="0">
                <a:solidFill>
                  <a:sysClr val="windowText" lastClr="000000"/>
                </a:solidFill>
                <a:cs typeface="Arial" panose="020B0604020202020204"/>
              </a:rPr>
            </a:br>
            <a:r>
              <a:rPr lang="ar-DZ" sz="2400" kern="0" dirty="0" smtClean="0">
                <a:solidFill>
                  <a:sysClr val="windowText" lastClr="000000"/>
                </a:solidFill>
                <a:cs typeface="Arial" panose="020B0604020202020204"/>
              </a:rPr>
              <a:t/>
            </a:r>
            <a:br>
              <a:rPr lang="ar-DZ" sz="2400" kern="0" dirty="0" smtClean="0">
                <a:solidFill>
                  <a:sysClr val="windowText" lastClr="000000"/>
                </a:solidFill>
                <a:cs typeface="Arial" panose="020B0604020202020204"/>
              </a:rPr>
            </a:br>
            <a:r>
              <a:rPr lang="ar-DZ" sz="2400" kern="0" dirty="0" smtClean="0">
                <a:solidFill>
                  <a:sysClr val="windowText" lastClr="000000"/>
                </a:solidFill>
                <a:cs typeface="Arial" panose="020B0604020202020204"/>
              </a:rPr>
              <a:t>                                       </a:t>
            </a:r>
            <a:r>
              <a:rPr lang="fr-FR" sz="2400" kern="0" dirty="0" smtClean="0">
                <a:solidFill>
                  <a:sysClr val="windowText" lastClr="000000"/>
                </a:solidFill>
                <a:cs typeface="Arial" panose="020B0604020202020204"/>
              </a:rPr>
              <a:t/>
            </a:r>
            <a:br>
              <a:rPr lang="fr-FR" sz="2400" kern="0" dirty="0" smtClean="0">
                <a:solidFill>
                  <a:sysClr val="windowText" lastClr="000000"/>
                </a:solidFill>
                <a:cs typeface="Arial" panose="020B0604020202020204"/>
              </a:rPr>
            </a:br>
            <a:r>
              <a:rPr lang="fr-FR" sz="2400" kern="0" dirty="0">
                <a:solidFill>
                  <a:sysClr val="windowText" lastClr="000000"/>
                </a:solidFill>
                <a:cs typeface="Arial" panose="020B0604020202020204"/>
              </a:rPr>
              <a:t> </a:t>
            </a:r>
            <a:r>
              <a:rPr lang="fr-FR" sz="2400" kern="0" dirty="0" smtClean="0">
                <a:solidFill>
                  <a:sysClr val="windowText" lastClr="000000"/>
                </a:solidFill>
                <a:cs typeface="Arial" panose="020B0604020202020204"/>
              </a:rPr>
              <a:t>                                                   </a:t>
            </a:r>
            <a:r>
              <a:rPr kumimoji="0" lang="ar-DZ" sz="2400" b="0" i="0" u="none" strike="noStrike" kern="0" cap="none" spc="0" normalizeH="0" baseline="0" noProof="0" dirty="0" smtClean="0">
                <a:ln>
                  <a:noFill/>
                </a:ln>
                <a:solidFill>
                  <a:sysClr val="windowText" lastClr="000000"/>
                </a:solidFill>
                <a:effectLst/>
                <a:uLnTx/>
                <a:uFillTx/>
                <a:cs typeface="Arial" panose="020B0604020202020204"/>
              </a:rPr>
              <a:t>جامعة محمد خيضر بسكرة </a:t>
            </a:r>
            <a:r>
              <a:rPr kumimoji="0" lang="fr-FR" sz="2400" b="0" i="0" u="none" strike="noStrike" kern="0" cap="none" spc="0" normalizeH="0" baseline="0" noProof="0" dirty="0" smtClean="0">
                <a:ln>
                  <a:noFill/>
                </a:ln>
                <a:solidFill>
                  <a:sysClr val="windowText" lastClr="000000"/>
                </a:solidFill>
                <a:effectLst/>
                <a:uLnTx/>
                <a:uFillTx/>
                <a:cs typeface="+mn-cs"/>
              </a:rPr>
              <a:t/>
            </a:r>
            <a:br>
              <a:rPr kumimoji="0" lang="fr-FR" sz="2400" b="0" i="0" u="none" strike="noStrike" kern="0" cap="none" spc="0" normalizeH="0" baseline="0" noProof="0" dirty="0" smtClean="0">
                <a:ln>
                  <a:noFill/>
                </a:ln>
                <a:solidFill>
                  <a:sysClr val="windowText" lastClr="000000"/>
                </a:solidFill>
                <a:effectLst/>
                <a:uLnTx/>
                <a:uFillTx/>
                <a:cs typeface="+mn-cs"/>
              </a:rPr>
            </a:br>
            <a:r>
              <a:rPr kumimoji="0" lang="fr-FR" sz="2400" b="0" i="0" u="none" strike="noStrike" kern="0" cap="none" spc="0" normalizeH="0" baseline="0" noProof="0" dirty="0" smtClean="0">
                <a:ln>
                  <a:noFill/>
                </a:ln>
                <a:solidFill>
                  <a:sysClr val="windowText" lastClr="000000"/>
                </a:solidFill>
                <a:effectLst/>
                <a:uLnTx/>
                <a:uFillTx/>
                <a:cs typeface="+mn-cs"/>
              </a:rPr>
              <a:t/>
            </a:r>
            <a:br>
              <a:rPr kumimoji="0" lang="fr-FR" sz="2400" b="0" i="0" u="none" strike="noStrike" kern="0" cap="none" spc="0" normalizeH="0" baseline="0" noProof="0" dirty="0" smtClean="0">
                <a:ln>
                  <a:noFill/>
                </a:ln>
                <a:solidFill>
                  <a:sysClr val="windowText" lastClr="000000"/>
                </a:solidFill>
                <a:effectLst/>
                <a:uLnTx/>
                <a:uFillTx/>
                <a:cs typeface="+mn-cs"/>
              </a:rPr>
            </a:br>
            <a:r>
              <a:rPr kumimoji="0" lang="ar-DZ" sz="2400" b="0" i="0" u="none" strike="noStrike" kern="0" cap="none" spc="0" normalizeH="0" baseline="0" noProof="0" dirty="0" smtClean="0">
                <a:ln>
                  <a:noFill/>
                </a:ln>
                <a:solidFill>
                  <a:sysClr val="windowText" lastClr="000000"/>
                </a:solidFill>
                <a:effectLst/>
                <a:uLnTx/>
                <a:uFillTx/>
                <a:cs typeface="+mn-cs"/>
              </a:rPr>
              <a:t>             </a:t>
            </a:r>
            <a:r>
              <a:rPr kumimoji="0" lang="ar-DZ" sz="2000" b="1" i="0" u="none" strike="noStrike" kern="0" cap="none" spc="0" normalizeH="0" baseline="0" noProof="0" dirty="0" smtClean="0">
                <a:ln>
                  <a:noFill/>
                </a:ln>
                <a:solidFill>
                  <a:sysClr val="windowText" lastClr="000000"/>
                </a:solidFill>
                <a:effectLst/>
                <a:uLnTx/>
                <a:uFillTx/>
                <a:cs typeface="Arial" panose="020B0604020202020204"/>
              </a:rPr>
              <a:t>كلية العلوم الاقتصادية والتجارية وعلوم التسيير       </a:t>
            </a:r>
            <a:br>
              <a:rPr kumimoji="0" lang="ar-DZ" sz="2000" b="1" i="0" u="none" strike="noStrike" kern="0" cap="none" spc="0" normalizeH="0" baseline="0" noProof="0" dirty="0" smtClean="0">
                <a:ln>
                  <a:noFill/>
                </a:ln>
                <a:solidFill>
                  <a:sysClr val="windowText" lastClr="000000"/>
                </a:solidFill>
                <a:effectLst/>
                <a:uLnTx/>
                <a:uFillTx/>
                <a:cs typeface="Arial" panose="020B0604020202020204"/>
              </a:rPr>
            </a:br>
            <a:r>
              <a:rPr kumimoji="0" lang="ar-DZ" sz="2000" b="1" i="0" u="none" strike="noStrike" kern="0" cap="none" spc="0" normalizeH="0" baseline="0" noProof="0" dirty="0" smtClean="0">
                <a:ln>
                  <a:noFill/>
                </a:ln>
                <a:solidFill>
                  <a:sysClr val="windowText" lastClr="000000"/>
                </a:solidFill>
                <a:effectLst/>
                <a:uLnTx/>
                <a:uFillTx/>
                <a:cs typeface="Arial" panose="020B0604020202020204"/>
              </a:rPr>
              <a:t>            تخصص : إدارة الموارد البشرية  </a:t>
            </a:r>
            <a:br>
              <a:rPr kumimoji="0" lang="ar-DZ" sz="2000" b="1" i="0" u="none" strike="noStrike" kern="0" cap="none" spc="0" normalizeH="0" baseline="0" noProof="0" dirty="0" smtClean="0">
                <a:ln>
                  <a:noFill/>
                </a:ln>
                <a:solidFill>
                  <a:sysClr val="windowText" lastClr="000000"/>
                </a:solidFill>
                <a:effectLst/>
                <a:uLnTx/>
                <a:uFillTx/>
                <a:cs typeface="Arial" panose="020B0604020202020204"/>
              </a:rPr>
            </a:br>
            <a:r>
              <a:rPr kumimoji="0" lang="ar-DZ" sz="2000" b="1" i="0" u="none" strike="noStrike" kern="0" cap="none" spc="0" normalizeH="0" baseline="0" noProof="0" dirty="0" smtClean="0">
                <a:ln>
                  <a:noFill/>
                </a:ln>
                <a:solidFill>
                  <a:sysClr val="windowText" lastClr="000000"/>
                </a:solidFill>
                <a:effectLst/>
                <a:uLnTx/>
                <a:uFillTx/>
                <a:cs typeface="Arial" panose="020B0604020202020204"/>
              </a:rPr>
              <a:t>             سنة : ثانية  ماستر                                                                          الفوج:  01                                        </a:t>
            </a:r>
            <a:r>
              <a:rPr kumimoji="0" lang="ar-DZ" sz="2400" b="0" i="0" u="none" strike="noStrike" kern="0" cap="none" spc="0" normalizeH="0" baseline="0" noProof="0" dirty="0">
                <a:ln>
                  <a:noFill/>
                </a:ln>
                <a:solidFill>
                  <a:sysClr val="windowText" lastClr="000000"/>
                </a:solidFill>
                <a:effectLst/>
                <a:uLnTx/>
                <a:uFillTx/>
                <a:cs typeface="Arial" panose="020B0604020202020204"/>
              </a:rPr>
              <a:t/>
            </a:r>
            <a:br>
              <a:rPr kumimoji="0" lang="ar-DZ" sz="2400" b="0" i="0" u="none" strike="noStrike" kern="0" cap="none" spc="0" normalizeH="0" baseline="0" noProof="0" dirty="0">
                <a:ln>
                  <a:noFill/>
                </a:ln>
                <a:solidFill>
                  <a:sysClr val="windowText" lastClr="000000"/>
                </a:solidFill>
                <a:effectLst/>
                <a:uLnTx/>
                <a:uFillTx/>
                <a:cs typeface="Arial" panose="020B0604020202020204"/>
              </a:rPr>
            </a:br>
            <a:r>
              <a:rPr kumimoji="0" lang="fr-FR" sz="2400" b="0" i="0" u="none" strike="noStrike" kern="0" cap="none" spc="0" normalizeH="0" baseline="0" noProof="0" dirty="0" smtClean="0">
                <a:ln>
                  <a:noFill/>
                </a:ln>
                <a:solidFill>
                  <a:sysClr val="windowText" lastClr="000000"/>
                </a:solidFill>
                <a:effectLst/>
                <a:uLnTx/>
                <a:uFillTx/>
                <a:cs typeface="+mn-cs"/>
              </a:rPr>
              <a:t/>
            </a:r>
            <a:br>
              <a:rPr kumimoji="0" lang="fr-FR" sz="2400" b="0" i="0" u="none" strike="noStrike" kern="0" cap="none" spc="0" normalizeH="0" baseline="0" noProof="0" dirty="0" smtClean="0">
                <a:ln>
                  <a:noFill/>
                </a:ln>
                <a:solidFill>
                  <a:sysClr val="windowText" lastClr="000000"/>
                </a:solidFill>
                <a:effectLst/>
                <a:uLnTx/>
                <a:uFillTx/>
                <a:cs typeface="+mn-cs"/>
              </a:rPr>
            </a:br>
            <a:r>
              <a:rPr kumimoji="0" lang="ar-DZ" sz="2400" b="0" i="0" u="none" strike="noStrike" kern="0" cap="none" spc="0" normalizeH="0" baseline="0" noProof="0" dirty="0" smtClean="0">
                <a:ln>
                  <a:noFill/>
                </a:ln>
                <a:solidFill>
                  <a:sysClr val="windowText" lastClr="000000"/>
                </a:solidFill>
                <a:effectLst/>
                <a:uLnTx/>
                <a:uFillTx/>
                <a:cs typeface="Arial" panose="020B0604020202020204"/>
              </a:rPr>
              <a:t>                                            </a:t>
            </a:r>
            <a:br>
              <a:rPr kumimoji="0" lang="ar-DZ" sz="2400" b="0" i="0" u="none" strike="noStrike" kern="0" cap="none" spc="0" normalizeH="0" baseline="0" noProof="0" dirty="0" smtClean="0">
                <a:ln>
                  <a:noFill/>
                </a:ln>
                <a:solidFill>
                  <a:sysClr val="windowText" lastClr="000000"/>
                </a:solidFill>
                <a:effectLst/>
                <a:uLnTx/>
                <a:uFillTx/>
                <a:cs typeface="Arial" panose="020B0604020202020204"/>
              </a:rPr>
            </a:br>
            <a:r>
              <a:rPr kumimoji="0" lang="ar-DZ" sz="2200" b="0" i="0" u="none" strike="noStrike" kern="0" cap="none" spc="0" normalizeH="0" baseline="0" noProof="0" dirty="0" smtClean="0">
                <a:ln>
                  <a:noFill/>
                </a:ln>
                <a:solidFill>
                  <a:sysClr val="windowText" lastClr="000000"/>
                </a:solidFill>
                <a:effectLst/>
                <a:uLnTx/>
                <a:uFillTx/>
                <a:cs typeface="Arial" panose="020B0604020202020204"/>
              </a:rPr>
              <a:t>                </a:t>
            </a:r>
            <a:r>
              <a:rPr kumimoji="0" lang="fr-FR" sz="2200" b="0" i="0" u="none" strike="noStrike" kern="0" cap="none" spc="0" normalizeH="0" baseline="0" noProof="0" dirty="0" smtClean="0">
                <a:ln>
                  <a:noFill/>
                </a:ln>
                <a:solidFill>
                  <a:sysClr val="windowText" lastClr="000000"/>
                </a:solidFill>
                <a:effectLst/>
                <a:uLnTx/>
                <a:uFillTx/>
                <a:cs typeface="Arial" panose="020B0604020202020204"/>
              </a:rPr>
              <a:t>                                      </a:t>
            </a:r>
            <a:r>
              <a:rPr kumimoji="0" lang="ar-DZ" sz="2400" b="0" i="0" u="none" strike="noStrike" kern="0" cap="none" spc="0" normalizeH="0" baseline="0" noProof="0" dirty="0" smtClean="0">
                <a:ln>
                  <a:noFill/>
                </a:ln>
                <a:solidFill>
                  <a:sysClr val="windowText" lastClr="000000"/>
                </a:solidFill>
                <a:effectLst/>
                <a:uLnTx/>
                <a:uFillTx/>
                <a:cs typeface="Arial" panose="020B0604020202020204"/>
              </a:rPr>
              <a:t/>
            </a:r>
            <a:br>
              <a:rPr kumimoji="0" lang="ar-DZ" sz="2400" b="0" i="0" u="none" strike="noStrike" kern="0" cap="none" spc="0" normalizeH="0" baseline="0" noProof="0" dirty="0" smtClean="0">
                <a:ln>
                  <a:noFill/>
                </a:ln>
                <a:solidFill>
                  <a:sysClr val="windowText" lastClr="000000"/>
                </a:solidFill>
                <a:effectLst/>
                <a:uLnTx/>
                <a:uFillTx/>
                <a:cs typeface="Arial" panose="020B0604020202020204"/>
              </a:rPr>
            </a:br>
            <a:r>
              <a:rPr kumimoji="0" lang="ar-DZ" sz="2400" b="0" i="0" u="none" strike="noStrike" kern="0" cap="none" spc="0" normalizeH="0" baseline="0" noProof="0" dirty="0" smtClean="0">
                <a:ln>
                  <a:noFill/>
                </a:ln>
                <a:solidFill>
                  <a:sysClr val="windowText" lastClr="000000"/>
                </a:solidFill>
                <a:effectLst/>
                <a:uLnTx/>
                <a:uFillTx/>
                <a:cs typeface="Arial" panose="020B0604020202020204"/>
              </a:rPr>
              <a:t>                                </a:t>
            </a:r>
            <a:r>
              <a:rPr kumimoji="0" lang="ar-DZ" sz="2400" b="0" i="0" u="none" strike="noStrike" kern="0" cap="none" spc="0" normalizeH="0" baseline="0" noProof="0" dirty="0">
                <a:ln>
                  <a:noFill/>
                </a:ln>
                <a:solidFill>
                  <a:sysClr val="windowText" lastClr="000000"/>
                </a:solidFill>
                <a:effectLst/>
                <a:uLnTx/>
                <a:uFillTx/>
                <a:cs typeface="Arial" panose="020B0604020202020204"/>
              </a:rPr>
              <a:t/>
            </a:r>
            <a:br>
              <a:rPr kumimoji="0" lang="ar-DZ" sz="2400" b="0" i="0" u="none" strike="noStrike" kern="0" cap="none" spc="0" normalizeH="0" baseline="0" noProof="0" dirty="0">
                <a:ln>
                  <a:noFill/>
                </a:ln>
                <a:solidFill>
                  <a:sysClr val="windowText" lastClr="000000"/>
                </a:solidFill>
                <a:effectLst/>
                <a:uLnTx/>
                <a:uFillTx/>
                <a:cs typeface="Arial" panose="020B0604020202020204"/>
              </a:rPr>
            </a:br>
            <a:r>
              <a:rPr kumimoji="0" lang="ar-DZ" sz="2400" b="0" i="0" u="none" strike="noStrike" kern="0" cap="none" spc="0" normalizeH="0" baseline="0" noProof="0" dirty="0" smtClean="0">
                <a:ln>
                  <a:noFill/>
                </a:ln>
                <a:solidFill>
                  <a:sysClr val="windowText" lastClr="000000"/>
                </a:solidFill>
                <a:effectLst/>
                <a:uLnTx/>
                <a:uFillTx/>
                <a:cs typeface="Arial" panose="020B0604020202020204"/>
              </a:rPr>
              <a:t/>
            </a:r>
            <a:br>
              <a:rPr kumimoji="0" lang="ar-DZ" sz="2400" b="0" i="0" u="none" strike="noStrike" kern="0" cap="none" spc="0" normalizeH="0" baseline="0" noProof="0" dirty="0" smtClean="0">
                <a:ln>
                  <a:noFill/>
                </a:ln>
                <a:solidFill>
                  <a:sysClr val="windowText" lastClr="000000"/>
                </a:solidFill>
                <a:effectLst/>
                <a:uLnTx/>
                <a:uFillTx/>
                <a:cs typeface="Arial" panose="020B0604020202020204"/>
              </a:rPr>
            </a:br>
            <a:r>
              <a:rPr kumimoji="0" lang="ar-DZ" sz="2400" b="0" i="0" u="none" strike="noStrike" kern="0" cap="none" spc="0" normalizeH="0" baseline="0" noProof="0" dirty="0" smtClean="0">
                <a:ln>
                  <a:noFill/>
                </a:ln>
                <a:solidFill>
                  <a:sysClr val="windowText" lastClr="000000"/>
                </a:solidFill>
                <a:effectLst/>
                <a:uLnTx/>
                <a:uFillTx/>
                <a:cs typeface="Arial" panose="020B0604020202020204"/>
              </a:rPr>
              <a:t>              </a:t>
            </a:r>
            <a:r>
              <a:rPr kumimoji="0" lang="ar-DZ" sz="2400" b="0" i="0" u="none" strike="noStrike" kern="0" cap="none" spc="0" normalizeH="0" baseline="0" noProof="0" dirty="0">
                <a:ln>
                  <a:noFill/>
                </a:ln>
                <a:solidFill>
                  <a:sysClr val="windowText" lastClr="000000"/>
                </a:solidFill>
                <a:effectLst/>
                <a:uLnTx/>
                <a:uFillTx/>
                <a:cs typeface="Arial" panose="020B0604020202020204"/>
              </a:rPr>
              <a:t/>
            </a:r>
            <a:br>
              <a:rPr kumimoji="0" lang="ar-DZ" sz="2400" b="0" i="0" u="none" strike="noStrike" kern="0" cap="none" spc="0" normalizeH="0" baseline="0" noProof="0" dirty="0">
                <a:ln>
                  <a:noFill/>
                </a:ln>
                <a:solidFill>
                  <a:sysClr val="windowText" lastClr="000000"/>
                </a:solidFill>
                <a:effectLst/>
                <a:uLnTx/>
                <a:uFillTx/>
                <a:cs typeface="Arial" panose="020B0604020202020204"/>
              </a:rPr>
            </a:br>
            <a:r>
              <a:rPr kumimoji="0" lang="ar-DZ" sz="2400" b="0" i="0" u="none" strike="noStrike" kern="0" cap="none" spc="0" normalizeH="0" baseline="0" noProof="0" dirty="0" smtClean="0">
                <a:ln>
                  <a:noFill/>
                </a:ln>
                <a:solidFill>
                  <a:sysClr val="windowText" lastClr="000000"/>
                </a:solidFill>
                <a:effectLst/>
                <a:uLnTx/>
                <a:uFillTx/>
                <a:cs typeface="Arial" panose="020B0604020202020204"/>
              </a:rPr>
              <a:t>            </a:t>
            </a:r>
            <a:r>
              <a:rPr kumimoji="0" lang="ar-DZ" sz="1800" b="1" i="0" u="none" strike="noStrike" kern="0" cap="none" spc="0" normalizeH="0" baseline="0" noProof="0" dirty="0" smtClean="0">
                <a:ln>
                  <a:noFill/>
                </a:ln>
                <a:solidFill>
                  <a:sysClr val="windowText" lastClr="000000"/>
                </a:solidFill>
                <a:effectLst/>
                <a:uLnTx/>
                <a:uFillTx/>
                <a:cs typeface="Arial" panose="020B0604020202020204"/>
              </a:rPr>
              <a:t>من إعداد الطالبات</a:t>
            </a:r>
            <a:r>
              <a:rPr kumimoji="0" lang="ar-DZ" sz="1600" b="1" i="0" u="none" strike="noStrike" kern="0" cap="none" spc="0" normalizeH="0" baseline="0" noProof="0" dirty="0" smtClean="0">
                <a:ln>
                  <a:noFill/>
                </a:ln>
                <a:solidFill>
                  <a:sysClr val="windowText" lastClr="000000"/>
                </a:solidFill>
                <a:effectLst/>
                <a:uLnTx/>
                <a:uFillTx/>
                <a:cs typeface="Arial" panose="020B0604020202020204"/>
              </a:rPr>
              <a:t>:                                                                                                </a:t>
            </a:r>
            <a:r>
              <a:rPr kumimoji="0" lang="ar-DZ" sz="1800" b="1" i="0" u="none" strike="noStrike" kern="0" cap="none" spc="0" normalizeH="0" baseline="0" noProof="0" dirty="0" smtClean="0">
                <a:ln>
                  <a:noFill/>
                </a:ln>
                <a:solidFill>
                  <a:sysClr val="windowText" lastClr="000000"/>
                </a:solidFill>
                <a:effectLst/>
                <a:uLnTx/>
                <a:uFillTx/>
                <a:cs typeface="Arial" panose="020B0604020202020204"/>
              </a:rPr>
              <a:t>تحت اشراف الأستاذة:</a:t>
            </a:r>
            <a:r>
              <a:rPr kumimoji="0" lang="fr-FR" sz="1800" b="1" i="0" u="none" strike="noStrike" kern="0" cap="none" spc="0" normalizeH="0" baseline="0" noProof="0" dirty="0" smtClean="0">
                <a:ln>
                  <a:noFill/>
                </a:ln>
                <a:solidFill>
                  <a:sysClr val="windowText" lastClr="000000"/>
                </a:solidFill>
                <a:effectLst/>
                <a:uLnTx/>
                <a:uFillTx/>
                <a:cs typeface="Arial" panose="020B0604020202020204"/>
              </a:rPr>
              <a:t> </a:t>
            </a:r>
            <a:r>
              <a:rPr kumimoji="0" lang="ar-DZ" sz="1800" b="1" i="0" u="none" strike="noStrike" kern="0" cap="none" spc="0" normalizeH="0" baseline="0" noProof="0" dirty="0" smtClean="0">
                <a:ln>
                  <a:noFill/>
                </a:ln>
                <a:solidFill>
                  <a:sysClr val="windowText" lastClr="000000"/>
                </a:solidFill>
                <a:effectLst/>
                <a:uLnTx/>
                <a:uFillTx/>
                <a:cs typeface="Arial" panose="020B0604020202020204"/>
              </a:rPr>
              <a:t>  </a:t>
            </a:r>
            <a:br>
              <a:rPr kumimoji="0" lang="ar-DZ" sz="1800" b="1" i="0" u="none" strike="noStrike" kern="0" cap="none" spc="0" normalizeH="0" baseline="0" noProof="0" dirty="0" smtClean="0">
                <a:ln>
                  <a:noFill/>
                </a:ln>
                <a:solidFill>
                  <a:sysClr val="windowText" lastClr="000000"/>
                </a:solidFill>
                <a:effectLst/>
                <a:uLnTx/>
                <a:uFillTx/>
                <a:cs typeface="Arial" panose="020B0604020202020204"/>
              </a:rPr>
            </a:br>
            <a:r>
              <a:rPr kumimoji="0" lang="ar-DZ" sz="1800" b="1" i="0" u="none" strike="noStrike" kern="0" cap="none" spc="0" normalizeH="0" baseline="0" noProof="0" dirty="0" smtClean="0">
                <a:ln>
                  <a:noFill/>
                </a:ln>
                <a:solidFill>
                  <a:sysClr val="windowText" lastClr="000000"/>
                </a:solidFill>
                <a:effectLst/>
                <a:uLnTx/>
                <a:uFillTx/>
                <a:cs typeface="Arial" panose="020B0604020202020204"/>
              </a:rPr>
              <a:t>                                                                                                                         </a:t>
            </a:r>
            <a:r>
              <a:rPr kumimoji="0" lang="ar-DZ" sz="1800" b="1" i="0" u="none" strike="noStrike" kern="0" cap="none" spc="0" normalizeH="0" baseline="0" noProof="0" dirty="0" err="1" smtClean="0">
                <a:ln>
                  <a:noFill/>
                </a:ln>
                <a:solidFill>
                  <a:sysClr val="windowText" lastClr="000000"/>
                </a:solidFill>
                <a:effectLst/>
                <a:uLnTx/>
                <a:uFillTx/>
                <a:cs typeface="Arial" panose="020B0604020202020204"/>
              </a:rPr>
              <a:t>داسي</a:t>
            </a:r>
            <a:r>
              <a:rPr kumimoji="0" lang="ar-DZ" sz="1800" b="1" i="0" u="none" strike="noStrike" kern="0" cap="none" spc="0" normalizeH="0" baseline="0" noProof="0" dirty="0" smtClean="0">
                <a:ln>
                  <a:noFill/>
                </a:ln>
                <a:solidFill>
                  <a:sysClr val="windowText" lastClr="000000"/>
                </a:solidFill>
                <a:effectLst/>
                <a:uLnTx/>
                <a:uFillTx/>
                <a:cs typeface="Arial" panose="020B0604020202020204"/>
              </a:rPr>
              <a:t> وهيبة </a:t>
            </a:r>
            <a:br>
              <a:rPr kumimoji="0" lang="ar-DZ" sz="1800" b="1" i="0" u="none" strike="noStrike" kern="0" cap="none" spc="0" normalizeH="0" baseline="0" noProof="0" dirty="0" smtClean="0">
                <a:ln>
                  <a:noFill/>
                </a:ln>
                <a:solidFill>
                  <a:sysClr val="windowText" lastClr="000000"/>
                </a:solidFill>
                <a:effectLst/>
                <a:uLnTx/>
                <a:uFillTx/>
                <a:cs typeface="Arial" panose="020B0604020202020204"/>
              </a:rPr>
            </a:br>
            <a:r>
              <a:rPr kumimoji="0" lang="ar-DZ" sz="1800" b="1" i="0" u="none" strike="noStrike" kern="0" cap="none" spc="0" normalizeH="0" baseline="0" noProof="0" dirty="0" smtClean="0">
                <a:ln>
                  <a:noFill/>
                </a:ln>
                <a:solidFill>
                  <a:sysClr val="windowText" lastClr="000000"/>
                </a:solidFill>
                <a:effectLst/>
                <a:uLnTx/>
                <a:uFillTx/>
                <a:cs typeface="Arial" panose="020B0604020202020204"/>
              </a:rPr>
              <a:t>                </a:t>
            </a:r>
            <a:r>
              <a:rPr kumimoji="0" lang="ar-DZ" sz="20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latin typeface="Traditional Arabic" panose="02020603050405020304" pitchFamily="18" charset="-78"/>
                <a:cs typeface="Traditional Arabic" panose="02020603050405020304" pitchFamily="18" charset="-78"/>
              </a:rPr>
              <a:t>رفاس نورالهدى </a:t>
            </a:r>
            <a:r>
              <a:rPr kumimoji="0" lang="ar-DZ" sz="16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cs typeface="Arial" panose="020B0604020202020204"/>
              </a:rPr>
              <a:t/>
            </a:r>
            <a:br>
              <a:rPr kumimoji="0" lang="ar-DZ" sz="16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cs typeface="Arial" panose="020B0604020202020204"/>
              </a:rPr>
            </a:br>
            <a:r>
              <a:rPr kumimoji="0" lang="ar-DZ" sz="16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cs typeface="Arial" panose="020B0604020202020204"/>
              </a:rPr>
              <a:t>                      </a:t>
            </a:r>
            <a:r>
              <a:rPr kumimoji="0" lang="ar-DZ" sz="20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latin typeface="Traditional Arabic" panose="02020603050405020304" pitchFamily="18" charset="-78"/>
                <a:cs typeface="Traditional Arabic" panose="02020603050405020304" pitchFamily="18" charset="-78"/>
              </a:rPr>
              <a:t>بن ابراهيم زينب </a:t>
            </a:r>
            <a:r>
              <a:rPr kumimoji="0" lang="ar-DZ" sz="18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cs typeface="Arial" panose="020B0604020202020204"/>
              </a:rPr>
              <a:t>                            السنة الجامعية: 2024/2025</a:t>
            </a:r>
            <a:r>
              <a:rPr kumimoji="0" lang="ar-DZ" sz="16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cs typeface="Arial" panose="020B0604020202020204"/>
              </a:rPr>
              <a:t> </a:t>
            </a:r>
            <a:br>
              <a:rPr kumimoji="0" lang="ar-DZ" sz="16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cs typeface="Arial" panose="020B0604020202020204"/>
              </a:rPr>
            </a:br>
            <a:r>
              <a:rPr kumimoji="0" lang="ar-DZ" sz="16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cs typeface="Arial" panose="020B0604020202020204"/>
              </a:rPr>
              <a:t>                     </a:t>
            </a:r>
            <a:r>
              <a:rPr kumimoji="0" lang="fr-FR" sz="18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latin typeface="Traditional Arabic" panose="02020603050405020304" pitchFamily="18" charset="-78"/>
                <a:cs typeface="Traditional Arabic" panose="02020603050405020304" pitchFamily="18" charset="-78"/>
              </a:rPr>
              <a:t/>
            </a:r>
            <a:br>
              <a:rPr kumimoji="0" lang="fr-FR" sz="18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latin typeface="Traditional Arabic" panose="02020603050405020304" pitchFamily="18" charset="-78"/>
                <a:cs typeface="Traditional Arabic" panose="02020603050405020304" pitchFamily="18" charset="-78"/>
              </a:rPr>
            </a:br>
            <a:r>
              <a:rPr lang="fr-FR" sz="1800" b="1" kern="0" dirty="0">
                <a:solidFill>
                  <a:sysClr val="windowText" lastClr="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r>
            <a:br>
              <a:rPr lang="fr-FR" sz="1800" b="1" kern="0" dirty="0">
                <a:solidFill>
                  <a:sysClr val="windowText" lastClr="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br>
            <a:r>
              <a:rPr kumimoji="0" lang="ar-DZ" sz="18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cs typeface="Arial" panose="020B0604020202020204"/>
              </a:rPr>
              <a:t/>
            </a:r>
            <a:br>
              <a:rPr kumimoji="0" lang="ar-DZ" sz="18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cs typeface="Arial" panose="020B0604020202020204"/>
              </a:rPr>
            </a:br>
            <a:r>
              <a:rPr kumimoji="0" lang="ar-DZ" sz="18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cs typeface="Arial" panose="020B0604020202020204"/>
              </a:rPr>
              <a:t>                      </a:t>
            </a:r>
            <a:r>
              <a:rPr kumimoji="0" lang="ar-DZ" sz="1800" b="1" i="0" u="none" strike="noStrike" kern="0" cap="none" spc="0" normalizeH="0" baseline="0" noProof="0" dirty="0" smtClean="0">
                <a:ln>
                  <a:noFill/>
                </a:ln>
                <a:solidFill>
                  <a:sysClr val="windowText" lastClr="000000"/>
                </a:solidFill>
                <a:effectLst/>
                <a:uLnTx/>
                <a:uFillTx/>
                <a:latin typeface="Traditional Arabic" panose="02020603050405020304" pitchFamily="18" charset="-78"/>
                <a:cs typeface="Traditional Arabic" panose="02020603050405020304" pitchFamily="18" charset="-78"/>
              </a:rPr>
              <a:t/>
            </a:r>
            <a:br>
              <a:rPr kumimoji="0" lang="ar-DZ" sz="1800" b="1" i="0" u="none" strike="noStrike" kern="0" cap="none" spc="0" normalizeH="0" baseline="0" noProof="0" dirty="0" smtClean="0">
                <a:ln>
                  <a:noFill/>
                </a:ln>
                <a:solidFill>
                  <a:sysClr val="windowText" lastClr="000000"/>
                </a:solidFill>
                <a:effectLst/>
                <a:uLnTx/>
                <a:uFillTx/>
                <a:latin typeface="Traditional Arabic" panose="02020603050405020304" pitchFamily="18" charset="-78"/>
                <a:cs typeface="Traditional Arabic" panose="02020603050405020304" pitchFamily="18" charset="-78"/>
              </a:rPr>
            </a:br>
            <a:r>
              <a:rPr kumimoji="0" lang="ar-DZ" sz="2400" b="0" i="0" u="none" strike="noStrike" kern="0" cap="none" spc="0" normalizeH="0" baseline="0" noProof="0" dirty="0" smtClean="0">
                <a:ln>
                  <a:noFill/>
                </a:ln>
                <a:solidFill>
                  <a:sysClr val="windowText" lastClr="000000"/>
                </a:solidFill>
                <a:effectLst/>
                <a:uLnTx/>
                <a:uFillTx/>
                <a:cs typeface="Arial" panose="020B0604020202020204"/>
              </a:rPr>
              <a:t/>
            </a:r>
            <a:br>
              <a:rPr kumimoji="0" lang="ar-DZ" sz="2400" b="0" i="0" u="none" strike="noStrike" kern="0" cap="none" spc="0" normalizeH="0" baseline="0" noProof="0" dirty="0" smtClean="0">
                <a:ln>
                  <a:noFill/>
                </a:ln>
                <a:solidFill>
                  <a:sysClr val="windowText" lastClr="000000"/>
                </a:solidFill>
                <a:effectLst/>
                <a:uLnTx/>
                <a:uFillTx/>
                <a:cs typeface="Arial" panose="020B0604020202020204"/>
              </a:rPr>
            </a:br>
            <a:r>
              <a:rPr kumimoji="0" lang="ar-DZ" sz="2400" b="0" i="0" u="none" strike="noStrike" kern="0" cap="none" spc="0" normalizeH="0" baseline="0" noProof="0" dirty="0">
                <a:ln>
                  <a:noFill/>
                </a:ln>
                <a:solidFill>
                  <a:sysClr val="windowText" lastClr="000000"/>
                </a:solidFill>
                <a:effectLst/>
                <a:uLnTx/>
                <a:uFillTx/>
                <a:cs typeface="Arial" panose="020B0604020202020204"/>
              </a:rPr>
              <a:t/>
            </a:r>
            <a:br>
              <a:rPr kumimoji="0" lang="ar-DZ" sz="2400" b="0" i="0" u="none" strike="noStrike" kern="0" cap="none" spc="0" normalizeH="0" baseline="0" noProof="0" dirty="0">
                <a:ln>
                  <a:noFill/>
                </a:ln>
                <a:solidFill>
                  <a:sysClr val="windowText" lastClr="000000"/>
                </a:solidFill>
                <a:effectLst/>
                <a:uLnTx/>
                <a:uFillTx/>
                <a:cs typeface="Arial" panose="020B0604020202020204"/>
              </a:rPr>
            </a:br>
            <a:endParaRPr kumimoji="0" lang="fr-FR" sz="2400" b="0" i="0" u="none" strike="noStrike" kern="0" cap="none" spc="0" normalizeH="0" baseline="0" noProof="0" dirty="0">
              <a:ln>
                <a:noFill/>
              </a:ln>
              <a:solidFill>
                <a:sysClr val="windowText" lastClr="000000"/>
              </a:solidFill>
              <a:effectLst/>
              <a:uLnTx/>
              <a:uFillTx/>
              <a:cs typeface="+mn-cs"/>
            </a:endParaRPr>
          </a:p>
        </p:txBody>
      </p:sp>
      <p:pic>
        <p:nvPicPr>
          <p:cNvPr id="6"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7664" y="643182"/>
            <a:ext cx="921742" cy="82060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18128" y="643182"/>
            <a:ext cx="864097" cy="7497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Pensées 1"/>
          <p:cNvSpPr/>
          <p:nvPr/>
        </p:nvSpPr>
        <p:spPr>
          <a:xfrm>
            <a:off x="2008535" y="2564904"/>
            <a:ext cx="5083745" cy="2160240"/>
          </a:xfrm>
          <a:prstGeom prst="cloudCallout">
            <a:avLst/>
          </a:prstGeom>
        </p:spPr>
        <p:style>
          <a:lnRef idx="3">
            <a:schemeClr val="lt1"/>
          </a:lnRef>
          <a:fillRef idx="1">
            <a:schemeClr val="accent1"/>
          </a:fillRef>
          <a:effectRef idx="1">
            <a:schemeClr val="accent1"/>
          </a:effectRef>
          <a:fontRef idx="minor">
            <a:schemeClr val="lt1"/>
          </a:fontRef>
        </p:style>
        <p:txBody>
          <a:bodyPr rtlCol="0" anchor="ctr"/>
          <a:lstStyle/>
          <a:p>
            <a:pPr algn="ctr" rtl="1">
              <a:lnSpc>
                <a:spcPct val="150000"/>
              </a:lnSpc>
            </a:pPr>
            <a:r>
              <a:rPr lang="ar-DZ" sz="2000" b="1" dirty="0" smtClean="0">
                <a:solidFill>
                  <a:schemeClr val="tx1"/>
                </a:solidFill>
              </a:rPr>
              <a:t>ندوة منازعات العمل:</a:t>
            </a:r>
          </a:p>
          <a:p>
            <a:pPr algn="ctr" rtl="1">
              <a:lnSpc>
                <a:spcPct val="150000"/>
              </a:lnSpc>
            </a:pPr>
            <a:r>
              <a:rPr lang="ar-DZ" sz="2000" b="1" dirty="0" smtClean="0">
                <a:solidFill>
                  <a:schemeClr val="tx1"/>
                </a:solidFill>
              </a:rPr>
              <a:t>تطور آليات التسوية الودية لمنازعات العمل الفردية في التشريع </a:t>
            </a:r>
            <a:r>
              <a:rPr lang="ar-DZ" sz="2000" b="1" dirty="0" err="1" smtClean="0">
                <a:solidFill>
                  <a:schemeClr val="tx1"/>
                </a:solidFill>
              </a:rPr>
              <a:t>الجزائري،الدكتور:بلعبدون</a:t>
            </a:r>
            <a:r>
              <a:rPr lang="ar-DZ" sz="2000" b="1" dirty="0" smtClean="0">
                <a:solidFill>
                  <a:schemeClr val="tx1"/>
                </a:solidFill>
              </a:rPr>
              <a:t> عواد  </a:t>
            </a:r>
            <a:endParaRPr lang="fr-FR" sz="2000" b="1" dirty="0">
              <a:solidFill>
                <a:schemeClr val="tx1"/>
              </a:solidFill>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68"/>
          <p:cNvGrpSpPr/>
          <p:nvPr/>
        </p:nvGrpSpPr>
        <p:grpSpPr>
          <a:xfrm>
            <a:off x="733867" y="793252"/>
            <a:ext cx="3804974" cy="1152129"/>
            <a:chOff x="1725706" y="4906613"/>
            <a:chExt cx="4370294" cy="995082"/>
          </a:xfrm>
        </p:grpSpPr>
        <p:sp>
          <p:nvSpPr>
            <p:cNvPr id="6" name="شكل حر: شكل 26"/>
            <p:cNvSpPr/>
            <p:nvPr/>
          </p:nvSpPr>
          <p:spPr>
            <a:xfrm flipV="1">
              <a:off x="1725706" y="4906613"/>
              <a:ext cx="788894" cy="995082"/>
            </a:xfrm>
            <a:custGeom>
              <a:avLst/>
              <a:gdLst>
                <a:gd name="connsiteX0" fmla="*/ 497541 w 788894"/>
                <a:gd name="connsiteY0" fmla="*/ 0 h 995082"/>
                <a:gd name="connsiteX1" fmla="*/ 788894 w 788894"/>
                <a:gd name="connsiteY1" fmla="*/ 0 h 995082"/>
                <a:gd name="connsiteX2" fmla="*/ 788894 w 788894"/>
                <a:gd name="connsiteY2" fmla="*/ 995082 h 995082"/>
                <a:gd name="connsiteX3" fmla="*/ 497541 w 788894"/>
                <a:gd name="connsiteY3" fmla="*/ 995082 h 995082"/>
                <a:gd name="connsiteX4" fmla="*/ 0 w 788894"/>
                <a:gd name="connsiteY4" fmla="*/ 497541 h 995082"/>
                <a:gd name="connsiteX5" fmla="*/ 497541 w 788894"/>
                <a:gd name="connsiteY5" fmla="*/ 0 h 99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894" h="995082">
                  <a:moveTo>
                    <a:pt x="497541" y="0"/>
                  </a:moveTo>
                  <a:lnTo>
                    <a:pt x="788894" y="0"/>
                  </a:lnTo>
                  <a:lnTo>
                    <a:pt x="788894" y="995082"/>
                  </a:lnTo>
                  <a:lnTo>
                    <a:pt x="497541" y="995082"/>
                  </a:lnTo>
                  <a:cubicBezTo>
                    <a:pt x="222757" y="995082"/>
                    <a:pt x="0" y="772325"/>
                    <a:pt x="0" y="497541"/>
                  </a:cubicBezTo>
                  <a:cubicBezTo>
                    <a:pt x="0" y="222757"/>
                    <a:pt x="222757" y="0"/>
                    <a:pt x="497541" y="0"/>
                  </a:cubicBezTo>
                  <a:close/>
                </a:path>
              </a:pathLst>
            </a:custGeom>
            <a:solidFill>
              <a:srgbClr val="3333FF"/>
            </a:solidFill>
            <a:ln w="12700" cap="flat" cmpd="sng" algn="ctr">
              <a:noFill/>
              <a:prstDash val="solid"/>
              <a:miter lim="800000"/>
            </a:ln>
            <a:effectLst/>
          </p:spPr>
          <p:txBody>
            <a:bodyPr wrap="square" rtlCol="1"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ar-MA" sz="1800" b="0" i="0" u="none" strike="noStrike" kern="0" cap="none" spc="0" normalizeH="0" baseline="0" noProof="0">
                <a:ln>
                  <a:noFill/>
                </a:ln>
                <a:solidFill>
                  <a:sysClr val="window" lastClr="FFFFFF"/>
                </a:solidFill>
                <a:effectLst/>
                <a:uLnTx/>
                <a:uFillTx/>
                <a:latin typeface="Calibri" panose="020F0502020204030204"/>
                <a:ea typeface="+mn-ea"/>
                <a:cs typeface="Arial" panose="020B0604020202020204"/>
              </a:endParaRPr>
            </a:p>
          </p:txBody>
        </p:sp>
        <p:sp>
          <p:nvSpPr>
            <p:cNvPr id="7" name="شكل حر: شكل 27"/>
            <p:cNvSpPr/>
            <p:nvPr/>
          </p:nvSpPr>
          <p:spPr>
            <a:xfrm flipV="1">
              <a:off x="2514600" y="4906613"/>
              <a:ext cx="3581400" cy="995082"/>
            </a:xfrm>
            <a:custGeom>
              <a:avLst/>
              <a:gdLst>
                <a:gd name="connsiteX0" fmla="*/ 0 w 3581400"/>
                <a:gd name="connsiteY0" fmla="*/ 0 h 995082"/>
                <a:gd name="connsiteX1" fmla="*/ 3009900 w 3581400"/>
                <a:gd name="connsiteY1" fmla="*/ 0 h 995082"/>
                <a:gd name="connsiteX2" fmla="*/ 3009900 w 3581400"/>
                <a:gd name="connsiteY2" fmla="*/ 265494 h 995082"/>
                <a:gd name="connsiteX3" fmla="*/ 2994971 w 3581400"/>
                <a:gd name="connsiteY3" fmla="*/ 266999 h 995082"/>
                <a:gd name="connsiteX4" fmla="*/ 2807073 w 3581400"/>
                <a:gd name="connsiteY4" fmla="*/ 497542 h 995082"/>
                <a:gd name="connsiteX5" fmla="*/ 3042397 w 3581400"/>
                <a:gd name="connsiteY5" fmla="*/ 732866 h 995082"/>
                <a:gd name="connsiteX6" fmla="*/ 3277721 w 3581400"/>
                <a:gd name="connsiteY6" fmla="*/ 497542 h 995082"/>
                <a:gd name="connsiteX7" fmla="*/ 3208796 w 3581400"/>
                <a:gd name="connsiteY7" fmla="*/ 331143 h 995082"/>
                <a:gd name="connsiteX8" fmla="*/ 3189076 w 3581400"/>
                <a:gd name="connsiteY8" fmla="*/ 314872 h 995082"/>
                <a:gd name="connsiteX9" fmla="*/ 3189076 w 3581400"/>
                <a:gd name="connsiteY9" fmla="*/ 11643 h 995082"/>
                <a:gd name="connsiteX10" fmla="*/ 3277524 w 3581400"/>
                <a:gd name="connsiteY10" fmla="*/ 39099 h 995082"/>
                <a:gd name="connsiteX11" fmla="*/ 3581400 w 3581400"/>
                <a:gd name="connsiteY11" fmla="*/ 497541 h 995082"/>
                <a:gd name="connsiteX12" fmla="*/ 3083859 w 3581400"/>
                <a:gd name="connsiteY12" fmla="*/ 995082 h 995082"/>
                <a:gd name="connsiteX13" fmla="*/ 0 w 3581400"/>
                <a:gd name="connsiteY13" fmla="*/ 995082 h 995082"/>
                <a:gd name="connsiteX14" fmla="*/ 0 w 3581400"/>
                <a:gd name="connsiteY14" fmla="*/ 0 h 99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1400" h="995082">
                  <a:moveTo>
                    <a:pt x="0" y="0"/>
                  </a:moveTo>
                  <a:lnTo>
                    <a:pt x="3009900" y="0"/>
                  </a:lnTo>
                  <a:lnTo>
                    <a:pt x="3009900" y="265494"/>
                  </a:lnTo>
                  <a:lnTo>
                    <a:pt x="2994971" y="266999"/>
                  </a:lnTo>
                  <a:cubicBezTo>
                    <a:pt x="2887738" y="288942"/>
                    <a:pt x="2807073" y="383822"/>
                    <a:pt x="2807073" y="497542"/>
                  </a:cubicBezTo>
                  <a:cubicBezTo>
                    <a:pt x="2807073" y="627508"/>
                    <a:pt x="2912431" y="732866"/>
                    <a:pt x="3042397" y="732866"/>
                  </a:cubicBezTo>
                  <a:cubicBezTo>
                    <a:pt x="3172363" y="732866"/>
                    <a:pt x="3277721" y="627508"/>
                    <a:pt x="3277721" y="497542"/>
                  </a:cubicBezTo>
                  <a:cubicBezTo>
                    <a:pt x="3277721" y="432559"/>
                    <a:pt x="3251382" y="373728"/>
                    <a:pt x="3208796" y="331143"/>
                  </a:cubicBezTo>
                  <a:lnTo>
                    <a:pt x="3189076" y="314872"/>
                  </a:lnTo>
                  <a:lnTo>
                    <a:pt x="3189076" y="11643"/>
                  </a:lnTo>
                  <a:lnTo>
                    <a:pt x="3277524" y="39099"/>
                  </a:lnTo>
                  <a:cubicBezTo>
                    <a:pt x="3456099" y="114630"/>
                    <a:pt x="3581400" y="291453"/>
                    <a:pt x="3581400" y="497541"/>
                  </a:cubicBezTo>
                  <a:cubicBezTo>
                    <a:pt x="3581400" y="772325"/>
                    <a:pt x="3358643" y="995082"/>
                    <a:pt x="3083859" y="995082"/>
                  </a:cubicBezTo>
                  <a:lnTo>
                    <a:pt x="0" y="995082"/>
                  </a:lnTo>
                  <a:lnTo>
                    <a:pt x="0" y="0"/>
                  </a:lnTo>
                  <a:close/>
                </a:path>
              </a:pathLst>
            </a:custGeom>
            <a:gradFill>
              <a:gsLst>
                <a:gs pos="52700">
                  <a:sysClr val="window" lastClr="FFFFFF"/>
                </a:gs>
                <a:gs pos="4000">
                  <a:sysClr val="window" lastClr="FFFFFF">
                    <a:lumMod val="85000"/>
                  </a:sysClr>
                </a:gs>
                <a:gs pos="97000">
                  <a:sysClr val="window" lastClr="FFFFFF">
                    <a:lumMod val="85000"/>
                  </a:sysClr>
                </a:gs>
              </a:gsLst>
              <a:lin ang="16200000" scaled="1"/>
            </a:gradFill>
            <a:ln w="12700" cap="flat" cmpd="sng" algn="ctr">
              <a:noFill/>
              <a:prstDash val="solid"/>
              <a:miter lim="800000"/>
            </a:ln>
            <a:effectLst/>
          </p:spPr>
          <p:txBody>
            <a:bodyPr wrap="square" rtlCol="1"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ar-MA" sz="1800" b="0" i="0" u="none" strike="noStrike" kern="0" cap="none" spc="0" normalizeH="0" baseline="0" noProof="0">
                <a:ln>
                  <a:noFill/>
                </a:ln>
                <a:solidFill>
                  <a:sysClr val="window" lastClr="FFFFFF"/>
                </a:solidFill>
                <a:effectLst/>
                <a:uLnTx/>
                <a:uFillTx/>
                <a:latin typeface="Calibri" panose="020F0502020204030204"/>
                <a:ea typeface="+mn-ea"/>
                <a:cs typeface="Arial" panose="020B0604020202020204"/>
              </a:endParaRPr>
            </a:p>
          </p:txBody>
        </p:sp>
        <p:sp>
          <p:nvSpPr>
            <p:cNvPr id="8" name="مربع نص 47"/>
            <p:cNvSpPr txBox="1"/>
            <p:nvPr/>
          </p:nvSpPr>
          <p:spPr>
            <a:xfrm>
              <a:off x="2991238" y="5106785"/>
              <a:ext cx="2067663" cy="505064"/>
            </a:xfrm>
            <a:prstGeom prst="rect">
              <a:avLst/>
            </a:prstGeom>
            <a:noFill/>
          </p:spPr>
          <p:txBody>
            <a:bodyPr wrap="square" rtlCol="1">
              <a:spAutoFit/>
            </a:bodyPr>
            <a:lstStyle/>
            <a:p>
              <a:pPr marL="0" marR="0" lvl="0" indent="0" algn="ctr" defTabSz="914400" rtl="1" eaLnBrk="1" fontAlgn="auto" latinLnBrk="0" hangingPunct="1">
                <a:lnSpc>
                  <a:spcPct val="100000"/>
                </a:lnSpc>
                <a:spcBef>
                  <a:spcPts val="0"/>
                </a:spcBef>
                <a:spcAft>
                  <a:spcPts val="0"/>
                </a:spcAft>
                <a:buClrTx/>
                <a:buSzTx/>
                <a:buFontTx/>
                <a:buNone/>
                <a:defRPr/>
              </a:pPr>
              <a:r>
                <a:rPr lang="ar-DZ" sz="3200" b="1" kern="0" dirty="0" smtClean="0">
                  <a:solidFill>
                    <a:sysClr val="windowText" lastClr="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مقدمة</a:t>
              </a:r>
              <a:endParaRPr kumimoji="0" lang="ar-MA" sz="3200" b="1"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Traditional Arabic" panose="02020603050405020304" pitchFamily="18" charset="-78"/>
                <a:cs typeface="Traditional Arabic" panose="02020603050405020304" pitchFamily="18" charset="-78"/>
              </a:endParaRPr>
            </a:p>
          </p:txBody>
        </p:sp>
        <p:sp>
          <p:nvSpPr>
            <p:cNvPr id="9" name="مربع نص 48"/>
            <p:cNvSpPr txBox="1"/>
            <p:nvPr/>
          </p:nvSpPr>
          <p:spPr>
            <a:xfrm>
              <a:off x="2410503" y="5333864"/>
              <a:ext cx="2896603" cy="344406"/>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ar-MA" sz="2000" b="1" i="0" u="none" strike="noStrike" kern="0" cap="none" spc="0" normalizeH="0" baseline="0" noProof="0" dirty="0">
                <a:ln>
                  <a:noFill/>
                </a:ln>
                <a:solidFill>
                  <a:sysClr val="windowText" lastClr="000000"/>
                </a:solidFill>
                <a:effectLst/>
                <a:uLnTx/>
                <a:uFillTx/>
              </a:endParaRPr>
            </a:p>
          </p:txBody>
        </p:sp>
        <p:sp>
          <p:nvSpPr>
            <p:cNvPr id="10" name="مربع نص 60"/>
            <p:cNvSpPr txBox="1"/>
            <p:nvPr/>
          </p:nvSpPr>
          <p:spPr>
            <a:xfrm>
              <a:off x="1829112" y="5200726"/>
              <a:ext cx="675597" cy="450377"/>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ar-DZ" sz="2800" b="1" i="0" u="none" strike="noStrike" kern="0" cap="none" spc="0" normalizeH="0" baseline="0" noProof="0" dirty="0" smtClean="0">
                  <a:ln>
                    <a:noFill/>
                  </a:ln>
                  <a:solidFill>
                    <a:sysClr val="window" lastClr="FFFFFF"/>
                  </a:solidFill>
                  <a:effectLst/>
                  <a:uLnTx/>
                  <a:uFillTx/>
                </a:rPr>
                <a:t>01</a:t>
              </a:r>
              <a:endParaRPr kumimoji="0" lang="ar-MA" sz="2800" b="1" i="0" u="none" strike="noStrike" kern="0" cap="none" spc="0" normalizeH="0" baseline="0" noProof="0" dirty="0">
                <a:ln>
                  <a:noFill/>
                </a:ln>
                <a:solidFill>
                  <a:sysClr val="window" lastClr="FFFFFF"/>
                </a:solidFill>
                <a:effectLst/>
                <a:uLnTx/>
                <a:uFillTx/>
              </a:endParaRPr>
            </a:p>
          </p:txBody>
        </p:sp>
      </p:grpSp>
      <p:grpSp>
        <p:nvGrpSpPr>
          <p:cNvPr id="12" name="مجموعة 71"/>
          <p:cNvGrpSpPr/>
          <p:nvPr/>
        </p:nvGrpSpPr>
        <p:grpSpPr>
          <a:xfrm>
            <a:off x="4721874" y="850022"/>
            <a:ext cx="3776369" cy="1156025"/>
            <a:chOff x="6096000" y="2375903"/>
            <a:chExt cx="4370294" cy="995082"/>
          </a:xfrm>
        </p:grpSpPr>
        <p:sp>
          <p:nvSpPr>
            <p:cNvPr id="13" name="شكل حر: شكل 32"/>
            <p:cNvSpPr/>
            <p:nvPr/>
          </p:nvSpPr>
          <p:spPr>
            <a:xfrm flipH="1" flipV="1">
              <a:off x="9677400" y="2375903"/>
              <a:ext cx="788894" cy="995082"/>
            </a:xfrm>
            <a:custGeom>
              <a:avLst/>
              <a:gdLst>
                <a:gd name="connsiteX0" fmla="*/ 497541 w 788894"/>
                <a:gd name="connsiteY0" fmla="*/ 0 h 995082"/>
                <a:gd name="connsiteX1" fmla="*/ 788894 w 788894"/>
                <a:gd name="connsiteY1" fmla="*/ 0 h 995082"/>
                <a:gd name="connsiteX2" fmla="*/ 788894 w 788894"/>
                <a:gd name="connsiteY2" fmla="*/ 995082 h 995082"/>
                <a:gd name="connsiteX3" fmla="*/ 497541 w 788894"/>
                <a:gd name="connsiteY3" fmla="*/ 995082 h 995082"/>
                <a:gd name="connsiteX4" fmla="*/ 0 w 788894"/>
                <a:gd name="connsiteY4" fmla="*/ 497541 h 995082"/>
                <a:gd name="connsiteX5" fmla="*/ 497541 w 788894"/>
                <a:gd name="connsiteY5" fmla="*/ 0 h 99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894" h="995082">
                  <a:moveTo>
                    <a:pt x="497541" y="0"/>
                  </a:moveTo>
                  <a:lnTo>
                    <a:pt x="788894" y="0"/>
                  </a:lnTo>
                  <a:lnTo>
                    <a:pt x="788894" y="995082"/>
                  </a:lnTo>
                  <a:lnTo>
                    <a:pt x="497541" y="995082"/>
                  </a:lnTo>
                  <a:cubicBezTo>
                    <a:pt x="222757" y="995082"/>
                    <a:pt x="0" y="772325"/>
                    <a:pt x="0" y="497541"/>
                  </a:cubicBezTo>
                  <a:cubicBezTo>
                    <a:pt x="0" y="222757"/>
                    <a:pt x="222757" y="0"/>
                    <a:pt x="497541" y="0"/>
                  </a:cubicBezTo>
                  <a:close/>
                </a:path>
              </a:pathLst>
            </a:custGeom>
            <a:solidFill>
              <a:srgbClr val="CC0000"/>
            </a:solidFill>
            <a:ln w="12700" cap="flat" cmpd="sng" algn="ctr">
              <a:noFill/>
              <a:prstDash val="solid"/>
              <a:miter lim="800000"/>
            </a:ln>
            <a:effectLst/>
          </p:spPr>
          <p:txBody>
            <a:bodyPr wrap="square" rtlCol="1"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ar-MA" sz="1800" b="0" i="0" u="none" strike="noStrike" kern="0" cap="none" spc="0" normalizeH="0" baseline="0" noProof="0">
                <a:ln>
                  <a:noFill/>
                </a:ln>
                <a:solidFill>
                  <a:sysClr val="window" lastClr="FFFFFF"/>
                </a:solidFill>
                <a:effectLst/>
                <a:uLnTx/>
                <a:uFillTx/>
                <a:latin typeface="Calibri" panose="020F0502020204030204"/>
                <a:ea typeface="+mn-ea"/>
                <a:cs typeface="Arial" panose="020B0604020202020204"/>
              </a:endParaRPr>
            </a:p>
          </p:txBody>
        </p:sp>
        <p:sp>
          <p:nvSpPr>
            <p:cNvPr id="14" name="شكل حر: شكل 33"/>
            <p:cNvSpPr/>
            <p:nvPr/>
          </p:nvSpPr>
          <p:spPr>
            <a:xfrm flipH="1" flipV="1">
              <a:off x="6096000" y="2375903"/>
              <a:ext cx="3581400" cy="995082"/>
            </a:xfrm>
            <a:custGeom>
              <a:avLst/>
              <a:gdLst>
                <a:gd name="connsiteX0" fmla="*/ 0 w 3581400"/>
                <a:gd name="connsiteY0" fmla="*/ 0 h 995082"/>
                <a:gd name="connsiteX1" fmla="*/ 3009900 w 3581400"/>
                <a:gd name="connsiteY1" fmla="*/ 0 h 995082"/>
                <a:gd name="connsiteX2" fmla="*/ 3009900 w 3581400"/>
                <a:gd name="connsiteY2" fmla="*/ 265494 h 995082"/>
                <a:gd name="connsiteX3" fmla="*/ 2994971 w 3581400"/>
                <a:gd name="connsiteY3" fmla="*/ 266999 h 995082"/>
                <a:gd name="connsiteX4" fmla="*/ 2807073 w 3581400"/>
                <a:gd name="connsiteY4" fmla="*/ 497542 h 995082"/>
                <a:gd name="connsiteX5" fmla="*/ 3042397 w 3581400"/>
                <a:gd name="connsiteY5" fmla="*/ 732866 h 995082"/>
                <a:gd name="connsiteX6" fmla="*/ 3277721 w 3581400"/>
                <a:gd name="connsiteY6" fmla="*/ 497542 h 995082"/>
                <a:gd name="connsiteX7" fmla="*/ 3208796 w 3581400"/>
                <a:gd name="connsiteY7" fmla="*/ 331143 h 995082"/>
                <a:gd name="connsiteX8" fmla="*/ 3189076 w 3581400"/>
                <a:gd name="connsiteY8" fmla="*/ 314872 h 995082"/>
                <a:gd name="connsiteX9" fmla="*/ 3189076 w 3581400"/>
                <a:gd name="connsiteY9" fmla="*/ 11643 h 995082"/>
                <a:gd name="connsiteX10" fmla="*/ 3277524 w 3581400"/>
                <a:gd name="connsiteY10" fmla="*/ 39099 h 995082"/>
                <a:gd name="connsiteX11" fmla="*/ 3581400 w 3581400"/>
                <a:gd name="connsiteY11" fmla="*/ 497541 h 995082"/>
                <a:gd name="connsiteX12" fmla="*/ 3083859 w 3581400"/>
                <a:gd name="connsiteY12" fmla="*/ 995082 h 995082"/>
                <a:gd name="connsiteX13" fmla="*/ 0 w 3581400"/>
                <a:gd name="connsiteY13" fmla="*/ 995082 h 995082"/>
                <a:gd name="connsiteX14" fmla="*/ 0 w 3581400"/>
                <a:gd name="connsiteY14" fmla="*/ 0 h 99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1400" h="995082">
                  <a:moveTo>
                    <a:pt x="0" y="0"/>
                  </a:moveTo>
                  <a:lnTo>
                    <a:pt x="3009900" y="0"/>
                  </a:lnTo>
                  <a:lnTo>
                    <a:pt x="3009900" y="265494"/>
                  </a:lnTo>
                  <a:lnTo>
                    <a:pt x="2994971" y="266999"/>
                  </a:lnTo>
                  <a:cubicBezTo>
                    <a:pt x="2887738" y="288942"/>
                    <a:pt x="2807073" y="383822"/>
                    <a:pt x="2807073" y="497542"/>
                  </a:cubicBezTo>
                  <a:cubicBezTo>
                    <a:pt x="2807073" y="627508"/>
                    <a:pt x="2912431" y="732866"/>
                    <a:pt x="3042397" y="732866"/>
                  </a:cubicBezTo>
                  <a:cubicBezTo>
                    <a:pt x="3172363" y="732866"/>
                    <a:pt x="3277721" y="627508"/>
                    <a:pt x="3277721" y="497542"/>
                  </a:cubicBezTo>
                  <a:cubicBezTo>
                    <a:pt x="3277721" y="432559"/>
                    <a:pt x="3251382" y="373728"/>
                    <a:pt x="3208796" y="331143"/>
                  </a:cubicBezTo>
                  <a:lnTo>
                    <a:pt x="3189076" y="314872"/>
                  </a:lnTo>
                  <a:lnTo>
                    <a:pt x="3189076" y="11643"/>
                  </a:lnTo>
                  <a:lnTo>
                    <a:pt x="3277524" y="39099"/>
                  </a:lnTo>
                  <a:cubicBezTo>
                    <a:pt x="3456099" y="114630"/>
                    <a:pt x="3581400" y="291453"/>
                    <a:pt x="3581400" y="497541"/>
                  </a:cubicBezTo>
                  <a:cubicBezTo>
                    <a:pt x="3581400" y="772325"/>
                    <a:pt x="3358643" y="995082"/>
                    <a:pt x="3083859" y="995082"/>
                  </a:cubicBezTo>
                  <a:lnTo>
                    <a:pt x="0" y="995082"/>
                  </a:lnTo>
                  <a:lnTo>
                    <a:pt x="0" y="0"/>
                  </a:lnTo>
                  <a:close/>
                </a:path>
              </a:pathLst>
            </a:custGeom>
            <a:gradFill>
              <a:gsLst>
                <a:gs pos="52700">
                  <a:sysClr val="window" lastClr="FFFFFF"/>
                </a:gs>
                <a:gs pos="4000">
                  <a:sysClr val="window" lastClr="FFFFFF">
                    <a:lumMod val="85000"/>
                  </a:sysClr>
                </a:gs>
                <a:gs pos="97000">
                  <a:sysClr val="window" lastClr="FFFFFF">
                    <a:lumMod val="85000"/>
                  </a:sysClr>
                </a:gs>
              </a:gsLst>
              <a:lin ang="16200000" scaled="1"/>
            </a:gradFill>
            <a:ln w="12700" cap="flat" cmpd="sng" algn="ctr">
              <a:noFill/>
              <a:prstDash val="solid"/>
              <a:miter lim="800000"/>
            </a:ln>
            <a:effectLst/>
          </p:spPr>
          <p:txBody>
            <a:bodyPr wrap="square" rtlCol="1"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ar-MA" sz="1800" b="0" i="0" u="none" strike="noStrike" kern="0" cap="none" spc="0" normalizeH="0" baseline="0" noProof="0">
                <a:ln>
                  <a:noFill/>
                </a:ln>
                <a:solidFill>
                  <a:sysClr val="window" lastClr="FFFFFF"/>
                </a:solidFill>
                <a:effectLst/>
                <a:uLnTx/>
                <a:uFillTx/>
                <a:latin typeface="Calibri" panose="020F0502020204030204"/>
                <a:ea typeface="+mn-ea"/>
                <a:cs typeface="Arial" panose="020B0604020202020204"/>
              </a:endParaRPr>
            </a:p>
          </p:txBody>
        </p:sp>
        <p:sp>
          <p:nvSpPr>
            <p:cNvPr id="15" name="مربع نص 51"/>
            <p:cNvSpPr txBox="1"/>
            <p:nvPr/>
          </p:nvSpPr>
          <p:spPr>
            <a:xfrm>
              <a:off x="7408894" y="2515791"/>
              <a:ext cx="1935175" cy="715305"/>
            </a:xfrm>
            <a:prstGeom prst="rect">
              <a:avLst/>
            </a:prstGeom>
            <a:noFill/>
          </p:spPr>
          <p:txBody>
            <a:bodyPr wrap="square" rtlCol="1">
              <a:spAutoFit/>
            </a:bodyPr>
            <a:lstStyle/>
            <a:p>
              <a:pPr marL="0" marR="0" lvl="0" indent="0" algn="ctr" defTabSz="914400" rtl="1" eaLnBrk="1" fontAlgn="auto" latinLnBrk="0" hangingPunct="1">
                <a:lnSpc>
                  <a:spcPct val="100000"/>
                </a:lnSpc>
                <a:spcBef>
                  <a:spcPts val="0"/>
                </a:spcBef>
                <a:spcAft>
                  <a:spcPts val="0"/>
                </a:spcAft>
                <a:buClrTx/>
                <a:buSzTx/>
                <a:buFontTx/>
                <a:buNone/>
                <a:defRPr/>
              </a:pPr>
              <a:r>
                <a:rPr kumimoji="0" lang="ar-DZ" sz="24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latin typeface="Traditional Arabic" panose="02020603050405020304" pitchFamily="18" charset="-78"/>
                  <a:cs typeface="Traditional Arabic" panose="02020603050405020304" pitchFamily="18" charset="-78"/>
                </a:rPr>
                <a:t>تعريف النزاع الفردي للعمل</a:t>
              </a:r>
              <a:endParaRPr kumimoji="0" lang="ar-MA" sz="2400" b="1"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Traditional Arabic" panose="02020603050405020304" pitchFamily="18" charset="-78"/>
                <a:cs typeface="Traditional Arabic" panose="02020603050405020304" pitchFamily="18" charset="-78"/>
              </a:endParaRPr>
            </a:p>
          </p:txBody>
        </p:sp>
        <p:sp>
          <p:nvSpPr>
            <p:cNvPr id="16" name="مربع نص 52"/>
            <p:cNvSpPr txBox="1"/>
            <p:nvPr/>
          </p:nvSpPr>
          <p:spPr>
            <a:xfrm>
              <a:off x="6780797" y="2804595"/>
              <a:ext cx="2896603" cy="344406"/>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ar-MA" sz="2000" b="1" i="0" u="none" strike="noStrike" kern="0" cap="none" spc="0" normalizeH="0" baseline="0" noProof="0" dirty="0">
                <a:ln>
                  <a:noFill/>
                </a:ln>
                <a:solidFill>
                  <a:sysClr val="windowText" lastClr="000000"/>
                </a:solidFill>
                <a:effectLst/>
                <a:uLnTx/>
                <a:uFillTx/>
              </a:endParaRPr>
            </a:p>
          </p:txBody>
        </p:sp>
        <p:sp>
          <p:nvSpPr>
            <p:cNvPr id="17" name="مربع نص 62"/>
            <p:cNvSpPr txBox="1"/>
            <p:nvPr/>
          </p:nvSpPr>
          <p:spPr>
            <a:xfrm>
              <a:off x="9664747" y="2611833"/>
              <a:ext cx="675597" cy="450377"/>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ar-DZ" sz="2800" b="1" i="0" u="none" strike="noStrike" kern="0" cap="none" spc="0" normalizeH="0" baseline="0" noProof="0" dirty="0" smtClean="0">
                  <a:ln>
                    <a:noFill/>
                  </a:ln>
                  <a:solidFill>
                    <a:sysClr val="window" lastClr="FFFFFF"/>
                  </a:solidFill>
                  <a:effectLst/>
                  <a:uLnTx/>
                  <a:uFillTx/>
                </a:rPr>
                <a:t>02</a:t>
              </a:r>
              <a:endParaRPr kumimoji="0" lang="ar-MA" sz="2800" b="1" i="0" u="none" strike="noStrike" kern="0" cap="none" spc="0" normalizeH="0" baseline="0" noProof="0" dirty="0">
                <a:ln>
                  <a:noFill/>
                </a:ln>
                <a:solidFill>
                  <a:sysClr val="window" lastClr="FFFFFF"/>
                </a:solidFill>
                <a:effectLst/>
                <a:uLnTx/>
                <a:uFillTx/>
              </a:endParaRPr>
            </a:p>
          </p:txBody>
        </p:sp>
      </p:grpSp>
      <p:grpSp>
        <p:nvGrpSpPr>
          <p:cNvPr id="18" name="مجموعة 70"/>
          <p:cNvGrpSpPr/>
          <p:nvPr/>
        </p:nvGrpSpPr>
        <p:grpSpPr>
          <a:xfrm>
            <a:off x="4716052" y="4512937"/>
            <a:ext cx="3776369" cy="1156026"/>
            <a:chOff x="6096000" y="3795501"/>
            <a:chExt cx="4370294" cy="995083"/>
          </a:xfrm>
        </p:grpSpPr>
        <p:sp>
          <p:nvSpPr>
            <p:cNvPr id="19" name="شكل حر: شكل 35"/>
            <p:cNvSpPr/>
            <p:nvPr/>
          </p:nvSpPr>
          <p:spPr>
            <a:xfrm flipH="1">
              <a:off x="9677400" y="3795501"/>
              <a:ext cx="788894" cy="995082"/>
            </a:xfrm>
            <a:custGeom>
              <a:avLst/>
              <a:gdLst>
                <a:gd name="connsiteX0" fmla="*/ 497541 w 788894"/>
                <a:gd name="connsiteY0" fmla="*/ 0 h 995082"/>
                <a:gd name="connsiteX1" fmla="*/ 788894 w 788894"/>
                <a:gd name="connsiteY1" fmla="*/ 0 h 995082"/>
                <a:gd name="connsiteX2" fmla="*/ 788894 w 788894"/>
                <a:gd name="connsiteY2" fmla="*/ 995082 h 995082"/>
                <a:gd name="connsiteX3" fmla="*/ 497541 w 788894"/>
                <a:gd name="connsiteY3" fmla="*/ 995082 h 995082"/>
                <a:gd name="connsiteX4" fmla="*/ 0 w 788894"/>
                <a:gd name="connsiteY4" fmla="*/ 497541 h 995082"/>
                <a:gd name="connsiteX5" fmla="*/ 497541 w 788894"/>
                <a:gd name="connsiteY5" fmla="*/ 0 h 99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894" h="995082">
                  <a:moveTo>
                    <a:pt x="497541" y="0"/>
                  </a:moveTo>
                  <a:lnTo>
                    <a:pt x="788894" y="0"/>
                  </a:lnTo>
                  <a:lnTo>
                    <a:pt x="788894" y="995082"/>
                  </a:lnTo>
                  <a:lnTo>
                    <a:pt x="497541" y="995082"/>
                  </a:lnTo>
                  <a:cubicBezTo>
                    <a:pt x="222757" y="995082"/>
                    <a:pt x="0" y="772325"/>
                    <a:pt x="0" y="497541"/>
                  </a:cubicBezTo>
                  <a:cubicBezTo>
                    <a:pt x="0" y="222757"/>
                    <a:pt x="222757" y="0"/>
                    <a:pt x="497541" y="0"/>
                  </a:cubicBezTo>
                  <a:close/>
                </a:path>
              </a:pathLst>
            </a:custGeom>
          </p:spPr>
          <p:style>
            <a:lnRef idx="2">
              <a:schemeClr val="accent3">
                <a:shade val="50000"/>
              </a:schemeClr>
            </a:lnRef>
            <a:fillRef idx="1">
              <a:schemeClr val="accent3"/>
            </a:fillRef>
            <a:effectRef idx="0">
              <a:schemeClr val="accent3"/>
            </a:effectRef>
            <a:fontRef idx="minor">
              <a:schemeClr val="lt1"/>
            </a:fontRef>
          </p:style>
          <p:txBody>
            <a:bodyPr wrap="square" rtlCol="1"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ar-MA" sz="1800" b="0" i="0" u="none" strike="noStrike" kern="0" cap="none" spc="0" normalizeH="0" baseline="0" noProof="0">
                <a:ln>
                  <a:noFill/>
                </a:ln>
                <a:solidFill>
                  <a:sysClr val="window" lastClr="FFFFFF"/>
                </a:solidFill>
                <a:effectLst/>
                <a:uLnTx/>
                <a:uFillTx/>
                <a:latin typeface="Calibri" panose="020F0502020204030204"/>
                <a:ea typeface="+mn-ea"/>
                <a:cs typeface="Arial" panose="020B0604020202020204"/>
              </a:endParaRPr>
            </a:p>
          </p:txBody>
        </p:sp>
        <p:sp>
          <p:nvSpPr>
            <p:cNvPr id="20" name="شكل حر: شكل 36"/>
            <p:cNvSpPr/>
            <p:nvPr/>
          </p:nvSpPr>
          <p:spPr>
            <a:xfrm flipH="1">
              <a:off x="6096000" y="3795502"/>
              <a:ext cx="3581400" cy="995082"/>
            </a:xfrm>
            <a:custGeom>
              <a:avLst/>
              <a:gdLst>
                <a:gd name="connsiteX0" fmla="*/ 0 w 3581400"/>
                <a:gd name="connsiteY0" fmla="*/ 0 h 995082"/>
                <a:gd name="connsiteX1" fmla="*/ 3009900 w 3581400"/>
                <a:gd name="connsiteY1" fmla="*/ 0 h 995082"/>
                <a:gd name="connsiteX2" fmla="*/ 3009900 w 3581400"/>
                <a:gd name="connsiteY2" fmla="*/ 265494 h 995082"/>
                <a:gd name="connsiteX3" fmla="*/ 2994971 w 3581400"/>
                <a:gd name="connsiteY3" fmla="*/ 266999 h 995082"/>
                <a:gd name="connsiteX4" fmla="*/ 2807073 w 3581400"/>
                <a:gd name="connsiteY4" fmla="*/ 497542 h 995082"/>
                <a:gd name="connsiteX5" fmla="*/ 3042397 w 3581400"/>
                <a:gd name="connsiteY5" fmla="*/ 732866 h 995082"/>
                <a:gd name="connsiteX6" fmla="*/ 3277721 w 3581400"/>
                <a:gd name="connsiteY6" fmla="*/ 497542 h 995082"/>
                <a:gd name="connsiteX7" fmla="*/ 3208796 w 3581400"/>
                <a:gd name="connsiteY7" fmla="*/ 331143 h 995082"/>
                <a:gd name="connsiteX8" fmla="*/ 3189076 w 3581400"/>
                <a:gd name="connsiteY8" fmla="*/ 314872 h 995082"/>
                <a:gd name="connsiteX9" fmla="*/ 3189076 w 3581400"/>
                <a:gd name="connsiteY9" fmla="*/ 11643 h 995082"/>
                <a:gd name="connsiteX10" fmla="*/ 3277524 w 3581400"/>
                <a:gd name="connsiteY10" fmla="*/ 39099 h 995082"/>
                <a:gd name="connsiteX11" fmla="*/ 3581400 w 3581400"/>
                <a:gd name="connsiteY11" fmla="*/ 497541 h 995082"/>
                <a:gd name="connsiteX12" fmla="*/ 3083859 w 3581400"/>
                <a:gd name="connsiteY12" fmla="*/ 995082 h 995082"/>
                <a:gd name="connsiteX13" fmla="*/ 0 w 3581400"/>
                <a:gd name="connsiteY13" fmla="*/ 995082 h 995082"/>
                <a:gd name="connsiteX14" fmla="*/ 0 w 3581400"/>
                <a:gd name="connsiteY14" fmla="*/ 0 h 99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1400" h="995082">
                  <a:moveTo>
                    <a:pt x="0" y="0"/>
                  </a:moveTo>
                  <a:lnTo>
                    <a:pt x="3009900" y="0"/>
                  </a:lnTo>
                  <a:lnTo>
                    <a:pt x="3009900" y="265494"/>
                  </a:lnTo>
                  <a:lnTo>
                    <a:pt x="2994971" y="266999"/>
                  </a:lnTo>
                  <a:cubicBezTo>
                    <a:pt x="2887738" y="288942"/>
                    <a:pt x="2807073" y="383822"/>
                    <a:pt x="2807073" y="497542"/>
                  </a:cubicBezTo>
                  <a:cubicBezTo>
                    <a:pt x="2807073" y="627508"/>
                    <a:pt x="2912431" y="732866"/>
                    <a:pt x="3042397" y="732866"/>
                  </a:cubicBezTo>
                  <a:cubicBezTo>
                    <a:pt x="3172363" y="732866"/>
                    <a:pt x="3277721" y="627508"/>
                    <a:pt x="3277721" y="497542"/>
                  </a:cubicBezTo>
                  <a:cubicBezTo>
                    <a:pt x="3277721" y="432559"/>
                    <a:pt x="3251382" y="373728"/>
                    <a:pt x="3208796" y="331143"/>
                  </a:cubicBezTo>
                  <a:lnTo>
                    <a:pt x="3189076" y="314872"/>
                  </a:lnTo>
                  <a:lnTo>
                    <a:pt x="3189076" y="11643"/>
                  </a:lnTo>
                  <a:lnTo>
                    <a:pt x="3277524" y="39099"/>
                  </a:lnTo>
                  <a:cubicBezTo>
                    <a:pt x="3456099" y="114630"/>
                    <a:pt x="3581400" y="291453"/>
                    <a:pt x="3581400" y="497541"/>
                  </a:cubicBezTo>
                  <a:cubicBezTo>
                    <a:pt x="3581400" y="772325"/>
                    <a:pt x="3358643" y="995082"/>
                    <a:pt x="3083859" y="995082"/>
                  </a:cubicBezTo>
                  <a:lnTo>
                    <a:pt x="0" y="995082"/>
                  </a:lnTo>
                  <a:lnTo>
                    <a:pt x="0" y="0"/>
                  </a:lnTo>
                  <a:close/>
                </a:path>
              </a:pathLst>
            </a:custGeom>
            <a:gradFill>
              <a:gsLst>
                <a:gs pos="52700">
                  <a:sysClr val="window" lastClr="FFFFFF"/>
                </a:gs>
                <a:gs pos="4000">
                  <a:sysClr val="window" lastClr="FFFFFF">
                    <a:lumMod val="85000"/>
                  </a:sysClr>
                </a:gs>
                <a:gs pos="97000">
                  <a:sysClr val="window" lastClr="FFFFFF">
                    <a:lumMod val="85000"/>
                  </a:sysClr>
                </a:gs>
              </a:gsLst>
              <a:lin ang="16200000" scaled="1"/>
            </a:gradFill>
            <a:ln w="12700" cap="flat" cmpd="sng" algn="ctr">
              <a:noFill/>
              <a:prstDash val="solid"/>
              <a:miter lim="800000"/>
            </a:ln>
            <a:effectLst/>
          </p:spPr>
          <p:txBody>
            <a:bodyPr wrap="square" rtlCol="1"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ar-MA" sz="1800" b="0" i="0" u="none" strike="noStrike" kern="0" cap="none" spc="0" normalizeH="0" baseline="0" noProof="0">
                <a:ln>
                  <a:noFill/>
                </a:ln>
                <a:solidFill>
                  <a:sysClr val="window" lastClr="FFFFFF"/>
                </a:solidFill>
                <a:effectLst/>
                <a:uLnTx/>
                <a:uFillTx/>
                <a:latin typeface="Calibri" panose="020F0502020204030204"/>
                <a:ea typeface="+mn-ea"/>
                <a:cs typeface="Arial" panose="020B0604020202020204"/>
              </a:endParaRPr>
            </a:p>
          </p:txBody>
        </p:sp>
        <p:sp>
          <p:nvSpPr>
            <p:cNvPr id="21" name="مربع نص 53"/>
            <p:cNvSpPr txBox="1"/>
            <p:nvPr/>
          </p:nvSpPr>
          <p:spPr>
            <a:xfrm>
              <a:off x="7582076" y="4073812"/>
              <a:ext cx="1507132" cy="450377"/>
            </a:xfrm>
            <a:prstGeom prst="rect">
              <a:avLst/>
            </a:prstGeom>
            <a:noFill/>
          </p:spPr>
          <p:txBody>
            <a:bodyPr wrap="square" rtlCol="1">
              <a:spAutoFit/>
            </a:bodyPr>
            <a:lstStyle/>
            <a:p>
              <a:pPr marL="0" marR="0" lvl="0" indent="0" algn="ctr" defTabSz="914400" rtl="1" eaLnBrk="1" fontAlgn="auto" latinLnBrk="0" hangingPunct="1">
                <a:lnSpc>
                  <a:spcPct val="100000"/>
                </a:lnSpc>
                <a:spcBef>
                  <a:spcPts val="0"/>
                </a:spcBef>
                <a:spcAft>
                  <a:spcPts val="0"/>
                </a:spcAft>
                <a:buClrTx/>
                <a:buSzTx/>
                <a:buFontTx/>
                <a:buNone/>
                <a:defRPr/>
              </a:pPr>
              <a:r>
                <a:rPr kumimoji="0" lang="ar-DZ" sz="28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latin typeface="Traditional Arabic" panose="02020603050405020304" pitchFamily="18" charset="-78"/>
                  <a:cs typeface="Traditional Arabic" panose="02020603050405020304" pitchFamily="18" charset="-78"/>
                </a:rPr>
                <a:t>الخاتمة </a:t>
              </a:r>
              <a:endParaRPr kumimoji="0" lang="ar-MA" sz="2800" b="1"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Traditional Arabic" panose="02020603050405020304" pitchFamily="18" charset="-78"/>
                <a:cs typeface="Traditional Arabic" panose="02020603050405020304" pitchFamily="18" charset="-78"/>
              </a:endParaRPr>
            </a:p>
          </p:txBody>
        </p:sp>
        <p:sp>
          <p:nvSpPr>
            <p:cNvPr id="22" name="مربع نص 54"/>
            <p:cNvSpPr txBox="1"/>
            <p:nvPr/>
          </p:nvSpPr>
          <p:spPr>
            <a:xfrm>
              <a:off x="6438398" y="4237053"/>
              <a:ext cx="2896603" cy="344406"/>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ar-MA" sz="2000" b="1" i="0" u="none" strike="noStrike" kern="0" cap="none" spc="0" normalizeH="0" baseline="0" noProof="0" dirty="0">
                <a:ln>
                  <a:noFill/>
                </a:ln>
                <a:solidFill>
                  <a:sysClr val="windowText" lastClr="000000"/>
                </a:solidFill>
                <a:effectLst/>
                <a:uLnTx/>
                <a:uFillTx/>
              </a:endParaRPr>
            </a:p>
          </p:txBody>
        </p:sp>
        <p:sp>
          <p:nvSpPr>
            <p:cNvPr id="23" name="مربع نص 63"/>
            <p:cNvSpPr txBox="1"/>
            <p:nvPr/>
          </p:nvSpPr>
          <p:spPr>
            <a:xfrm>
              <a:off x="9671746" y="4061941"/>
              <a:ext cx="675597" cy="450377"/>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ar-MA" sz="2800" b="1" i="0" u="none" strike="noStrike" kern="0" cap="none" spc="0" normalizeH="0" baseline="0" noProof="0" dirty="0">
                  <a:ln>
                    <a:noFill/>
                  </a:ln>
                  <a:solidFill>
                    <a:sysClr val="window" lastClr="FFFFFF"/>
                  </a:solidFill>
                  <a:effectLst/>
                  <a:uLnTx/>
                  <a:uFillTx/>
                </a:rPr>
                <a:t>06</a:t>
              </a:r>
            </a:p>
          </p:txBody>
        </p:sp>
      </p:grpSp>
      <p:pic>
        <p:nvPicPr>
          <p:cNvPr id="1030" name="Picture 6"/>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23928" y="476672"/>
            <a:ext cx="1349970" cy="58550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31" name="مجموعة 68"/>
          <p:cNvGrpSpPr/>
          <p:nvPr/>
        </p:nvGrpSpPr>
        <p:grpSpPr>
          <a:xfrm>
            <a:off x="675639" y="2252060"/>
            <a:ext cx="3804974" cy="1187177"/>
            <a:chOff x="1725706" y="4906613"/>
            <a:chExt cx="4370294" cy="1025353"/>
          </a:xfrm>
        </p:grpSpPr>
        <p:sp>
          <p:nvSpPr>
            <p:cNvPr id="32" name="شكل حر: شكل 26"/>
            <p:cNvSpPr/>
            <p:nvPr/>
          </p:nvSpPr>
          <p:spPr>
            <a:xfrm flipV="1">
              <a:off x="1725706" y="4906613"/>
              <a:ext cx="788894" cy="995082"/>
            </a:xfrm>
            <a:custGeom>
              <a:avLst/>
              <a:gdLst>
                <a:gd name="connsiteX0" fmla="*/ 497541 w 788894"/>
                <a:gd name="connsiteY0" fmla="*/ 0 h 995082"/>
                <a:gd name="connsiteX1" fmla="*/ 788894 w 788894"/>
                <a:gd name="connsiteY1" fmla="*/ 0 h 995082"/>
                <a:gd name="connsiteX2" fmla="*/ 788894 w 788894"/>
                <a:gd name="connsiteY2" fmla="*/ 995082 h 995082"/>
                <a:gd name="connsiteX3" fmla="*/ 497541 w 788894"/>
                <a:gd name="connsiteY3" fmla="*/ 995082 h 995082"/>
                <a:gd name="connsiteX4" fmla="*/ 0 w 788894"/>
                <a:gd name="connsiteY4" fmla="*/ 497541 h 995082"/>
                <a:gd name="connsiteX5" fmla="*/ 497541 w 788894"/>
                <a:gd name="connsiteY5" fmla="*/ 0 h 99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894" h="995082">
                  <a:moveTo>
                    <a:pt x="497541" y="0"/>
                  </a:moveTo>
                  <a:lnTo>
                    <a:pt x="788894" y="0"/>
                  </a:lnTo>
                  <a:lnTo>
                    <a:pt x="788894" y="995082"/>
                  </a:lnTo>
                  <a:lnTo>
                    <a:pt x="497541" y="995082"/>
                  </a:lnTo>
                  <a:cubicBezTo>
                    <a:pt x="222757" y="995082"/>
                    <a:pt x="0" y="772325"/>
                    <a:pt x="0" y="497541"/>
                  </a:cubicBezTo>
                  <a:cubicBezTo>
                    <a:pt x="0" y="222757"/>
                    <a:pt x="222757" y="0"/>
                    <a:pt x="497541" y="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ar-MA" sz="1800" b="0" i="0" u="none" strike="noStrike" kern="0" cap="none" spc="0" normalizeH="0" baseline="0" noProof="0">
                <a:ln>
                  <a:noFill/>
                </a:ln>
                <a:solidFill>
                  <a:sysClr val="window" lastClr="FFFFFF"/>
                </a:solidFill>
                <a:effectLst/>
                <a:uLnTx/>
                <a:uFillTx/>
                <a:latin typeface="Calibri" panose="020F0502020204030204"/>
                <a:ea typeface="+mn-ea"/>
                <a:cs typeface="Arial" panose="020B0604020202020204"/>
              </a:endParaRPr>
            </a:p>
          </p:txBody>
        </p:sp>
        <p:sp>
          <p:nvSpPr>
            <p:cNvPr id="33" name="شكل حر: شكل 27"/>
            <p:cNvSpPr/>
            <p:nvPr/>
          </p:nvSpPr>
          <p:spPr>
            <a:xfrm flipV="1">
              <a:off x="2514600" y="4906613"/>
              <a:ext cx="3581400" cy="995082"/>
            </a:xfrm>
            <a:custGeom>
              <a:avLst/>
              <a:gdLst>
                <a:gd name="connsiteX0" fmla="*/ 0 w 3581400"/>
                <a:gd name="connsiteY0" fmla="*/ 0 h 995082"/>
                <a:gd name="connsiteX1" fmla="*/ 3009900 w 3581400"/>
                <a:gd name="connsiteY1" fmla="*/ 0 h 995082"/>
                <a:gd name="connsiteX2" fmla="*/ 3009900 w 3581400"/>
                <a:gd name="connsiteY2" fmla="*/ 265494 h 995082"/>
                <a:gd name="connsiteX3" fmla="*/ 2994971 w 3581400"/>
                <a:gd name="connsiteY3" fmla="*/ 266999 h 995082"/>
                <a:gd name="connsiteX4" fmla="*/ 2807073 w 3581400"/>
                <a:gd name="connsiteY4" fmla="*/ 497542 h 995082"/>
                <a:gd name="connsiteX5" fmla="*/ 3042397 w 3581400"/>
                <a:gd name="connsiteY5" fmla="*/ 732866 h 995082"/>
                <a:gd name="connsiteX6" fmla="*/ 3277721 w 3581400"/>
                <a:gd name="connsiteY6" fmla="*/ 497542 h 995082"/>
                <a:gd name="connsiteX7" fmla="*/ 3208796 w 3581400"/>
                <a:gd name="connsiteY7" fmla="*/ 331143 h 995082"/>
                <a:gd name="connsiteX8" fmla="*/ 3189076 w 3581400"/>
                <a:gd name="connsiteY8" fmla="*/ 314872 h 995082"/>
                <a:gd name="connsiteX9" fmla="*/ 3189076 w 3581400"/>
                <a:gd name="connsiteY9" fmla="*/ 11643 h 995082"/>
                <a:gd name="connsiteX10" fmla="*/ 3277524 w 3581400"/>
                <a:gd name="connsiteY10" fmla="*/ 39099 h 995082"/>
                <a:gd name="connsiteX11" fmla="*/ 3581400 w 3581400"/>
                <a:gd name="connsiteY11" fmla="*/ 497541 h 995082"/>
                <a:gd name="connsiteX12" fmla="*/ 3083859 w 3581400"/>
                <a:gd name="connsiteY12" fmla="*/ 995082 h 995082"/>
                <a:gd name="connsiteX13" fmla="*/ 0 w 3581400"/>
                <a:gd name="connsiteY13" fmla="*/ 995082 h 995082"/>
                <a:gd name="connsiteX14" fmla="*/ 0 w 3581400"/>
                <a:gd name="connsiteY14" fmla="*/ 0 h 99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1400" h="995082">
                  <a:moveTo>
                    <a:pt x="0" y="0"/>
                  </a:moveTo>
                  <a:lnTo>
                    <a:pt x="3009900" y="0"/>
                  </a:lnTo>
                  <a:lnTo>
                    <a:pt x="3009900" y="265494"/>
                  </a:lnTo>
                  <a:lnTo>
                    <a:pt x="2994971" y="266999"/>
                  </a:lnTo>
                  <a:cubicBezTo>
                    <a:pt x="2887738" y="288942"/>
                    <a:pt x="2807073" y="383822"/>
                    <a:pt x="2807073" y="497542"/>
                  </a:cubicBezTo>
                  <a:cubicBezTo>
                    <a:pt x="2807073" y="627508"/>
                    <a:pt x="2912431" y="732866"/>
                    <a:pt x="3042397" y="732866"/>
                  </a:cubicBezTo>
                  <a:cubicBezTo>
                    <a:pt x="3172363" y="732866"/>
                    <a:pt x="3277721" y="627508"/>
                    <a:pt x="3277721" y="497542"/>
                  </a:cubicBezTo>
                  <a:cubicBezTo>
                    <a:pt x="3277721" y="432559"/>
                    <a:pt x="3251382" y="373728"/>
                    <a:pt x="3208796" y="331143"/>
                  </a:cubicBezTo>
                  <a:lnTo>
                    <a:pt x="3189076" y="314872"/>
                  </a:lnTo>
                  <a:lnTo>
                    <a:pt x="3189076" y="11643"/>
                  </a:lnTo>
                  <a:lnTo>
                    <a:pt x="3277524" y="39099"/>
                  </a:lnTo>
                  <a:cubicBezTo>
                    <a:pt x="3456099" y="114630"/>
                    <a:pt x="3581400" y="291453"/>
                    <a:pt x="3581400" y="497541"/>
                  </a:cubicBezTo>
                  <a:cubicBezTo>
                    <a:pt x="3581400" y="772325"/>
                    <a:pt x="3358643" y="995082"/>
                    <a:pt x="3083859" y="995082"/>
                  </a:cubicBezTo>
                  <a:lnTo>
                    <a:pt x="0" y="995082"/>
                  </a:lnTo>
                  <a:lnTo>
                    <a:pt x="0" y="0"/>
                  </a:lnTo>
                  <a:close/>
                </a:path>
              </a:pathLst>
            </a:custGeom>
            <a:gradFill>
              <a:gsLst>
                <a:gs pos="52700">
                  <a:sysClr val="window" lastClr="FFFFFF"/>
                </a:gs>
                <a:gs pos="4000">
                  <a:sysClr val="window" lastClr="FFFFFF">
                    <a:lumMod val="85000"/>
                  </a:sysClr>
                </a:gs>
                <a:gs pos="97000">
                  <a:sysClr val="window" lastClr="FFFFFF">
                    <a:lumMod val="85000"/>
                  </a:sysClr>
                </a:gs>
              </a:gsLst>
              <a:lin ang="16200000" scaled="1"/>
            </a:gradFill>
            <a:ln w="12700" cap="flat" cmpd="sng" algn="ctr">
              <a:noFill/>
              <a:prstDash val="solid"/>
              <a:miter lim="800000"/>
            </a:ln>
            <a:effectLst/>
          </p:spPr>
          <p:txBody>
            <a:bodyPr wrap="square" rtlCol="1"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ar-MA" sz="1800" b="0" i="0" u="none" strike="noStrike" kern="0" cap="none" spc="0" normalizeH="0" baseline="0" noProof="0">
                <a:ln>
                  <a:noFill/>
                </a:ln>
                <a:solidFill>
                  <a:sysClr val="window" lastClr="FFFFFF"/>
                </a:solidFill>
                <a:effectLst/>
                <a:uLnTx/>
                <a:uFillTx/>
                <a:latin typeface="Calibri" panose="020F0502020204030204"/>
                <a:ea typeface="+mn-ea"/>
                <a:cs typeface="Arial" panose="020B0604020202020204"/>
              </a:endParaRPr>
            </a:p>
          </p:txBody>
        </p:sp>
        <p:sp>
          <p:nvSpPr>
            <p:cNvPr id="34" name="مربع نص 47"/>
            <p:cNvSpPr txBox="1"/>
            <p:nvPr/>
          </p:nvSpPr>
          <p:spPr>
            <a:xfrm>
              <a:off x="3026739" y="5107914"/>
              <a:ext cx="1902249" cy="824052"/>
            </a:xfrm>
            <a:prstGeom prst="rect">
              <a:avLst/>
            </a:prstGeom>
            <a:noFill/>
          </p:spPr>
          <p:txBody>
            <a:bodyPr wrap="square" rtlCol="1">
              <a:spAutoFit/>
            </a:bodyPr>
            <a:lstStyle/>
            <a:p>
              <a:pPr marL="0" marR="0" lvl="0" indent="0" algn="ctr" defTabSz="914400" rtl="1" eaLnBrk="1" fontAlgn="auto" latinLnBrk="0" hangingPunct="1">
                <a:lnSpc>
                  <a:spcPct val="100000"/>
                </a:lnSpc>
                <a:spcBef>
                  <a:spcPts val="0"/>
                </a:spcBef>
                <a:spcAft>
                  <a:spcPts val="0"/>
                </a:spcAft>
                <a:buClrTx/>
                <a:buSzTx/>
                <a:buFontTx/>
                <a:buNone/>
                <a:defRPr/>
              </a:pPr>
              <a:r>
                <a:rPr kumimoji="0" lang="ar-DZ" sz="28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latin typeface="Traditional Arabic" panose="02020603050405020304" pitchFamily="18" charset="-78"/>
                  <a:cs typeface="Traditional Arabic" panose="02020603050405020304" pitchFamily="18" charset="-78"/>
                </a:rPr>
                <a:t>أطراف النزاع الفردي </a:t>
              </a:r>
              <a:endParaRPr kumimoji="0" lang="ar-MA" sz="2800" b="1"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Traditional Arabic" panose="02020603050405020304" pitchFamily="18" charset="-78"/>
                <a:cs typeface="Traditional Arabic" panose="02020603050405020304" pitchFamily="18" charset="-78"/>
              </a:endParaRPr>
            </a:p>
          </p:txBody>
        </p:sp>
        <p:sp>
          <p:nvSpPr>
            <p:cNvPr id="35" name="مربع نص 48"/>
            <p:cNvSpPr txBox="1"/>
            <p:nvPr/>
          </p:nvSpPr>
          <p:spPr>
            <a:xfrm>
              <a:off x="2410503" y="5333864"/>
              <a:ext cx="2896603" cy="344406"/>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ar-MA" sz="2000" b="1" i="0" u="none" strike="noStrike" kern="0" cap="none" spc="0" normalizeH="0" baseline="0" noProof="0" dirty="0">
                <a:ln>
                  <a:noFill/>
                </a:ln>
                <a:solidFill>
                  <a:sysClr val="windowText" lastClr="000000"/>
                </a:solidFill>
                <a:effectLst/>
                <a:uLnTx/>
                <a:uFillTx/>
              </a:endParaRPr>
            </a:p>
          </p:txBody>
        </p:sp>
        <p:sp>
          <p:nvSpPr>
            <p:cNvPr id="36" name="مربع نص 60"/>
            <p:cNvSpPr txBox="1"/>
            <p:nvPr/>
          </p:nvSpPr>
          <p:spPr>
            <a:xfrm>
              <a:off x="1829112" y="5200726"/>
              <a:ext cx="675597" cy="450377"/>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ar-DZ" sz="2800" b="1" i="0" u="none" strike="noStrike" kern="0" cap="none" spc="0" normalizeH="0" baseline="0" noProof="0" dirty="0" smtClean="0">
                  <a:ln>
                    <a:noFill/>
                  </a:ln>
                  <a:solidFill>
                    <a:sysClr val="window" lastClr="FFFFFF"/>
                  </a:solidFill>
                  <a:effectLst/>
                  <a:uLnTx/>
                  <a:uFillTx/>
                </a:rPr>
                <a:t>03</a:t>
              </a:r>
              <a:endParaRPr kumimoji="0" lang="ar-MA" sz="2800" b="1" i="0" u="none" strike="noStrike" kern="0" cap="none" spc="0" normalizeH="0" baseline="0" noProof="0" dirty="0">
                <a:ln>
                  <a:noFill/>
                </a:ln>
                <a:solidFill>
                  <a:sysClr val="window" lastClr="FFFFFF"/>
                </a:solidFill>
                <a:effectLst/>
                <a:uLnTx/>
                <a:uFillTx/>
              </a:endParaRPr>
            </a:p>
          </p:txBody>
        </p:sp>
      </p:grpSp>
      <p:grpSp>
        <p:nvGrpSpPr>
          <p:cNvPr id="29" name="مجموعة 70"/>
          <p:cNvGrpSpPr/>
          <p:nvPr/>
        </p:nvGrpSpPr>
        <p:grpSpPr>
          <a:xfrm>
            <a:off x="4676898" y="2391610"/>
            <a:ext cx="3976220" cy="1212441"/>
            <a:chOff x="6096000" y="3746938"/>
            <a:chExt cx="4370294" cy="1043645"/>
          </a:xfrm>
        </p:grpSpPr>
        <p:sp>
          <p:nvSpPr>
            <p:cNvPr id="30" name="شكل حر: شكل 35"/>
            <p:cNvSpPr/>
            <p:nvPr/>
          </p:nvSpPr>
          <p:spPr>
            <a:xfrm flipH="1">
              <a:off x="9677400" y="3795501"/>
              <a:ext cx="788894" cy="995082"/>
            </a:xfrm>
            <a:custGeom>
              <a:avLst/>
              <a:gdLst>
                <a:gd name="connsiteX0" fmla="*/ 497541 w 788894"/>
                <a:gd name="connsiteY0" fmla="*/ 0 h 995082"/>
                <a:gd name="connsiteX1" fmla="*/ 788894 w 788894"/>
                <a:gd name="connsiteY1" fmla="*/ 0 h 995082"/>
                <a:gd name="connsiteX2" fmla="*/ 788894 w 788894"/>
                <a:gd name="connsiteY2" fmla="*/ 995082 h 995082"/>
                <a:gd name="connsiteX3" fmla="*/ 497541 w 788894"/>
                <a:gd name="connsiteY3" fmla="*/ 995082 h 995082"/>
                <a:gd name="connsiteX4" fmla="*/ 0 w 788894"/>
                <a:gd name="connsiteY4" fmla="*/ 497541 h 995082"/>
                <a:gd name="connsiteX5" fmla="*/ 497541 w 788894"/>
                <a:gd name="connsiteY5" fmla="*/ 0 h 99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894" h="995082">
                  <a:moveTo>
                    <a:pt x="497541" y="0"/>
                  </a:moveTo>
                  <a:lnTo>
                    <a:pt x="788894" y="0"/>
                  </a:lnTo>
                  <a:lnTo>
                    <a:pt x="788894" y="995082"/>
                  </a:lnTo>
                  <a:lnTo>
                    <a:pt x="497541" y="995082"/>
                  </a:lnTo>
                  <a:cubicBezTo>
                    <a:pt x="222757" y="995082"/>
                    <a:pt x="0" y="772325"/>
                    <a:pt x="0" y="497541"/>
                  </a:cubicBezTo>
                  <a:cubicBezTo>
                    <a:pt x="0" y="222757"/>
                    <a:pt x="222757" y="0"/>
                    <a:pt x="497541" y="0"/>
                  </a:cubicBezTo>
                  <a:close/>
                </a:path>
              </a:pathLst>
            </a:custGeom>
          </p:spPr>
          <p:style>
            <a:lnRef idx="3">
              <a:schemeClr val="lt1"/>
            </a:lnRef>
            <a:fillRef idx="1">
              <a:schemeClr val="accent4"/>
            </a:fillRef>
            <a:effectRef idx="1">
              <a:schemeClr val="accent4"/>
            </a:effectRef>
            <a:fontRef idx="minor">
              <a:schemeClr val="lt1"/>
            </a:fontRef>
          </p:style>
          <p:txBody>
            <a:bodyPr wrap="square" rtlCol="1"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ar-MA" sz="1800" b="0" i="0" u="none" strike="noStrike" kern="0" cap="none" spc="0" normalizeH="0" baseline="0" noProof="0">
                <a:ln>
                  <a:noFill/>
                </a:ln>
                <a:solidFill>
                  <a:sysClr val="window" lastClr="FFFFFF"/>
                </a:solidFill>
                <a:effectLst/>
                <a:uLnTx/>
                <a:uFillTx/>
                <a:latin typeface="Calibri" panose="020F0502020204030204"/>
                <a:ea typeface="+mn-ea"/>
                <a:cs typeface="Arial" panose="020B0604020202020204"/>
              </a:endParaRPr>
            </a:p>
          </p:txBody>
        </p:sp>
        <p:sp>
          <p:nvSpPr>
            <p:cNvPr id="37" name="شكل حر: شكل 36"/>
            <p:cNvSpPr/>
            <p:nvPr/>
          </p:nvSpPr>
          <p:spPr>
            <a:xfrm flipH="1">
              <a:off x="6096000" y="3795501"/>
              <a:ext cx="3581400" cy="995082"/>
            </a:xfrm>
            <a:custGeom>
              <a:avLst/>
              <a:gdLst>
                <a:gd name="connsiteX0" fmla="*/ 0 w 3581400"/>
                <a:gd name="connsiteY0" fmla="*/ 0 h 995082"/>
                <a:gd name="connsiteX1" fmla="*/ 3009900 w 3581400"/>
                <a:gd name="connsiteY1" fmla="*/ 0 h 995082"/>
                <a:gd name="connsiteX2" fmla="*/ 3009900 w 3581400"/>
                <a:gd name="connsiteY2" fmla="*/ 265494 h 995082"/>
                <a:gd name="connsiteX3" fmla="*/ 2994971 w 3581400"/>
                <a:gd name="connsiteY3" fmla="*/ 266999 h 995082"/>
                <a:gd name="connsiteX4" fmla="*/ 2807073 w 3581400"/>
                <a:gd name="connsiteY4" fmla="*/ 497542 h 995082"/>
                <a:gd name="connsiteX5" fmla="*/ 3042397 w 3581400"/>
                <a:gd name="connsiteY5" fmla="*/ 732866 h 995082"/>
                <a:gd name="connsiteX6" fmla="*/ 3277721 w 3581400"/>
                <a:gd name="connsiteY6" fmla="*/ 497542 h 995082"/>
                <a:gd name="connsiteX7" fmla="*/ 3208796 w 3581400"/>
                <a:gd name="connsiteY7" fmla="*/ 331143 h 995082"/>
                <a:gd name="connsiteX8" fmla="*/ 3189076 w 3581400"/>
                <a:gd name="connsiteY8" fmla="*/ 314872 h 995082"/>
                <a:gd name="connsiteX9" fmla="*/ 3189076 w 3581400"/>
                <a:gd name="connsiteY9" fmla="*/ 11643 h 995082"/>
                <a:gd name="connsiteX10" fmla="*/ 3277524 w 3581400"/>
                <a:gd name="connsiteY10" fmla="*/ 39099 h 995082"/>
                <a:gd name="connsiteX11" fmla="*/ 3581400 w 3581400"/>
                <a:gd name="connsiteY11" fmla="*/ 497541 h 995082"/>
                <a:gd name="connsiteX12" fmla="*/ 3083859 w 3581400"/>
                <a:gd name="connsiteY12" fmla="*/ 995082 h 995082"/>
                <a:gd name="connsiteX13" fmla="*/ 0 w 3581400"/>
                <a:gd name="connsiteY13" fmla="*/ 995082 h 995082"/>
                <a:gd name="connsiteX14" fmla="*/ 0 w 3581400"/>
                <a:gd name="connsiteY14" fmla="*/ 0 h 99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1400" h="995082">
                  <a:moveTo>
                    <a:pt x="0" y="0"/>
                  </a:moveTo>
                  <a:lnTo>
                    <a:pt x="3009900" y="0"/>
                  </a:lnTo>
                  <a:lnTo>
                    <a:pt x="3009900" y="265494"/>
                  </a:lnTo>
                  <a:lnTo>
                    <a:pt x="2994971" y="266999"/>
                  </a:lnTo>
                  <a:cubicBezTo>
                    <a:pt x="2887738" y="288942"/>
                    <a:pt x="2807073" y="383822"/>
                    <a:pt x="2807073" y="497542"/>
                  </a:cubicBezTo>
                  <a:cubicBezTo>
                    <a:pt x="2807073" y="627508"/>
                    <a:pt x="2912431" y="732866"/>
                    <a:pt x="3042397" y="732866"/>
                  </a:cubicBezTo>
                  <a:cubicBezTo>
                    <a:pt x="3172363" y="732866"/>
                    <a:pt x="3277721" y="627508"/>
                    <a:pt x="3277721" y="497542"/>
                  </a:cubicBezTo>
                  <a:cubicBezTo>
                    <a:pt x="3277721" y="432559"/>
                    <a:pt x="3251382" y="373728"/>
                    <a:pt x="3208796" y="331143"/>
                  </a:cubicBezTo>
                  <a:lnTo>
                    <a:pt x="3189076" y="314872"/>
                  </a:lnTo>
                  <a:lnTo>
                    <a:pt x="3189076" y="11643"/>
                  </a:lnTo>
                  <a:lnTo>
                    <a:pt x="3277524" y="39099"/>
                  </a:lnTo>
                  <a:cubicBezTo>
                    <a:pt x="3456099" y="114630"/>
                    <a:pt x="3581400" y="291453"/>
                    <a:pt x="3581400" y="497541"/>
                  </a:cubicBezTo>
                  <a:cubicBezTo>
                    <a:pt x="3581400" y="772325"/>
                    <a:pt x="3358643" y="995082"/>
                    <a:pt x="3083859" y="995082"/>
                  </a:cubicBezTo>
                  <a:lnTo>
                    <a:pt x="0" y="995082"/>
                  </a:lnTo>
                  <a:lnTo>
                    <a:pt x="0" y="0"/>
                  </a:lnTo>
                  <a:close/>
                </a:path>
              </a:pathLst>
            </a:custGeom>
            <a:gradFill>
              <a:gsLst>
                <a:gs pos="52700">
                  <a:sysClr val="window" lastClr="FFFFFF"/>
                </a:gs>
                <a:gs pos="4000">
                  <a:sysClr val="window" lastClr="FFFFFF">
                    <a:lumMod val="85000"/>
                  </a:sysClr>
                </a:gs>
                <a:gs pos="97000">
                  <a:sysClr val="window" lastClr="FFFFFF">
                    <a:lumMod val="85000"/>
                  </a:sysClr>
                </a:gs>
              </a:gsLst>
              <a:lin ang="16200000" scaled="1"/>
            </a:gradFill>
            <a:ln w="12700" cap="flat" cmpd="sng" algn="ctr">
              <a:noFill/>
              <a:prstDash val="solid"/>
              <a:miter lim="800000"/>
            </a:ln>
            <a:effectLst/>
          </p:spPr>
          <p:txBody>
            <a:bodyPr wrap="square" rtlCol="1"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ar-MA" sz="1800" b="0" i="0" u="none" strike="noStrike" kern="0" cap="none" spc="0" normalizeH="0" baseline="0" noProof="0">
                <a:ln>
                  <a:noFill/>
                </a:ln>
                <a:solidFill>
                  <a:sysClr val="window" lastClr="FFFFFF"/>
                </a:solidFill>
                <a:effectLst/>
                <a:uLnTx/>
                <a:uFillTx/>
                <a:latin typeface="Calibri" panose="020F0502020204030204"/>
                <a:ea typeface="+mn-ea"/>
                <a:cs typeface="Arial" panose="020B0604020202020204"/>
              </a:endParaRPr>
            </a:p>
          </p:txBody>
        </p:sp>
        <p:sp>
          <p:nvSpPr>
            <p:cNvPr id="38" name="مربع نص 53"/>
            <p:cNvSpPr txBox="1"/>
            <p:nvPr/>
          </p:nvSpPr>
          <p:spPr>
            <a:xfrm>
              <a:off x="7009585" y="3746938"/>
              <a:ext cx="2351551" cy="1033219"/>
            </a:xfrm>
            <a:prstGeom prst="rect">
              <a:avLst/>
            </a:prstGeom>
            <a:noFill/>
          </p:spPr>
          <p:txBody>
            <a:bodyPr wrap="square" rtlCol="1">
              <a:spAutoFit/>
            </a:bodyPr>
            <a:lstStyle/>
            <a:p>
              <a:pPr marL="0" marR="0" lvl="0" indent="0" algn="ctr" defTabSz="914400" rtl="1" eaLnBrk="1" fontAlgn="auto" latinLnBrk="0" hangingPunct="1">
                <a:lnSpc>
                  <a:spcPct val="100000"/>
                </a:lnSpc>
                <a:spcBef>
                  <a:spcPts val="0"/>
                </a:spcBef>
                <a:spcAft>
                  <a:spcPts val="0"/>
                </a:spcAft>
                <a:buClrTx/>
                <a:buSzTx/>
                <a:buFontTx/>
                <a:buNone/>
                <a:defRPr/>
              </a:pPr>
              <a:r>
                <a:rPr kumimoji="0" lang="ar-DZ" sz="24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latin typeface="Traditional Arabic" panose="02020603050405020304" pitchFamily="18" charset="-78"/>
                  <a:cs typeface="Traditional Arabic" panose="02020603050405020304" pitchFamily="18" charset="-78"/>
                </a:rPr>
                <a:t>آليات التسوية الودية لمنازعات العمل الفردية في النظام الاشتراكي </a:t>
              </a:r>
              <a:endParaRPr kumimoji="0" lang="ar-MA" sz="2400" b="1"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Traditional Arabic" panose="02020603050405020304" pitchFamily="18" charset="-78"/>
                <a:cs typeface="Traditional Arabic" panose="02020603050405020304" pitchFamily="18" charset="-78"/>
              </a:endParaRPr>
            </a:p>
          </p:txBody>
        </p:sp>
        <p:sp>
          <p:nvSpPr>
            <p:cNvPr id="39" name="مربع نص 54"/>
            <p:cNvSpPr txBox="1"/>
            <p:nvPr/>
          </p:nvSpPr>
          <p:spPr>
            <a:xfrm>
              <a:off x="6780797" y="4238104"/>
              <a:ext cx="2896603" cy="344406"/>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ar-MA" sz="2000" b="1" i="0" u="none" strike="noStrike" kern="0" cap="none" spc="0" normalizeH="0" baseline="0" noProof="0" dirty="0">
                <a:ln>
                  <a:noFill/>
                </a:ln>
                <a:solidFill>
                  <a:sysClr val="windowText" lastClr="000000"/>
                </a:solidFill>
                <a:effectLst/>
                <a:uLnTx/>
                <a:uFillTx/>
              </a:endParaRPr>
            </a:p>
          </p:txBody>
        </p:sp>
        <p:sp>
          <p:nvSpPr>
            <p:cNvPr id="40" name="مربع نص 63"/>
            <p:cNvSpPr txBox="1"/>
            <p:nvPr/>
          </p:nvSpPr>
          <p:spPr>
            <a:xfrm>
              <a:off x="9671746" y="4061941"/>
              <a:ext cx="675597" cy="450377"/>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ar-DZ" sz="2800" b="1" i="0" u="none" strike="noStrike" kern="0" cap="none" spc="0" normalizeH="0" baseline="0" noProof="0" dirty="0" smtClean="0">
                  <a:ln>
                    <a:noFill/>
                  </a:ln>
                  <a:solidFill>
                    <a:sysClr val="window" lastClr="FFFFFF"/>
                  </a:solidFill>
                  <a:effectLst/>
                  <a:uLnTx/>
                  <a:uFillTx/>
                </a:rPr>
                <a:t>04</a:t>
              </a:r>
              <a:endParaRPr kumimoji="0" lang="ar-MA" sz="2800" b="1" i="0" u="none" strike="noStrike" kern="0" cap="none" spc="0" normalizeH="0" baseline="0" noProof="0" dirty="0">
                <a:ln>
                  <a:noFill/>
                </a:ln>
                <a:solidFill>
                  <a:sysClr val="window" lastClr="FFFFFF"/>
                </a:solidFill>
                <a:effectLst/>
                <a:uLnTx/>
                <a:uFillTx/>
              </a:endParaRPr>
            </a:p>
          </p:txBody>
        </p:sp>
      </p:grpSp>
      <p:grpSp>
        <p:nvGrpSpPr>
          <p:cNvPr id="41" name="مجموعة 68"/>
          <p:cNvGrpSpPr/>
          <p:nvPr/>
        </p:nvGrpSpPr>
        <p:grpSpPr>
          <a:xfrm>
            <a:off x="658151" y="4394642"/>
            <a:ext cx="3804974" cy="1152129"/>
            <a:chOff x="1725706" y="4906613"/>
            <a:chExt cx="4370294" cy="995082"/>
          </a:xfrm>
        </p:grpSpPr>
        <p:sp>
          <p:nvSpPr>
            <p:cNvPr id="42" name="شكل حر: شكل 26"/>
            <p:cNvSpPr/>
            <p:nvPr/>
          </p:nvSpPr>
          <p:spPr>
            <a:xfrm flipV="1">
              <a:off x="1725706" y="4906613"/>
              <a:ext cx="788894" cy="995082"/>
            </a:xfrm>
            <a:custGeom>
              <a:avLst/>
              <a:gdLst>
                <a:gd name="connsiteX0" fmla="*/ 497541 w 788894"/>
                <a:gd name="connsiteY0" fmla="*/ 0 h 995082"/>
                <a:gd name="connsiteX1" fmla="*/ 788894 w 788894"/>
                <a:gd name="connsiteY1" fmla="*/ 0 h 995082"/>
                <a:gd name="connsiteX2" fmla="*/ 788894 w 788894"/>
                <a:gd name="connsiteY2" fmla="*/ 995082 h 995082"/>
                <a:gd name="connsiteX3" fmla="*/ 497541 w 788894"/>
                <a:gd name="connsiteY3" fmla="*/ 995082 h 995082"/>
                <a:gd name="connsiteX4" fmla="*/ 0 w 788894"/>
                <a:gd name="connsiteY4" fmla="*/ 497541 h 995082"/>
                <a:gd name="connsiteX5" fmla="*/ 497541 w 788894"/>
                <a:gd name="connsiteY5" fmla="*/ 0 h 99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894" h="995082">
                  <a:moveTo>
                    <a:pt x="497541" y="0"/>
                  </a:moveTo>
                  <a:lnTo>
                    <a:pt x="788894" y="0"/>
                  </a:lnTo>
                  <a:lnTo>
                    <a:pt x="788894" y="995082"/>
                  </a:lnTo>
                  <a:lnTo>
                    <a:pt x="497541" y="995082"/>
                  </a:lnTo>
                  <a:cubicBezTo>
                    <a:pt x="222757" y="995082"/>
                    <a:pt x="0" y="772325"/>
                    <a:pt x="0" y="497541"/>
                  </a:cubicBezTo>
                  <a:cubicBezTo>
                    <a:pt x="0" y="222757"/>
                    <a:pt x="222757" y="0"/>
                    <a:pt x="497541" y="0"/>
                  </a:cubicBezTo>
                  <a:close/>
                </a:path>
              </a:pathLst>
            </a:custGeom>
          </p:spPr>
          <p:style>
            <a:lnRef idx="3">
              <a:schemeClr val="lt1"/>
            </a:lnRef>
            <a:fillRef idx="1">
              <a:schemeClr val="accent5"/>
            </a:fillRef>
            <a:effectRef idx="1">
              <a:schemeClr val="accent5"/>
            </a:effectRef>
            <a:fontRef idx="minor">
              <a:schemeClr val="lt1"/>
            </a:fontRef>
          </p:style>
          <p:txBody>
            <a:bodyPr wrap="square" rtlCol="1"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ar-MA" sz="1800" b="0" i="0" u="none" strike="noStrike" kern="0" cap="none" spc="0" normalizeH="0" baseline="0" noProof="0">
                <a:ln>
                  <a:noFill/>
                </a:ln>
                <a:solidFill>
                  <a:sysClr val="window" lastClr="FFFFFF"/>
                </a:solidFill>
                <a:effectLst/>
                <a:uLnTx/>
                <a:uFillTx/>
                <a:latin typeface="Calibri" panose="020F0502020204030204"/>
                <a:ea typeface="+mn-ea"/>
                <a:cs typeface="Arial" panose="020B0604020202020204"/>
              </a:endParaRPr>
            </a:p>
          </p:txBody>
        </p:sp>
        <p:sp>
          <p:nvSpPr>
            <p:cNvPr id="43" name="شكل حر: شكل 27"/>
            <p:cNvSpPr/>
            <p:nvPr/>
          </p:nvSpPr>
          <p:spPr>
            <a:xfrm flipV="1">
              <a:off x="2514600" y="4906613"/>
              <a:ext cx="3581400" cy="995082"/>
            </a:xfrm>
            <a:custGeom>
              <a:avLst/>
              <a:gdLst>
                <a:gd name="connsiteX0" fmla="*/ 0 w 3581400"/>
                <a:gd name="connsiteY0" fmla="*/ 0 h 995082"/>
                <a:gd name="connsiteX1" fmla="*/ 3009900 w 3581400"/>
                <a:gd name="connsiteY1" fmla="*/ 0 h 995082"/>
                <a:gd name="connsiteX2" fmla="*/ 3009900 w 3581400"/>
                <a:gd name="connsiteY2" fmla="*/ 265494 h 995082"/>
                <a:gd name="connsiteX3" fmla="*/ 2994971 w 3581400"/>
                <a:gd name="connsiteY3" fmla="*/ 266999 h 995082"/>
                <a:gd name="connsiteX4" fmla="*/ 2807073 w 3581400"/>
                <a:gd name="connsiteY4" fmla="*/ 497542 h 995082"/>
                <a:gd name="connsiteX5" fmla="*/ 3042397 w 3581400"/>
                <a:gd name="connsiteY5" fmla="*/ 732866 h 995082"/>
                <a:gd name="connsiteX6" fmla="*/ 3277721 w 3581400"/>
                <a:gd name="connsiteY6" fmla="*/ 497542 h 995082"/>
                <a:gd name="connsiteX7" fmla="*/ 3208796 w 3581400"/>
                <a:gd name="connsiteY7" fmla="*/ 331143 h 995082"/>
                <a:gd name="connsiteX8" fmla="*/ 3189076 w 3581400"/>
                <a:gd name="connsiteY8" fmla="*/ 314872 h 995082"/>
                <a:gd name="connsiteX9" fmla="*/ 3189076 w 3581400"/>
                <a:gd name="connsiteY9" fmla="*/ 11643 h 995082"/>
                <a:gd name="connsiteX10" fmla="*/ 3277524 w 3581400"/>
                <a:gd name="connsiteY10" fmla="*/ 39099 h 995082"/>
                <a:gd name="connsiteX11" fmla="*/ 3581400 w 3581400"/>
                <a:gd name="connsiteY11" fmla="*/ 497541 h 995082"/>
                <a:gd name="connsiteX12" fmla="*/ 3083859 w 3581400"/>
                <a:gd name="connsiteY12" fmla="*/ 995082 h 995082"/>
                <a:gd name="connsiteX13" fmla="*/ 0 w 3581400"/>
                <a:gd name="connsiteY13" fmla="*/ 995082 h 995082"/>
                <a:gd name="connsiteX14" fmla="*/ 0 w 3581400"/>
                <a:gd name="connsiteY14" fmla="*/ 0 h 99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1400" h="995082">
                  <a:moveTo>
                    <a:pt x="0" y="0"/>
                  </a:moveTo>
                  <a:lnTo>
                    <a:pt x="3009900" y="0"/>
                  </a:lnTo>
                  <a:lnTo>
                    <a:pt x="3009900" y="265494"/>
                  </a:lnTo>
                  <a:lnTo>
                    <a:pt x="2994971" y="266999"/>
                  </a:lnTo>
                  <a:cubicBezTo>
                    <a:pt x="2887738" y="288942"/>
                    <a:pt x="2807073" y="383822"/>
                    <a:pt x="2807073" y="497542"/>
                  </a:cubicBezTo>
                  <a:cubicBezTo>
                    <a:pt x="2807073" y="627508"/>
                    <a:pt x="2912431" y="732866"/>
                    <a:pt x="3042397" y="732866"/>
                  </a:cubicBezTo>
                  <a:cubicBezTo>
                    <a:pt x="3172363" y="732866"/>
                    <a:pt x="3277721" y="627508"/>
                    <a:pt x="3277721" y="497542"/>
                  </a:cubicBezTo>
                  <a:cubicBezTo>
                    <a:pt x="3277721" y="432559"/>
                    <a:pt x="3251382" y="373728"/>
                    <a:pt x="3208796" y="331143"/>
                  </a:cubicBezTo>
                  <a:lnTo>
                    <a:pt x="3189076" y="314872"/>
                  </a:lnTo>
                  <a:lnTo>
                    <a:pt x="3189076" y="11643"/>
                  </a:lnTo>
                  <a:lnTo>
                    <a:pt x="3277524" y="39099"/>
                  </a:lnTo>
                  <a:cubicBezTo>
                    <a:pt x="3456099" y="114630"/>
                    <a:pt x="3581400" y="291453"/>
                    <a:pt x="3581400" y="497541"/>
                  </a:cubicBezTo>
                  <a:cubicBezTo>
                    <a:pt x="3581400" y="772325"/>
                    <a:pt x="3358643" y="995082"/>
                    <a:pt x="3083859" y="995082"/>
                  </a:cubicBezTo>
                  <a:lnTo>
                    <a:pt x="0" y="995082"/>
                  </a:lnTo>
                  <a:lnTo>
                    <a:pt x="0" y="0"/>
                  </a:lnTo>
                  <a:close/>
                </a:path>
              </a:pathLst>
            </a:custGeom>
            <a:gradFill>
              <a:gsLst>
                <a:gs pos="52700">
                  <a:sysClr val="window" lastClr="FFFFFF"/>
                </a:gs>
                <a:gs pos="4000">
                  <a:sysClr val="window" lastClr="FFFFFF">
                    <a:lumMod val="85000"/>
                  </a:sysClr>
                </a:gs>
                <a:gs pos="97000">
                  <a:sysClr val="window" lastClr="FFFFFF">
                    <a:lumMod val="85000"/>
                  </a:sysClr>
                </a:gs>
              </a:gsLst>
              <a:lin ang="16200000" scaled="1"/>
            </a:gradFill>
            <a:ln w="12700" cap="flat" cmpd="sng" algn="ctr">
              <a:noFill/>
              <a:prstDash val="solid"/>
              <a:miter lim="800000"/>
            </a:ln>
            <a:effectLst/>
          </p:spPr>
          <p:txBody>
            <a:bodyPr wrap="square" rtlCol="1"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ar-MA" sz="1800" b="0" i="0" u="none" strike="noStrike" kern="0" cap="none" spc="0" normalizeH="0" baseline="0" noProof="0">
                <a:ln>
                  <a:noFill/>
                </a:ln>
                <a:solidFill>
                  <a:sysClr val="window" lastClr="FFFFFF"/>
                </a:solidFill>
                <a:effectLst/>
                <a:uLnTx/>
                <a:uFillTx/>
                <a:latin typeface="Calibri" panose="020F0502020204030204"/>
                <a:ea typeface="+mn-ea"/>
                <a:cs typeface="Arial" panose="020B0604020202020204"/>
              </a:endParaRPr>
            </a:p>
          </p:txBody>
        </p:sp>
        <p:sp>
          <p:nvSpPr>
            <p:cNvPr id="44" name="مربع نص 47"/>
            <p:cNvSpPr txBox="1"/>
            <p:nvPr/>
          </p:nvSpPr>
          <p:spPr>
            <a:xfrm>
              <a:off x="3026739" y="5107914"/>
              <a:ext cx="1902249" cy="451900"/>
            </a:xfrm>
            <a:prstGeom prst="rect">
              <a:avLst/>
            </a:prstGeom>
            <a:noFill/>
          </p:spPr>
          <p:txBody>
            <a:bodyPr wrap="square" rtlCol="1">
              <a:spAutoFit/>
            </a:bodyPr>
            <a:lstStyle/>
            <a:p>
              <a:pPr marL="0" marR="0" lvl="0" indent="0" algn="ctr" defTabSz="914400" rtl="1" eaLnBrk="1" fontAlgn="auto" latinLnBrk="0" hangingPunct="1">
                <a:lnSpc>
                  <a:spcPct val="100000"/>
                </a:lnSpc>
                <a:spcBef>
                  <a:spcPts val="0"/>
                </a:spcBef>
                <a:spcAft>
                  <a:spcPts val="0"/>
                </a:spcAft>
                <a:buClrTx/>
                <a:buSzTx/>
                <a:buFontTx/>
                <a:buNone/>
                <a:defRPr/>
              </a:pPr>
              <a:endParaRPr kumimoji="0" lang="ar-MA" sz="2800" b="1"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Traditional Arabic" panose="02020603050405020304" pitchFamily="18" charset="-78"/>
                <a:cs typeface="Traditional Arabic" panose="02020603050405020304" pitchFamily="18" charset="-78"/>
              </a:endParaRPr>
            </a:p>
          </p:txBody>
        </p:sp>
        <p:sp>
          <p:nvSpPr>
            <p:cNvPr id="45" name="مربع نص 48"/>
            <p:cNvSpPr txBox="1"/>
            <p:nvPr/>
          </p:nvSpPr>
          <p:spPr>
            <a:xfrm>
              <a:off x="2410503" y="5333864"/>
              <a:ext cx="2896603" cy="344406"/>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ar-MA" sz="2000" b="1" i="0" u="none" strike="noStrike" kern="0" cap="none" spc="0" normalizeH="0" baseline="0" noProof="0" dirty="0">
                <a:ln>
                  <a:noFill/>
                </a:ln>
                <a:solidFill>
                  <a:sysClr val="windowText" lastClr="000000"/>
                </a:solidFill>
                <a:effectLst/>
                <a:uLnTx/>
                <a:uFillTx/>
              </a:endParaRPr>
            </a:p>
          </p:txBody>
        </p:sp>
        <p:sp>
          <p:nvSpPr>
            <p:cNvPr id="46" name="مربع نص 60"/>
            <p:cNvSpPr txBox="1"/>
            <p:nvPr/>
          </p:nvSpPr>
          <p:spPr>
            <a:xfrm>
              <a:off x="1829112" y="5200726"/>
              <a:ext cx="675597" cy="450377"/>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ar-DZ" sz="2800" b="1" i="0" u="none" strike="noStrike" kern="0" cap="none" spc="0" normalizeH="0" baseline="0" noProof="0" dirty="0" smtClean="0">
                  <a:ln>
                    <a:noFill/>
                  </a:ln>
                  <a:solidFill>
                    <a:sysClr val="window" lastClr="FFFFFF"/>
                  </a:solidFill>
                  <a:effectLst/>
                  <a:uLnTx/>
                  <a:uFillTx/>
                </a:rPr>
                <a:t>05</a:t>
              </a:r>
              <a:endParaRPr kumimoji="0" lang="ar-MA" sz="2800" b="1" i="0" u="none" strike="noStrike" kern="0" cap="none" spc="0" normalizeH="0" baseline="0" noProof="0" dirty="0">
                <a:ln>
                  <a:noFill/>
                </a:ln>
                <a:solidFill>
                  <a:sysClr val="window" lastClr="FFFFFF"/>
                </a:solidFill>
                <a:effectLst/>
                <a:uLnTx/>
                <a:uFillTx/>
              </a:endParaRPr>
            </a:p>
          </p:txBody>
        </p:sp>
      </p:grpSp>
      <p:sp>
        <p:nvSpPr>
          <p:cNvPr id="2" name="Rectangle 1"/>
          <p:cNvSpPr/>
          <p:nvPr/>
        </p:nvSpPr>
        <p:spPr>
          <a:xfrm>
            <a:off x="1364785" y="4498187"/>
            <a:ext cx="2088232" cy="1015663"/>
          </a:xfrm>
          <a:prstGeom prst="rect">
            <a:avLst/>
          </a:prstGeom>
        </p:spPr>
        <p:txBody>
          <a:bodyPr wrap="square">
            <a:spAutoFit/>
          </a:bodyPr>
          <a:lstStyle/>
          <a:p>
            <a:pPr algn="ctr" rtl="1"/>
            <a:r>
              <a:rPr lang="ar-DZ" sz="2000" b="1" kern="0" dirty="0">
                <a:solidFill>
                  <a:sysClr val="windowText" lastClr="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آليات التسوية الودية لمنازعات العمل </a:t>
            </a:r>
            <a:r>
              <a:rPr lang="ar-DZ" sz="2000" b="1" kern="0" dirty="0" smtClean="0">
                <a:solidFill>
                  <a:sysClr val="windowText" lastClr="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الفردية بعد اصلاحات 1989 </a:t>
            </a:r>
            <a:endParaRPr lang="fr-FR" sz="2000" dirty="0">
              <a:effectLst>
                <a:outerShdw blurRad="38100" dist="38100" dir="2700000" algn="tl">
                  <a:srgbClr val="000000">
                    <a:alpha val="43137"/>
                  </a:srgbClr>
                </a:outerShdw>
              </a:effectLst>
            </a:endParaRPr>
          </a:p>
        </p:txBody>
      </p:sp>
    </p:spTree>
  </p:cSld>
  <p:clrMapOvr>
    <a:masterClrMapping/>
  </p:clrMapOvr>
  <p:transition spd="slow">
    <p:randomBar dir="vert"/>
  </p:transition>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3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30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30000">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14:presetBounceEnd="30000">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14:bounceEnd="30000">
                                          <p:cBhvr additive="base">
                                            <p:cTn id="13" dur="1000" fill="hold"/>
                                            <p:tgtEl>
                                              <p:spTgt spid="12"/>
                                            </p:tgtEl>
                                            <p:attrNameLst>
                                              <p:attrName>ppt_x</p:attrName>
                                            </p:attrNameLst>
                                          </p:cBhvr>
                                          <p:tavLst>
                                            <p:tav tm="0">
                                              <p:val>
                                                <p:strVal val="#ppt_x"/>
                                              </p:val>
                                            </p:tav>
                                            <p:tav tm="100000">
                                              <p:val>
                                                <p:strVal val="#ppt_x"/>
                                              </p:val>
                                            </p:tav>
                                          </p:tavLst>
                                        </p:anim>
                                        <p:anim calcmode="lin" valueType="num" p14:bounceEnd="30000">
                                          <p:cBhvr additive="base">
                                            <p:cTn id="14"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14:presetBounceEnd="30000">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14:bounceEnd="30000">
                                          <p:cBhvr additive="base">
                                            <p:cTn id="19" dur="1000" fill="hold"/>
                                            <p:tgtEl>
                                              <p:spTgt spid="18"/>
                                            </p:tgtEl>
                                            <p:attrNameLst>
                                              <p:attrName>ppt_x</p:attrName>
                                            </p:attrNameLst>
                                          </p:cBhvr>
                                          <p:tavLst>
                                            <p:tav tm="0">
                                              <p:val>
                                                <p:strVal val="#ppt_x"/>
                                              </p:val>
                                            </p:tav>
                                            <p:tav tm="100000">
                                              <p:val>
                                                <p:strVal val="#ppt_x"/>
                                              </p:val>
                                            </p:tav>
                                          </p:tavLst>
                                        </p:anim>
                                        <p:anim calcmode="lin" valueType="num" p14:bounceEnd="30000">
                                          <p:cBhvr additive="base">
                                            <p:cTn id="20"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14:presetBounceEnd="30000">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14:bounceEnd="30000">
                                          <p:cBhvr additive="base">
                                            <p:cTn id="25" dur="1000" fill="hold"/>
                                            <p:tgtEl>
                                              <p:spTgt spid="31"/>
                                            </p:tgtEl>
                                            <p:attrNameLst>
                                              <p:attrName>ppt_x</p:attrName>
                                            </p:attrNameLst>
                                          </p:cBhvr>
                                          <p:tavLst>
                                            <p:tav tm="0">
                                              <p:val>
                                                <p:strVal val="#ppt_x"/>
                                              </p:val>
                                            </p:tav>
                                            <p:tav tm="100000">
                                              <p:val>
                                                <p:strVal val="#ppt_x"/>
                                              </p:val>
                                            </p:tav>
                                          </p:tavLst>
                                        </p:anim>
                                        <p:anim calcmode="lin" valueType="num" p14:bounceEnd="30000">
                                          <p:cBhvr additive="base">
                                            <p:cTn id="26" dur="10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1030"/>
                                            </p:tgtEl>
                                            <p:attrNameLst>
                                              <p:attrName>style.visibility</p:attrName>
                                            </p:attrNameLst>
                                          </p:cBhvr>
                                          <p:to>
                                            <p:strVal val="visible"/>
                                          </p:to>
                                        </p:set>
                                        <p:animEffect transition="in" filter="wheel(1)">
                                          <p:cBhvr>
                                            <p:cTn id="31" dur="2000"/>
                                            <p:tgtEl>
                                              <p:spTgt spid="1030"/>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14:presetBounceEnd="30000">
                                      <p:stCondLst>
                                        <p:cond delay="0"/>
                                      </p:stCondLst>
                                      <p:childTnLst>
                                        <p:set>
                                          <p:cBhvr>
                                            <p:cTn id="35" dur="1" fill="hold">
                                              <p:stCondLst>
                                                <p:cond delay="0"/>
                                              </p:stCondLst>
                                            </p:cTn>
                                            <p:tgtEl>
                                              <p:spTgt spid="29"/>
                                            </p:tgtEl>
                                            <p:attrNameLst>
                                              <p:attrName>style.visibility</p:attrName>
                                            </p:attrNameLst>
                                          </p:cBhvr>
                                          <p:to>
                                            <p:strVal val="visible"/>
                                          </p:to>
                                        </p:set>
                                        <p:anim calcmode="lin" valueType="num" p14:bounceEnd="30000">
                                          <p:cBhvr additive="base">
                                            <p:cTn id="36" dur="1000" fill="hold"/>
                                            <p:tgtEl>
                                              <p:spTgt spid="29"/>
                                            </p:tgtEl>
                                            <p:attrNameLst>
                                              <p:attrName>ppt_x</p:attrName>
                                            </p:attrNameLst>
                                          </p:cBhvr>
                                          <p:tavLst>
                                            <p:tav tm="0">
                                              <p:val>
                                                <p:strVal val="#ppt_x"/>
                                              </p:val>
                                            </p:tav>
                                            <p:tav tm="100000">
                                              <p:val>
                                                <p:strVal val="#ppt_x"/>
                                              </p:val>
                                            </p:tav>
                                          </p:tavLst>
                                        </p:anim>
                                        <p:anim calcmode="lin" valueType="num" p14:bounceEnd="30000">
                                          <p:cBhvr additive="base">
                                            <p:cTn id="37" dur="10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14:presetBounceEnd="30000">
                                      <p:stCondLst>
                                        <p:cond delay="0"/>
                                      </p:stCondLst>
                                      <p:childTnLst>
                                        <p:set>
                                          <p:cBhvr>
                                            <p:cTn id="41" dur="1" fill="hold">
                                              <p:stCondLst>
                                                <p:cond delay="0"/>
                                              </p:stCondLst>
                                            </p:cTn>
                                            <p:tgtEl>
                                              <p:spTgt spid="41"/>
                                            </p:tgtEl>
                                            <p:attrNameLst>
                                              <p:attrName>style.visibility</p:attrName>
                                            </p:attrNameLst>
                                          </p:cBhvr>
                                          <p:to>
                                            <p:strVal val="visible"/>
                                          </p:to>
                                        </p:set>
                                        <p:anim calcmode="lin" valueType="num" p14:bounceEnd="30000">
                                          <p:cBhvr additive="base">
                                            <p:cTn id="42" dur="1000" fill="hold"/>
                                            <p:tgtEl>
                                              <p:spTgt spid="41"/>
                                            </p:tgtEl>
                                            <p:attrNameLst>
                                              <p:attrName>ppt_x</p:attrName>
                                            </p:attrNameLst>
                                          </p:cBhvr>
                                          <p:tavLst>
                                            <p:tav tm="0">
                                              <p:val>
                                                <p:strVal val="#ppt_x"/>
                                              </p:val>
                                            </p:tav>
                                            <p:tav tm="100000">
                                              <p:val>
                                                <p:strVal val="#ppt_x"/>
                                              </p:val>
                                            </p:tav>
                                          </p:tavLst>
                                        </p:anim>
                                        <p:anim calcmode="lin" valueType="num" p14:bounceEnd="30000">
                                          <p:cBhvr additive="base">
                                            <p:cTn id="43" dur="10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1000" fill="hold"/>
                                            <p:tgtEl>
                                              <p:spTgt spid="12"/>
                                            </p:tgtEl>
                                            <p:attrNameLst>
                                              <p:attrName>ppt_x</p:attrName>
                                            </p:attrNameLst>
                                          </p:cBhvr>
                                          <p:tavLst>
                                            <p:tav tm="0">
                                              <p:val>
                                                <p:strVal val="#ppt_x"/>
                                              </p:val>
                                            </p:tav>
                                            <p:tav tm="100000">
                                              <p:val>
                                                <p:strVal val="#ppt_x"/>
                                              </p:val>
                                            </p:tav>
                                          </p:tavLst>
                                        </p:anim>
                                        <p:anim calcmode="lin" valueType="num">
                                          <p:cBhvr additive="base">
                                            <p:cTn id="14"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1000" fill="hold"/>
                                            <p:tgtEl>
                                              <p:spTgt spid="18"/>
                                            </p:tgtEl>
                                            <p:attrNameLst>
                                              <p:attrName>ppt_x</p:attrName>
                                            </p:attrNameLst>
                                          </p:cBhvr>
                                          <p:tavLst>
                                            <p:tav tm="0">
                                              <p:val>
                                                <p:strVal val="#ppt_x"/>
                                              </p:val>
                                            </p:tav>
                                            <p:tav tm="100000">
                                              <p:val>
                                                <p:strVal val="#ppt_x"/>
                                              </p:val>
                                            </p:tav>
                                          </p:tavLst>
                                        </p:anim>
                                        <p:anim calcmode="lin" valueType="num">
                                          <p:cBhvr additive="base">
                                            <p:cTn id="20"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1000" fill="hold"/>
                                            <p:tgtEl>
                                              <p:spTgt spid="31"/>
                                            </p:tgtEl>
                                            <p:attrNameLst>
                                              <p:attrName>ppt_x</p:attrName>
                                            </p:attrNameLst>
                                          </p:cBhvr>
                                          <p:tavLst>
                                            <p:tav tm="0">
                                              <p:val>
                                                <p:strVal val="#ppt_x"/>
                                              </p:val>
                                            </p:tav>
                                            <p:tav tm="100000">
                                              <p:val>
                                                <p:strVal val="#ppt_x"/>
                                              </p:val>
                                            </p:tav>
                                          </p:tavLst>
                                        </p:anim>
                                        <p:anim calcmode="lin" valueType="num">
                                          <p:cBhvr additive="base">
                                            <p:cTn id="26" dur="10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1030"/>
                                            </p:tgtEl>
                                            <p:attrNameLst>
                                              <p:attrName>style.visibility</p:attrName>
                                            </p:attrNameLst>
                                          </p:cBhvr>
                                          <p:to>
                                            <p:strVal val="visible"/>
                                          </p:to>
                                        </p:set>
                                        <p:animEffect transition="in" filter="wheel(1)">
                                          <p:cBhvr>
                                            <p:cTn id="31" dur="2000"/>
                                            <p:tgtEl>
                                              <p:spTgt spid="1030"/>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 calcmode="lin" valueType="num">
                                          <p:cBhvr additive="base">
                                            <p:cTn id="36" dur="1000" fill="hold"/>
                                            <p:tgtEl>
                                              <p:spTgt spid="29"/>
                                            </p:tgtEl>
                                            <p:attrNameLst>
                                              <p:attrName>ppt_x</p:attrName>
                                            </p:attrNameLst>
                                          </p:cBhvr>
                                          <p:tavLst>
                                            <p:tav tm="0">
                                              <p:val>
                                                <p:strVal val="#ppt_x"/>
                                              </p:val>
                                            </p:tav>
                                            <p:tav tm="100000">
                                              <p:val>
                                                <p:strVal val="#ppt_x"/>
                                              </p:val>
                                            </p:tav>
                                          </p:tavLst>
                                        </p:anim>
                                        <p:anim calcmode="lin" valueType="num">
                                          <p:cBhvr additive="base">
                                            <p:cTn id="37" dur="10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1000" fill="hold"/>
                                            <p:tgtEl>
                                              <p:spTgt spid="41"/>
                                            </p:tgtEl>
                                            <p:attrNameLst>
                                              <p:attrName>ppt_x</p:attrName>
                                            </p:attrNameLst>
                                          </p:cBhvr>
                                          <p:tavLst>
                                            <p:tav tm="0">
                                              <p:val>
                                                <p:strVal val="#ppt_x"/>
                                              </p:val>
                                            </p:tav>
                                            <p:tav tm="100000">
                                              <p:val>
                                                <p:strVal val="#ppt_x"/>
                                              </p:val>
                                            </p:tav>
                                          </p:tavLst>
                                        </p:anim>
                                        <p:anim calcmode="lin" valueType="num">
                                          <p:cBhvr additive="base">
                                            <p:cTn id="43" dur="10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sées 4"/>
          <p:cNvSpPr/>
          <p:nvPr/>
        </p:nvSpPr>
        <p:spPr>
          <a:xfrm>
            <a:off x="5868144" y="980728"/>
            <a:ext cx="2246610" cy="1512168"/>
          </a:xfrm>
          <a:prstGeom prst="cloudCallout">
            <a:avLst/>
          </a:prstGeom>
        </p:spPr>
        <p:style>
          <a:lnRef idx="2">
            <a:schemeClr val="accent1"/>
          </a:lnRef>
          <a:fillRef idx="1">
            <a:schemeClr val="lt1"/>
          </a:fillRef>
          <a:effectRef idx="0">
            <a:schemeClr val="accent1"/>
          </a:effectRef>
          <a:fontRef idx="minor">
            <a:schemeClr val="dk1"/>
          </a:fontRef>
        </p:style>
        <p:txBody>
          <a:bodyPr rtlCol="0" anchor="ctr"/>
          <a:lstStyle/>
          <a:p>
            <a:pPr lvl="0" algn="ctr" rtl="1"/>
            <a:r>
              <a:rPr lang="ar-DZ" sz="3600" b="1" dirty="0" smtClean="0">
                <a:solidFill>
                  <a:prstClr val="black"/>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مقدمة</a:t>
            </a:r>
            <a:endParaRPr lang="fr-FR" sz="3600" b="1" dirty="0">
              <a:solidFill>
                <a:prstClr val="black"/>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
        <p:nvSpPr>
          <p:cNvPr id="3" name="Parchemin vertical 2"/>
          <p:cNvSpPr/>
          <p:nvPr/>
        </p:nvSpPr>
        <p:spPr>
          <a:xfrm>
            <a:off x="774272" y="764704"/>
            <a:ext cx="5112568" cy="5385196"/>
          </a:xfrm>
          <a:prstGeom prst="verticalScroll">
            <a:avLst/>
          </a:prstGeom>
        </p:spPr>
        <p:style>
          <a:lnRef idx="3">
            <a:schemeClr val="lt1"/>
          </a:lnRef>
          <a:fillRef idx="1">
            <a:schemeClr val="accent4"/>
          </a:fillRef>
          <a:effectRef idx="1">
            <a:schemeClr val="accent4"/>
          </a:effectRef>
          <a:fontRef idx="minor">
            <a:schemeClr val="lt1"/>
          </a:fontRef>
        </p:style>
        <p:txBody>
          <a:bodyPr rtlCol="0" anchor="ctr"/>
          <a:lstStyle/>
          <a:p>
            <a:pPr algn="ctr" rtl="1">
              <a:lnSpc>
                <a:spcPct val="150000"/>
              </a:lnSpc>
            </a:pPr>
            <a:r>
              <a:rPr lang="ar-DZ" b="1" dirty="0" smtClean="0">
                <a:solidFill>
                  <a:schemeClr val="tx1"/>
                </a:solidFill>
              </a:rPr>
              <a:t>تعتبر منازعات العمل الفردية من القضايا الحيوية التي تؤثر على العلاقة بين العامل ورب العمل، حيث تبرز الحاجة إلى ضرورة اللجوء إلى آليات فعالة لتسويتها </a:t>
            </a:r>
          </a:p>
          <a:p>
            <a:pPr algn="ctr" rtl="1">
              <a:lnSpc>
                <a:spcPct val="150000"/>
              </a:lnSpc>
            </a:pPr>
            <a:r>
              <a:rPr lang="ar-DZ" b="1" dirty="0" smtClean="0">
                <a:solidFill>
                  <a:schemeClr val="tx1"/>
                </a:solidFill>
              </a:rPr>
              <a:t>لوحظ خلال الفترات الأخيرة في الجزائر تطورا في آليات التسوية الودية لمنازعات العمل الفردية، والتي تهدف إلى تجنب اللجوء إلى القضاء</a:t>
            </a:r>
          </a:p>
          <a:p>
            <a:pPr algn="ctr" rtl="1">
              <a:lnSpc>
                <a:spcPct val="150000"/>
              </a:lnSpc>
            </a:pPr>
            <a:r>
              <a:rPr lang="ar-DZ" b="1" dirty="0" smtClean="0">
                <a:solidFill>
                  <a:schemeClr val="tx1"/>
                </a:solidFill>
              </a:rPr>
              <a:t>ومن هنا يمكننا طرح الاشكالية التالية:</a:t>
            </a:r>
          </a:p>
          <a:p>
            <a:pPr algn="ctr" rtl="1">
              <a:lnSpc>
                <a:spcPct val="150000"/>
              </a:lnSpc>
            </a:pPr>
            <a:r>
              <a:rPr lang="ar-DZ" b="1" dirty="0" smtClean="0">
                <a:solidFill>
                  <a:schemeClr val="tx1"/>
                </a:solidFill>
              </a:rPr>
              <a:t>ماهية النزاع الفردي للعمل؟ وفيما يتمثل التطور الذي شهدته آليات التسوية الودية لمنازعات العمل الفردية في التشريع الجزائري؟  </a:t>
            </a:r>
            <a:endParaRPr lang="fr-FR" b="1" dirty="0">
              <a:solidFill>
                <a:schemeClr val="tx1"/>
              </a:solidFill>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829010" y="836713"/>
            <a:ext cx="4355222" cy="4464495"/>
          </a:xfrm>
          <a:prstGeom prst="rect">
            <a:avLst/>
          </a:prstGeom>
          <a:ln>
            <a:noFill/>
          </a:ln>
          <a:effectLst>
            <a:softEdge rad="112500"/>
          </a:effectLst>
        </p:spPr>
      </p:pic>
      <p:pic>
        <p:nvPicPr>
          <p:cNvPr id="3" name="Imag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07808" y="1268760"/>
            <a:ext cx="2520280" cy="2880320"/>
          </a:xfrm>
          <a:prstGeom prst="ellipse">
            <a:avLst/>
          </a:prstGeom>
          <a:ln>
            <a:noFill/>
          </a:ln>
          <a:effectLst>
            <a:softEdge rad="112500"/>
          </a:effectLst>
        </p:spPr>
      </p:pic>
    </p:spTree>
    <p:extLst>
      <p:ext uri="{BB962C8B-B14F-4D97-AF65-F5344CB8AC3E}">
        <p14:creationId xmlns:p14="http://schemas.microsoft.com/office/powerpoint/2010/main" xmlns="" val="36572806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uage 5"/>
          <p:cNvSpPr/>
          <p:nvPr/>
        </p:nvSpPr>
        <p:spPr>
          <a:xfrm>
            <a:off x="5580112" y="1268760"/>
            <a:ext cx="2160240" cy="1296144"/>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r>
              <a:rPr lang="ar-DZ" sz="2000" b="1" dirty="0" smtClean="0"/>
              <a:t>تعريف النزاع الفردي للعمل </a:t>
            </a:r>
            <a:endParaRPr lang="fr-FR" sz="2000" b="1" dirty="0"/>
          </a:p>
        </p:txBody>
      </p:sp>
      <p:sp>
        <p:nvSpPr>
          <p:cNvPr id="7" name="Étoile à 8 branches 6"/>
          <p:cNvSpPr/>
          <p:nvPr/>
        </p:nvSpPr>
        <p:spPr>
          <a:xfrm>
            <a:off x="971600" y="836712"/>
            <a:ext cx="720080" cy="576064"/>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ltLang="ar-DZ" sz="2000" b="1" dirty="0" smtClean="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02</a:t>
            </a:r>
          </a:p>
        </p:txBody>
      </p:sp>
      <p:sp>
        <p:nvSpPr>
          <p:cNvPr id="2" name="Carré corné 1"/>
          <p:cNvSpPr/>
          <p:nvPr/>
        </p:nvSpPr>
        <p:spPr>
          <a:xfrm>
            <a:off x="1691680" y="2204864"/>
            <a:ext cx="2952328" cy="2520280"/>
          </a:xfrm>
          <a:prstGeom prst="foldedCorne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DZ" sz="2400" b="1" dirty="0" smtClean="0">
              <a:solidFill>
                <a:schemeClr val="tx1"/>
              </a:solidFill>
            </a:endParaRPr>
          </a:p>
          <a:p>
            <a:pPr algn="ctr" rtl="1"/>
            <a:endParaRPr lang="ar-DZ" sz="2400" b="1" dirty="0">
              <a:solidFill>
                <a:schemeClr val="tx1"/>
              </a:solidFill>
            </a:endParaRPr>
          </a:p>
          <a:p>
            <a:pPr algn="ctr" rtl="1"/>
            <a:endParaRPr lang="ar-DZ" sz="2400" b="1" dirty="0" smtClean="0">
              <a:solidFill>
                <a:schemeClr val="tx1"/>
              </a:solidFill>
            </a:endParaRPr>
          </a:p>
          <a:p>
            <a:pPr algn="ctr" rtl="1">
              <a:lnSpc>
                <a:spcPct val="150000"/>
              </a:lnSpc>
            </a:pPr>
            <a:endParaRPr lang="ar-DZ" sz="2000" b="1" dirty="0" smtClean="0">
              <a:solidFill>
                <a:schemeClr val="tx1"/>
              </a:solidFill>
            </a:endParaRPr>
          </a:p>
          <a:p>
            <a:pPr algn="ctr" rtl="1">
              <a:lnSpc>
                <a:spcPct val="150000"/>
              </a:lnSpc>
            </a:pPr>
            <a:r>
              <a:rPr lang="ar-DZ" sz="2000" b="1" dirty="0" smtClean="0">
                <a:solidFill>
                  <a:schemeClr val="tx1"/>
                </a:solidFill>
              </a:rPr>
              <a:t>لغة:  </a:t>
            </a:r>
          </a:p>
          <a:p>
            <a:pPr algn="ctr" rtl="1">
              <a:lnSpc>
                <a:spcPct val="150000"/>
              </a:lnSpc>
            </a:pPr>
            <a:r>
              <a:rPr lang="ar-DZ" sz="2000" b="1" dirty="0" smtClean="0">
                <a:solidFill>
                  <a:schemeClr val="tx1"/>
                </a:solidFill>
              </a:rPr>
              <a:t>هو التعارض والاختلاف  </a:t>
            </a:r>
          </a:p>
          <a:p>
            <a:pPr algn="ctr" rtl="1">
              <a:lnSpc>
                <a:spcPct val="150000"/>
              </a:lnSpc>
            </a:pPr>
            <a:r>
              <a:rPr lang="ar-DZ" sz="2000" b="1" dirty="0" smtClean="0">
                <a:solidFill>
                  <a:schemeClr val="tx1"/>
                </a:solidFill>
              </a:rPr>
              <a:t>وهو قيام مصلحة لطرف تضاد مصلحة الطرف الآخر أو تمنع نشوئها في مجال علاقات العمل </a:t>
            </a:r>
            <a:endParaRPr lang="ar-DZ" sz="2000" b="1" dirty="0">
              <a:solidFill>
                <a:schemeClr val="tx1"/>
              </a:solidFill>
            </a:endParaRPr>
          </a:p>
          <a:p>
            <a:pPr algn="ctr" rtl="1">
              <a:lnSpc>
                <a:spcPct val="150000"/>
              </a:lnSpc>
            </a:pPr>
            <a:endParaRPr lang="ar-DZ" sz="2000" b="1" dirty="0" smtClean="0">
              <a:solidFill>
                <a:schemeClr val="tx1"/>
              </a:solidFill>
            </a:endParaRPr>
          </a:p>
          <a:p>
            <a:pPr algn="ctr" rtl="1">
              <a:lnSpc>
                <a:spcPct val="150000"/>
              </a:lnSpc>
            </a:pPr>
            <a:endParaRPr lang="ar-DZ" b="1" dirty="0">
              <a:solidFill>
                <a:schemeClr val="tx1"/>
              </a:solidFill>
            </a:endParaRPr>
          </a:p>
          <a:p>
            <a:pPr algn="ctr" rtl="1"/>
            <a:endParaRPr lang="ar-DZ" b="1" dirty="0" smtClean="0">
              <a:solidFill>
                <a:schemeClr val="tx1"/>
              </a:solidFill>
            </a:endParaRPr>
          </a:p>
          <a:p>
            <a:pPr algn="ctr" rtl="1"/>
            <a:r>
              <a:rPr lang="ar-DZ" b="1" dirty="0" smtClean="0">
                <a:solidFill>
                  <a:schemeClr val="tx1"/>
                </a:solidFill>
              </a:rPr>
              <a:t> </a:t>
            </a:r>
            <a:endParaRPr lang="fr-FR" b="1" dirty="0">
              <a:solidFill>
                <a:schemeClr val="tx1"/>
              </a:solidFill>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Étoile à 8 branches 2"/>
          <p:cNvSpPr/>
          <p:nvPr/>
        </p:nvSpPr>
        <p:spPr>
          <a:xfrm>
            <a:off x="1209572" y="762358"/>
            <a:ext cx="648072" cy="792088"/>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fr-FR" sz="2000" b="1" dirty="0" smtClean="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03</a:t>
            </a:r>
            <a:endParaRPr lang="fr-FR" sz="20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
        <p:nvSpPr>
          <p:cNvPr id="6" name="Rectangle à coins arrondis 5"/>
          <p:cNvSpPr/>
          <p:nvPr/>
        </p:nvSpPr>
        <p:spPr>
          <a:xfrm>
            <a:off x="1857644" y="2492896"/>
            <a:ext cx="4514556" cy="2160240"/>
          </a:xfrm>
          <a:prstGeom prst="wedgeRoundRectCallou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DZ" b="1" dirty="0" smtClean="0">
                <a:solidFill>
                  <a:schemeClr val="tx1"/>
                </a:solidFill>
              </a:rPr>
              <a:t>من خلال المادة 02 من قانون 04/90 فإن المنازعات الفردية: هي كل خلاف في العمل قائم بين عامل أجير ومستخدم، بشأن تنفيذ علاقة العمل التي تربط بين الطرفين إذا لم يتم حلها في إطار عمليات تسوية داخل الهيئة المستخدمة</a:t>
            </a:r>
            <a:endParaRPr lang="fr-FR" b="1" dirty="0">
              <a:solidFill>
                <a:schemeClr val="tx1"/>
              </a:solidFill>
            </a:endParaRPr>
          </a:p>
        </p:txBody>
      </p:sp>
      <p:sp>
        <p:nvSpPr>
          <p:cNvPr id="7" name="Ellipse 6"/>
          <p:cNvSpPr/>
          <p:nvPr/>
        </p:nvSpPr>
        <p:spPr>
          <a:xfrm>
            <a:off x="5503316" y="908720"/>
            <a:ext cx="2021012" cy="1149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400" b="1" dirty="0" smtClean="0">
                <a:solidFill>
                  <a:schemeClr val="tx1"/>
                </a:solidFill>
              </a:rPr>
              <a:t>المشرع الجزائري </a:t>
            </a:r>
            <a:endParaRPr lang="fr-FR" sz="2400" b="1" dirty="0">
              <a:solidFill>
                <a:schemeClr val="tx1"/>
              </a:solidFill>
            </a:endParaRPr>
          </a:p>
        </p:txBody>
      </p:sp>
    </p:spTree>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Étoile à 8 branches 1"/>
          <p:cNvSpPr/>
          <p:nvPr/>
        </p:nvSpPr>
        <p:spPr>
          <a:xfrm>
            <a:off x="1115616" y="692696"/>
            <a:ext cx="612068" cy="576064"/>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04</a:t>
            </a:r>
            <a:endParaRPr lang="fr-FR"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
        <p:nvSpPr>
          <p:cNvPr id="6" name="Carré corné 5"/>
          <p:cNvSpPr/>
          <p:nvPr/>
        </p:nvSpPr>
        <p:spPr>
          <a:xfrm>
            <a:off x="4499992" y="1256968"/>
            <a:ext cx="3168352" cy="4104456"/>
          </a:xfrm>
          <a:prstGeom prst="foldedCorner">
            <a:avLst/>
          </a:prstGeom>
        </p:spPr>
        <p:style>
          <a:lnRef idx="0">
            <a:schemeClr val="accent6"/>
          </a:lnRef>
          <a:fillRef idx="3">
            <a:schemeClr val="accent6"/>
          </a:fillRef>
          <a:effectRef idx="3">
            <a:schemeClr val="accent6"/>
          </a:effectRef>
          <a:fontRef idx="minor">
            <a:schemeClr val="lt1"/>
          </a:fontRef>
        </p:style>
        <p:txBody>
          <a:bodyPr rtlCol="0" anchor="ctr"/>
          <a:lstStyle/>
          <a:p>
            <a:pPr algn="ctr" rtl="1">
              <a:lnSpc>
                <a:spcPct val="150000"/>
              </a:lnSpc>
            </a:pPr>
            <a:r>
              <a:rPr lang="ar-DZ" sz="2000" b="1" dirty="0" smtClean="0">
                <a:solidFill>
                  <a:schemeClr val="tx1"/>
                </a:solidFill>
                <a:latin typeface="Arial" panose="020B0604020202020204" pitchFamily="34" charset="0"/>
                <a:cs typeface="Arial" panose="020B0604020202020204" pitchFamily="34" charset="0"/>
              </a:rPr>
              <a:t>01/ أن يكون الخلاف مصدره علاقة العمل التي تربط الطرفين </a:t>
            </a:r>
          </a:p>
          <a:p>
            <a:pPr algn="ctr" rtl="1">
              <a:lnSpc>
                <a:spcPct val="150000"/>
              </a:lnSpc>
            </a:pPr>
            <a:endParaRPr lang="ar-DZ" sz="2000" b="1" dirty="0">
              <a:solidFill>
                <a:schemeClr val="tx1"/>
              </a:solidFill>
              <a:latin typeface="Arial" panose="020B0604020202020204" pitchFamily="34" charset="0"/>
              <a:cs typeface="Arial" panose="020B0604020202020204" pitchFamily="34" charset="0"/>
            </a:endParaRPr>
          </a:p>
          <a:p>
            <a:pPr algn="ctr" rtl="1">
              <a:lnSpc>
                <a:spcPct val="150000"/>
              </a:lnSpc>
            </a:pPr>
            <a:r>
              <a:rPr lang="ar-DZ" sz="2000" b="1" dirty="0" smtClean="0">
                <a:solidFill>
                  <a:schemeClr val="tx1"/>
                </a:solidFill>
                <a:latin typeface="Arial" panose="020B0604020202020204" pitchFamily="34" charset="0"/>
                <a:cs typeface="Arial" panose="020B0604020202020204" pitchFamily="34" charset="0"/>
              </a:rPr>
              <a:t>02/ أن لا يجد هذا الخلاف حلا له داخل الهيئة المستخدمة عن طريق التسوية الودية أي عن طريق أسلوب التظلم </a:t>
            </a:r>
            <a:endParaRPr lang="fr-FR" sz="2000" b="1" dirty="0">
              <a:solidFill>
                <a:schemeClr val="tx1"/>
              </a:solidFill>
              <a:latin typeface="Arial" panose="020B0604020202020204" pitchFamily="34" charset="0"/>
              <a:cs typeface="Arial" panose="020B0604020202020204" pitchFamily="34" charset="0"/>
            </a:endParaRPr>
          </a:p>
        </p:txBody>
      </p:sp>
      <p:pic>
        <p:nvPicPr>
          <p:cNvPr id="3" name="Imag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99592" y="999792"/>
            <a:ext cx="3102364" cy="3528392"/>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Étoile à 8 branches 1"/>
          <p:cNvSpPr/>
          <p:nvPr/>
        </p:nvSpPr>
        <p:spPr>
          <a:xfrm>
            <a:off x="1043608" y="908720"/>
            <a:ext cx="720080" cy="648072"/>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solidFill>
                  <a:schemeClr val="tx1"/>
                </a:solidFill>
              </a:rPr>
              <a:t>05</a:t>
            </a:r>
            <a:endParaRPr lang="fr-FR" b="1" dirty="0">
              <a:solidFill>
                <a:schemeClr val="tx1"/>
              </a:solidFill>
            </a:endParaRPr>
          </a:p>
        </p:txBody>
      </p:sp>
      <p:pic>
        <p:nvPicPr>
          <p:cNvPr id="3" name="Imag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63688" y="1772816"/>
            <a:ext cx="2952328" cy="2909760"/>
          </a:xfrm>
          <a:prstGeom prst="rect">
            <a:avLst/>
          </a:prstGeom>
          <a:ln>
            <a:noFill/>
          </a:ln>
          <a:effectLst>
            <a:softEdge rad="112500"/>
          </a:effectLst>
        </p:spPr>
      </p:pic>
      <p:sp>
        <p:nvSpPr>
          <p:cNvPr id="4" name="Pensées 3"/>
          <p:cNvSpPr/>
          <p:nvPr/>
        </p:nvSpPr>
        <p:spPr>
          <a:xfrm>
            <a:off x="5148064" y="1988840"/>
            <a:ext cx="2448272" cy="1872208"/>
          </a:xfrm>
          <a:prstGeom prst="cloudCallout">
            <a:avLst/>
          </a:prstGeom>
        </p:spPr>
        <p:style>
          <a:lnRef idx="1">
            <a:schemeClr val="accent4"/>
          </a:lnRef>
          <a:fillRef idx="2">
            <a:schemeClr val="accent4"/>
          </a:fillRef>
          <a:effectRef idx="1">
            <a:schemeClr val="accent4"/>
          </a:effectRef>
          <a:fontRef idx="minor">
            <a:schemeClr val="dk1"/>
          </a:fontRef>
        </p:style>
        <p:txBody>
          <a:bodyPr rtlCol="0" anchor="ctr"/>
          <a:lstStyle/>
          <a:p>
            <a:pPr algn="ctr" rtl="1">
              <a:lnSpc>
                <a:spcPct val="150000"/>
              </a:lnSpc>
            </a:pPr>
            <a:r>
              <a:rPr lang="ar-DZ" b="1" dirty="0" smtClean="0">
                <a:solidFill>
                  <a:schemeClr val="tx1"/>
                </a:solidFill>
              </a:rPr>
              <a:t>أطراف النزاع الفردي </a:t>
            </a:r>
            <a:endParaRPr lang="fr-FR" b="1" dirty="0">
              <a:solidFill>
                <a:schemeClr val="tx1"/>
              </a:solidFill>
            </a:endParaRPr>
          </a:p>
        </p:txBody>
      </p:sp>
    </p:spTree>
  </p:cSld>
  <p:clrMapOvr>
    <a:masterClrMapping/>
  </p:clrMapOvr>
  <p:transition spd="slow">
    <p:randomBa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naise">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Punaise">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naise">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fillRect/>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fillRect/>
          </a:stretch>
        </a:blip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Apex</Template>
  <TotalTime>225</TotalTime>
  <Words>727</Words>
  <Application>Microsoft Office PowerPoint</Application>
  <PresentationFormat>Affichage à l'écran (4:3)</PresentationFormat>
  <Paragraphs>90</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Punaise</vt:lpstr>
      <vt:lpstr>Diapositive 1</vt:lpstr>
      <vt:lpstr>                                                                                                                                                                                                                     جامعة محمد خيضر بسكرة                كلية العلوم الاقتصادية والتجارية وعلوم التسيير                    تخصص : إدارة الموارد البشرية                سنة : ثانية  ماستر                                                                          الفوج:  01                                                                                                                                                                                                           من إعداد الطالبات:                                                                                                تحت اشراف الأستاذة:                                                                                                                             داسي وهيبة                  رفاس نورالهدى                        بن ابراهيم زينب                             السنة الجامعية: 2024/2025                                                   </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PC1</dc:creator>
  <cp:lastModifiedBy>client</cp:lastModifiedBy>
  <cp:revision>182</cp:revision>
  <dcterms:created xsi:type="dcterms:W3CDTF">2024-10-02T19:29:00Z</dcterms:created>
  <dcterms:modified xsi:type="dcterms:W3CDTF">2024-11-26T18:20:42Z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BD4938AF0CE644B489F3BD339936F2C9_12</vt:lpwstr>
  </property>
  <property fmtid="{D5CDD505-2E9C-101B-9397-08002B2CF9AE}" pid="3" name="KSOProductBuildVer">
    <vt:lpwstr>1036-12.2.0.18283</vt:lpwstr>
  </property>
</Properties>
</file>