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06416"/>
            <a:ext cx="7467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3600" dirty="0" smtClean="0"/>
              <a:t>أخرجة أنشطة سلسلة </a:t>
            </a:r>
            <a:r>
              <a:rPr lang="ar-DZ" sz="3600" dirty="0" smtClean="0"/>
              <a:t>الامداد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>منهجية ستة سيجما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DZ" b="1" dirty="0" smtClean="0">
                <a:solidFill>
                  <a:srgbClr val="FFFF00"/>
                </a:solidFill>
              </a:rPr>
              <a:t>طاهري فاطمة الزهراء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12160" y="3212976"/>
            <a:ext cx="30243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0000"/>
                </a:solidFill>
              </a:rPr>
              <a:t>محاضرات مقدمة لللسنة الثالثة ادارة أعمال</a:t>
            </a:r>
            <a:endParaRPr lang="ar-D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7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9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060847"/>
            <a:ext cx="6840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800" dirty="0" smtClean="0"/>
              <a:t>     اخرجة </a:t>
            </a:r>
            <a:r>
              <a:rPr lang="ar-DZ" sz="2800" dirty="0"/>
              <a:t>انشطة الامداد: هي التنازل على احد او بعض انشطة سلسلة الامداد لمؤسسة اخرى تسمى </a:t>
            </a:r>
            <a:r>
              <a:rPr lang="ar-DZ" sz="2800" dirty="0" smtClean="0"/>
              <a:t>بـ "مزود </a:t>
            </a:r>
            <a:r>
              <a:rPr lang="ar-DZ" sz="2800" dirty="0"/>
              <a:t>بالخدمة"، على ان يكون هذا النشاط لا يدخل في الانشطة الرئيسية </a:t>
            </a:r>
            <a:r>
              <a:rPr lang="ar-DZ" sz="2800" dirty="0" smtClean="0"/>
              <a:t>للمؤسسة.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239826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291" y="332656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2800" b="1" dirty="0">
                <a:solidFill>
                  <a:srgbClr val="FF0000"/>
                </a:solidFill>
              </a:rPr>
              <a:t>أنواع الاستعانة بمصادر خارجية</a:t>
            </a:r>
            <a:endParaRPr lang="ar-DZ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0348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dirty="0"/>
              <a:t>الاستعانة بمصادر خارجية في الخارج </a:t>
            </a:r>
            <a:r>
              <a:rPr lang="en-US" sz="2400" b="1" dirty="0"/>
              <a:t>Offshore </a:t>
            </a:r>
            <a:r>
              <a:rPr lang="en-US" sz="2400" b="1" dirty="0" smtClean="0"/>
              <a:t>outsourcing</a:t>
            </a:r>
            <a:endParaRPr lang="ar-DZ" sz="2400" dirty="0"/>
          </a:p>
        </p:txBody>
      </p:sp>
      <p:sp>
        <p:nvSpPr>
          <p:cNvPr id="4" name="Rectangle 3"/>
          <p:cNvSpPr/>
          <p:nvPr/>
        </p:nvSpPr>
        <p:spPr>
          <a:xfrm>
            <a:off x="1330569" y="2852936"/>
            <a:ext cx="6482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DZ" sz="2400" b="1" dirty="0"/>
              <a:t>الاستعانة بمصادر خارجية ولكن في نفس الدولة </a:t>
            </a:r>
            <a:r>
              <a:rPr lang="en-US" sz="2400" b="1" dirty="0" err="1" smtClean="0"/>
              <a:t>Inshoring</a:t>
            </a:r>
            <a:endParaRPr lang="ar-DZ" sz="2400" dirty="0"/>
          </a:p>
        </p:txBody>
      </p:sp>
      <p:sp>
        <p:nvSpPr>
          <p:cNvPr id="5" name="Rectangle 4"/>
          <p:cNvSpPr/>
          <p:nvPr/>
        </p:nvSpPr>
        <p:spPr>
          <a:xfrm>
            <a:off x="1187624" y="397544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dirty="0"/>
              <a:t>الاستعانة بمصادر خارجية في دول مجاورة </a:t>
            </a:r>
            <a:r>
              <a:rPr lang="en-US" sz="2400" b="1" dirty="0"/>
              <a:t>Nearshoring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373826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960" y="908720"/>
            <a:ext cx="5238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b="1" dirty="0"/>
              <a:t>تصنيفات مزودي خدمات الإمداد:</a:t>
            </a:r>
          </a:p>
          <a:p>
            <a:pPr algn="r" rtl="1"/>
            <a:r>
              <a:rPr lang="ar-DZ" sz="2000" dirty="0"/>
              <a:t>إن تصنيف مزودي خدمات الإمداد يكون وفقا لأنواع الخدمات المقدمة. وفي هذا السياق </a:t>
            </a:r>
            <a:r>
              <a:rPr lang="ar-DZ" sz="2000" dirty="0" smtClean="0"/>
              <a:t>كثيرا </a:t>
            </a:r>
            <a:r>
              <a:rPr lang="ar-DZ" sz="2000" dirty="0"/>
              <a:t>ما </a:t>
            </a:r>
            <a:r>
              <a:rPr lang="ar-DZ" sz="2000" dirty="0" smtClean="0"/>
              <a:t>يتحدث الباحثون </a:t>
            </a:r>
            <a:r>
              <a:rPr lang="ar-DZ" sz="2000" dirty="0"/>
              <a:t>عن الطرف الأول للإمداد " </a:t>
            </a:r>
            <a:r>
              <a:rPr lang="en-US" sz="2000" dirty="0"/>
              <a:t>First-party logistics "، </a:t>
            </a:r>
            <a:r>
              <a:rPr lang="ar-DZ" sz="2000" dirty="0"/>
              <a:t>الطرف الثاني للإمداد </a:t>
            </a:r>
            <a:r>
              <a:rPr lang="ar-DZ" sz="2000" dirty="0" smtClean="0"/>
              <a:t>"</a:t>
            </a:r>
            <a:r>
              <a:rPr lang="en-US" sz="2000" dirty="0"/>
              <a:t>logistics " </a:t>
            </a:r>
            <a:r>
              <a:rPr lang="en-US" sz="2000" dirty="0" smtClean="0"/>
              <a:t>، </a:t>
            </a:r>
            <a:r>
              <a:rPr lang="ar-DZ" sz="2000" dirty="0" smtClean="0"/>
              <a:t> </a:t>
            </a:r>
            <a:r>
              <a:rPr lang="en-US" sz="2000" dirty="0" smtClean="0"/>
              <a:t>second-party </a:t>
            </a:r>
            <a:r>
              <a:rPr lang="ar-DZ" sz="2000" dirty="0" smtClean="0"/>
              <a:t> الطرف </a:t>
            </a:r>
            <a:r>
              <a:rPr lang="ar-DZ" sz="2000" dirty="0"/>
              <a:t>الثالث للإمداد " </a:t>
            </a:r>
            <a:r>
              <a:rPr lang="en-US" sz="2000" dirty="0"/>
              <a:t>Third- party logistics "، </a:t>
            </a:r>
            <a:r>
              <a:rPr lang="ar-DZ" sz="2000" dirty="0"/>
              <a:t>الطرف </a:t>
            </a:r>
            <a:r>
              <a:rPr lang="ar-DZ" sz="2000" dirty="0" smtClean="0"/>
              <a:t>الرابع </a:t>
            </a:r>
            <a:r>
              <a:rPr lang="ar-DZ" sz="2000" dirty="0"/>
              <a:t>للإمداد " </a:t>
            </a:r>
            <a:r>
              <a:rPr lang="en-US" sz="2000" dirty="0"/>
              <a:t>Fourth- party logistics " ، </a:t>
            </a:r>
            <a:r>
              <a:rPr lang="ar-DZ" sz="2000" dirty="0"/>
              <a:t>الطرف الخامس للإمداد " </a:t>
            </a:r>
            <a:r>
              <a:rPr lang="en-US" sz="2000" dirty="0"/>
              <a:t>Fifth- party logistics "، </a:t>
            </a:r>
            <a:r>
              <a:rPr lang="ar-DZ" sz="2000" dirty="0"/>
              <a:t>والتي تسمى </a:t>
            </a:r>
            <a:r>
              <a:rPr lang="ar-DZ" sz="2000" dirty="0" err="1" smtClean="0"/>
              <a:t>إختصارا</a:t>
            </a:r>
            <a:r>
              <a:rPr lang="ar-DZ" sz="2000" dirty="0" smtClean="0"/>
              <a:t> </a:t>
            </a:r>
            <a:r>
              <a:rPr lang="ar-DZ" sz="2000" dirty="0"/>
              <a:t>على</a:t>
            </a:r>
          </a:p>
          <a:p>
            <a:pPr algn="r" rtl="1"/>
            <a:r>
              <a:rPr lang="ar-DZ" sz="2000" dirty="0"/>
              <a:t>الترتيب: 1</a:t>
            </a:r>
            <a:r>
              <a:rPr lang="en-US" sz="2000" dirty="0"/>
              <a:t>PL ، 2PL ، 3PL ، 4PL ، 5PL ، </a:t>
            </a:r>
            <a:r>
              <a:rPr lang="ar-DZ" sz="2000" dirty="0"/>
              <a:t>والتي تستخدم لتمثيل أصناف مزودي خدمات الإمداد حسب</a:t>
            </a:r>
          </a:p>
          <a:p>
            <a:pPr algn="r" rtl="1"/>
            <a:r>
              <a:rPr lang="ar-DZ" sz="2000" dirty="0"/>
              <a:t>الخدمات التي يوفرونها لزبائنهم. </a:t>
            </a:r>
            <a:endParaRPr lang="ar-DZ" sz="2000" dirty="0"/>
          </a:p>
        </p:txBody>
      </p:sp>
    </p:spTree>
    <p:extLst>
      <p:ext uri="{BB962C8B-B14F-4D97-AF65-F5344CB8AC3E}">
        <p14:creationId xmlns:p14="http://schemas.microsoft.com/office/powerpoint/2010/main" val="3506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305342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dirty="0"/>
              <a:t> </a:t>
            </a:r>
            <a:r>
              <a:rPr lang="ar-DZ" sz="2000" b="1" dirty="0"/>
              <a:t>مزودي خدمات الإمداد "الكلاسيكية":</a:t>
            </a:r>
          </a:p>
          <a:p>
            <a:pPr algn="just" rtl="1"/>
            <a:r>
              <a:rPr lang="ar-DZ" sz="2000" dirty="0"/>
              <a:t>هم المزودون الذين يعرضون خدمات عن العمليات المادية المتعلقة بالنقل </a:t>
            </a:r>
            <a:r>
              <a:rPr lang="ar-DZ" sz="2000" dirty="0" smtClean="0"/>
              <a:t> 1</a:t>
            </a:r>
            <a:r>
              <a:rPr lang="en-US" sz="2000" dirty="0" smtClean="0"/>
              <a:t>PL، </a:t>
            </a:r>
            <a:r>
              <a:rPr lang="ar-DZ" sz="2000" dirty="0"/>
              <a:t>المناولة تخزين </a:t>
            </a:r>
            <a:r>
              <a:rPr lang="ar-DZ" sz="2000" dirty="0" smtClean="0"/>
              <a:t>المنتجات الوسيطة </a:t>
            </a:r>
            <a:r>
              <a:rPr lang="ar-DZ" sz="2000" dirty="0"/>
              <a:t>أو النهائية </a:t>
            </a:r>
            <a:r>
              <a:rPr lang="ar-DZ" sz="2000" dirty="0" smtClean="0"/>
              <a:t>2</a:t>
            </a:r>
            <a:r>
              <a:rPr lang="en-US" sz="2000" dirty="0" smtClean="0"/>
              <a:t>PL </a:t>
            </a:r>
            <a:r>
              <a:rPr lang="ar-DZ" sz="2000" dirty="0" smtClean="0"/>
              <a:t> في </a:t>
            </a:r>
            <a:r>
              <a:rPr lang="ar-DZ" sz="2000" dirty="0"/>
              <a:t>معظم الحالات هي الخدمات الأكثر طلبا من قبل المؤسسات الزبونة </a:t>
            </a:r>
            <a:r>
              <a:rPr lang="ar-DZ" sz="2000" dirty="0" smtClean="0"/>
              <a:t>من المزودين</a:t>
            </a:r>
            <a:r>
              <a:rPr lang="ar-DZ" sz="2000" dirty="0"/>
              <a:t>، وبالتالي فإن مزودي الخدمات الكلاسيكية النهائية للإمداد هم الأكثر تعددا في السوق</a:t>
            </a:r>
            <a:r>
              <a:rPr lang="ar-DZ" sz="2000" dirty="0" smtClean="0"/>
              <a:t>.</a:t>
            </a:r>
          </a:p>
          <a:p>
            <a:pPr algn="just" rtl="1"/>
            <a:endParaRPr lang="ar-DZ" sz="2000" dirty="0"/>
          </a:p>
          <a:p>
            <a:pPr algn="just" rtl="1"/>
            <a:r>
              <a:rPr lang="ar-DZ" sz="2000" dirty="0"/>
              <a:t> </a:t>
            </a:r>
            <a:r>
              <a:rPr lang="ar-DZ" sz="2000" b="1" dirty="0"/>
              <a:t>مزودي خدمات الإمداد ذوي القيمة المضافة </a:t>
            </a:r>
            <a:r>
              <a:rPr lang="ar-DZ" sz="2000" b="1" dirty="0" smtClean="0"/>
              <a:t>3 </a:t>
            </a:r>
            <a:r>
              <a:rPr lang="en-US" sz="2000" b="1" dirty="0" smtClean="0"/>
              <a:t>PL</a:t>
            </a:r>
            <a:endParaRPr lang="ar-DZ" sz="2000" b="1" dirty="0" smtClean="0"/>
          </a:p>
          <a:p>
            <a:pPr algn="just" rtl="1"/>
            <a:r>
              <a:rPr lang="ar-DZ" sz="2000" dirty="0" smtClean="0"/>
              <a:t>بالإضافة إلى التزويد </a:t>
            </a:r>
            <a:r>
              <a:rPr lang="ar-DZ" sz="2000" dirty="0"/>
              <a:t>بخدمات الإمداد التقليدية كالنقل، إعداد الطلبيات،...إلخ، يطلب من الطرف الثالث </a:t>
            </a:r>
            <a:r>
              <a:rPr lang="ar-DZ" sz="2000" dirty="0" smtClean="0"/>
              <a:t>للإمداد أن </a:t>
            </a:r>
            <a:r>
              <a:rPr lang="ar-DZ" sz="2000" dirty="0"/>
              <a:t>يكونوا مالكين لوسائل النقل، وكذلك المستودعات، المستخدمين، </a:t>
            </a:r>
            <a:r>
              <a:rPr lang="ar-DZ" sz="2000" dirty="0" smtClean="0"/>
              <a:t>مهارات </a:t>
            </a:r>
            <a:r>
              <a:rPr lang="ar-DZ" sz="2000" dirty="0"/>
              <a:t>تقنية نظام معلومات فعال، و </a:t>
            </a:r>
            <a:r>
              <a:rPr lang="ar-DZ" sz="2000" dirty="0" smtClean="0"/>
              <a:t>خاصة أن </a:t>
            </a:r>
            <a:r>
              <a:rPr lang="ar-DZ" sz="2000" dirty="0" err="1" smtClean="0"/>
              <a:t>يلتزموا</a:t>
            </a:r>
            <a:r>
              <a:rPr lang="ar-DZ" sz="2000" dirty="0" smtClean="0"/>
              <a:t> </a:t>
            </a:r>
            <a:r>
              <a:rPr lang="ar-DZ" sz="2000" dirty="0"/>
              <a:t>بتحسين الخدمة والكفاءة، إما عن طريق زيادة عدد مهامهم أو الإنجاز بشكل سريع، وبأقل تكلفة.</a:t>
            </a:r>
            <a:endParaRPr lang="ar-DZ" sz="2000" dirty="0"/>
          </a:p>
        </p:txBody>
      </p:sp>
    </p:spTree>
    <p:extLst>
      <p:ext uri="{BB962C8B-B14F-4D97-AF65-F5344CB8AC3E}">
        <p14:creationId xmlns:p14="http://schemas.microsoft.com/office/powerpoint/2010/main" val="405761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5934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dirty="0"/>
              <a:t>مزودي خدمات الإمداد من مقدمي حلول الإمداد </a:t>
            </a:r>
            <a:r>
              <a:rPr lang="ar-DZ" sz="2400" b="1" dirty="0" smtClean="0"/>
              <a:t>4 </a:t>
            </a:r>
            <a:r>
              <a:rPr lang="en-US" sz="2400" b="1" dirty="0" smtClean="0"/>
              <a:t>PL</a:t>
            </a:r>
            <a:endParaRPr lang="en-US" sz="2400" b="1" dirty="0"/>
          </a:p>
          <a:p>
            <a:pPr algn="just" rtl="1"/>
            <a:r>
              <a:rPr lang="ar-DZ" sz="2400" dirty="0"/>
              <a:t>مزود الخدمة من الفئة 4</a:t>
            </a:r>
            <a:r>
              <a:rPr lang="en-US" sz="2400" dirty="0"/>
              <a:t>PL </a:t>
            </a:r>
            <a:r>
              <a:rPr lang="ar-DZ" sz="2400" dirty="0"/>
              <a:t>هو أحد تكامل سلسلة الامداد الذي يجمع ويدير الموارد والقد ا رت </a:t>
            </a:r>
            <a:r>
              <a:rPr lang="ar-DZ" sz="2400" dirty="0" smtClean="0"/>
              <a:t>والتكنولوجيا الخاصة </a:t>
            </a:r>
            <a:r>
              <a:rPr lang="ar-DZ" sz="2400" dirty="0"/>
              <a:t>بمؤسسته مع </a:t>
            </a:r>
            <a:r>
              <a:rPr lang="ar-DZ" sz="2400" dirty="0" smtClean="0"/>
              <a:t>مزودي </a:t>
            </a:r>
            <a:r>
              <a:rPr lang="ar-DZ" sz="2400" dirty="0"/>
              <a:t>الخدمة التكميليين لتقديم حل شامل لسلسلة الامداد. من الأمور الأساسية </a:t>
            </a:r>
            <a:r>
              <a:rPr lang="ar-DZ" sz="2400" dirty="0" smtClean="0"/>
              <a:t>لنجاح 4</a:t>
            </a:r>
            <a:r>
              <a:rPr lang="en-US" sz="2400" dirty="0" smtClean="0"/>
              <a:t>PL </a:t>
            </a:r>
            <a:r>
              <a:rPr lang="ar-DZ" sz="2400" dirty="0" smtClean="0"/>
              <a:t> يتمثل </a:t>
            </a:r>
            <a:r>
              <a:rPr lang="ar-DZ" sz="2400" dirty="0"/>
              <a:t>في دمج أنشطة سلسلة الامداد الخاصة بالعميل والتقنيات الداعمة عبر التحالفات بين </a:t>
            </a:r>
            <a:r>
              <a:rPr lang="ar-DZ" sz="2400" dirty="0" smtClean="0"/>
              <a:t>أفضل مزودي </a:t>
            </a:r>
            <a:r>
              <a:rPr lang="ar-DZ" sz="2400" dirty="0"/>
              <a:t>الخدمات </a:t>
            </a:r>
            <a:r>
              <a:rPr lang="ar-DZ" sz="2400" dirty="0" smtClean="0"/>
              <a:t>وبالتالي </a:t>
            </a:r>
            <a:r>
              <a:rPr lang="ar-DZ" sz="2400" dirty="0"/>
              <a:t>إنشاء حلول</a:t>
            </a:r>
          </a:p>
          <a:p>
            <a:pPr algn="just" rtl="1"/>
            <a:r>
              <a:rPr lang="ar-DZ" sz="2400" dirty="0"/>
              <a:t>لوجستية فريدة وشاملة لا يمكن تحقيقه من قبل مزود </a:t>
            </a:r>
            <a:r>
              <a:rPr lang="ar-DZ" sz="2400" dirty="0" smtClean="0"/>
              <a:t>واحد.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11708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4076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400" b="1" dirty="0">
                <a:latin typeface="Simplified Arabic,Bold"/>
              </a:rPr>
              <a:t>مزودي خدمات الإمداد الموجه" 5 </a:t>
            </a:r>
            <a:r>
              <a:rPr lang="en-US" sz="2400" b="1" dirty="0">
                <a:latin typeface="Simplified Arabic,Bold"/>
              </a:rPr>
              <a:t>PL </a:t>
            </a:r>
            <a:r>
              <a:rPr lang="en-US" sz="2400" dirty="0">
                <a:latin typeface="Simplified Arabic"/>
                <a:cs typeface="Simplified Arabic"/>
              </a:rPr>
              <a:t>:"</a:t>
            </a:r>
          </a:p>
          <a:p>
            <a:pPr algn="just" rtl="1"/>
            <a:r>
              <a:rPr lang="ar-DZ" sz="2400" dirty="0">
                <a:latin typeface="Simplified Arabic"/>
                <a:cs typeface="Simplified Arabic"/>
              </a:rPr>
              <a:t>بعض </a:t>
            </a:r>
            <a:r>
              <a:rPr lang="ar-DZ" sz="2400" dirty="0" smtClean="0">
                <a:latin typeface="Simplified Arabic"/>
                <a:cs typeface="Simplified Arabic"/>
              </a:rPr>
              <a:t>الدراسات </a:t>
            </a:r>
            <a:r>
              <a:rPr lang="ar-DZ" sz="2400" dirty="0">
                <a:latin typeface="Simplified Arabic"/>
                <a:cs typeface="Simplified Arabic"/>
              </a:rPr>
              <a:t>بدأت تشير إلى وجود الطرف الخامس للإمداد " 5</a:t>
            </a:r>
            <a:r>
              <a:rPr lang="en-US" sz="2400" dirty="0">
                <a:latin typeface="Simplified Arabic"/>
                <a:cs typeface="Simplified Arabic"/>
              </a:rPr>
              <a:t>PL " </a:t>
            </a:r>
            <a:r>
              <a:rPr lang="ar-DZ" sz="2400" dirty="0" smtClean="0">
                <a:latin typeface="Simplified Arabic"/>
                <a:cs typeface="Simplified Arabic"/>
              </a:rPr>
              <a:t> كمصمم </a:t>
            </a:r>
            <a:r>
              <a:rPr lang="ar-DZ" sz="2400" dirty="0">
                <a:latin typeface="Simplified Arabic"/>
                <a:cs typeface="Simplified Arabic"/>
              </a:rPr>
              <a:t>لسلسلة شاملة، من </a:t>
            </a:r>
            <a:r>
              <a:rPr lang="ar-DZ" sz="2400" dirty="0" smtClean="0">
                <a:latin typeface="Simplified Arabic"/>
                <a:cs typeface="Simplified Arabic"/>
              </a:rPr>
              <a:t>خلال تنظيم وادراك </a:t>
            </a:r>
            <a:r>
              <a:rPr lang="ar-DZ" sz="2400" dirty="0">
                <a:latin typeface="Simplified Arabic"/>
                <a:cs typeface="Simplified Arabic"/>
              </a:rPr>
              <a:t>حلول أنشطة الإمداد </a:t>
            </a:r>
            <a:r>
              <a:rPr lang="ar-DZ" sz="2400" dirty="0" smtClean="0">
                <a:latin typeface="Simplified Arabic"/>
                <a:cs typeface="Simplified Arabic"/>
              </a:rPr>
              <a:t>خاصة </a:t>
            </a:r>
            <a:r>
              <a:rPr lang="ar-DZ" sz="2400" dirty="0">
                <a:latin typeface="Simplified Arabic"/>
                <a:cs typeface="Simplified Arabic"/>
              </a:rPr>
              <a:t>من حيث نظام </a:t>
            </a:r>
            <a:r>
              <a:rPr lang="ar-DZ" sz="2400" dirty="0" smtClean="0">
                <a:latin typeface="Simplified Arabic"/>
                <a:cs typeface="Simplified Arabic"/>
              </a:rPr>
              <a:t>المعلومات، </a:t>
            </a:r>
            <a:r>
              <a:rPr lang="ar-DZ" sz="2400" dirty="0">
                <a:latin typeface="Simplified Arabic"/>
                <a:cs typeface="Simplified Arabic"/>
              </a:rPr>
              <a:t>عن طريق </a:t>
            </a:r>
            <a:r>
              <a:rPr lang="ar-DZ" sz="2400" dirty="0" err="1">
                <a:latin typeface="Simplified Arabic"/>
                <a:cs typeface="Simplified Arabic"/>
              </a:rPr>
              <a:t>الإستعانة</a:t>
            </a:r>
            <a:r>
              <a:rPr lang="ar-DZ" sz="2400" dirty="0">
                <a:latin typeface="Simplified Arabic"/>
                <a:cs typeface="Simplified Arabic"/>
              </a:rPr>
              <a:t> </a:t>
            </a:r>
            <a:r>
              <a:rPr lang="ar-DZ" sz="2400" dirty="0" smtClean="0">
                <a:latin typeface="Simplified Arabic"/>
                <a:cs typeface="Simplified Arabic"/>
              </a:rPr>
              <a:t>بتعبئة التكنولوجيات </a:t>
            </a:r>
            <a:r>
              <a:rPr lang="ar-DZ" sz="2400" dirty="0">
                <a:latin typeface="Simplified Arabic"/>
                <a:cs typeface="Simplified Arabic"/>
              </a:rPr>
              <a:t>الملائمة. </a:t>
            </a:r>
            <a:endParaRPr lang="ar-DZ" sz="2400" dirty="0"/>
          </a:p>
        </p:txBody>
      </p:sp>
    </p:spTree>
    <p:extLst>
      <p:ext uri="{BB962C8B-B14F-4D97-AF65-F5344CB8AC3E}">
        <p14:creationId xmlns:p14="http://schemas.microsoft.com/office/powerpoint/2010/main" val="335476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864" y="620688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>
                <a:solidFill>
                  <a:srgbClr val="FF0000"/>
                </a:solidFill>
              </a:rPr>
              <a:t>منهجية ستة سيجما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55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8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70FFD5-B1B6-41A3-BD7B-00D5975DE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6328</TotalTime>
  <Words>412</Words>
  <Application>Microsoft Office PowerPoint</Application>
  <PresentationFormat>Affichage à l'écran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TeamworkPresentation2</vt:lpstr>
      <vt:lpstr>أخرجة أنشطة سلسلة الامداد منهجية ستة سيجما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مفاهيم أساسية حول الامداد وسلسة الامداد</dc:title>
  <dc:creator>TAHRI</dc:creator>
  <cp:lastModifiedBy>TAHRI</cp:lastModifiedBy>
  <cp:revision>130</cp:revision>
  <dcterms:created xsi:type="dcterms:W3CDTF">2025-02-04T05:42:28Z</dcterms:created>
  <dcterms:modified xsi:type="dcterms:W3CDTF">2025-04-29T09:34:43Z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