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53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72" autoAdjust="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DB960-2B76-49A4-B4DC-4E752D1B98C4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0730A-D9D0-4B64-B15A-CC5DED52011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047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4038599"/>
            <a:ext cx="9144000" cy="1930879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4111751"/>
            <a:ext cx="1371600" cy="1776953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tx1"/>
              </a:gs>
            </a:gsLst>
            <a:lin ang="108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371600" y="4111751"/>
            <a:ext cx="7772400" cy="1776953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371600" y="4191000"/>
            <a:ext cx="7467600" cy="1066800"/>
          </a:xfrm>
        </p:spPr>
        <p:txBody>
          <a:bodyPr anchor="b">
            <a:normAutofit/>
          </a:bodyPr>
          <a:lstStyle>
            <a:lvl1pPr>
              <a:defRPr sz="4400" cap="none" baseline="0"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5257800"/>
            <a:ext cx="7467600" cy="609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233160"/>
            <a:ext cx="17526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fld id="{DA480A42-1B47-4A74-9A1D-F67E9D003F15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200399" y="6233160"/>
            <a:ext cx="4752393" cy="320040"/>
          </a:xfrm>
          <a:prstGeom prst="rect">
            <a:avLst/>
          </a:prstGeom>
        </p:spPr>
        <p:txBody>
          <a:bodyPr anchor="b" anchorCtr="0"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6233160"/>
            <a:ext cx="838200" cy="320040"/>
          </a:xfrm>
          <a:prstGeom prst="rect">
            <a:avLst/>
          </a:prstGeom>
        </p:spPr>
        <p:txBody>
          <a:bodyPr anchor="b" anchorCtr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3">
                <a:lumMod val="20000"/>
                <a:lumOff val="80000"/>
              </a:schemeClr>
            </a:gs>
            <a:gs pos="100000">
              <a:schemeClr val="bg1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8823960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8915400" y="533400"/>
            <a:ext cx="228600" cy="6324600"/>
          </a:xfrm>
          <a:prstGeom prst="rect">
            <a:avLst/>
          </a:prstGeom>
          <a:solidFill>
            <a:schemeClr val="tx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</a:gra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762000" y="1600200"/>
            <a:ext cx="8004048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620000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371600" cy="9906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 anchor="ctr" anchorCtr="0"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7620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768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7620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768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762000" y="1752600"/>
            <a:ext cx="3886200" cy="640080"/>
          </a:xfrm>
          <a:solidFill>
            <a:schemeClr val="accent3"/>
          </a:solidFill>
        </p:spPr>
        <p:txBody>
          <a:bodyPr rtlCol="0" anchor="ctr"/>
          <a:lstStyle>
            <a:lvl1pPr marL="0" indent="0">
              <a:buFontTx/>
              <a:buNone/>
              <a:defRPr sz="2000" b="0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76800" y="1752600"/>
            <a:ext cx="3886200" cy="640080"/>
          </a:xfrm>
          <a:solidFill>
            <a:schemeClr val="accent3"/>
          </a:solidFill>
        </p:spPr>
        <p:txBody>
          <a:bodyPr rtlCol="0" anchor="ctr"/>
          <a:lstStyle>
            <a:lvl1pPr marL="0" indent="0">
              <a:buFontTx/>
              <a:buNone/>
              <a:defRPr sz="2000" b="0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62000" y="1600200"/>
            <a:ext cx="1600200" cy="4495800"/>
          </a:xfrm>
          <a:solidFill>
            <a:schemeClr val="accent3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438400" y="1600200"/>
            <a:ext cx="6324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0" y="5486400"/>
            <a:ext cx="7543800" cy="685800"/>
          </a:xfrm>
        </p:spPr>
        <p:txBody>
          <a:bodyPr/>
          <a:lstStyle>
            <a:lvl1pPr marL="0" indent="0">
              <a:buFontTx/>
              <a:buNone/>
              <a:defRPr sz="1700">
                <a:solidFill>
                  <a:schemeClr val="tx2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0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4658868"/>
            <a:ext cx="1371600" cy="713232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371600" y="4658868"/>
            <a:ext cx="7772400" cy="713232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675516"/>
            <a:ext cx="7543800" cy="658483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71600" y="0"/>
            <a:ext cx="7772400" cy="4568952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3">
                <a:lumMod val="20000"/>
                <a:lumOff val="80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001000" cy="11430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765048" y="1600200"/>
            <a:ext cx="80010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5334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33400" y="0"/>
            <a:ext cx="8610600" cy="228600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1" name="Date Placeholder 27"/>
          <p:cNvSpPr>
            <a:spLocks noGrp="1"/>
          </p:cNvSpPr>
          <p:nvPr>
            <p:ph type="dt" sz="half" idx="2"/>
          </p:nvPr>
        </p:nvSpPr>
        <p:spPr>
          <a:xfrm>
            <a:off x="1371600" y="6233160"/>
            <a:ext cx="17526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fld id="{DA480A42-1B47-4A74-9A1D-F67E9D003F15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2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200399" y="6233160"/>
            <a:ext cx="4752393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r">
              <a:defRPr sz="14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5" name="Slide Number Placeholder 28"/>
          <p:cNvSpPr>
            <a:spLocks noGrp="1"/>
          </p:cNvSpPr>
          <p:nvPr>
            <p:ph type="sldNum" sz="quarter" idx="4"/>
          </p:nvPr>
        </p:nvSpPr>
        <p:spPr>
          <a:xfrm>
            <a:off x="8001000" y="6233160"/>
            <a:ext cx="8382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r" rtl="1" eaLnBrk="1" latinLnBrk="0" hangingPunct="1">
        <a:spcBef>
          <a:spcPts val="700"/>
        </a:spcBef>
        <a:buClr>
          <a:schemeClr val="tx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550"/>
        </a:spcBef>
        <a:buClr>
          <a:schemeClr val="tx2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r" rtl="1" eaLnBrk="1" latinLnBrk="0" hangingPunct="1">
        <a:spcBef>
          <a:spcPts val="500"/>
        </a:spcBef>
        <a:buClr>
          <a:schemeClr val="tx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r" rtl="1" eaLnBrk="1" latinLnBrk="0" hangingPunct="1">
        <a:spcBef>
          <a:spcPts val="400"/>
        </a:spcBef>
        <a:buClr>
          <a:schemeClr val="tx2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r" rtl="1" eaLnBrk="1" latinLnBrk="0" hangingPunct="1">
        <a:spcBef>
          <a:spcPts val="400"/>
        </a:spcBef>
        <a:buClr>
          <a:schemeClr val="tx2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r" rtl="1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r" rtl="1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r" rtl="1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r" rtl="1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4306416"/>
            <a:ext cx="7467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ar-DZ" sz="3600" dirty="0" smtClean="0"/>
              <a:t>أخرجة أنشطة سلسلة </a:t>
            </a:r>
            <a:r>
              <a:rPr lang="ar-DZ" sz="3600" dirty="0" smtClean="0"/>
              <a:t>الامداد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>منهجية ستة سيجما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ar-DZ" b="1" dirty="0" smtClean="0">
                <a:solidFill>
                  <a:srgbClr val="FFFF00"/>
                </a:solidFill>
              </a:rPr>
              <a:t>طاهري فاطمة الزهراء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012160" y="3212976"/>
            <a:ext cx="302433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2800" b="1" dirty="0" smtClean="0">
                <a:solidFill>
                  <a:srgbClr val="FF0000"/>
                </a:solidFill>
              </a:rPr>
              <a:t>محاضرات مقدمة لللسنة الثالثة ادارة أعمال</a:t>
            </a:r>
            <a:endParaRPr lang="ar-DZ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437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77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096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20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2060847"/>
            <a:ext cx="68407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dirty="0" smtClean="0"/>
              <a:t>     اخرجة </a:t>
            </a:r>
            <a:r>
              <a:rPr lang="ar-DZ" sz="2800" dirty="0"/>
              <a:t>انشطة الامداد: هي التنازل على احد او بعض انشطة سلسلة الامداد لمؤسسة اخرى تسمى </a:t>
            </a:r>
            <a:r>
              <a:rPr lang="ar-DZ" sz="2800" dirty="0" smtClean="0"/>
              <a:t>بـ "مزود </a:t>
            </a:r>
            <a:r>
              <a:rPr lang="ar-DZ" sz="2800" dirty="0"/>
              <a:t>بالخدمة"، على ان يكون هذا النشاط لا يدخل في الانشطة الرئيسية </a:t>
            </a:r>
            <a:r>
              <a:rPr lang="ar-DZ" sz="2800" dirty="0" smtClean="0"/>
              <a:t>للمؤسسة.</a:t>
            </a:r>
            <a:endParaRPr lang="ar-DZ" sz="2800" dirty="0"/>
          </a:p>
        </p:txBody>
      </p:sp>
    </p:spTree>
    <p:extLst>
      <p:ext uri="{BB962C8B-B14F-4D97-AF65-F5344CB8AC3E}">
        <p14:creationId xmlns:p14="http://schemas.microsoft.com/office/powerpoint/2010/main" val="2398269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70291" y="332656"/>
            <a:ext cx="38459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DZ" sz="2800" b="1" dirty="0">
                <a:solidFill>
                  <a:srgbClr val="FF0000"/>
                </a:solidFill>
              </a:rPr>
              <a:t>أنواع الاستعانة بمصادر خارجية</a:t>
            </a:r>
            <a:endParaRPr lang="ar-DZ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3568" y="1403484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/>
              <a:t>الاستعانة بمصادر خارجية في الخارج </a:t>
            </a:r>
            <a:r>
              <a:rPr lang="en-US" sz="2400" b="1" dirty="0"/>
              <a:t>Offshore </a:t>
            </a:r>
            <a:r>
              <a:rPr lang="en-US" sz="2400" b="1" dirty="0" smtClean="0"/>
              <a:t>outsourcing</a:t>
            </a:r>
            <a:endParaRPr lang="ar-DZ" sz="2400" dirty="0"/>
          </a:p>
        </p:txBody>
      </p:sp>
      <p:sp>
        <p:nvSpPr>
          <p:cNvPr id="4" name="Rectangle 3"/>
          <p:cNvSpPr/>
          <p:nvPr/>
        </p:nvSpPr>
        <p:spPr>
          <a:xfrm>
            <a:off x="1330569" y="2852936"/>
            <a:ext cx="64828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/>
            <a:r>
              <a:rPr lang="ar-DZ" sz="2400" b="1" dirty="0"/>
              <a:t>الاستعانة بمصادر خارجية ولكن في نفس الدولة </a:t>
            </a:r>
            <a:r>
              <a:rPr lang="en-US" sz="2400" b="1" dirty="0" err="1" smtClean="0"/>
              <a:t>Inshoring</a:t>
            </a:r>
            <a:endParaRPr lang="ar-DZ" sz="2400" dirty="0"/>
          </a:p>
        </p:txBody>
      </p:sp>
      <p:sp>
        <p:nvSpPr>
          <p:cNvPr id="5" name="Rectangle 4"/>
          <p:cNvSpPr/>
          <p:nvPr/>
        </p:nvSpPr>
        <p:spPr>
          <a:xfrm>
            <a:off x="1187624" y="3975447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/>
              <a:t>الاستعانة بمصادر خارجية في دول مجاورة </a:t>
            </a:r>
            <a:r>
              <a:rPr lang="en-US" sz="2400" b="1" dirty="0"/>
              <a:t>Nearshoring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3738263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5960" y="908720"/>
            <a:ext cx="52383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b="1" dirty="0"/>
              <a:t>تصنيفات مزودي خدمات الإمداد:</a:t>
            </a:r>
          </a:p>
          <a:p>
            <a:pPr algn="r" rtl="1"/>
            <a:r>
              <a:rPr lang="ar-DZ" sz="2000" dirty="0"/>
              <a:t>إن تصنيف مزودي خدمات الإمداد يكون وفقا لأنواع الخدمات المقدمة. وفي هذا السياق </a:t>
            </a:r>
            <a:r>
              <a:rPr lang="ar-DZ" sz="2000" dirty="0" smtClean="0"/>
              <a:t>كثيرا </a:t>
            </a:r>
            <a:r>
              <a:rPr lang="ar-DZ" sz="2000" dirty="0"/>
              <a:t>ما </a:t>
            </a:r>
            <a:r>
              <a:rPr lang="ar-DZ" sz="2000" dirty="0" smtClean="0"/>
              <a:t>يتحدث الباحثون </a:t>
            </a:r>
            <a:r>
              <a:rPr lang="ar-DZ" sz="2000" dirty="0"/>
              <a:t>عن الطرف الأول للإمداد " </a:t>
            </a:r>
            <a:r>
              <a:rPr lang="en-US" sz="2000" dirty="0"/>
              <a:t>First-party logistics "، </a:t>
            </a:r>
            <a:r>
              <a:rPr lang="ar-DZ" sz="2000" dirty="0"/>
              <a:t>الطرف الثاني للإمداد </a:t>
            </a:r>
            <a:r>
              <a:rPr lang="ar-DZ" sz="2000" dirty="0" smtClean="0"/>
              <a:t>"</a:t>
            </a:r>
            <a:r>
              <a:rPr lang="en-US" sz="2000" dirty="0"/>
              <a:t>logistics " </a:t>
            </a:r>
            <a:r>
              <a:rPr lang="en-US" sz="2000" dirty="0" smtClean="0"/>
              <a:t>، </a:t>
            </a:r>
            <a:r>
              <a:rPr lang="ar-DZ" sz="2000" dirty="0" smtClean="0"/>
              <a:t> </a:t>
            </a:r>
            <a:r>
              <a:rPr lang="en-US" sz="2000" dirty="0" smtClean="0"/>
              <a:t>second-party </a:t>
            </a:r>
            <a:r>
              <a:rPr lang="ar-DZ" sz="2000" dirty="0" smtClean="0"/>
              <a:t> الطرف </a:t>
            </a:r>
            <a:r>
              <a:rPr lang="ar-DZ" sz="2000" dirty="0"/>
              <a:t>الثالث للإمداد " </a:t>
            </a:r>
            <a:r>
              <a:rPr lang="en-US" sz="2000" dirty="0"/>
              <a:t>Third- party logistics "، </a:t>
            </a:r>
            <a:r>
              <a:rPr lang="ar-DZ" sz="2000" dirty="0"/>
              <a:t>الطرف </a:t>
            </a:r>
            <a:r>
              <a:rPr lang="ar-DZ" sz="2000" dirty="0" smtClean="0"/>
              <a:t>الرابع </a:t>
            </a:r>
            <a:r>
              <a:rPr lang="ar-DZ" sz="2000" dirty="0"/>
              <a:t>للإمداد " </a:t>
            </a:r>
            <a:r>
              <a:rPr lang="en-US" sz="2000" dirty="0"/>
              <a:t>Fourth- party logistics " ، </a:t>
            </a:r>
            <a:r>
              <a:rPr lang="ar-DZ" sz="2000" dirty="0"/>
              <a:t>الطرف الخامس للإمداد " </a:t>
            </a:r>
            <a:r>
              <a:rPr lang="en-US" sz="2000" dirty="0"/>
              <a:t>Fifth- party logistics "، </a:t>
            </a:r>
            <a:r>
              <a:rPr lang="ar-DZ" sz="2000" dirty="0"/>
              <a:t>والتي تسمى </a:t>
            </a:r>
            <a:r>
              <a:rPr lang="ar-DZ" sz="2000" dirty="0" err="1" smtClean="0"/>
              <a:t>إختصارا</a:t>
            </a:r>
            <a:r>
              <a:rPr lang="ar-DZ" sz="2000" dirty="0" smtClean="0"/>
              <a:t> </a:t>
            </a:r>
            <a:r>
              <a:rPr lang="ar-DZ" sz="2000" dirty="0"/>
              <a:t>على</a:t>
            </a:r>
          </a:p>
          <a:p>
            <a:pPr algn="r" rtl="1"/>
            <a:r>
              <a:rPr lang="ar-DZ" sz="2000" dirty="0"/>
              <a:t>الترتيب: 1</a:t>
            </a:r>
            <a:r>
              <a:rPr lang="en-US" sz="2000" dirty="0"/>
              <a:t>PL ، 2PL ، 3PL ، 4PL ، 5PL ، </a:t>
            </a:r>
            <a:r>
              <a:rPr lang="ar-DZ" sz="2000" dirty="0"/>
              <a:t>والتي تستخدم لتمثيل أصناف مزودي خدمات الإمداد حسب</a:t>
            </a:r>
          </a:p>
          <a:p>
            <a:pPr algn="r" rtl="1"/>
            <a:r>
              <a:rPr lang="ar-DZ" sz="2000" dirty="0"/>
              <a:t>الخدمات التي يوفرونها لزبائنهم. </a:t>
            </a:r>
            <a:endParaRPr lang="ar-DZ" sz="2000" dirty="0"/>
          </a:p>
        </p:txBody>
      </p:sp>
    </p:spTree>
    <p:extLst>
      <p:ext uri="{BB962C8B-B14F-4D97-AF65-F5344CB8AC3E}">
        <p14:creationId xmlns:p14="http://schemas.microsoft.com/office/powerpoint/2010/main" val="350676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35696" y="1305342"/>
            <a:ext cx="64087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dirty="0"/>
              <a:t> </a:t>
            </a:r>
            <a:r>
              <a:rPr lang="ar-DZ" sz="2000" b="1" dirty="0"/>
              <a:t>مزودي خدمات الإمداد "الكلاسيكية":</a:t>
            </a:r>
          </a:p>
          <a:p>
            <a:pPr algn="just" rtl="1"/>
            <a:r>
              <a:rPr lang="ar-DZ" sz="2000" dirty="0"/>
              <a:t>هم المزودون الذين يعرضون خدمات عن العمليات المادية المتعلقة بالنقل </a:t>
            </a:r>
            <a:r>
              <a:rPr lang="ar-DZ" sz="2000" dirty="0" smtClean="0"/>
              <a:t> 1</a:t>
            </a:r>
            <a:r>
              <a:rPr lang="en-US" sz="2000" dirty="0" smtClean="0"/>
              <a:t>PL، </a:t>
            </a:r>
            <a:r>
              <a:rPr lang="ar-DZ" sz="2000" dirty="0"/>
              <a:t>المناولة تخزين </a:t>
            </a:r>
            <a:r>
              <a:rPr lang="ar-DZ" sz="2000" dirty="0" smtClean="0"/>
              <a:t>المنتجات الوسيطة </a:t>
            </a:r>
            <a:r>
              <a:rPr lang="ar-DZ" sz="2000" dirty="0"/>
              <a:t>أو النهائية </a:t>
            </a:r>
            <a:r>
              <a:rPr lang="ar-DZ" sz="2000" dirty="0" smtClean="0"/>
              <a:t>2</a:t>
            </a:r>
            <a:r>
              <a:rPr lang="en-US" sz="2000" dirty="0" smtClean="0"/>
              <a:t>PL </a:t>
            </a:r>
            <a:r>
              <a:rPr lang="ar-DZ" sz="2000" dirty="0" smtClean="0"/>
              <a:t> في </a:t>
            </a:r>
            <a:r>
              <a:rPr lang="ar-DZ" sz="2000" dirty="0"/>
              <a:t>معظم الحالات هي الخدمات الأكثر طلبا من قبل المؤسسات الزبونة </a:t>
            </a:r>
            <a:r>
              <a:rPr lang="ar-DZ" sz="2000" dirty="0" smtClean="0"/>
              <a:t>من المزودين</a:t>
            </a:r>
            <a:r>
              <a:rPr lang="ar-DZ" sz="2000" dirty="0"/>
              <a:t>، وبالتالي فإن مزودي الخدمات الكلاسيكية النهائية للإمداد هم الأكثر تعددا في السوق</a:t>
            </a:r>
            <a:r>
              <a:rPr lang="ar-DZ" sz="2000" dirty="0" smtClean="0"/>
              <a:t>.</a:t>
            </a:r>
          </a:p>
          <a:p>
            <a:pPr algn="just" rtl="1"/>
            <a:endParaRPr lang="ar-DZ" sz="2000" dirty="0"/>
          </a:p>
          <a:p>
            <a:pPr algn="just" rtl="1"/>
            <a:r>
              <a:rPr lang="ar-DZ" sz="2000" dirty="0"/>
              <a:t> </a:t>
            </a:r>
            <a:r>
              <a:rPr lang="ar-DZ" sz="2000" b="1" dirty="0"/>
              <a:t>مزودي خدمات الإمداد ذوي القيمة المضافة </a:t>
            </a:r>
            <a:r>
              <a:rPr lang="ar-DZ" sz="2000" b="1" dirty="0" smtClean="0"/>
              <a:t>3 </a:t>
            </a:r>
            <a:r>
              <a:rPr lang="en-US" sz="2000" b="1" dirty="0" smtClean="0"/>
              <a:t>PL</a:t>
            </a:r>
            <a:endParaRPr lang="ar-DZ" sz="2000" b="1" dirty="0" smtClean="0"/>
          </a:p>
          <a:p>
            <a:pPr algn="just" rtl="1"/>
            <a:r>
              <a:rPr lang="ar-DZ" sz="2000" dirty="0" smtClean="0"/>
              <a:t>بالإضافة إلى التزويد </a:t>
            </a:r>
            <a:r>
              <a:rPr lang="ar-DZ" sz="2000" dirty="0"/>
              <a:t>بخدمات الإمداد التقليدية كالنقل، إعداد الطلبيات،...إلخ، يطلب من الطرف الثالث </a:t>
            </a:r>
            <a:r>
              <a:rPr lang="ar-DZ" sz="2000" dirty="0" smtClean="0"/>
              <a:t>للإمداد أن </a:t>
            </a:r>
            <a:r>
              <a:rPr lang="ar-DZ" sz="2000" dirty="0"/>
              <a:t>يكونوا مالكين لوسائل النقل، وكذلك المستودعات، المستخدمين، </a:t>
            </a:r>
            <a:r>
              <a:rPr lang="ar-DZ" sz="2000" dirty="0" smtClean="0"/>
              <a:t>مهارات </a:t>
            </a:r>
            <a:r>
              <a:rPr lang="ar-DZ" sz="2000" dirty="0"/>
              <a:t>تقنية نظام معلومات فعال، و </a:t>
            </a:r>
            <a:r>
              <a:rPr lang="ar-DZ" sz="2000" dirty="0" smtClean="0"/>
              <a:t>خاصة أن </a:t>
            </a:r>
            <a:r>
              <a:rPr lang="ar-DZ" sz="2000" dirty="0" err="1" smtClean="0"/>
              <a:t>يلتزموا</a:t>
            </a:r>
            <a:r>
              <a:rPr lang="ar-DZ" sz="2000" dirty="0" smtClean="0"/>
              <a:t> </a:t>
            </a:r>
            <a:r>
              <a:rPr lang="ar-DZ" sz="2000" dirty="0"/>
              <a:t>بتحسين الخدمة والكفاءة، إما عن طريق زيادة عدد مهامهم أو الإنجاز بشكل سريع، وبأقل تكلفة.</a:t>
            </a:r>
            <a:endParaRPr lang="ar-DZ" sz="2000" dirty="0"/>
          </a:p>
        </p:txBody>
      </p:sp>
    </p:spTree>
    <p:extLst>
      <p:ext uri="{BB962C8B-B14F-4D97-AF65-F5344CB8AC3E}">
        <p14:creationId xmlns:p14="http://schemas.microsoft.com/office/powerpoint/2010/main" val="4057619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859340"/>
            <a:ext cx="7200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/>
              <a:t>مزودي خدمات الإمداد من مقدمي حلول الإمداد </a:t>
            </a:r>
            <a:r>
              <a:rPr lang="ar-DZ" sz="2400" b="1" dirty="0" smtClean="0"/>
              <a:t>4 </a:t>
            </a:r>
            <a:r>
              <a:rPr lang="en-US" sz="2400" b="1" dirty="0" smtClean="0"/>
              <a:t>PL</a:t>
            </a:r>
            <a:endParaRPr lang="en-US" sz="2400" b="1" dirty="0"/>
          </a:p>
          <a:p>
            <a:pPr algn="just" rtl="1"/>
            <a:r>
              <a:rPr lang="ar-DZ" sz="2400" dirty="0"/>
              <a:t>مزود الخدمة من الفئة 4</a:t>
            </a:r>
            <a:r>
              <a:rPr lang="en-US" sz="2400" dirty="0"/>
              <a:t>PL </a:t>
            </a:r>
            <a:r>
              <a:rPr lang="ar-DZ" sz="2400" dirty="0"/>
              <a:t>هو أحد تكامل سلسلة الامداد الذي يجمع ويدير الموارد والقد ا رت </a:t>
            </a:r>
            <a:r>
              <a:rPr lang="ar-DZ" sz="2400" dirty="0" smtClean="0"/>
              <a:t>والتكنولوجيا الخاصة </a:t>
            </a:r>
            <a:r>
              <a:rPr lang="ar-DZ" sz="2400" dirty="0"/>
              <a:t>بمؤسسته مع </a:t>
            </a:r>
            <a:r>
              <a:rPr lang="ar-DZ" sz="2400" dirty="0" smtClean="0"/>
              <a:t>مزودي </a:t>
            </a:r>
            <a:r>
              <a:rPr lang="ar-DZ" sz="2400" dirty="0"/>
              <a:t>الخدمة التكميليين لتقديم حل شامل لسلسلة الامداد. من الأمور الأساسية </a:t>
            </a:r>
            <a:r>
              <a:rPr lang="ar-DZ" sz="2400" dirty="0" smtClean="0"/>
              <a:t>لنجاح 4</a:t>
            </a:r>
            <a:r>
              <a:rPr lang="en-US" sz="2400" dirty="0" smtClean="0"/>
              <a:t>PL </a:t>
            </a:r>
            <a:r>
              <a:rPr lang="ar-DZ" sz="2400" dirty="0" smtClean="0"/>
              <a:t> يتمثل </a:t>
            </a:r>
            <a:r>
              <a:rPr lang="ar-DZ" sz="2400" dirty="0"/>
              <a:t>في دمج أنشطة سلسلة الامداد الخاصة بالعميل والتقنيات الداعمة عبر التحالفات بين </a:t>
            </a:r>
            <a:r>
              <a:rPr lang="ar-DZ" sz="2400" dirty="0" smtClean="0"/>
              <a:t>أفضل مزودي </a:t>
            </a:r>
            <a:r>
              <a:rPr lang="ar-DZ" sz="2400" dirty="0"/>
              <a:t>الخدمات </a:t>
            </a:r>
            <a:r>
              <a:rPr lang="ar-DZ" sz="2400" dirty="0" smtClean="0"/>
              <a:t>وبالتالي </a:t>
            </a:r>
            <a:r>
              <a:rPr lang="ar-DZ" sz="2400" dirty="0"/>
              <a:t>إنشاء حلول</a:t>
            </a:r>
          </a:p>
          <a:p>
            <a:pPr algn="just" rtl="1"/>
            <a:r>
              <a:rPr lang="ar-DZ" sz="2400" dirty="0"/>
              <a:t>لوجستية فريدة وشاملة لا يمكن تحقيقه من قبل مزود </a:t>
            </a:r>
            <a:r>
              <a:rPr lang="ar-DZ" sz="2400" dirty="0" smtClean="0"/>
              <a:t>واحد.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1170846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7664" y="1340768"/>
            <a:ext cx="61206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>
                <a:latin typeface="Simplified Arabic,Bold"/>
              </a:rPr>
              <a:t>مزودي خدمات الإمداد الموجه" 5 </a:t>
            </a:r>
            <a:r>
              <a:rPr lang="en-US" sz="2400" b="1" dirty="0">
                <a:latin typeface="Simplified Arabic,Bold"/>
              </a:rPr>
              <a:t>PL </a:t>
            </a:r>
            <a:r>
              <a:rPr lang="en-US" sz="2400" dirty="0">
                <a:latin typeface="Simplified Arabic"/>
                <a:cs typeface="Simplified Arabic"/>
              </a:rPr>
              <a:t>:"</a:t>
            </a:r>
          </a:p>
          <a:p>
            <a:pPr algn="just" rtl="1"/>
            <a:r>
              <a:rPr lang="ar-DZ" sz="2400" dirty="0">
                <a:latin typeface="Simplified Arabic"/>
                <a:cs typeface="Simplified Arabic"/>
              </a:rPr>
              <a:t>بعض </a:t>
            </a:r>
            <a:r>
              <a:rPr lang="ar-DZ" sz="2400" dirty="0" smtClean="0">
                <a:latin typeface="Simplified Arabic"/>
                <a:cs typeface="Simplified Arabic"/>
              </a:rPr>
              <a:t>الدراسات </a:t>
            </a:r>
            <a:r>
              <a:rPr lang="ar-DZ" sz="2400" dirty="0">
                <a:latin typeface="Simplified Arabic"/>
                <a:cs typeface="Simplified Arabic"/>
              </a:rPr>
              <a:t>بدأت تشير إلى وجود الطرف الخامس للإمداد " 5</a:t>
            </a:r>
            <a:r>
              <a:rPr lang="en-US" sz="2400" dirty="0">
                <a:latin typeface="Simplified Arabic"/>
                <a:cs typeface="Simplified Arabic"/>
              </a:rPr>
              <a:t>PL " </a:t>
            </a:r>
            <a:r>
              <a:rPr lang="ar-DZ" sz="2400" dirty="0" smtClean="0">
                <a:latin typeface="Simplified Arabic"/>
                <a:cs typeface="Simplified Arabic"/>
              </a:rPr>
              <a:t> كمصمم </a:t>
            </a:r>
            <a:r>
              <a:rPr lang="ar-DZ" sz="2400" dirty="0">
                <a:latin typeface="Simplified Arabic"/>
                <a:cs typeface="Simplified Arabic"/>
              </a:rPr>
              <a:t>لسلسلة شاملة، من </a:t>
            </a:r>
            <a:r>
              <a:rPr lang="ar-DZ" sz="2400" dirty="0" smtClean="0">
                <a:latin typeface="Simplified Arabic"/>
                <a:cs typeface="Simplified Arabic"/>
              </a:rPr>
              <a:t>خلال تنظيم وادراك </a:t>
            </a:r>
            <a:r>
              <a:rPr lang="ar-DZ" sz="2400" dirty="0">
                <a:latin typeface="Simplified Arabic"/>
                <a:cs typeface="Simplified Arabic"/>
              </a:rPr>
              <a:t>حلول أنشطة الإمداد </a:t>
            </a:r>
            <a:r>
              <a:rPr lang="ar-DZ" sz="2400" dirty="0" smtClean="0">
                <a:latin typeface="Simplified Arabic"/>
                <a:cs typeface="Simplified Arabic"/>
              </a:rPr>
              <a:t>خاصة </a:t>
            </a:r>
            <a:r>
              <a:rPr lang="ar-DZ" sz="2400" dirty="0">
                <a:latin typeface="Simplified Arabic"/>
                <a:cs typeface="Simplified Arabic"/>
              </a:rPr>
              <a:t>من حيث نظام </a:t>
            </a:r>
            <a:r>
              <a:rPr lang="ar-DZ" sz="2400" dirty="0" smtClean="0">
                <a:latin typeface="Simplified Arabic"/>
                <a:cs typeface="Simplified Arabic"/>
              </a:rPr>
              <a:t>المعلومات، </a:t>
            </a:r>
            <a:r>
              <a:rPr lang="ar-DZ" sz="2400" dirty="0">
                <a:latin typeface="Simplified Arabic"/>
                <a:cs typeface="Simplified Arabic"/>
              </a:rPr>
              <a:t>عن طريق </a:t>
            </a:r>
            <a:r>
              <a:rPr lang="ar-DZ" sz="2400" dirty="0" err="1">
                <a:latin typeface="Simplified Arabic"/>
                <a:cs typeface="Simplified Arabic"/>
              </a:rPr>
              <a:t>الإستعانة</a:t>
            </a:r>
            <a:r>
              <a:rPr lang="ar-DZ" sz="2400" dirty="0">
                <a:latin typeface="Simplified Arabic"/>
                <a:cs typeface="Simplified Arabic"/>
              </a:rPr>
              <a:t> </a:t>
            </a:r>
            <a:r>
              <a:rPr lang="ar-DZ" sz="2400" dirty="0" smtClean="0">
                <a:latin typeface="Simplified Arabic"/>
                <a:cs typeface="Simplified Arabic"/>
              </a:rPr>
              <a:t>بتعبئة التكنولوجيات </a:t>
            </a:r>
            <a:r>
              <a:rPr lang="ar-DZ" sz="2400" dirty="0">
                <a:latin typeface="Simplified Arabic"/>
                <a:cs typeface="Simplified Arabic"/>
              </a:rPr>
              <a:t>الملائمة. 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3354768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47864" y="620688"/>
            <a:ext cx="24096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>
                <a:solidFill>
                  <a:srgbClr val="FF0000"/>
                </a:solidFill>
              </a:rPr>
              <a:t>منهجية ستة سيجما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8846"/>
            <a:ext cx="9144000" cy="553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991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9989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amworkPresentation2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570FFD5-B1B6-41A3-BD7B-00D5975DE44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TeamworkPresentation2</Template>
  <TotalTime>6328</TotalTime>
  <Words>412</Words>
  <Application>Microsoft Office PowerPoint</Application>
  <PresentationFormat>Affichage à l'écran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TeamworkPresentation2</vt:lpstr>
      <vt:lpstr>أخرجة أنشطة سلسلة الامداد منهجية ستة سيجما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مفاهيم أساسية حول الامداد وسلسة الامداد</dc:title>
  <dc:creator>TAHRI</dc:creator>
  <cp:lastModifiedBy>TAHRI</cp:lastModifiedBy>
  <cp:revision>130</cp:revision>
  <dcterms:created xsi:type="dcterms:W3CDTF">2025-02-04T05:42:28Z</dcterms:created>
  <dcterms:modified xsi:type="dcterms:W3CDTF">2025-04-29T09:34:43Z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TC102282709990</vt:lpwstr>
  </property>
</Properties>
</file>