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1160EA64-D806-43AC-9DF2-F8C432F32B4C}" type="datetimeFigureOut">
              <a:rPr lang="en-US" dirty="0"/>
              <a:t>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1/5/2025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4F7D4976-E339-4826-83B7-FBD03F55ECF8}" type="datetimeFigureOut">
              <a:rPr lang="en-US" dirty="0"/>
              <a:t>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D1BE4249-C0D0-4B06-8692-E8BB871AF643}" type="datetimeFigureOut">
              <a:rPr lang="en-US" dirty="0"/>
              <a:t>1/5/2025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1/5/2025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1/5/2025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8A31DA-FFCB-16D8-6EC5-A5E54E9FAB0C}"/>
              </a:ext>
            </a:extLst>
          </p:cNvPr>
          <p:cNvSpPr>
            <a:spLocks noGrp="1"/>
          </p:cNvSpPr>
          <p:nvPr>
            <p:ph type="ctrTitle"/>
          </p:nvPr>
        </p:nvSpPr>
        <p:spPr/>
        <p:txBody>
          <a:bodyPr>
            <a:normAutofit/>
          </a:bodyPr>
          <a:lstStyle/>
          <a:p>
            <a:pPr rtl="1"/>
            <a:r>
              <a:rPr lang="ar-DZ" sz="4400" b="1" dirty="0">
                <a:solidFill>
                  <a:srgbClr val="FF0000"/>
                </a:solidFill>
              </a:rPr>
              <a:t>المحاضرة 3:الأهداف التربوية وفق هرم بلوم</a:t>
            </a:r>
            <a:endParaRPr lang="fr-FR" sz="4400" b="1" dirty="0">
              <a:solidFill>
                <a:srgbClr val="FF0000"/>
              </a:solidFill>
            </a:endParaRPr>
          </a:p>
        </p:txBody>
      </p:sp>
      <p:sp>
        <p:nvSpPr>
          <p:cNvPr id="3" name="Sous-titre 2">
            <a:extLst>
              <a:ext uri="{FF2B5EF4-FFF2-40B4-BE49-F238E27FC236}">
                <a16:creationId xmlns:a16="http://schemas.microsoft.com/office/drawing/2014/main" id="{47B2D9F0-6A90-9093-215B-BAF376A19723}"/>
              </a:ext>
            </a:extLst>
          </p:cNvPr>
          <p:cNvSpPr>
            <a:spLocks noGrp="1"/>
          </p:cNvSpPr>
          <p:nvPr>
            <p:ph type="subTitle" idx="1"/>
          </p:nvPr>
        </p:nvSpPr>
        <p:spPr/>
        <p:txBody>
          <a:bodyPr>
            <a:normAutofit/>
          </a:bodyPr>
          <a:lstStyle/>
          <a:p>
            <a:r>
              <a:rPr lang="ar-DZ" sz="3600" b="1" dirty="0"/>
              <a:t>إعداد الأستاذة حميدة جرو</a:t>
            </a:r>
            <a:endParaRPr lang="fr-FR" sz="3600" b="1" dirty="0"/>
          </a:p>
        </p:txBody>
      </p:sp>
    </p:spTree>
    <p:extLst>
      <p:ext uri="{BB962C8B-B14F-4D97-AF65-F5344CB8AC3E}">
        <p14:creationId xmlns:p14="http://schemas.microsoft.com/office/powerpoint/2010/main" val="829953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08D79C-8218-BB78-37D2-FE1E400B6D57}"/>
              </a:ext>
            </a:extLst>
          </p:cNvPr>
          <p:cNvSpPr>
            <a:spLocks noGrp="1"/>
          </p:cNvSpPr>
          <p:nvPr>
            <p:ph type="title"/>
          </p:nvPr>
        </p:nvSpPr>
        <p:spPr/>
        <p:txBody>
          <a:bodyPr>
            <a:normAutofit/>
          </a:bodyPr>
          <a:lstStyle/>
          <a:p>
            <a:pPr algn="r"/>
            <a:r>
              <a:rPr lang="ar-SA" sz="3600" b="1" kern="0" dirty="0">
                <a:latin typeface="Calibri" panose="020F0502020204030204" pitchFamily="34" charset="0"/>
                <a:ea typeface="Times New Roman" panose="02020603050405020304" pitchFamily="18" charset="0"/>
                <a:cs typeface="Times New Roman" panose="02020603050405020304" pitchFamily="18" charset="0"/>
              </a:rPr>
              <a:t>مقدمة</a:t>
            </a:r>
            <a:endParaRPr lang="fr-FR" dirty="0"/>
          </a:p>
        </p:txBody>
      </p:sp>
      <p:sp>
        <p:nvSpPr>
          <p:cNvPr id="3" name="Espace réservé du contenu 2">
            <a:extLst>
              <a:ext uri="{FF2B5EF4-FFF2-40B4-BE49-F238E27FC236}">
                <a16:creationId xmlns:a16="http://schemas.microsoft.com/office/drawing/2014/main" id="{58AA286E-FFB7-D265-D504-4A01B61F7539}"/>
              </a:ext>
            </a:extLst>
          </p:cNvPr>
          <p:cNvSpPr>
            <a:spLocks noGrp="1"/>
          </p:cNvSpPr>
          <p:nvPr>
            <p:ph idx="1"/>
          </p:nvPr>
        </p:nvSpPr>
        <p:spPr/>
        <p:txBody>
          <a:bodyPr>
            <a:normAutofit lnSpcReduction="10000"/>
          </a:bodyPr>
          <a:lstStyle/>
          <a:p>
            <a:pPr algn="just" rtl="1">
              <a:lnSpc>
                <a:spcPct val="107000"/>
              </a:lnSpc>
              <a:spcAft>
                <a:spcPts val="800"/>
              </a:spcAf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تعد الأهداف التربوية حجر الأساس في عملية التعليم والتعلم؛ حيث تساعد في توجيه المعلمين والمتعلمين نحو تحقيق غايات محددة بوضوح، وتتيح الفرصة لقياس مدى تحقيق هذه الأهداف بنجاح. يعتمد تصنيف بلوم على تحديد مستويات مختلفة للأهداف التعليمية؛ من الأهداف البسيطة إلى الأكثر تعقيدًا، مما يساعد في تقديم تعليم شامل وموجه يسهم في تنمية قدرات الطلاب بطريقة متدرجة ومنهجية</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58384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5EED61-0A58-FB46-CC69-3A8E7426BC38}"/>
              </a:ext>
            </a:extLst>
          </p:cNvPr>
          <p:cNvSpPr>
            <a:spLocks noGrp="1"/>
          </p:cNvSpPr>
          <p:nvPr>
            <p:ph type="title"/>
          </p:nvPr>
        </p:nvSpPr>
        <p:spPr/>
        <p:txBody>
          <a:bodyPr>
            <a:normAutofit fontScale="90000"/>
          </a:bodyPr>
          <a:lstStyle/>
          <a:p>
            <a:r>
              <a:rPr lang="ar-SA" sz="4900" b="1" kern="0" dirty="0">
                <a:latin typeface="Calibri" panose="020F0502020204030204" pitchFamily="34" charset="0"/>
                <a:ea typeface="Times New Roman" panose="02020603050405020304" pitchFamily="18" charset="0"/>
                <a:cs typeface="Times New Roman" panose="02020603050405020304" pitchFamily="18" charset="0"/>
              </a:rPr>
              <a:t>الأهداف التربوية</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21938D17-3066-2C48-DE11-05E83478BE25}"/>
              </a:ext>
            </a:extLst>
          </p:cNvPr>
          <p:cNvSpPr>
            <a:spLocks noGrp="1"/>
          </p:cNvSpPr>
          <p:nvPr>
            <p:ph idx="1"/>
          </p:nvPr>
        </p:nvSpPr>
        <p:spPr>
          <a:xfrm>
            <a:off x="1244338" y="2638044"/>
            <a:ext cx="9304256" cy="3101983"/>
          </a:xfrm>
        </p:spPr>
        <p:txBody>
          <a:bodyPr>
            <a:normAutofit/>
          </a:bodyPr>
          <a:lstStyle/>
          <a:p>
            <a:pPr algn="just" rtl="1">
              <a:lnSpc>
                <a:spcPct val="107000"/>
              </a:lnSpc>
              <a:spcAft>
                <a:spcPts val="800"/>
              </a:spcAft>
            </a:pP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الأهداف التربوية هي الإرشادات التي يحددها النظام التعليمي ليحقق من خلالها نتائج محددة، وهي تشمل معارف ومهارات وقيم يكتسبها الطلاب. يتم تقسيم الأهداف إلى ثلاثة مجالات رئيسية</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المجال المعرفي</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(Cognitive Domain): </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يركز على تطوير المعرفة والفهم</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المجال العاطفي</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(Affective Domain): </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يتعلق بالقيم والمشاعر والاتجاهات</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المجال النفس حركي</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2000" kern="0" dirty="0" err="1">
                <a:effectLst/>
                <a:latin typeface="Times New Roman" panose="02020603050405020304" pitchFamily="18" charset="0"/>
                <a:ea typeface="Times New Roman" panose="02020603050405020304" pitchFamily="18" charset="0"/>
                <a:cs typeface="Arial" panose="020B0604020202020204" pitchFamily="34" charset="0"/>
              </a:rPr>
              <a:t>Psychomotor</a:t>
            </a:r>
            <a:r>
              <a:rPr lang="fr-FR" sz="2000" kern="0" dirty="0">
                <a:effectLst/>
                <a:latin typeface="Times New Roman" panose="02020603050405020304" pitchFamily="18" charset="0"/>
                <a:ea typeface="Times New Roman" panose="02020603050405020304" pitchFamily="18" charset="0"/>
                <a:cs typeface="Arial" panose="020B0604020202020204" pitchFamily="34" charset="0"/>
              </a:rPr>
              <a:t> Domain): </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يرتبط بالمهارات العملية والأداء الجسدي</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633158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EA6910-2BDE-C890-DED4-D1E2AD96F6EF}"/>
              </a:ext>
            </a:extLst>
          </p:cNvPr>
          <p:cNvSpPr>
            <a:spLocks noGrp="1"/>
          </p:cNvSpPr>
          <p:nvPr>
            <p:ph type="title"/>
          </p:nvPr>
        </p:nvSpPr>
        <p:spPr/>
        <p:txBody>
          <a:bodyPr>
            <a:normAutofit fontScale="90000"/>
          </a:bodyPr>
          <a:lstStyle/>
          <a:p>
            <a:r>
              <a:rPr lang="ar-SA" sz="4000" b="1" kern="0" dirty="0">
                <a:latin typeface="Calibri" panose="020F0502020204030204" pitchFamily="34" charset="0"/>
                <a:ea typeface="Times New Roman" panose="02020603050405020304" pitchFamily="18" charset="0"/>
                <a:cs typeface="Times New Roman" panose="02020603050405020304" pitchFamily="18" charset="0"/>
              </a:rPr>
              <a:t>هرم بلوم للأهداف التعليمية</a:t>
            </a:r>
            <a:br>
              <a:rPr lang="fr-FR" sz="4000"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F1E48316-9D1F-96BA-ADD2-D3F99BD20769}"/>
              </a:ext>
            </a:extLst>
          </p:cNvPr>
          <p:cNvSpPr>
            <a:spLocks noGrp="1"/>
          </p:cNvSpPr>
          <p:nvPr>
            <p:ph idx="1"/>
          </p:nvPr>
        </p:nvSpPr>
        <p:spPr/>
        <p:txBody>
          <a:bodyPr>
            <a:normAutofit fontScale="92500"/>
          </a:bodyPr>
          <a:lstStyle/>
          <a:p>
            <a:pPr algn="just" rtl="1">
              <a:lnSpc>
                <a:spcPct val="107000"/>
              </a:lnSpc>
              <a:spcAft>
                <a:spcPts val="800"/>
              </a:spcAft>
            </a:pPr>
            <a:r>
              <a:rPr lang="ar-SA" sz="3600" kern="0" dirty="0">
                <a:effectLst/>
                <a:latin typeface="Calibri" panose="020F0502020204030204" pitchFamily="34" charset="0"/>
                <a:ea typeface="Times New Roman" panose="02020603050405020304" pitchFamily="18" charset="0"/>
                <a:cs typeface="Times New Roman" panose="02020603050405020304" pitchFamily="18" charset="0"/>
              </a:rPr>
              <a:t>طور </a:t>
            </a:r>
            <a:r>
              <a:rPr lang="ar-SA" sz="3600" b="1" kern="0" dirty="0">
                <a:effectLst/>
                <a:latin typeface="Calibri" panose="020F0502020204030204" pitchFamily="34" charset="0"/>
                <a:ea typeface="Times New Roman" panose="02020603050405020304" pitchFamily="18" charset="0"/>
                <a:cs typeface="Times New Roman" panose="02020603050405020304" pitchFamily="18" charset="0"/>
              </a:rPr>
              <a:t>بنجامين بلوم</a:t>
            </a:r>
            <a:r>
              <a:rPr lang="ar-SA" sz="3600" kern="0" dirty="0">
                <a:effectLst/>
                <a:latin typeface="Calibri" panose="020F0502020204030204" pitchFamily="34" charset="0"/>
                <a:ea typeface="Times New Roman" panose="02020603050405020304" pitchFamily="18" charset="0"/>
                <a:cs typeface="Times New Roman" panose="02020603050405020304" pitchFamily="18" charset="0"/>
              </a:rPr>
              <a:t> هذا التصنيف في عام 1956، ويعتبر أحد الأساليب الأكثر شيوعًا في تصميم الأهداف التربوية. يساعد هذا التصنيف المعلمين على وضع أهداف تتماشى مع مستويات التفكير المتنوعة للطلاب. ويتكون الهرم من ستة مستويات، هي</a:t>
            </a:r>
            <a:r>
              <a:rPr lang="fr-FR" sz="36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001368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4E8CE50-21EC-39F6-48C4-381BA81F3399}"/>
              </a:ext>
            </a:extLst>
          </p:cNvPr>
          <p:cNvSpPr>
            <a:spLocks noGrp="1"/>
          </p:cNvSpPr>
          <p:nvPr>
            <p:ph idx="1"/>
          </p:nvPr>
        </p:nvSpPr>
        <p:spPr>
          <a:xfrm>
            <a:off x="1508289" y="725865"/>
            <a:ext cx="9775595" cy="5051870"/>
          </a:xfrm>
        </p:spPr>
        <p:txBody>
          <a:bodyPr>
            <a:normAutofit fontScale="92500" lnSpcReduction="20000"/>
          </a:bodyPr>
          <a:lstStyle/>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المعرفة</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300" b="1" kern="0" dirty="0" err="1">
                <a:effectLst/>
                <a:latin typeface="Times New Roman" panose="02020603050405020304" pitchFamily="18" charset="0"/>
                <a:ea typeface="Times New Roman" panose="02020603050405020304" pitchFamily="18" charset="0"/>
                <a:cs typeface="Arial" panose="020B0604020202020204" pitchFamily="34" charset="0"/>
              </a:rPr>
              <a:t>Knowledge</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تذكر واسترجاع الحقائق والمعلومات. على سبيل المثال، يتذكر الطالب قوانين الفيزياء الأساسية أو التعريفات الرياضية</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الفهم</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300" b="1" kern="0" dirty="0" err="1">
                <a:effectLst/>
                <a:latin typeface="Times New Roman" panose="02020603050405020304" pitchFamily="18" charset="0"/>
                <a:ea typeface="Times New Roman" panose="02020603050405020304" pitchFamily="18" charset="0"/>
                <a:cs typeface="Arial" panose="020B0604020202020204" pitchFamily="34" charset="0"/>
              </a:rPr>
              <a:t>Comprehension</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القدرة على تفسير المعلومات واستيعابها. مثال على ذلك هو قدرة الطالب على تفسير مفهوم معين أو تلخيص فكرة رئيسية من نص</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التطبيق</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(Application)</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استخدام المعلومات في مواقف جديدة. هنا يتمكن الطالب من تطبيق القوانين الرياضية لحل مسائل جديدة</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p>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التحليل</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300" b="1" kern="0" dirty="0" err="1">
                <a:effectLst/>
                <a:latin typeface="Times New Roman" panose="02020603050405020304" pitchFamily="18" charset="0"/>
                <a:ea typeface="Times New Roman" panose="02020603050405020304" pitchFamily="18" charset="0"/>
                <a:cs typeface="Arial" panose="020B0604020202020204" pitchFamily="34" charset="0"/>
              </a:rPr>
              <a:t>Analysis</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القدرة على تقسيم المعلومات إلى أجزاء وفهم بنيتها. مثلًا، تحليل الطالب لعناصر القصة لتحديد الشخصيات الرئيسية والثانوية</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التركيب</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300" b="1" kern="0" dirty="0" err="1">
                <a:effectLst/>
                <a:latin typeface="Times New Roman" panose="02020603050405020304" pitchFamily="18" charset="0"/>
                <a:ea typeface="Times New Roman" panose="02020603050405020304" pitchFamily="18" charset="0"/>
                <a:cs typeface="Arial" panose="020B0604020202020204" pitchFamily="34" charset="0"/>
              </a:rPr>
              <a:t>Synthesis</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دمج الأفكار لتشكيل مفهوم جديد أو تقديم حلول مبتكرة. هنا، يستطيع الطالب كتابة مقال يعتمد فيه على عدة مصادر ويعبر فيه عن وجهة نظره</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300" b="1" kern="0" dirty="0">
                <a:effectLst/>
                <a:latin typeface="Calibri" panose="020F0502020204030204" pitchFamily="34" charset="0"/>
                <a:ea typeface="Times New Roman" panose="02020603050405020304" pitchFamily="18" charset="0"/>
                <a:cs typeface="Times New Roman" panose="02020603050405020304" pitchFamily="18" charset="0"/>
              </a:rPr>
              <a:t>التقويم</a:t>
            </a:r>
            <a:r>
              <a:rPr lang="fr-FR" sz="2300" b="1" kern="0" dirty="0">
                <a:effectLst/>
                <a:latin typeface="Times New Roman" panose="02020603050405020304" pitchFamily="18" charset="0"/>
                <a:ea typeface="Times New Roman" panose="02020603050405020304" pitchFamily="18" charset="0"/>
                <a:cs typeface="Arial" panose="020B0604020202020204" pitchFamily="34" charset="0"/>
              </a:rPr>
              <a:t> (Evaluation)</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300" kern="0" dirty="0">
                <a:effectLst/>
                <a:latin typeface="Calibri" panose="020F0502020204030204" pitchFamily="34" charset="0"/>
                <a:ea typeface="Times New Roman" panose="02020603050405020304" pitchFamily="18" charset="0"/>
                <a:cs typeface="Times New Roman" panose="02020603050405020304" pitchFamily="18" charset="0"/>
              </a:rPr>
              <a:t>القدرة على إصدار أحكام بناءً على معايير محددة. يتضمن ذلك تقييم الطالب لقيمة أو جودة مقال معين بناءً على معايير موضوعية</a:t>
            </a:r>
            <a:r>
              <a:rPr lang="fr-FR" sz="23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endParaRPr lang="fr-FR" sz="23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40822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6B69F2-C0DB-1469-0765-C679893CDC9D}"/>
              </a:ext>
            </a:extLst>
          </p:cNvPr>
          <p:cNvSpPr>
            <a:spLocks noGrp="1"/>
          </p:cNvSpPr>
          <p:nvPr>
            <p:ph type="title"/>
          </p:nvPr>
        </p:nvSpPr>
        <p:spPr>
          <a:xfrm>
            <a:off x="2231136" y="964692"/>
            <a:ext cx="7729728" cy="769840"/>
          </a:xfrm>
        </p:spPr>
        <p:txBody>
          <a:bodyPr/>
          <a:lstStyle/>
          <a:p>
            <a:r>
              <a:rPr lang="ar-SA" b="1" kern="0" dirty="0">
                <a:latin typeface="Calibri" panose="020F0502020204030204" pitchFamily="34" charset="0"/>
                <a:ea typeface="Times New Roman" panose="02020603050405020304" pitchFamily="18" charset="0"/>
                <a:cs typeface="Times New Roman" panose="02020603050405020304" pitchFamily="18" charset="0"/>
              </a:rPr>
              <a:t>تحديث تصنيف بلوم</a:t>
            </a:r>
            <a:endParaRPr lang="fr-FR" dirty="0"/>
          </a:p>
        </p:txBody>
      </p:sp>
      <p:sp>
        <p:nvSpPr>
          <p:cNvPr id="3" name="Espace réservé du contenu 2">
            <a:extLst>
              <a:ext uri="{FF2B5EF4-FFF2-40B4-BE49-F238E27FC236}">
                <a16:creationId xmlns:a16="http://schemas.microsoft.com/office/drawing/2014/main" id="{FF144BAD-9EBC-0A91-2321-79CB7B746CC9}"/>
              </a:ext>
            </a:extLst>
          </p:cNvPr>
          <p:cNvSpPr>
            <a:spLocks noGrp="1"/>
          </p:cNvSpPr>
          <p:nvPr>
            <p:ph idx="1"/>
          </p:nvPr>
        </p:nvSpPr>
        <p:spPr>
          <a:xfrm>
            <a:off x="1357461" y="1809946"/>
            <a:ext cx="9294828" cy="4751110"/>
          </a:xfrm>
        </p:spPr>
        <p:txBody>
          <a:bodyPr>
            <a:normAutofit/>
          </a:bodyPr>
          <a:lstStyle/>
          <a:p>
            <a:pPr algn="just" rtl="1">
              <a:lnSpc>
                <a:spcPct val="107000"/>
              </a:lnSpc>
              <a:spcAft>
                <a:spcPts val="800"/>
              </a:spcAft>
            </a:pP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في عام 2001، قام باحثون آخرون بإعادة صياغة هذا الهرم ليشمل أسماء فعلية تمثل عملية التعلم بشكل أكثر ديناميكية</a:t>
            </a:r>
            <a:r>
              <a:rPr lang="fr-FR" sz="21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التذكر</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بدلًا من المعرفة</a:t>
            </a:r>
            <a:r>
              <a:rPr lang="fr-FR" sz="21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الفهم</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بدلًا من الاستيعاب</a:t>
            </a:r>
            <a:r>
              <a:rPr lang="fr-FR" sz="21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التطبيق</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ar-DZ" sz="21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بدون تغيير</a:t>
            </a:r>
            <a:r>
              <a:rPr lang="ar-DZ" sz="21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التحليل</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ar-DZ" sz="21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بدون تغيير</a:t>
            </a:r>
            <a:r>
              <a:rPr lang="ar-DZ" sz="21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التقييم</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بدلًا من التركيب</a:t>
            </a:r>
            <a:r>
              <a:rPr lang="fr-FR" sz="21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100" b="1" kern="0" dirty="0">
                <a:effectLst/>
                <a:latin typeface="Calibri" panose="020F0502020204030204" pitchFamily="34" charset="0"/>
                <a:ea typeface="Times New Roman" panose="02020603050405020304" pitchFamily="18" charset="0"/>
                <a:cs typeface="Times New Roman" panose="02020603050405020304" pitchFamily="18" charset="0"/>
              </a:rPr>
              <a:t>الابتكار</a:t>
            </a:r>
            <a:r>
              <a:rPr lang="ar-SA" sz="2100" kern="0" dirty="0">
                <a:effectLst/>
                <a:latin typeface="Calibri" panose="020F0502020204030204" pitchFamily="34" charset="0"/>
                <a:ea typeface="Times New Roman" panose="02020603050405020304" pitchFamily="18" charset="0"/>
                <a:cs typeface="Times New Roman" panose="02020603050405020304" pitchFamily="18" charset="0"/>
              </a:rPr>
              <a:t> بدلًا من التقويم، ليكون الابتكار هو قمة هرم التعلم</a:t>
            </a:r>
            <a:r>
              <a:rPr lang="fr-FR" sz="21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1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215784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53F854-BF4D-995E-DBCA-DB158D166CA2}"/>
              </a:ext>
            </a:extLst>
          </p:cNvPr>
          <p:cNvSpPr>
            <a:spLocks noGrp="1"/>
          </p:cNvSpPr>
          <p:nvPr>
            <p:ph type="title"/>
          </p:nvPr>
        </p:nvSpPr>
        <p:spPr/>
        <p:txBody>
          <a:bodyPr/>
          <a:lstStyle/>
          <a:p>
            <a:r>
              <a:rPr lang="ar-SA" b="1" kern="0" dirty="0">
                <a:latin typeface="Calibri" panose="020F0502020204030204" pitchFamily="34" charset="0"/>
                <a:ea typeface="Times New Roman" panose="02020603050405020304" pitchFamily="18" charset="0"/>
                <a:cs typeface="Times New Roman" panose="02020603050405020304" pitchFamily="18" charset="0"/>
              </a:rPr>
              <a:t>فوائد هرم بلوم في التعليم</a:t>
            </a:r>
            <a:endParaRPr lang="fr-FR" dirty="0"/>
          </a:p>
        </p:txBody>
      </p:sp>
      <p:sp>
        <p:nvSpPr>
          <p:cNvPr id="3" name="Espace réservé du contenu 2">
            <a:extLst>
              <a:ext uri="{FF2B5EF4-FFF2-40B4-BE49-F238E27FC236}">
                <a16:creationId xmlns:a16="http://schemas.microsoft.com/office/drawing/2014/main" id="{EB142025-67A0-11E3-F227-43693C549429}"/>
              </a:ext>
            </a:extLst>
          </p:cNvPr>
          <p:cNvSpPr>
            <a:spLocks noGrp="1"/>
          </p:cNvSpPr>
          <p:nvPr>
            <p:ph idx="1"/>
          </p:nvPr>
        </p:nvSpPr>
        <p:spPr/>
        <p:txBody>
          <a:bodyPr/>
          <a:lstStyle/>
          <a:p>
            <a:pPr marL="342900" lvl="0" indent="-342900" algn="just" rtl="1">
              <a:lnSpc>
                <a:spcPct val="107000"/>
              </a:lnSpc>
              <a:spcAft>
                <a:spcPts val="800"/>
              </a:spcAft>
              <a:tabLst>
                <a:tab pos="457200" algn="l"/>
              </a:tabLst>
            </a:pPr>
            <a:r>
              <a:rPr lang="ar-SA" sz="2400" b="1" kern="0" dirty="0">
                <a:effectLst/>
                <a:latin typeface="Calibri" panose="020F0502020204030204" pitchFamily="34" charset="0"/>
                <a:ea typeface="Times New Roman" panose="02020603050405020304" pitchFamily="18" charset="0"/>
                <a:cs typeface="Times New Roman" panose="02020603050405020304" pitchFamily="18" charset="0"/>
              </a:rPr>
              <a:t>توجيه عملية التدريس</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effectLst/>
                <a:latin typeface="Calibri" panose="020F0502020204030204" pitchFamily="34" charset="0"/>
                <a:ea typeface="Times New Roman" panose="02020603050405020304" pitchFamily="18" charset="0"/>
                <a:cs typeface="Times New Roman" panose="02020603050405020304" pitchFamily="18" charset="0"/>
              </a:rPr>
              <a:t>يساعد المعلمين على تصميم الأنشطة التعليمية وتوزيع الوقت بشكل فعال حسب مستويات التفكير</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400" b="1" kern="0" dirty="0">
                <a:effectLst/>
                <a:latin typeface="Calibri" panose="020F0502020204030204" pitchFamily="34" charset="0"/>
                <a:ea typeface="Times New Roman" panose="02020603050405020304" pitchFamily="18" charset="0"/>
                <a:cs typeface="Times New Roman" panose="02020603050405020304" pitchFamily="18" charset="0"/>
              </a:rPr>
              <a:t>تسهيل التقييم</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effectLst/>
                <a:latin typeface="Calibri" panose="020F0502020204030204" pitchFamily="34" charset="0"/>
                <a:ea typeface="Times New Roman" panose="02020603050405020304" pitchFamily="18" charset="0"/>
                <a:cs typeface="Times New Roman" panose="02020603050405020304" pitchFamily="18" charset="0"/>
              </a:rPr>
              <a:t>يوفر إطارًا مرجعيًا لتقييم مستويات مختلفة من الفهم لدى الطلاب</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tabLst>
                <a:tab pos="457200" algn="l"/>
              </a:tabLst>
            </a:pPr>
            <a:r>
              <a:rPr lang="ar-SA" sz="2400" b="1" kern="0" dirty="0">
                <a:effectLst/>
                <a:latin typeface="Calibri" panose="020F0502020204030204" pitchFamily="34" charset="0"/>
                <a:ea typeface="Times New Roman" panose="02020603050405020304" pitchFamily="18" charset="0"/>
                <a:cs typeface="Times New Roman" panose="02020603050405020304" pitchFamily="18" charset="0"/>
              </a:rPr>
              <a:t>دعم التعلم الموجه بالطالب</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effectLst/>
                <a:latin typeface="Calibri" panose="020F0502020204030204" pitchFamily="34" charset="0"/>
                <a:ea typeface="Times New Roman" panose="02020603050405020304" pitchFamily="18" charset="0"/>
                <a:cs typeface="Times New Roman" panose="02020603050405020304" pitchFamily="18" charset="0"/>
              </a:rPr>
              <a:t>يسهم في تعزيز التعلم الذاتي حيث يتمكن الطلاب من الوصول إلى مستويات تعليمية أعلى عند تحقيق الأهداف الأدنى</a:t>
            </a:r>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781685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BF3C51-2785-0649-2691-4257C7469F8F}"/>
              </a:ext>
            </a:extLst>
          </p:cNvPr>
          <p:cNvSpPr>
            <a:spLocks noGrp="1"/>
          </p:cNvSpPr>
          <p:nvPr>
            <p:ph type="title"/>
          </p:nvPr>
        </p:nvSpPr>
        <p:spPr/>
        <p:txBody>
          <a:bodyPr>
            <a:noAutofit/>
          </a:bodyPr>
          <a:lstStyle/>
          <a:p>
            <a:r>
              <a:rPr lang="ar-SA" sz="4000" b="1" kern="0" dirty="0">
                <a:latin typeface="Calibri" panose="020F0502020204030204" pitchFamily="34" charset="0"/>
                <a:ea typeface="Times New Roman" panose="02020603050405020304" pitchFamily="18" charset="0"/>
                <a:cs typeface="Times New Roman" panose="02020603050405020304" pitchFamily="18" charset="0"/>
              </a:rPr>
              <a:t>التطبيقات العملية</a:t>
            </a:r>
            <a:endParaRPr lang="fr-FR" sz="4000" dirty="0"/>
          </a:p>
        </p:txBody>
      </p:sp>
      <p:sp>
        <p:nvSpPr>
          <p:cNvPr id="3" name="Espace réservé du contenu 2">
            <a:extLst>
              <a:ext uri="{FF2B5EF4-FFF2-40B4-BE49-F238E27FC236}">
                <a16:creationId xmlns:a16="http://schemas.microsoft.com/office/drawing/2014/main" id="{8388C82A-BF95-B2CA-22B0-E0847FDADB2D}"/>
              </a:ext>
            </a:extLst>
          </p:cNvPr>
          <p:cNvSpPr>
            <a:spLocks noGrp="1"/>
          </p:cNvSpPr>
          <p:nvPr>
            <p:ph idx="1"/>
          </p:nvPr>
        </p:nvSpPr>
        <p:spPr/>
        <p:txBody>
          <a:bodyPr/>
          <a:lstStyle/>
          <a:p>
            <a:pPr algn="just" rtl="1">
              <a:lnSpc>
                <a:spcPct val="107000"/>
              </a:lnSpc>
              <a:spcAft>
                <a:spcPts val="800"/>
              </a:spcAft>
            </a:pPr>
            <a:r>
              <a:rPr lang="ar-SA" sz="3200" kern="0" dirty="0">
                <a:effectLst/>
                <a:latin typeface="Calibri" panose="020F0502020204030204" pitchFamily="34" charset="0"/>
                <a:ea typeface="Times New Roman" panose="02020603050405020304" pitchFamily="18" charset="0"/>
                <a:cs typeface="Times New Roman" panose="02020603050405020304" pitchFamily="18" charset="0"/>
              </a:rPr>
              <a:t>يمكن استخدام هرم بلوم في العديد من المجالات التعليمية لتصميم برامج تدريبية مخصصة، وتطوير مهارات التفكير النقدي والإبداعي لدى الطلاب، وتقديم تغذية راجعة فعالة بناءً على أداء الطلاب في كل مستوى من مستويات الهرم</a:t>
            </a:r>
            <a:r>
              <a:rPr lang="fr-FR" sz="3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325968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544375-FF4A-B65D-07F8-AACD6CC42B26}"/>
              </a:ext>
            </a:extLst>
          </p:cNvPr>
          <p:cNvSpPr>
            <a:spLocks noGrp="1"/>
          </p:cNvSpPr>
          <p:nvPr>
            <p:ph type="title"/>
          </p:nvPr>
        </p:nvSpPr>
        <p:spPr/>
        <p:txBody>
          <a:bodyPr/>
          <a:lstStyle/>
          <a:p>
            <a:r>
              <a:rPr lang="ar-SA" b="1" kern="0" dirty="0">
                <a:latin typeface="Calibri" panose="020F0502020204030204" pitchFamily="34" charset="0"/>
                <a:ea typeface="Times New Roman" panose="02020603050405020304" pitchFamily="18" charset="0"/>
                <a:cs typeface="Times New Roman" panose="02020603050405020304" pitchFamily="18" charset="0"/>
              </a:rPr>
              <a:t>خاتمة</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62BFF31E-5130-9369-3017-762BA505AC29}"/>
              </a:ext>
            </a:extLst>
          </p:cNvPr>
          <p:cNvSpPr>
            <a:spLocks noGrp="1"/>
          </p:cNvSpPr>
          <p:nvPr>
            <p:ph idx="1"/>
          </p:nvPr>
        </p:nvSpPr>
        <p:spPr/>
        <p:txBody>
          <a:bodyPr/>
          <a:lstStyle/>
          <a:p>
            <a:pPr algn="just" rtl="1">
              <a:lnSpc>
                <a:spcPct val="107000"/>
              </a:lnSpc>
              <a:spcAft>
                <a:spcPts val="800"/>
              </a:spcAf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يعد هرم بلوم أداة فعالة لتوجيه الأهداف التربوية، إذ يساعد في تنمية وتطوير مهارات المتعلم بطريقة تدريجية. يمكن للمعلمين استخدام هذا التصنيف لتطوير خطط تعليمية شاملة تهدف إلى تحقيق مستويات عالية من التفكير النقدي والإبداع</a:t>
            </a:r>
            <a:r>
              <a:rPr lang="fr-FR"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529039300"/>
      </p:ext>
    </p:extLst>
  </p:cSld>
  <p:clrMapOvr>
    <a:masterClrMapping/>
  </p:clrMapOvr>
</p:sld>
</file>

<file path=ppt/theme/theme1.xml><?xml version="1.0" encoding="utf-8"?>
<a:theme xmlns:a="http://schemas.openxmlformats.org/drawingml/2006/main" name="Coli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TM10001115[[fn=Colis]]</Template>
  <TotalTime>16</TotalTime>
  <Words>541</Words>
  <Application>Microsoft Office PowerPoint</Application>
  <PresentationFormat>Grand écran</PresentationFormat>
  <Paragraphs>33</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Gill Sans MT</vt:lpstr>
      <vt:lpstr>Symbol</vt:lpstr>
      <vt:lpstr>Times New Roman</vt:lpstr>
      <vt:lpstr>Colis</vt:lpstr>
      <vt:lpstr>المحاضرة 3:الأهداف التربوية وفق هرم بلوم</vt:lpstr>
      <vt:lpstr>مقدمة</vt:lpstr>
      <vt:lpstr>الأهداف التربوية </vt:lpstr>
      <vt:lpstr>هرم بلوم للأهداف التعليمية </vt:lpstr>
      <vt:lpstr>Présentation PowerPoint</vt:lpstr>
      <vt:lpstr>تحديث تصنيف بلوم</vt:lpstr>
      <vt:lpstr>فوائد هرم بلوم في التعليم</vt:lpstr>
      <vt:lpstr>التطبيقات العملية</vt:lpstr>
      <vt:lpstr>خاتمة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client</dc:creator>
  <cp:lastModifiedBy>client</cp:lastModifiedBy>
  <cp:revision>3</cp:revision>
  <dcterms:created xsi:type="dcterms:W3CDTF">2024-11-11T15:12:53Z</dcterms:created>
  <dcterms:modified xsi:type="dcterms:W3CDTF">2025-01-05T14:37:12Z</dcterms:modified>
</cp:coreProperties>
</file>