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8"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8" name="Title 1"/>
          <p:cNvSpPr>
            <a:spLocks noGrp="1"/>
          </p:cNvSpPr>
          <p:nvPr>
            <p:ph type="title"/>
          </p:nvPr>
        </p:nvSpPr>
        <p:spPr>
          <a:xfrm>
            <a:off x="685801" y="609600"/>
            <a:ext cx="10131425" cy="1456267"/>
          </a:xfrm>
        </p:spPr>
        <p:txBody>
          <a:bodyPr/>
          <a:lstStyle/>
          <a:p>
            <a:r>
              <a:rPr lang="fr-FR"/>
              <a:t>Modifiez le style du titre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fr-FR"/>
              <a:t>Modifiez le style du titre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5/2/2025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4DA70A-DA07-1A64-571C-08531E352E1C}"/>
              </a:ext>
            </a:extLst>
          </p:cNvPr>
          <p:cNvSpPr>
            <a:spLocks noGrp="1"/>
          </p:cNvSpPr>
          <p:nvPr>
            <p:ph type="ctrTitle"/>
          </p:nvPr>
        </p:nvSpPr>
        <p:spPr/>
        <p:txBody>
          <a:bodyPr>
            <a:noAutofit/>
          </a:bodyPr>
          <a:lstStyle/>
          <a:p>
            <a:pPr algn="ctr" rtl="1">
              <a:lnSpc>
                <a:spcPct val="107000"/>
              </a:lnSpc>
              <a:spcAft>
                <a:spcPts val="800"/>
              </a:spcAft>
            </a:pPr>
            <a:r>
              <a:rPr lang="ar-DZ" sz="3200" kern="100" dirty="0">
                <a:latin typeface="Calibri" panose="020F0502020204030204" pitchFamily="34" charset="0"/>
                <a:ea typeface="Calibri" panose="020F0502020204030204" pitchFamily="34" charset="0"/>
                <a:cs typeface="Sakkal Majalla" panose="02000000000000000000" pitchFamily="2" charset="-78"/>
              </a:rPr>
              <a:t>محاضرة بعنوان </a:t>
            </a:r>
            <a:br>
              <a:rPr lang="ar-DZ" sz="3200" kern="100" dirty="0">
                <a:latin typeface="Calibri" panose="020F0502020204030204" pitchFamily="34" charset="0"/>
                <a:ea typeface="Calibri" panose="020F0502020204030204" pitchFamily="34" charset="0"/>
                <a:cs typeface="Sakkal Majalla" panose="02000000000000000000" pitchFamily="2" charset="-78"/>
              </a:rPr>
            </a:br>
            <a:r>
              <a:rPr lang="ar-DZ" sz="3200" kern="100" dirty="0">
                <a:latin typeface="Calibri" panose="020F0502020204030204" pitchFamily="34" charset="0"/>
                <a:ea typeface="Calibri" panose="020F0502020204030204" pitchFamily="34" charset="0"/>
                <a:cs typeface="Sakkal Majalla" panose="02000000000000000000" pitchFamily="2" charset="-78"/>
              </a:rPr>
              <a:t>مستقبل الحضارة الإسلامية –مقاربة مالك بن نبي-</a:t>
            </a:r>
            <a:br>
              <a:rPr lang="ar-DZ" sz="3200" kern="100" dirty="0">
                <a:latin typeface="Calibri" panose="020F0502020204030204" pitchFamily="34" charset="0"/>
                <a:ea typeface="Calibri" panose="020F0502020204030204" pitchFamily="34" charset="0"/>
                <a:cs typeface="Sakkal Majalla" panose="02000000000000000000" pitchFamily="2" charset="-78"/>
              </a:rPr>
            </a:br>
            <a:r>
              <a:rPr lang="ar-DZ" sz="3200" kern="100" dirty="0">
                <a:latin typeface="Calibri" panose="020F0502020204030204" pitchFamily="34" charset="0"/>
                <a:ea typeface="Calibri" panose="020F0502020204030204" pitchFamily="34" charset="0"/>
                <a:cs typeface="Sakkal Majalla" panose="02000000000000000000" pitchFamily="2" charset="-78"/>
              </a:rPr>
              <a:t>السنة </a:t>
            </a:r>
            <a:r>
              <a:rPr lang="ar-DZ" sz="3200" kern="100">
                <a:latin typeface="Calibri" panose="020F0502020204030204" pitchFamily="34" charset="0"/>
                <a:ea typeface="Calibri" panose="020F0502020204030204" pitchFamily="34" charset="0"/>
                <a:cs typeface="Sakkal Majalla" panose="02000000000000000000" pitchFamily="2" charset="-78"/>
              </a:rPr>
              <a:t>الأولى جذع مشترك علوم سياسية</a:t>
            </a:r>
            <a:br>
              <a:rPr lang="fr-FR" sz="3200" kern="100" dirty="0">
                <a:effectLst/>
                <a:latin typeface="Calibri" panose="020F0502020204030204" pitchFamily="34" charset="0"/>
                <a:ea typeface="Calibri" panose="020F0502020204030204" pitchFamily="34" charset="0"/>
                <a:cs typeface="Arial" panose="020B0604020202020204" pitchFamily="34" charset="0"/>
              </a:rPr>
            </a:br>
            <a:endParaRPr lang="fr-FR" sz="3200" dirty="0"/>
          </a:p>
        </p:txBody>
      </p:sp>
      <p:sp>
        <p:nvSpPr>
          <p:cNvPr id="3" name="Sous-titre 2">
            <a:extLst>
              <a:ext uri="{FF2B5EF4-FFF2-40B4-BE49-F238E27FC236}">
                <a16:creationId xmlns:a16="http://schemas.microsoft.com/office/drawing/2014/main" id="{48FB8C9E-32C3-5B8B-75C2-C0E0E6F6BF77}"/>
              </a:ext>
            </a:extLst>
          </p:cNvPr>
          <p:cNvSpPr>
            <a:spLocks noGrp="1"/>
          </p:cNvSpPr>
          <p:nvPr>
            <p:ph type="subTitle" idx="1"/>
          </p:nvPr>
        </p:nvSpPr>
        <p:spPr/>
        <p:txBody>
          <a:bodyPr/>
          <a:lstStyle/>
          <a:p>
            <a:r>
              <a:rPr lang="ar-DZ" dirty="0"/>
              <a:t>من اعداد :</a:t>
            </a:r>
          </a:p>
          <a:p>
            <a:r>
              <a:rPr lang="ar-DZ" dirty="0"/>
              <a:t>د, فؤاد جدو</a:t>
            </a:r>
          </a:p>
          <a:p>
            <a:r>
              <a:rPr lang="ar-DZ" dirty="0"/>
              <a:t>جامعة محمد خيضر بسكرة</a:t>
            </a:r>
            <a:endParaRPr lang="fr-FR" dirty="0"/>
          </a:p>
        </p:txBody>
      </p:sp>
    </p:spTree>
    <p:extLst>
      <p:ext uri="{BB962C8B-B14F-4D97-AF65-F5344CB8AC3E}">
        <p14:creationId xmlns:p14="http://schemas.microsoft.com/office/powerpoint/2010/main" val="1989804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38D15A-4C81-5B0A-4118-8214443E4398}"/>
              </a:ext>
            </a:extLst>
          </p:cNvPr>
          <p:cNvSpPr>
            <a:spLocks noGrp="1"/>
          </p:cNvSpPr>
          <p:nvPr>
            <p:ph type="title"/>
          </p:nvPr>
        </p:nvSpPr>
        <p:spPr/>
        <p:txBody>
          <a:bodyPr/>
          <a:lstStyle/>
          <a:p>
            <a:pPr algn="r" rtl="1"/>
            <a:r>
              <a:rPr lang="ar-DZ" dirty="0"/>
              <a:t>شروط تجاوز قابلية الاستعمار لتحقيق التنمية الاجتماعية: </a:t>
            </a:r>
            <a:endParaRPr lang="fr-FR" dirty="0"/>
          </a:p>
        </p:txBody>
      </p:sp>
      <p:sp>
        <p:nvSpPr>
          <p:cNvPr id="3" name="Espace réservé du contenu 2">
            <a:extLst>
              <a:ext uri="{FF2B5EF4-FFF2-40B4-BE49-F238E27FC236}">
                <a16:creationId xmlns:a16="http://schemas.microsoft.com/office/drawing/2014/main" id="{09D9ADAF-5A38-4428-8C4F-983E449EEF8F}"/>
              </a:ext>
            </a:extLst>
          </p:cNvPr>
          <p:cNvSpPr>
            <a:spLocks noGrp="1"/>
          </p:cNvSpPr>
          <p:nvPr>
            <p:ph idx="1"/>
          </p:nvPr>
        </p:nvSpPr>
        <p:spPr/>
        <p:txBody>
          <a:bodyPr>
            <a:normAutofit/>
          </a:bodyPr>
          <a:lstStyle/>
          <a:p>
            <a:pPr algn="r" rtl="1"/>
            <a:r>
              <a:rPr lang="ar-DZ" sz="2000" dirty="0"/>
              <a:t>وأول ما طرحه مالك بن نبي مشكلة الأفكار وفي هذا السياق يقسم مالك بن نبي الأفكار التي تعيق حركية المجتمع إلى: أفكار قاتلة وأفكار ميتة، فالأفكار القاتلة هي الأفكار التي تقتل في الفرد </a:t>
            </a:r>
            <a:r>
              <a:rPr lang="ar-DZ" sz="2000" dirty="0" err="1"/>
              <a:t>حركيّته</a:t>
            </a:r>
            <a:r>
              <a:rPr lang="ar-DZ" sz="2000" dirty="0"/>
              <a:t> ودافعيّته للبناء والتجديد، أفكارٌ تبعث على الخمول والكسل وقهر الإرادة، وتستنهض بواعث الإجرام والأحقاد والنزاع بين الأفراد فتؤدي به إلى الاقتتال والتفكك. أما الأفكار الميتة فهي ما يجول بالخاطر من أفكار فاقدة للحياة، عديمة الفعالية كالخرافات والشعوذة والقابلية للاستعمار، وفي هذا الصدد يقول مالك بن نبي: "إن كل مجتمع يصنع بنفسه الأفكار التي ستقتله، لكنها تبقى بعد ذلك في تراثه الاجتماعي "أفكارا ميتةً" تمثل خطرا أشد عليه من خطر "الأفكار القاتلة"، </a:t>
            </a:r>
          </a:p>
          <a:p>
            <a:pPr indent="449580" algn="r" rtl="1">
              <a:lnSpc>
                <a:spcPct val="107000"/>
              </a:lnSpc>
              <a:spcAft>
                <a:spcPts val="800"/>
              </a:spcAft>
            </a:pPr>
            <a:r>
              <a:rPr lang="ar-DZ" sz="2000" b="1" kern="100" dirty="0">
                <a:effectLst/>
                <a:latin typeface="Calibri" panose="020F0502020204030204" pitchFamily="34" charset="0"/>
                <a:ea typeface="Calibri" panose="020F0502020204030204" pitchFamily="34" charset="0"/>
                <a:cs typeface="Sakkal Majalla" panose="02000000000000000000" pitchFamily="2" charset="-78"/>
              </a:rPr>
              <a:t>المشكلات الدينية:</a:t>
            </a:r>
            <a:endParaRPr lang="fr-FR" sz="2000" kern="1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DZ" sz="2000" dirty="0">
                <a:effectLst/>
                <a:ea typeface="Calibri" panose="020F0502020204030204" pitchFamily="34" charset="0"/>
                <a:cs typeface="Sakkal Majalla" panose="02000000000000000000" pitchFamily="2" charset="-78"/>
              </a:rPr>
              <a:t>	تعتبر المشكلة الدينية ثاني مشكلة بعد الأفكار عند مالك بن نبي وهذا بسبب ان المسلمين لم يفقدوا فعاليتهم بتمسكهم بالإسلام بل لهجرهم لروحه الحقيقية والتركيز أحيانا على العمل بدل خلق تطابق بين العمل والدين أي الروح التي تتفاعل معه فيتجانس العمل بالإيمان هذا من جهة ومن جهة أخرى غياب النقد الذاتي للمسلم</a:t>
            </a:r>
            <a:endParaRPr lang="fr-FR" sz="2000" dirty="0"/>
          </a:p>
        </p:txBody>
      </p:sp>
    </p:spTree>
    <p:extLst>
      <p:ext uri="{BB962C8B-B14F-4D97-AF65-F5344CB8AC3E}">
        <p14:creationId xmlns:p14="http://schemas.microsoft.com/office/powerpoint/2010/main" val="3313170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92A581-00B6-0E7B-3E84-21E9C1CFE2CD}"/>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AEA3FD59-2034-2612-7079-03C896021364}"/>
              </a:ext>
            </a:extLst>
          </p:cNvPr>
          <p:cNvSpPr>
            <a:spLocks noGrp="1"/>
          </p:cNvSpPr>
          <p:nvPr>
            <p:ph idx="1"/>
          </p:nvPr>
        </p:nvSpPr>
        <p:spPr>
          <a:xfrm>
            <a:off x="685801" y="1209823"/>
            <a:ext cx="10131425" cy="4581378"/>
          </a:xfrm>
        </p:spPr>
        <p:txBody>
          <a:bodyPr>
            <a:normAutofit/>
          </a:bodyPr>
          <a:lstStyle/>
          <a:p>
            <a:pPr algn="r" rtl="1">
              <a:lnSpc>
                <a:spcPct val="107000"/>
              </a:lnSpc>
              <a:spcAft>
                <a:spcPts val="800"/>
              </a:spcAft>
            </a:pPr>
            <a:r>
              <a:rPr lang="ar-DZ" sz="1800" kern="100" dirty="0">
                <a:effectLst/>
                <a:latin typeface="Calibri" panose="020F0502020204030204" pitchFamily="34" charset="0"/>
                <a:ea typeface="Calibri" panose="020F0502020204030204" pitchFamily="34" charset="0"/>
                <a:cs typeface="Sakkal Majalla" panose="02000000000000000000" pitchFamily="2" charset="-78"/>
              </a:rPr>
              <a:t>تعتبر مشكلة الامية عند مالك بن نبي من بين المعضلات التي تعطل تقدم العالم الإسلامي فالأمية عنده ليس من لا يكتب ويقرا انما في منظورها الحضاري فهي نوعين الأول امية القراءة والكتابة وامية المتعلمين وبتقدير مالك بن نبي فهي لا تقل أهمية وخطورة عن امية الجاهلين بل قد يزيد عنهم خطرا لأنه اذا نظر لعملية التعلم والتعليم من باب الشهادة وزيادة المستوى والمكانة فهذا الخطر لأنه اهمل اهم نقطة الا وهي بناء المجتمع وزرع الأفكار والوعي وهوما يسميه الحرفية في الثقافة.</a:t>
            </a:r>
            <a:endParaRPr lang="ar-DZ" sz="1200" kern="1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1600" kern="100" dirty="0">
                <a:effectLst/>
                <a:latin typeface="Calibri" panose="020F0502020204030204" pitchFamily="34" charset="0"/>
                <a:ea typeface="Calibri" panose="020F0502020204030204" pitchFamily="34" charset="0"/>
                <a:cs typeface="Sakkal Majalla" panose="02000000000000000000" pitchFamily="2" charset="-78"/>
              </a:rPr>
              <a:t>تعتبر السياسة أحد اهم الأوجه التي تقوم عليها الدول والحضارات فالسياسة كما تعرف بفن الممكن وهي الوجه الاخر أيضا للحرب كما تعتبر السياسة المجال الذي يربط الحاكم بالشعوب ويؤسس للعدل والاستقامة والتنمية كخلاصة.</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1600" kern="100" dirty="0">
                <a:effectLst/>
                <a:latin typeface="Calibri" panose="020F0502020204030204" pitchFamily="34" charset="0"/>
                <a:ea typeface="Calibri" panose="020F0502020204030204" pitchFamily="34" charset="0"/>
                <a:cs typeface="Sakkal Majalla" panose="02000000000000000000" pitchFamily="2" charset="-78"/>
              </a:rPr>
              <a:t>	وقد عبر مالك بن نبي عن أهمية السياسة ما عبر عنه كونفوشيوس اين تؤمن ثلاثة أشياء وهي: </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Sakkal Majalla" panose="02000000000000000000" pitchFamily="2" charset="-78"/>
              <a:buChar char="-"/>
            </a:pPr>
            <a:r>
              <a:rPr lang="ar-DZ" sz="1600" kern="100" dirty="0">
                <a:effectLst/>
                <a:latin typeface="Calibri" panose="020F0502020204030204" pitchFamily="34" charset="0"/>
                <a:ea typeface="Calibri" panose="020F0502020204030204" pitchFamily="34" charset="0"/>
                <a:cs typeface="Sakkal Majalla" panose="02000000000000000000" pitchFamily="2" charset="-78"/>
              </a:rPr>
              <a:t>لقمة العيش الكافية لكل فرد</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Sakkal Majalla" panose="02000000000000000000" pitchFamily="2" charset="-78"/>
              <a:buChar char="-"/>
            </a:pPr>
            <a:r>
              <a:rPr lang="ar-DZ" sz="1600" kern="100" dirty="0">
                <a:effectLst/>
                <a:latin typeface="Calibri" panose="020F0502020204030204" pitchFamily="34" charset="0"/>
                <a:ea typeface="Calibri" panose="020F0502020204030204" pitchFamily="34" charset="0"/>
                <a:cs typeface="Sakkal Majalla" panose="02000000000000000000" pitchFamily="2" charset="-78"/>
              </a:rPr>
              <a:t>القدر الكافي من التجهيزات العسكرية.</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Sakkal Majalla" panose="02000000000000000000" pitchFamily="2" charset="-78"/>
              <a:buChar char="-"/>
            </a:pPr>
            <a:r>
              <a:rPr lang="ar-DZ" sz="1600" kern="100" dirty="0">
                <a:effectLst/>
                <a:latin typeface="Calibri" panose="020F0502020204030204" pitchFamily="34" charset="0"/>
                <a:ea typeface="Calibri" panose="020F0502020204030204" pitchFamily="34" charset="0"/>
                <a:cs typeface="Sakkal Majalla" panose="02000000000000000000" pitchFamily="2" charset="-78"/>
              </a:rPr>
              <a:t>القدر الكافي من ثقة الناس بحكامهم.</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endParaRPr lang="fr-FR" sz="105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358560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863BE6-3FBA-BCAA-36A7-79A97F75E7E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86FB69B1-BF07-60BB-8D47-AFB7A04F4899}"/>
              </a:ext>
            </a:extLst>
          </p:cNvPr>
          <p:cNvSpPr>
            <a:spLocks noGrp="1"/>
          </p:cNvSpPr>
          <p:nvPr>
            <p:ph idx="1"/>
          </p:nvPr>
        </p:nvSpPr>
        <p:spPr/>
        <p:txBody>
          <a:bodyPr/>
          <a:lstStyle/>
          <a:p>
            <a:pPr algn="r" rtl="1"/>
            <a:r>
              <a:rPr lang="ar-DZ" dirty="0"/>
              <a:t>طرح مالك بن نبي مشكلة كبيرة حول القابلية للاستعمار الا وهي ان القابلية تأتي وفق الأفكار المقسمة الى الميتة والمميتة فالأفكار الميتة نتاج ارثنا الاجتماعي وهي تولد لنا القابلية للاستعمار والأفكار المميتة مستعارة من الغرب أيضا تولد لنا الاستعمار والنخبة المسلمة تختار الأفكار المميتة في الثقافة الغربية مما تعزز الاستعمار ,</a:t>
            </a:r>
          </a:p>
          <a:p>
            <a:pPr algn="r" rtl="1"/>
            <a:endParaRPr lang="fr-FR" dirty="0"/>
          </a:p>
        </p:txBody>
      </p:sp>
    </p:spTree>
    <p:extLst>
      <p:ext uri="{BB962C8B-B14F-4D97-AF65-F5344CB8AC3E}">
        <p14:creationId xmlns:p14="http://schemas.microsoft.com/office/powerpoint/2010/main" val="2065777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C66176-6139-E504-7475-0E70F45F78EF}"/>
              </a:ext>
            </a:extLst>
          </p:cNvPr>
          <p:cNvSpPr>
            <a:spLocks noGrp="1"/>
          </p:cNvSpPr>
          <p:nvPr>
            <p:ph type="title"/>
          </p:nvPr>
        </p:nvSpPr>
        <p:spPr/>
        <p:txBody>
          <a:bodyPr>
            <a:normAutofit/>
          </a:bodyPr>
          <a:lstStyle/>
          <a:p>
            <a:pPr algn="ctr"/>
            <a:r>
              <a:rPr lang="ar-DZ" sz="4400" dirty="0"/>
              <a:t>شكرا</a:t>
            </a:r>
            <a:endParaRPr lang="fr-FR" sz="4400" dirty="0"/>
          </a:p>
        </p:txBody>
      </p:sp>
      <p:sp>
        <p:nvSpPr>
          <p:cNvPr id="3" name="Espace réservé du contenu 2">
            <a:extLst>
              <a:ext uri="{FF2B5EF4-FFF2-40B4-BE49-F238E27FC236}">
                <a16:creationId xmlns:a16="http://schemas.microsoft.com/office/drawing/2014/main" id="{61763F30-DDC2-4F19-BB82-6FFE01D5DDDC}"/>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4261270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97F41D-9B9C-E8C3-4A04-CB99DDD40FFE}"/>
              </a:ext>
            </a:extLst>
          </p:cNvPr>
          <p:cNvSpPr>
            <a:spLocks noGrp="1"/>
          </p:cNvSpPr>
          <p:nvPr>
            <p:ph type="title"/>
          </p:nvPr>
        </p:nvSpPr>
        <p:spPr/>
        <p:txBody>
          <a:bodyPr/>
          <a:lstStyle/>
          <a:p>
            <a:pPr algn="r" rtl="1"/>
            <a:r>
              <a:rPr lang="ar-DZ" dirty="0"/>
              <a:t>مقدمة </a:t>
            </a:r>
            <a:endParaRPr lang="fr-FR" dirty="0"/>
          </a:p>
        </p:txBody>
      </p:sp>
      <p:sp>
        <p:nvSpPr>
          <p:cNvPr id="3" name="Espace réservé du contenu 2">
            <a:extLst>
              <a:ext uri="{FF2B5EF4-FFF2-40B4-BE49-F238E27FC236}">
                <a16:creationId xmlns:a16="http://schemas.microsoft.com/office/drawing/2014/main" id="{61496EBC-1277-DB71-8605-65557B05DCE3}"/>
              </a:ext>
            </a:extLst>
          </p:cNvPr>
          <p:cNvSpPr>
            <a:spLocks noGrp="1"/>
          </p:cNvSpPr>
          <p:nvPr>
            <p:ph idx="1"/>
          </p:nvPr>
        </p:nvSpPr>
        <p:spPr/>
        <p:txBody>
          <a:bodyPr>
            <a:normAutofit/>
          </a:bodyPr>
          <a:lstStyle/>
          <a:p>
            <a:pPr algn="ctr" rtl="1"/>
            <a:r>
              <a:rPr lang="ar-DZ" sz="2400" dirty="0"/>
              <a:t>يعتبر المفكر مالك بن النبي من بين الذين كتبوا في التنمية  خاصة التنمية الاجتماعية باعتبارها رافد من التنمية ومن الكتب واهمها شروط النهضة والتغيير وغيرها اين ركز على البعد الاجتماعي والتفاعل الإنساني في تحقيق التنمية التي لا يمكن الوصول اليها دون صناعة الانسان والعقل اين أردنا معالجة هذه الجزئية من خلال طرح الإشكالية التالية ماهي محددات المقاربة التنموية الاجتماعية في فكر مالك بن النبي بين ثنائية شروط النهضة والقابلية للاستعمار؟</a:t>
            </a:r>
            <a:endParaRPr lang="fr-FR" sz="2400" dirty="0"/>
          </a:p>
        </p:txBody>
      </p:sp>
    </p:spTree>
    <p:extLst>
      <p:ext uri="{BB962C8B-B14F-4D97-AF65-F5344CB8AC3E}">
        <p14:creationId xmlns:p14="http://schemas.microsoft.com/office/powerpoint/2010/main" val="1759076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4ABC6E-108B-99F9-3251-1BA0F27ABC57}"/>
              </a:ext>
            </a:extLst>
          </p:cNvPr>
          <p:cNvSpPr>
            <a:spLocks noGrp="1"/>
          </p:cNvSpPr>
          <p:nvPr>
            <p:ph type="title"/>
          </p:nvPr>
        </p:nvSpPr>
        <p:spPr/>
        <p:txBody>
          <a:bodyPr/>
          <a:lstStyle/>
          <a:p>
            <a:pPr algn="r" rtl="1"/>
            <a:r>
              <a:rPr lang="ar-DZ" dirty="0"/>
              <a:t>مفهوم التنمية</a:t>
            </a:r>
            <a:endParaRPr lang="fr-FR" dirty="0"/>
          </a:p>
        </p:txBody>
      </p:sp>
      <p:sp>
        <p:nvSpPr>
          <p:cNvPr id="3" name="Espace réservé du contenu 2">
            <a:extLst>
              <a:ext uri="{FF2B5EF4-FFF2-40B4-BE49-F238E27FC236}">
                <a16:creationId xmlns:a16="http://schemas.microsoft.com/office/drawing/2014/main" id="{5A2A3F44-9D17-2336-1ACB-B427F3266127}"/>
              </a:ext>
            </a:extLst>
          </p:cNvPr>
          <p:cNvSpPr>
            <a:spLocks noGrp="1"/>
          </p:cNvSpPr>
          <p:nvPr>
            <p:ph idx="1"/>
          </p:nvPr>
        </p:nvSpPr>
        <p:spPr/>
        <p:txBody>
          <a:bodyPr>
            <a:normAutofit/>
          </a:bodyPr>
          <a:lstStyle/>
          <a:p>
            <a:pPr algn="r" rtl="1"/>
            <a:r>
              <a:rPr lang="ar-DZ" sz="2800" dirty="0">
                <a:effectLst/>
                <a:ea typeface="Calibri" panose="020F0502020204030204" pitchFamily="34" charset="0"/>
                <a:cs typeface="Sakkal Majalla" panose="02000000000000000000" pitchFamily="2" charset="-78"/>
              </a:rPr>
              <a:t>فمصطلح التنمية هلامي لصعوبة ضبطه في إطار معين ويمكن ان نعرف التنمية " بانها عملية واعية ومخططة وهادفة تتطلب تنظيما من قبل الدولة من خلال تدخلها بواسطة السياسات التنموية الجزئية القطاعية والشاملة الوطنية حيث تصبح الدولة من خلال هذا التدخل مسؤولة عن النجاح او الفشل في توظيفها كل الإمكانات المتاحة وبالتالي فهي توجه المجتمع دون ان تتركه ينمو تلقائيا " </a:t>
            </a:r>
          </a:p>
          <a:p>
            <a:pPr algn="r" rtl="1"/>
            <a:r>
              <a:rPr lang="ar-DZ" sz="2800" dirty="0">
                <a:effectLst/>
                <a:ea typeface="Calibri" panose="020F0502020204030204" pitchFamily="34" charset="0"/>
                <a:cs typeface="Sakkal Majalla" panose="02000000000000000000" pitchFamily="2" charset="-78"/>
              </a:rPr>
              <a:t>وفي تعريف اخر للتنمية الاجتماعية هي عملية تغيير بنائي شامل ومخطط له ترمي الى تحقيق عدة أهدافه الارتقاء بالمستوى الاقتصادي والاجتماعي " أي انها تقوم على تغير الأوضاع القديمة أي عملية الهدم وإقامة بناء اجتماعي جديد يختلف عن البناء القديم أي القيام بعملية البناء الاجتماعي </a:t>
            </a:r>
            <a:endParaRPr lang="fr-FR" sz="2800" dirty="0"/>
          </a:p>
        </p:txBody>
      </p:sp>
    </p:spTree>
    <p:extLst>
      <p:ext uri="{BB962C8B-B14F-4D97-AF65-F5344CB8AC3E}">
        <p14:creationId xmlns:p14="http://schemas.microsoft.com/office/powerpoint/2010/main" val="3833263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56B62F-36FB-2255-7EAE-798D73F1842C}"/>
              </a:ext>
            </a:extLst>
          </p:cNvPr>
          <p:cNvSpPr>
            <a:spLocks noGrp="1"/>
          </p:cNvSpPr>
          <p:nvPr>
            <p:ph type="title"/>
          </p:nvPr>
        </p:nvSpPr>
        <p:spPr/>
        <p:txBody>
          <a:bodyPr/>
          <a:lstStyle/>
          <a:p>
            <a:pPr algn="r" rtl="1"/>
            <a:r>
              <a:rPr lang="ar-DZ" dirty="0"/>
              <a:t>التنمية عند مالك بن نبي</a:t>
            </a:r>
            <a:endParaRPr lang="fr-FR" dirty="0"/>
          </a:p>
        </p:txBody>
      </p:sp>
      <p:sp>
        <p:nvSpPr>
          <p:cNvPr id="3" name="Espace réservé du contenu 2">
            <a:extLst>
              <a:ext uri="{FF2B5EF4-FFF2-40B4-BE49-F238E27FC236}">
                <a16:creationId xmlns:a16="http://schemas.microsoft.com/office/drawing/2014/main" id="{D18563F4-9AD1-948D-35F9-6B8151CB2AD2}"/>
              </a:ext>
            </a:extLst>
          </p:cNvPr>
          <p:cNvSpPr>
            <a:spLocks noGrp="1"/>
          </p:cNvSpPr>
          <p:nvPr>
            <p:ph idx="1"/>
          </p:nvPr>
        </p:nvSpPr>
        <p:spPr/>
        <p:txBody>
          <a:bodyPr>
            <a:normAutofit/>
          </a:bodyPr>
          <a:lstStyle/>
          <a:p>
            <a:pPr algn="r" rtl="1"/>
            <a:r>
              <a:rPr lang="ar-DZ" sz="2000" dirty="0"/>
              <a:t>فمفهوم التنمية عند مالك بن نبي فلها مأخذ اخر حيث يعتبر من الذين اهتموا بشكل أساسي بالتأصيل في الحضارة والتنمية في المنطقة الإسلامية، فهو يؤسس لفكرة التنمية من دخل متكامل بأخذ نظرة كلية للمجتمع ورفض التفسيرات الجزئية لها وذلك ان المجتمع وحدة كلية تترابط اجزاؤها ولا يمكن ان تفهم الا من خلال علاقتها مع الأعضاء الاخرين، أي ان فهم أي نظام او ظاهرة اجتماعية الا في ضوء علاقتها بالسياق الاجتماعي العام الذي توجد في اطاره,</a:t>
            </a:r>
          </a:p>
          <a:p>
            <a:pPr algn="r" rtl="1"/>
            <a:r>
              <a:rPr lang="ar-DZ" sz="2000" dirty="0"/>
              <a:t>ويعود مالك بن نبي الى وضع أسس أي تنمية في سياق الحضارة وليس النمو والتنمية الاقتصادية الى ثلاثة عناصر أساسية الا وهي: الانسان والزمن والتراب والتي تشكل لنا مخرجات الحضارية والانعتاق من التخلف والقابلية للاستعمار</a:t>
            </a:r>
            <a:endParaRPr lang="fr-FR" sz="2000" dirty="0"/>
          </a:p>
        </p:txBody>
      </p:sp>
    </p:spTree>
    <p:extLst>
      <p:ext uri="{BB962C8B-B14F-4D97-AF65-F5344CB8AC3E}">
        <p14:creationId xmlns:p14="http://schemas.microsoft.com/office/powerpoint/2010/main" val="2868213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FED084-B05A-DE76-C7E0-E65B311591B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D1C4023-F665-84B2-99C8-5B18740D1055}"/>
              </a:ext>
            </a:extLst>
          </p:cNvPr>
          <p:cNvSpPr>
            <a:spLocks noGrp="1"/>
          </p:cNvSpPr>
          <p:nvPr>
            <p:ph idx="1"/>
          </p:nvPr>
        </p:nvSpPr>
        <p:spPr/>
        <p:txBody>
          <a:bodyPr/>
          <a:lstStyle/>
          <a:p>
            <a:pPr algn="r" rtl="1"/>
            <a:r>
              <a:rPr lang="ar-DZ" dirty="0"/>
              <a:t>فالحضارة عند مالك بن نبي تقوم على مفهوم البناء وليس التكديس فالبناء هو الكفيل بتأسيس الحضارة وهذا يتطلب وجوب الوعي بالمنظومة الاشتراطية لبناء الحضارة وتركيبها لذلك شروط التنمية الثلاث عند مالك بن نبي متكاملة فيما وقد سبق وان ذكرناها سابقا الا وهي الانسان والتراب والزمن، او يمكن حسب ما يراه مالك بن بني بأنها مشكلات وهي:  </a:t>
            </a:r>
          </a:p>
          <a:p>
            <a:pPr algn="r" rtl="1"/>
            <a:r>
              <a:rPr lang="ar-DZ" dirty="0"/>
              <a:t>-	مشكلة الانسان وتحديد شروط انسجامه مع التاريخ.</a:t>
            </a:r>
          </a:p>
          <a:p>
            <a:pPr algn="r" rtl="1"/>
            <a:r>
              <a:rPr lang="ar-DZ" dirty="0"/>
              <a:t>-	مشكلة التراب وشروط استغلاله في العملية الاجتماعية.</a:t>
            </a:r>
          </a:p>
          <a:p>
            <a:pPr algn="r" rtl="1"/>
            <a:r>
              <a:rPr lang="ar-DZ" dirty="0"/>
              <a:t>-	مشكلة الوقت وبث معناه في روح المجتمع ونفسية الفرد.</a:t>
            </a:r>
          </a:p>
          <a:p>
            <a:pPr algn="r" rtl="1"/>
            <a:endParaRPr lang="fr-FR" dirty="0"/>
          </a:p>
        </p:txBody>
      </p:sp>
    </p:spTree>
    <p:extLst>
      <p:ext uri="{BB962C8B-B14F-4D97-AF65-F5344CB8AC3E}">
        <p14:creationId xmlns:p14="http://schemas.microsoft.com/office/powerpoint/2010/main" val="3094161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9CFEC5-04D0-91F9-3136-D1434BD5844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5ADCC7A-4986-BC3F-FAD4-3FB8A156A087}"/>
              </a:ext>
            </a:extLst>
          </p:cNvPr>
          <p:cNvSpPr>
            <a:spLocks noGrp="1"/>
          </p:cNvSpPr>
          <p:nvPr>
            <p:ph idx="1"/>
          </p:nvPr>
        </p:nvSpPr>
        <p:spPr/>
        <p:txBody>
          <a:bodyPr/>
          <a:lstStyle/>
          <a:p>
            <a:pPr algn="r" rtl="1"/>
            <a:r>
              <a:rPr lang="ar-DZ" dirty="0"/>
              <a:t>•	</a:t>
            </a:r>
            <a:r>
              <a:rPr lang="ar-DZ" sz="2000" dirty="0"/>
              <a:t>العنصر الأول :الانسان:   </a:t>
            </a:r>
          </a:p>
          <a:p>
            <a:pPr algn="r" rtl="1"/>
            <a:r>
              <a:rPr lang="ar-DZ" sz="2000" dirty="0"/>
              <a:t>الانسان في الوقت الراهن يؤثر في مجتمعه من خلال ثلاث مؤثرات وهي: توجيه الثقافة والعمل وراس المال، وهذه المتغيرات لا تتم الا من خلال التوجيه الذي يعتبر القوة في الأساس لأنه عدم التوجيه يضيع الطريق ويبدد الطاقات بشكل يجعلنا لا نستفيد من القدرات والامكانيات المتاحة.</a:t>
            </a:r>
          </a:p>
          <a:p>
            <a:pPr algn="r" rtl="1"/>
            <a:r>
              <a:rPr lang="ar-DZ" sz="2000" dirty="0"/>
              <a:t>فلقد بين مالك بن نبي أهمية الانسان في التنمية بكونه المحرك لعناصر النهضة الأخرى وذلك من خلال توجيه الانسان في ثلاث نواح وهي:  </a:t>
            </a:r>
          </a:p>
          <a:p>
            <a:pPr algn="r" rtl="1"/>
            <a:r>
              <a:rPr lang="ar-DZ" sz="2000" dirty="0"/>
              <a:t>ا- توجيه الثقافة</a:t>
            </a:r>
          </a:p>
          <a:p>
            <a:pPr algn="r" rtl="1"/>
            <a:r>
              <a:rPr lang="ar-DZ" sz="2000" dirty="0"/>
              <a:t>ب- توجيه العمل </a:t>
            </a:r>
          </a:p>
          <a:p>
            <a:pPr algn="r" rtl="1"/>
            <a:r>
              <a:rPr lang="ar-DZ" sz="2000" dirty="0"/>
              <a:t>ج- توجيه الرأسمال </a:t>
            </a:r>
          </a:p>
          <a:p>
            <a:endParaRPr lang="fr-FR" dirty="0"/>
          </a:p>
        </p:txBody>
      </p:sp>
    </p:spTree>
    <p:extLst>
      <p:ext uri="{BB962C8B-B14F-4D97-AF65-F5344CB8AC3E}">
        <p14:creationId xmlns:p14="http://schemas.microsoft.com/office/powerpoint/2010/main" val="743314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330119-0D8F-301E-5D1E-ACDEAC9DAE5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A2431EC1-300D-CD96-5E16-784930DB1124}"/>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2482538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FA93B0-B20F-8113-6CD8-5F8D2538896E}"/>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F30CEF4-1B68-08EF-E921-D4E2A367DCCE}"/>
              </a:ext>
            </a:extLst>
          </p:cNvPr>
          <p:cNvSpPr>
            <a:spLocks noGrp="1"/>
          </p:cNvSpPr>
          <p:nvPr>
            <p:ph idx="1"/>
          </p:nvPr>
        </p:nvSpPr>
        <p:spPr/>
        <p:txBody>
          <a:bodyPr/>
          <a:lstStyle/>
          <a:p>
            <a:pPr algn="r" rtl="1"/>
            <a:r>
              <a:rPr lang="ar-DZ" dirty="0"/>
              <a:t>•</a:t>
            </a:r>
            <a:r>
              <a:rPr lang="ar-DZ" sz="2000" dirty="0"/>
              <a:t>	العنصر الثاني : التراب  </a:t>
            </a:r>
          </a:p>
          <a:p>
            <a:pPr algn="r" rtl="1"/>
            <a:r>
              <a:rPr lang="ar-DZ" sz="2000" dirty="0"/>
              <a:t>يتحدث مالك بن نبي عن التراب ليس بالدلالة اللفظية بقدر ما يعبر عنه بالدلالة الاجتماعية في تكوين الحضارة وقيمته تستمد من قيمة اهل التراب له والقيمة التي تعذي للمكان وكيف يستثمر في بناء هذه الحضارة والقيام بها.</a:t>
            </a:r>
          </a:p>
          <a:p>
            <a:pPr algn="r" rtl="1"/>
            <a:r>
              <a:rPr lang="ar-DZ" sz="2000" dirty="0"/>
              <a:t>فالأرض التي يعيش فيها الانسان لابد ان يستثمر فيها بكل طاقاته لان الامر يتعلق بحاضره ومستقبله وليس فقط مكان للعيش بالمفهوم التقليدي فيجب الاستثمار في هذه الأرض حتى تبقى بيئة قابلة للعيش فيضرب امثلة مالك بن نبي على ذلك اين تحدث عن التشجير ومحاربة التصحر في الجزائر فالإنسان ان لم يدرك أهمية الأرض التي يعيش فيها ستأكلها الرمال وتقضي على مظاهر الحياة وتصبح منفرة للعيش ولهذا من الضروري البحث في الجانب </a:t>
            </a:r>
            <a:endParaRPr lang="fr-FR" sz="2000" dirty="0"/>
          </a:p>
        </p:txBody>
      </p:sp>
    </p:spTree>
    <p:extLst>
      <p:ext uri="{BB962C8B-B14F-4D97-AF65-F5344CB8AC3E}">
        <p14:creationId xmlns:p14="http://schemas.microsoft.com/office/powerpoint/2010/main" val="3429697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AA4CD0-8D01-90CF-845B-56A3299D149E}"/>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B7E79E66-822A-0133-9077-1057D78E28A9}"/>
              </a:ext>
            </a:extLst>
          </p:cNvPr>
          <p:cNvSpPr>
            <a:spLocks noGrp="1"/>
          </p:cNvSpPr>
          <p:nvPr>
            <p:ph idx="1"/>
          </p:nvPr>
        </p:nvSpPr>
        <p:spPr/>
        <p:txBody>
          <a:bodyPr/>
          <a:lstStyle/>
          <a:p>
            <a:pPr algn="r" rtl="1"/>
            <a:r>
              <a:rPr lang="ar-DZ" sz="2000" dirty="0"/>
              <a:t>•	العنصر الثالث: الوقت  </a:t>
            </a:r>
          </a:p>
          <a:p>
            <a:pPr algn="r" rtl="1"/>
            <a:r>
              <a:rPr lang="ar-DZ" sz="2000" dirty="0"/>
              <a:t>الوقت من بين العناصر الأساسية بل سنة من السنن الكونية التي جعلها الله في الأرض فكل شيء له ميقات سواء في العبادات او العمل وغيرها، فيعتبره مالك بن نبي جوهر الحياة الذي لا يقدر وحاول تشخيص مشكلة الوقت في المنطقة العربية والإسلامية حيث اعتبره مشكلة في العالم الإسلامي لأنه ينتهى الى العدم لأننا لا ندرك معناه.</a:t>
            </a:r>
          </a:p>
          <a:p>
            <a:pPr algn="r" rtl="1"/>
            <a:r>
              <a:rPr lang="ar-DZ" sz="2000" dirty="0"/>
              <a:t>فيطرح فكرة أساسية لتعويض تأخر المسلمين عبر ضبط التوقيت المناسب والقيام بالخطوات الصحيحة لذلك واعتبره انه يقصد التخطيط الصحيح والاستراتيجي لتحقيق ذلك وفق معادلة الزمن التي يجب ان تقسم فيه الاعمال وفق خطط وجدول زمني فعال وحقيقي.</a:t>
            </a:r>
          </a:p>
          <a:p>
            <a:endParaRPr lang="fr-FR" dirty="0"/>
          </a:p>
        </p:txBody>
      </p:sp>
    </p:spTree>
    <p:extLst>
      <p:ext uri="{BB962C8B-B14F-4D97-AF65-F5344CB8AC3E}">
        <p14:creationId xmlns:p14="http://schemas.microsoft.com/office/powerpoint/2010/main" val="20168173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TM03457452[[fn=Céleste]]</Template>
  <TotalTime>1170</TotalTime>
  <Words>1111</Words>
  <Application>Microsoft Office PowerPoint</Application>
  <PresentationFormat>Grand écran</PresentationFormat>
  <Paragraphs>40</Paragraphs>
  <Slides>13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Calibri Light</vt:lpstr>
      <vt:lpstr>Sakkal Majalla</vt:lpstr>
      <vt:lpstr>Céleste</vt:lpstr>
      <vt:lpstr>محاضرة بعنوان  مستقبل الحضارة الإسلامية –مقاربة مالك بن نبي- السنة الأولى جذع مشترك علوم سياسية </vt:lpstr>
      <vt:lpstr>مقدمة </vt:lpstr>
      <vt:lpstr>مفهوم التنمية</vt:lpstr>
      <vt:lpstr>التنمية عند مالك بن نبي</vt:lpstr>
      <vt:lpstr>Présentation PowerPoint</vt:lpstr>
      <vt:lpstr>Présentation PowerPoint</vt:lpstr>
      <vt:lpstr>Présentation PowerPoint</vt:lpstr>
      <vt:lpstr>Présentation PowerPoint</vt:lpstr>
      <vt:lpstr>Présentation PowerPoint</vt:lpstr>
      <vt:lpstr>شروط تجاوز قابلية الاستعمار لتحقيق التنمية الاجتماعية: </vt:lpstr>
      <vt:lpstr>Présentation PowerPoint</vt:lpstr>
      <vt:lpstr>Présentation PowerPoint</vt:lpstr>
      <vt:lpstr>شكرا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client</dc:creator>
  <cp:lastModifiedBy>client</cp:lastModifiedBy>
  <cp:revision>3</cp:revision>
  <dcterms:created xsi:type="dcterms:W3CDTF">2024-10-25T16:49:56Z</dcterms:created>
  <dcterms:modified xsi:type="dcterms:W3CDTF">2025-05-02T20:27:09Z</dcterms:modified>
</cp:coreProperties>
</file>