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tags/tag14.xml" ContentType="application/vnd.openxmlformats-officedocument.presentationml.tags+xml"/>
  <Override PartName="/ppt/tags/tag15.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87" r:id="rId5"/>
    <p:sldId id="288" r:id="rId6"/>
    <p:sldId id="296" r:id="rId7"/>
    <p:sldId id="266" r:id="rId8"/>
    <p:sldId id="297" r:id="rId9"/>
    <p:sldId id="298" r:id="rId10"/>
    <p:sldId id="290" r:id="rId11"/>
  </p:sldIdLst>
  <p:sldSz cx="9144000" cy="5145088"/>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4694"/>
  </p:normalViewPr>
  <p:slideViewPr>
    <p:cSldViewPr>
      <p:cViewPr varScale="1">
        <p:scale>
          <a:sx n="91" d="100"/>
          <a:sy n="91" d="100"/>
        </p:scale>
        <p:origin x="-786" y="-90"/>
      </p:cViewPr>
      <p:guideLst>
        <p:guide orient="horz" pos="1621"/>
        <p:guide pos="2880"/>
      </p:guideLst>
    </p:cSldViewPr>
  </p:slideViewPr>
  <p:notesTextViewPr>
    <p:cViewPr>
      <p:scale>
        <a:sx n="100" d="100"/>
        <a:sy n="100" d="100"/>
      </p:scale>
      <p:origin x="0" y="0"/>
    </p:cViewPr>
  </p:notesTextViewPr>
  <p:sorterViewPr>
    <p:cViewPr>
      <p:scale>
        <a:sx n="186" d="100"/>
        <a:sy n="18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F9E28C-AB06-489B-9779-6479E99B0F60}" type="datetimeFigureOut">
              <a:rPr lang="zh-CN" altLang="en-US" smtClean="0"/>
              <a:pPr/>
              <a:t>2025/4/25</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A28B90-7F90-49FA-BDD3-899317569BF6}" type="slidenum">
              <a:rPr lang="zh-CN" altLang="en-US" smtClean="0"/>
              <a:pPr/>
              <a:t>‹N°›</a:t>
            </a:fld>
            <a:endParaRPr lang="zh-CN" altLang="en-US"/>
          </a:p>
        </p:txBody>
      </p:sp>
    </p:spTree>
    <p:extLst>
      <p:ext uri="{BB962C8B-B14F-4D97-AF65-F5344CB8AC3E}">
        <p14:creationId xmlns:p14="http://schemas.microsoft.com/office/powerpoint/2010/main" xmlns="" val="921806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幻灯片图像占位符 1"/>
          <p:cNvSpPr>
            <a:spLocks noGrp="1" noRot="1" noChangeAspect="1" noTextEdit="1"/>
          </p:cNvSpPr>
          <p:nvPr>
            <p:ph type="sldImg"/>
          </p:nvPr>
        </p:nvSpPr>
        <p:spPr bwMode="auto">
          <a:xfrm>
            <a:off x="687388" y="1143000"/>
            <a:ext cx="5483225" cy="3086100"/>
          </a:xfrm>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4099" name="备注占位符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a:p>
        </p:txBody>
      </p:sp>
      <p:sp>
        <p:nvSpPr>
          <p:cNvPr id="4100" name="灯片编号占位符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Narrow" panose="020B0606020202030204" pitchFamily="34" charset="0"/>
                <a:ea typeface="宋体" panose="02010600030101010101" pitchFamily="2" charset="-122"/>
              </a:defRPr>
            </a:lvl1pPr>
            <a:lvl2pPr marL="742950" indent="-285750">
              <a:defRPr>
                <a:solidFill>
                  <a:schemeClr val="tx1"/>
                </a:solidFill>
                <a:latin typeface="Arial Narrow" panose="020B0606020202030204" pitchFamily="34" charset="0"/>
                <a:ea typeface="宋体" panose="02010600030101010101" pitchFamily="2" charset="-122"/>
              </a:defRPr>
            </a:lvl2pPr>
            <a:lvl3pPr marL="1143000" indent="-228600">
              <a:defRPr>
                <a:solidFill>
                  <a:schemeClr val="tx1"/>
                </a:solidFill>
                <a:latin typeface="Arial Narrow" panose="020B0606020202030204" pitchFamily="34" charset="0"/>
                <a:ea typeface="宋体" panose="02010600030101010101" pitchFamily="2" charset="-122"/>
              </a:defRPr>
            </a:lvl3pPr>
            <a:lvl4pPr marL="1600200" indent="-228600">
              <a:defRPr>
                <a:solidFill>
                  <a:schemeClr val="tx1"/>
                </a:solidFill>
                <a:latin typeface="Arial Narrow" panose="020B0606020202030204" pitchFamily="34" charset="0"/>
                <a:ea typeface="宋体" panose="02010600030101010101" pitchFamily="2" charset="-122"/>
              </a:defRPr>
            </a:lvl4pPr>
            <a:lvl5pPr marL="2057400" indent="-228600">
              <a:defRPr>
                <a:solidFill>
                  <a:schemeClr val="tx1"/>
                </a:solidFill>
                <a:latin typeface="Arial Narrow" panose="020B0606020202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Narrow" panose="020B0606020202030204" pitchFamily="34" charset="0"/>
                <a:ea typeface="宋体" panose="02010600030101010101" pitchFamily="2" charset="-122"/>
              </a:defRPr>
            </a:lvl9pPr>
          </a:lstStyle>
          <a:p>
            <a:fld id="{1C0682DE-097C-43D6-9BDF-F71529C5ACE9}" type="slidenum">
              <a:rPr lang="zh-CN" altLang="en-US" smtClean="0">
                <a:latin typeface="Calibri" panose="020F0502020204030204" pitchFamily="34" charset="0"/>
              </a:rPr>
              <a:pPr/>
              <a:t>2</a:t>
            </a:fld>
            <a:endParaRPr lang="zh-CN" altLang="en-US">
              <a:latin typeface="Calibri" panose="020F0502020204030204" pitchFamily="34" charset="0"/>
            </a:endParaRPr>
          </a:p>
        </p:txBody>
      </p:sp>
    </p:spTree>
    <p:extLst>
      <p:ext uri="{BB962C8B-B14F-4D97-AF65-F5344CB8AC3E}">
        <p14:creationId xmlns:p14="http://schemas.microsoft.com/office/powerpoint/2010/main" xmlns="" val="18888316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C1836A0-1CE6-43E0-9ACD-0351418F1B7A}" type="slidenum">
              <a:rPr lang="zh-CN" altLang="en-US" smtClean="0"/>
              <a:pPr/>
              <a:t>7</a:t>
            </a:fld>
            <a:endParaRPr lang="zh-CN" altLang="en-US"/>
          </a:p>
        </p:txBody>
      </p:sp>
    </p:spTree>
    <p:extLst>
      <p:ext uri="{BB962C8B-B14F-4D97-AF65-F5344CB8AC3E}">
        <p14:creationId xmlns:p14="http://schemas.microsoft.com/office/powerpoint/2010/main" xmlns="" val="4253293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1">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1598313"/>
            <a:ext cx="7772400" cy="1102859"/>
          </a:xfrm>
        </p:spPr>
        <p:txBody>
          <a:bodyPr/>
          <a:lstStyle/>
          <a:p>
            <a:r>
              <a:rPr lang="tr-TR" altLang="zh-CN" dirty="0" err="1"/>
              <a:t>Freepptbackgrounds.net</a:t>
            </a:r>
            <a:endParaRPr lang="zh-CN" altLang="en-US" dirty="0"/>
          </a:p>
        </p:txBody>
      </p:sp>
      <p:sp>
        <p:nvSpPr>
          <p:cNvPr id="3" name="副标题 2"/>
          <p:cNvSpPr>
            <a:spLocks noGrp="1"/>
          </p:cNvSpPr>
          <p:nvPr>
            <p:ph type="subTitle" idx="1" hasCustomPrompt="1"/>
          </p:nvPr>
        </p:nvSpPr>
        <p:spPr>
          <a:xfrm>
            <a:off x="1371600" y="2915550"/>
            <a:ext cx="6400800" cy="131485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tr-TR" altLang="zh-CN" dirty="0" err="1"/>
              <a:t>www.freepptbackgrounds.net</a:t>
            </a:r>
            <a:endParaRPr lang="zh-CN" altLang="en-US" dirty="0"/>
          </a:p>
        </p:txBody>
      </p:sp>
      <p:sp>
        <p:nvSpPr>
          <p:cNvPr id="4" name="日期占位符 3"/>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Slide 10">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p>
            <a:r>
              <a:rPr lang="tr-TR" altLang="zh-CN" dirty="0" err="1"/>
              <a:t>Freepptbackgrounds.net</a:t>
            </a:r>
            <a:endParaRPr lang="zh-CN" altLang="en-US" dirty="0"/>
          </a:p>
        </p:txBody>
      </p:sp>
      <p:sp>
        <p:nvSpPr>
          <p:cNvPr id="3" name="竖排文字占位符 2"/>
          <p:cNvSpPr>
            <a:spLocks noGrp="1"/>
          </p:cNvSpPr>
          <p:nvPr>
            <p:ph type="body" orient="vert" idx="1" hasCustomPrompt="1"/>
          </p:nvPr>
        </p:nvSpPr>
        <p:spPr/>
        <p:txBody>
          <a:bodyPr vert="eaVert"/>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日期占位符 3"/>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lide 11">
    <p:spTree>
      <p:nvGrpSpPr>
        <p:cNvPr id="1" name=""/>
        <p:cNvGrpSpPr/>
        <p:nvPr/>
      </p:nvGrpSpPr>
      <p:grpSpPr>
        <a:xfrm>
          <a:off x="0" y="0"/>
          <a:ext cx="0" cy="0"/>
          <a:chOff x="0" y="0"/>
          <a:chExt cx="0" cy="0"/>
        </a:xfrm>
      </p:grpSpPr>
      <p:sp>
        <p:nvSpPr>
          <p:cNvPr id="2" name="竖排标题 1"/>
          <p:cNvSpPr>
            <a:spLocks noGrp="1"/>
          </p:cNvSpPr>
          <p:nvPr>
            <p:ph type="title" orient="vert" hasCustomPrompt="1"/>
          </p:nvPr>
        </p:nvSpPr>
        <p:spPr>
          <a:xfrm>
            <a:off x="6629400" y="154829"/>
            <a:ext cx="2057400" cy="3293095"/>
          </a:xfrm>
        </p:spPr>
        <p:txBody>
          <a:bodyPr vert="eaVert"/>
          <a:lstStyle/>
          <a:p>
            <a:r>
              <a:rPr lang="tr-TR" altLang="zh-CN" dirty="0" err="1"/>
              <a:t>Freepptbackgrounds.net</a:t>
            </a:r>
            <a:endParaRPr lang="zh-CN" altLang="en-US" dirty="0"/>
          </a:p>
        </p:txBody>
      </p:sp>
      <p:sp>
        <p:nvSpPr>
          <p:cNvPr id="3" name="竖排文字占位符 2"/>
          <p:cNvSpPr>
            <a:spLocks noGrp="1"/>
          </p:cNvSpPr>
          <p:nvPr>
            <p:ph type="body" orient="vert" idx="1" hasCustomPrompt="1"/>
          </p:nvPr>
        </p:nvSpPr>
        <p:spPr>
          <a:xfrm>
            <a:off x="457200" y="154829"/>
            <a:ext cx="6019800" cy="3293095"/>
          </a:xfrm>
        </p:spPr>
        <p:txBody>
          <a:bodyPr vert="eaVert"/>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日期占位符 3"/>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Slide 12">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50737094"/>
      </p:ext>
    </p:extLst>
  </p:cSld>
  <p:clrMapOvr>
    <a:masterClrMapping/>
  </p:clrMapOvr>
  <p:transition spd="slow" advClick="0" advTm="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lide 13">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50737094"/>
      </p:ext>
    </p:extLst>
  </p:cSld>
  <p:clrMapOvr>
    <a:masterClrMapping/>
  </p:clrMapOvr>
  <p:transition spd="slow" advClick="0" advTm="0">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lide 14">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50737094"/>
      </p:ext>
    </p:extLst>
  </p:cSld>
  <p:clrMapOvr>
    <a:masterClrMapping/>
  </p:clrMapOvr>
  <p:transition spd="slow" advClick="0" advTm="0">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 15">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50737094"/>
      </p:ext>
    </p:extLst>
  </p:cSld>
  <p:clrMapOvr>
    <a:masterClrMapping/>
  </p:clrMapOvr>
  <p:transition spd="slow" advClick="0" advTm="0">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lide 16">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350737094"/>
      </p:ext>
    </p:extLst>
  </p:cSld>
  <p:clrMapOvr>
    <a:masterClrMapping/>
  </p:clrMapOvr>
  <p:transition spd="slow" advClick="0" advTm="0">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lide 17">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100207657"/>
      </p:ext>
    </p:extLst>
  </p:cSld>
  <p:clrMapOvr>
    <a:masterClrMapping/>
  </p:clrMapOvr>
  <p:transition spd="slow" advClick="0" advTm="0">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Slide 18">
    <p:spTree>
      <p:nvGrpSpPr>
        <p:cNvPr id="1" name=""/>
        <p:cNvGrpSpPr/>
        <p:nvPr/>
      </p:nvGrpSpPr>
      <p:grpSpPr>
        <a:xfrm>
          <a:off x="0" y="0"/>
          <a:ext cx="0" cy="0"/>
          <a:chOff x="0" y="0"/>
          <a:chExt cx="0" cy="0"/>
        </a:xfrm>
      </p:grpSpPr>
    </p:spTree>
  </p:cSld>
  <p:clrMapOvr>
    <a:masterClrMapping/>
  </p:clrMapOvr>
  <p:transition spd="slow" advClick="0" advTm="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lide 2">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p>
            <a:pPr lvl="0"/>
            <a:r>
              <a:rPr lang="tr-TR" altLang="zh-CN" dirty="0" err="1"/>
              <a:t>www.freepptbackgrounds.net</a:t>
            </a:r>
            <a:endParaRPr lang="zh-CN" altLang="en-US" dirty="0"/>
          </a:p>
        </p:txBody>
      </p:sp>
      <p:sp>
        <p:nvSpPr>
          <p:cNvPr id="3" name="内容占位符 2"/>
          <p:cNvSpPr>
            <a:spLocks noGrp="1"/>
          </p:cNvSpPr>
          <p:nvPr>
            <p:ph idx="1" hasCustomPrompt="1"/>
          </p:nvPr>
        </p:nvSpPr>
        <p:spPr/>
        <p:txBody>
          <a:body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日期占位符 3"/>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lide 3">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722313" y="3306196"/>
            <a:ext cx="7772400" cy="1021872"/>
          </a:xfrm>
        </p:spPr>
        <p:txBody>
          <a:bodyPr anchor="t"/>
          <a:lstStyle>
            <a:lvl1pPr algn="l">
              <a:defRPr sz="4000" b="1" cap="all"/>
            </a:lvl1pPr>
          </a:lstStyle>
          <a:p>
            <a:r>
              <a:rPr lang="tr-TR" altLang="zh-CN" dirty="0" err="1"/>
              <a:t>Freepptbackgrounds.net</a:t>
            </a:r>
            <a:endParaRPr lang="zh-CN" altLang="en-US" dirty="0"/>
          </a:p>
        </p:txBody>
      </p:sp>
      <p:sp>
        <p:nvSpPr>
          <p:cNvPr id="3" name="文本占位符 2"/>
          <p:cNvSpPr>
            <a:spLocks noGrp="1"/>
          </p:cNvSpPr>
          <p:nvPr>
            <p:ph type="body" idx="1" hasCustomPrompt="1"/>
          </p:nvPr>
        </p:nvSpPr>
        <p:spPr>
          <a:xfrm>
            <a:off x="722313" y="2180708"/>
            <a:ext cx="7772400" cy="11254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ltLang="zh-CN" dirty="0" err="1"/>
              <a:t>www.freepptbackgrounds.net</a:t>
            </a:r>
            <a:endParaRPr lang="zh-CN" altLang="en-US" dirty="0"/>
          </a:p>
        </p:txBody>
      </p:sp>
      <p:sp>
        <p:nvSpPr>
          <p:cNvPr id="4" name="日期占位符 3"/>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Slide 4">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p>
            <a:r>
              <a:rPr lang="tr-TR" altLang="zh-CN" dirty="0" err="1"/>
              <a:t>Freepptbackgrounds.net</a:t>
            </a:r>
            <a:endParaRPr lang="zh-CN" altLang="en-US" dirty="0"/>
          </a:p>
        </p:txBody>
      </p:sp>
      <p:sp>
        <p:nvSpPr>
          <p:cNvPr id="3" name="内容占位符 2"/>
          <p:cNvSpPr>
            <a:spLocks noGrp="1"/>
          </p:cNvSpPr>
          <p:nvPr>
            <p:ph sz="half" idx="1" hasCustomPrompt="1"/>
          </p:nvPr>
        </p:nvSpPr>
        <p:spPr>
          <a:xfrm>
            <a:off x="457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内容占位符 3"/>
          <p:cNvSpPr>
            <a:spLocks noGrp="1"/>
          </p:cNvSpPr>
          <p:nvPr>
            <p:ph sz="half" idx="2" hasCustomPrompt="1"/>
          </p:nvPr>
        </p:nvSpPr>
        <p:spPr>
          <a:xfrm>
            <a:off x="4648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5" name="日期占位符 4"/>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lide 5">
    <p:spTree>
      <p:nvGrpSpPr>
        <p:cNvPr id="1" name=""/>
        <p:cNvGrpSpPr/>
        <p:nvPr/>
      </p:nvGrpSpPr>
      <p:grpSpPr>
        <a:xfrm>
          <a:off x="0" y="0"/>
          <a:ext cx="0" cy="0"/>
          <a:chOff x="0" y="0"/>
          <a:chExt cx="0" cy="0"/>
        </a:xfrm>
      </p:grpSpPr>
      <p:sp>
        <p:nvSpPr>
          <p:cNvPr id="11" name="矩形 10"/>
          <p:cNvSpPr/>
          <p:nvPr userDrawn="1"/>
        </p:nvSpPr>
        <p:spPr>
          <a:xfrm>
            <a:off x="6372200" y="2860576"/>
            <a:ext cx="77513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模板下载：</a:t>
            </a:r>
            <a:r>
              <a:rPr kumimoji="0" lang="en-US" altLang="zh-CN" sz="100" b="0" i="0" u="none" strike="noStrike" kern="0" cap="none" spc="0" normalizeH="0" baseline="0" noProof="0" dirty="0">
                <a:ln>
                  <a:noFill/>
                </a:ln>
                <a:solidFill>
                  <a:prstClr val="white"/>
                </a:solidFill>
                <a:effectLst/>
                <a:uLnTx/>
                <a:uFillTx/>
              </a:rPr>
              <a:t>www.1ppt.com/moban/          </a:t>
            </a:r>
            <a:r>
              <a:rPr kumimoji="0" lang="zh-CN" altLang="en-US" sz="100" b="0" i="0" u="none" strike="noStrike" kern="0" cap="none" spc="0" normalizeH="0" baseline="0" noProof="0" dirty="0">
                <a:ln>
                  <a:noFill/>
                </a:ln>
                <a:solidFill>
                  <a:prstClr val="white"/>
                </a:solidFill>
                <a:effectLst/>
                <a:uLnTx/>
                <a:uFillTx/>
              </a:rPr>
              <a:t>行业</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a:t>
            </a:r>
            <a:r>
              <a:rPr kumimoji="0" lang="en-US" altLang="zh-CN" sz="100" b="0" i="0" u="none" strike="noStrike" kern="0" cap="none" spc="0" normalizeH="0" baseline="0" noProof="0" dirty="0">
                <a:ln>
                  <a:noFill/>
                </a:ln>
                <a:solidFill>
                  <a:prstClr val="white"/>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节日</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a:t>
            </a:r>
            <a:r>
              <a:rPr kumimoji="0" lang="en-US" altLang="zh-CN" sz="100" b="0" i="0" u="none" strike="noStrike" kern="0" cap="none" spc="0" normalizeH="0" baseline="0" noProof="0" dirty="0">
                <a:ln>
                  <a:noFill/>
                </a:ln>
                <a:solidFill>
                  <a:prstClr val="white"/>
                </a:solidFill>
                <a:effectLst/>
                <a:uLnTx/>
                <a:uFillTx/>
              </a:rPr>
              <a:t>www.1ppt.com/jieri/          PPT</a:t>
            </a:r>
            <a:r>
              <a:rPr kumimoji="0" lang="zh-CN" altLang="en-US" sz="100" b="0" i="0" u="none" strike="noStrike" kern="0" cap="none" spc="0" normalizeH="0" baseline="0" noProof="0" dirty="0">
                <a:ln>
                  <a:noFill/>
                </a:ln>
                <a:solidFill>
                  <a:prstClr val="white"/>
                </a:solidFill>
                <a:effectLst/>
                <a:uLnTx/>
                <a:uFillTx/>
              </a:rPr>
              <a:t>素材：</a:t>
            </a:r>
            <a:r>
              <a:rPr kumimoji="0" lang="en-US" altLang="zh-CN" sz="100" b="0" i="0" u="none" strike="noStrike" kern="0" cap="none" spc="0" normalizeH="0" baseline="0" noProof="0" dirty="0">
                <a:ln>
                  <a:noFill/>
                </a:ln>
                <a:solidFill>
                  <a:prstClr val="white"/>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背景图片：</a:t>
            </a:r>
            <a:r>
              <a:rPr kumimoji="0" lang="en-US" altLang="zh-CN" sz="100" b="0" i="0" u="none" strike="noStrike" kern="0" cap="none" spc="0" normalizeH="0" baseline="0" noProof="0" dirty="0">
                <a:ln>
                  <a:noFill/>
                </a:ln>
                <a:solidFill>
                  <a:prstClr val="white"/>
                </a:solidFill>
                <a:effectLst/>
                <a:uLnTx/>
                <a:uFillTx/>
              </a:rPr>
              <a:t>www.1ppt.com/beijing/        PPT</a:t>
            </a:r>
            <a:r>
              <a:rPr kumimoji="0" lang="zh-CN" altLang="en-US" sz="100" b="0" i="0" u="none" strike="noStrike" kern="0" cap="none" spc="0" normalizeH="0" baseline="0" noProof="0" dirty="0">
                <a:ln>
                  <a:noFill/>
                </a:ln>
                <a:solidFill>
                  <a:prstClr val="white"/>
                </a:solidFill>
                <a:effectLst/>
                <a:uLnTx/>
                <a:uFillTx/>
              </a:rPr>
              <a:t>图表：</a:t>
            </a:r>
            <a:r>
              <a:rPr kumimoji="0" lang="en-US" altLang="zh-CN" sz="100" b="0" i="0" u="none" strike="noStrike" kern="0" cap="none" spc="0" normalizeH="0" baseline="0" noProof="0" dirty="0">
                <a:ln>
                  <a:noFill/>
                </a:ln>
                <a:solidFill>
                  <a:prstClr val="white"/>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精美</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下载：</a:t>
            </a:r>
            <a:r>
              <a:rPr kumimoji="0" lang="en-US" altLang="zh-CN" sz="100" b="0" i="0" u="none" strike="noStrike" kern="0" cap="none" spc="0" normalizeH="0" baseline="0" noProof="0" dirty="0">
                <a:ln>
                  <a:noFill/>
                </a:ln>
                <a:solidFill>
                  <a:prstClr val="white"/>
                </a:solidFill>
                <a:effectLst/>
                <a:uLnTx/>
                <a:uFillTx/>
              </a:rPr>
              <a:t>www.1ppt.com/xiazai/         PPT</a:t>
            </a:r>
            <a:r>
              <a:rPr kumimoji="0" lang="zh-CN" altLang="en-US" sz="100" b="0" i="0" u="none" strike="noStrike" kern="0" cap="none" spc="0" normalizeH="0" baseline="0" noProof="0" dirty="0">
                <a:ln>
                  <a:noFill/>
                </a:ln>
                <a:solidFill>
                  <a:prstClr val="white"/>
                </a:solidFill>
                <a:effectLst/>
                <a:uLnTx/>
                <a:uFillTx/>
              </a:rPr>
              <a:t>教程： </a:t>
            </a:r>
            <a:r>
              <a:rPr kumimoji="0" lang="en-US" altLang="zh-CN" sz="100" b="0" i="0" u="none" strike="noStrike" kern="0" cap="none" spc="0" normalizeH="0" baseline="0" noProof="0" dirty="0">
                <a:ln>
                  <a:noFill/>
                </a:ln>
                <a:solidFill>
                  <a:prstClr val="white"/>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课件：</a:t>
            </a:r>
            <a:r>
              <a:rPr kumimoji="0" lang="en-US" altLang="zh-CN" sz="100" b="0" i="0" u="none" strike="noStrike" kern="0" cap="none" spc="0" normalizeH="0" baseline="0" noProof="0" dirty="0">
                <a:ln>
                  <a:noFill/>
                </a:ln>
                <a:solidFill>
                  <a:prstClr val="white"/>
                </a:solidFill>
                <a:effectLst/>
                <a:uLnTx/>
                <a:uFillTx/>
              </a:rPr>
              <a:t>www.1ppt.com/kejian/             </a:t>
            </a:r>
            <a:r>
              <a:rPr kumimoji="0" lang="zh-CN" altLang="en-US" sz="100" b="0" i="0" u="none" strike="noStrike" kern="0" cap="none" spc="0" normalizeH="0" baseline="0" noProof="0" dirty="0">
                <a:ln>
                  <a:noFill/>
                </a:ln>
                <a:solidFill>
                  <a:prstClr val="white"/>
                </a:solidFill>
                <a:effectLst/>
                <a:uLnTx/>
                <a:uFillTx/>
              </a:rPr>
              <a:t>字体下载：</a:t>
            </a:r>
            <a:r>
              <a:rPr kumimoji="0" lang="en-US" altLang="zh-CN" sz="100" b="0" i="0" u="none" strike="noStrike" kern="0" cap="none" spc="0" normalizeH="0" baseline="0" noProof="0" dirty="0">
                <a:ln>
                  <a:noFill/>
                </a:ln>
                <a:solidFill>
                  <a:prstClr val="white"/>
                </a:solidFill>
                <a:effectLst/>
                <a:uLnTx/>
                <a:uFillTx/>
              </a:rPr>
              <a:t>www.1ppt.com/ziti/</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工作总结</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a:t>
            </a:r>
            <a:r>
              <a:rPr kumimoji="0" lang="en-US" altLang="zh-CN" sz="100" b="0" i="0" u="none" strike="noStrike" kern="0" cap="none" spc="0" normalizeH="0" baseline="0" noProof="0" dirty="0">
                <a:ln>
                  <a:noFill/>
                </a:ln>
                <a:solidFill>
                  <a:prstClr val="white"/>
                </a:solidFill>
                <a:effectLst/>
                <a:uLnTx/>
                <a:uFillTx/>
              </a:rPr>
              <a:t>www.1ppt.com/xiazai/zongjie/ </a:t>
            </a:r>
            <a:r>
              <a:rPr kumimoji="0" lang="zh-CN" altLang="en-US" sz="100" b="0" i="0" u="none" strike="noStrike" kern="0" cap="none" spc="0" normalizeH="0" baseline="0" noProof="0" dirty="0">
                <a:ln>
                  <a:noFill/>
                </a:ln>
                <a:solidFill>
                  <a:prstClr val="white"/>
                </a:solidFill>
                <a:effectLst/>
                <a:uLnTx/>
                <a:uFillTx/>
              </a:rPr>
              <a:t>工作计划：</a:t>
            </a:r>
            <a:r>
              <a:rPr kumimoji="0" lang="en-US" altLang="zh-CN" sz="100" b="0" i="0" u="none" strike="noStrike" kern="0" cap="none" spc="0" normalizeH="0" baseline="0" noProof="0" dirty="0">
                <a:ln>
                  <a:noFill/>
                </a:ln>
                <a:solidFill>
                  <a:prstClr val="white"/>
                </a:solidFill>
                <a:effectLst/>
                <a:uLnTx/>
                <a:uFillTx/>
              </a:rPr>
              <a:t>www.1ppt.com/xiazai/jihua/</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商务</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模板：</a:t>
            </a:r>
            <a:r>
              <a:rPr kumimoji="0" lang="en-US" altLang="zh-CN" sz="100" b="0" i="0" u="none" strike="noStrike" kern="0" cap="none" spc="0" normalizeH="0" baseline="0" noProof="0" dirty="0">
                <a:ln>
                  <a:noFill/>
                </a:ln>
                <a:solidFill>
                  <a:prstClr val="white"/>
                </a:solidFill>
                <a:effectLst/>
                <a:uLnTx/>
                <a:uFillTx/>
              </a:rPr>
              <a:t>www.1ppt.com/moban/shangwu/  </a:t>
            </a:r>
            <a:r>
              <a:rPr kumimoji="0" lang="zh-CN" altLang="en-US" sz="100" b="0" i="0" u="none" strike="noStrike" kern="0" cap="none" spc="0" normalizeH="0" baseline="0" noProof="0" dirty="0">
                <a:ln>
                  <a:noFill/>
                </a:ln>
                <a:solidFill>
                  <a:prstClr val="white"/>
                </a:solidFill>
                <a:effectLst/>
                <a:uLnTx/>
                <a:uFillTx/>
              </a:rPr>
              <a:t>个人简历</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a:t>
            </a:r>
            <a:r>
              <a:rPr kumimoji="0" lang="en-US" altLang="zh-CN" sz="100" b="0" i="0" u="none" strike="noStrike" kern="0" cap="none" spc="0" normalizeH="0" baseline="0" noProof="0" dirty="0">
                <a:ln>
                  <a:noFill/>
                </a:ln>
                <a:solidFill>
                  <a:prstClr val="white"/>
                </a:solidFill>
                <a:effectLst/>
                <a:uLnTx/>
                <a:uFillTx/>
              </a:rPr>
              <a:t>www.1ppt.com/xiazai/jianli/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prstClr val="white"/>
                </a:solidFill>
                <a:effectLst/>
                <a:uLnTx/>
                <a:uFillTx/>
              </a:rPr>
              <a:t>毕业答辩</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a:t>
            </a:r>
            <a:r>
              <a:rPr kumimoji="0" lang="en-US" altLang="zh-CN" sz="100" b="0" i="0" u="none" strike="noStrike" kern="0" cap="none" spc="0" normalizeH="0" baseline="0" noProof="0" dirty="0">
                <a:ln>
                  <a:noFill/>
                </a:ln>
                <a:solidFill>
                  <a:prstClr val="white"/>
                </a:solidFill>
                <a:effectLst/>
                <a:uLnTx/>
                <a:uFillTx/>
              </a:rPr>
              <a:t>www.1ppt.com/xiazai/dabian/  </a:t>
            </a:r>
            <a:r>
              <a:rPr kumimoji="0" lang="zh-CN" altLang="en-US" sz="100" b="0" i="0" u="none" strike="noStrike" kern="0" cap="none" spc="0" normalizeH="0" baseline="0" noProof="0" dirty="0">
                <a:ln>
                  <a:noFill/>
                </a:ln>
                <a:solidFill>
                  <a:prstClr val="white"/>
                </a:solidFill>
                <a:effectLst/>
                <a:uLnTx/>
                <a:uFillTx/>
              </a:rPr>
              <a:t>工作汇报</a:t>
            </a:r>
            <a:r>
              <a:rPr kumimoji="0" lang="en-US" altLang="zh-CN" sz="100" b="0" i="0" u="none" strike="noStrike" kern="0" cap="none" spc="0" normalizeH="0" baseline="0" noProof="0" dirty="0">
                <a:ln>
                  <a:noFill/>
                </a:ln>
                <a:solidFill>
                  <a:prstClr val="white"/>
                </a:solidFill>
                <a:effectLst/>
                <a:uLnTx/>
                <a:uFillTx/>
              </a:rPr>
              <a:t>PPT</a:t>
            </a:r>
            <a:r>
              <a:rPr kumimoji="0" lang="zh-CN" altLang="en-US" sz="100" b="0" i="0" u="none" strike="noStrike" kern="0" cap="none" spc="0" normalizeH="0" baseline="0" noProof="0" dirty="0">
                <a:ln>
                  <a:noFill/>
                </a:ln>
                <a:solidFill>
                  <a:prstClr val="white"/>
                </a:solidFill>
                <a:effectLst/>
                <a:uLnTx/>
                <a:uFillTx/>
              </a:rPr>
              <a:t>：</a:t>
            </a:r>
            <a:r>
              <a:rPr kumimoji="0" lang="en-US" altLang="zh-CN" sz="100" b="0" i="0" u="none" strike="noStrike" kern="0" cap="none" spc="0" normalizeH="0" baseline="0" noProof="0" dirty="0">
                <a:ln>
                  <a:noFill/>
                </a:ln>
                <a:solidFill>
                  <a:prstClr val="white"/>
                </a:solidFill>
                <a:effectLst/>
                <a:uLnTx/>
                <a:uFillTx/>
              </a:rPr>
              <a:t>www.1ppt.com/xiazai/huibao/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white"/>
                </a:solidFill>
                <a:effectLst/>
                <a:uLnTx/>
                <a:uFillTx/>
              </a:rPr>
              <a:t> </a:t>
            </a:r>
          </a:p>
        </p:txBody>
      </p:sp>
      <p:sp>
        <p:nvSpPr>
          <p:cNvPr id="2" name="标题 1"/>
          <p:cNvSpPr>
            <a:spLocks noGrp="1"/>
          </p:cNvSpPr>
          <p:nvPr>
            <p:ph type="title" hasCustomPrompt="1"/>
          </p:nvPr>
        </p:nvSpPr>
        <p:spPr>
          <a:xfrm>
            <a:off x="457200" y="206042"/>
            <a:ext cx="8229600" cy="857515"/>
          </a:xfrm>
        </p:spPr>
        <p:txBody>
          <a:bodyPr/>
          <a:lstStyle>
            <a:lvl1pPr>
              <a:defRPr/>
            </a:lvl1pPr>
          </a:lstStyle>
          <a:p>
            <a:r>
              <a:rPr lang="tr-TR" altLang="zh-CN" dirty="0" err="1"/>
              <a:t>Freepptbackgrounds.net</a:t>
            </a:r>
            <a:endParaRPr lang="zh-CN" altLang="en-US" dirty="0"/>
          </a:p>
        </p:txBody>
      </p:sp>
      <p:sp>
        <p:nvSpPr>
          <p:cNvPr id="3" name="文本占位符 2"/>
          <p:cNvSpPr>
            <a:spLocks noGrp="1"/>
          </p:cNvSpPr>
          <p:nvPr>
            <p:ph type="body" idx="1" hasCustomPrompt="1"/>
          </p:nvPr>
        </p:nvSpPr>
        <p:spPr>
          <a:xfrm>
            <a:off x="457200" y="1151690"/>
            <a:ext cx="4040188"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ltLang="zh-CN" dirty="0" err="1"/>
              <a:t>www.freepptbackgrounds.net</a:t>
            </a:r>
            <a:endParaRPr lang="zh-CN" altLang="en-US" dirty="0"/>
          </a:p>
        </p:txBody>
      </p:sp>
      <p:sp>
        <p:nvSpPr>
          <p:cNvPr id="4" name="内容占位符 3"/>
          <p:cNvSpPr>
            <a:spLocks noGrp="1"/>
          </p:cNvSpPr>
          <p:nvPr>
            <p:ph sz="half" idx="2" hasCustomPrompt="1"/>
          </p:nvPr>
        </p:nvSpPr>
        <p:spPr>
          <a:xfrm>
            <a:off x="457200" y="1631660"/>
            <a:ext cx="4040188"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5" name="文本占位符 4"/>
          <p:cNvSpPr>
            <a:spLocks noGrp="1"/>
          </p:cNvSpPr>
          <p:nvPr>
            <p:ph type="body" sz="quarter" idx="3" hasCustomPrompt="1"/>
          </p:nvPr>
        </p:nvSpPr>
        <p:spPr>
          <a:xfrm>
            <a:off x="4645026" y="1151690"/>
            <a:ext cx="4041775"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ltLang="zh-CN" dirty="0" err="1"/>
              <a:t>www.freepptbackgrounds.net</a:t>
            </a:r>
            <a:endParaRPr lang="zh-CN" altLang="en-US" dirty="0"/>
          </a:p>
        </p:txBody>
      </p:sp>
      <p:sp>
        <p:nvSpPr>
          <p:cNvPr id="6" name="内容占位符 5"/>
          <p:cNvSpPr>
            <a:spLocks noGrp="1"/>
          </p:cNvSpPr>
          <p:nvPr>
            <p:ph sz="quarter" idx="4" hasCustomPrompt="1"/>
          </p:nvPr>
        </p:nvSpPr>
        <p:spPr>
          <a:xfrm>
            <a:off x="4645026" y="1631660"/>
            <a:ext cx="4041775"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7" name="日期占位符 6"/>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lide 6">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p>
            <a:r>
              <a:rPr lang="tr-TR" altLang="zh-CN" dirty="0" err="1"/>
              <a:t>Freepptbackgrounds.net</a:t>
            </a:r>
            <a:endParaRPr lang="zh-CN" altLang="en-US" dirty="0"/>
          </a:p>
        </p:txBody>
      </p:sp>
      <p:sp>
        <p:nvSpPr>
          <p:cNvPr id="3" name="日期占位符 2"/>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Slide 7">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4154345-93AE-4186-91F7-9F35DBC083B6}" type="slidenum">
              <a:rPr lang="zh-CN" altLang="en-US" smtClean="0"/>
              <a:pPr/>
              <a:t>‹N°›</a:t>
            </a:fld>
            <a:endParaRPr lang="zh-CN" altLang="en-US"/>
          </a:p>
        </p:txBody>
      </p:sp>
      <p:sp>
        <p:nvSpPr>
          <p:cNvPr id="5" name="原创设计师QQ598969553                 _1"/>
          <p:cNvSpPr txBox="1"/>
          <p:nvPr userDrawn="1"/>
        </p:nvSpPr>
        <p:spPr>
          <a:xfrm>
            <a:off x="3721290" y="232284"/>
            <a:ext cx="1701428" cy="377026"/>
          </a:xfrm>
          <a:prstGeom prst="rect">
            <a:avLst/>
          </a:prstGeom>
          <a:noFill/>
        </p:spPr>
        <p:txBody>
          <a:bodyPr wrap="none" lIns="68580" tIns="34290" rIns="68580" bIns="34290" rtlCol="0">
            <a:spAutoFit/>
          </a:bodyPr>
          <a:lstStyle/>
          <a:p>
            <a:pPr algn="ctr"/>
            <a:r>
              <a:rPr lang="tr-TR" altLang="zh-CN" sz="2000" b="1" spc="300" dirty="0">
                <a:solidFill>
                  <a:prstClr val="black">
                    <a:lumMod val="65000"/>
                    <a:lumOff val="35000"/>
                  </a:prstClr>
                </a:solidFill>
                <a:latin typeface="+mn-lt"/>
                <a:ea typeface="微软雅黑" pitchFamily="34" charset="-122"/>
              </a:rPr>
              <a:t>My Music</a:t>
            </a:r>
            <a:endParaRPr lang="zh-CN" altLang="en-US" sz="1600" b="1" spc="300" dirty="0">
              <a:solidFill>
                <a:prstClr val="black">
                  <a:lumMod val="65000"/>
                  <a:lumOff val="35000"/>
                </a:prstClr>
              </a:solidFill>
              <a:latin typeface="+mn-lt"/>
              <a:ea typeface="微软雅黑" pitchFamily="34" charset="-122"/>
            </a:endParaRPr>
          </a:p>
        </p:txBody>
      </p:sp>
      <p:grpSp>
        <p:nvGrpSpPr>
          <p:cNvPr id="6" name="组合 16"/>
          <p:cNvGrpSpPr/>
          <p:nvPr userDrawn="1"/>
        </p:nvGrpSpPr>
        <p:grpSpPr>
          <a:xfrm>
            <a:off x="1594247" y="700336"/>
            <a:ext cx="5955507" cy="31441"/>
            <a:chOff x="3060700" y="4724400"/>
            <a:chExt cx="5955507" cy="31432"/>
          </a:xfrm>
        </p:grpSpPr>
        <p:cxnSp>
          <p:nvCxnSpPr>
            <p:cNvPr id="7" name="直接连接符 6"/>
            <p:cNvCxnSpPr/>
            <p:nvPr/>
          </p:nvCxnSpPr>
          <p:spPr>
            <a:xfrm>
              <a:off x="3060700" y="4724400"/>
              <a:ext cx="5955507" cy="0"/>
            </a:xfrm>
            <a:prstGeom prst="line">
              <a:avLst/>
            </a:prstGeom>
            <a:ln w="285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3060700" y="4755832"/>
              <a:ext cx="595550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slow" advClick="0" advTm="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lide 8">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57201" y="204851"/>
            <a:ext cx="3008313" cy="871807"/>
          </a:xfrm>
        </p:spPr>
        <p:txBody>
          <a:bodyPr anchor="b"/>
          <a:lstStyle>
            <a:lvl1pPr algn="l">
              <a:defRPr sz="2000" b="1"/>
            </a:lvl1pPr>
          </a:lstStyle>
          <a:p>
            <a:r>
              <a:rPr lang="tr-TR" altLang="zh-CN" dirty="0" err="1"/>
              <a:t>Freepptbackgrounds.net</a:t>
            </a:r>
            <a:endParaRPr lang="zh-CN" altLang="en-US" dirty="0"/>
          </a:p>
        </p:txBody>
      </p:sp>
      <p:sp>
        <p:nvSpPr>
          <p:cNvPr id="3" name="内容占位符 2"/>
          <p:cNvSpPr>
            <a:spLocks noGrp="1"/>
          </p:cNvSpPr>
          <p:nvPr>
            <p:ph idx="1" hasCustomPrompt="1"/>
          </p:nvPr>
        </p:nvSpPr>
        <p:spPr>
          <a:xfrm>
            <a:off x="3575050" y="204851"/>
            <a:ext cx="5111750" cy="439119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文本占位符 3"/>
          <p:cNvSpPr>
            <a:spLocks noGrp="1"/>
          </p:cNvSpPr>
          <p:nvPr>
            <p:ph type="body" sz="half" idx="2" hasCustomPrompt="1"/>
          </p:nvPr>
        </p:nvSpPr>
        <p:spPr>
          <a:xfrm>
            <a:off x="457201" y="1076658"/>
            <a:ext cx="3008313" cy="35193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ltLang="zh-CN" dirty="0" err="1"/>
              <a:t>www.freepptbackgrounds.net</a:t>
            </a:r>
            <a:endParaRPr lang="zh-CN" altLang="en-US" dirty="0"/>
          </a:p>
        </p:txBody>
      </p:sp>
      <p:sp>
        <p:nvSpPr>
          <p:cNvPr id="5" name="日期占位符 4"/>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de 9">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1792288" y="3601561"/>
            <a:ext cx="5486400" cy="425185"/>
          </a:xfrm>
        </p:spPr>
        <p:txBody>
          <a:bodyPr anchor="b"/>
          <a:lstStyle>
            <a:lvl1pPr algn="l">
              <a:defRPr sz="2000" b="1"/>
            </a:lvl1pPr>
          </a:lstStyle>
          <a:p>
            <a:r>
              <a:rPr lang="tr-TR" altLang="zh-CN" dirty="0" err="1"/>
              <a:t>Freepptbackgrounds.net</a:t>
            </a:r>
            <a:endParaRPr lang="zh-CN" altLang="en-US" dirty="0"/>
          </a:p>
        </p:txBody>
      </p:sp>
      <p:sp>
        <p:nvSpPr>
          <p:cNvPr id="3" name="图片占位符 2"/>
          <p:cNvSpPr>
            <a:spLocks noGrp="1"/>
          </p:cNvSpPr>
          <p:nvPr>
            <p:ph type="pic" idx="1"/>
          </p:nvPr>
        </p:nvSpPr>
        <p:spPr>
          <a:xfrm>
            <a:off x="1792288" y="459723"/>
            <a:ext cx="5486400" cy="30870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1792288" y="4026746"/>
            <a:ext cx="5486400" cy="603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ltLang="zh-CN" dirty="0" err="1"/>
              <a:t>www.freepptbackgrounds.net</a:t>
            </a:r>
            <a:endParaRPr lang="zh-CN" altLang="en-US" dirty="0"/>
          </a:p>
        </p:txBody>
      </p:sp>
      <p:sp>
        <p:nvSpPr>
          <p:cNvPr id="5" name="日期占位符 4"/>
          <p:cNvSpPr>
            <a:spLocks noGrp="1"/>
          </p:cNvSpPr>
          <p:nvPr>
            <p:ph type="dt" sz="half" idx="10"/>
          </p:nvPr>
        </p:nvSpPr>
        <p:spPr/>
        <p:txBody>
          <a:bodyPr/>
          <a:lstStyle/>
          <a:p>
            <a:fld id="{F1F10B9C-6967-416D-9C8F-B758326E0F25}" type="datetimeFigureOut">
              <a:rPr lang="zh-CN" altLang="en-US" smtClean="0"/>
              <a:pPr/>
              <a:t>2025/4/25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4154345-93AE-4186-91F7-9F35DBC083B6}" type="slidenum">
              <a:rPr lang="zh-CN" altLang="en-US" smtClean="0"/>
              <a:pPr/>
              <a:t>‹N°›</a:t>
            </a:fld>
            <a:endParaRPr lang="zh-CN" altLang="en-US"/>
          </a:p>
        </p:txBody>
      </p:sp>
    </p:spTree>
  </p:cSld>
  <p:clrMapOvr>
    <a:masterClrMapping/>
  </p:clrMapOvr>
  <p:transition spd="slow" advClick="0" advTm="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6042"/>
            <a:ext cx="8229600" cy="857515"/>
          </a:xfrm>
          <a:prstGeom prst="rect">
            <a:avLst/>
          </a:prstGeom>
        </p:spPr>
        <p:txBody>
          <a:bodyPr vert="horz" lIns="91440" tIns="45720" rIns="91440" bIns="45720" rtlCol="0" anchor="ctr">
            <a:normAutofit/>
          </a:bodyPr>
          <a:lstStyle/>
          <a:p>
            <a:r>
              <a:rPr lang="tr-TR" altLang="zh-CN" dirty="0" err="1"/>
              <a:t>Freepptbackgrounds.net</a:t>
            </a:r>
            <a:endParaRPr lang="zh-CN" altLang="en-US" dirty="0"/>
          </a:p>
        </p:txBody>
      </p:sp>
      <p:sp>
        <p:nvSpPr>
          <p:cNvPr id="3" name="文本占位符 2"/>
          <p:cNvSpPr>
            <a:spLocks noGrp="1"/>
          </p:cNvSpPr>
          <p:nvPr>
            <p:ph type="body" idx="1"/>
          </p:nvPr>
        </p:nvSpPr>
        <p:spPr>
          <a:xfrm>
            <a:off x="457200" y="1200521"/>
            <a:ext cx="8229600" cy="3395520"/>
          </a:xfrm>
          <a:prstGeom prst="rect">
            <a:avLst/>
          </a:prstGeom>
        </p:spPr>
        <p:txBody>
          <a:bodyPr vert="horz" lIns="91440" tIns="45720" rIns="91440" bIns="45720" rtlCol="0">
            <a:normAutofit/>
          </a:bodyPr>
          <a:lstStyle/>
          <a:p>
            <a:pPr lvl="0"/>
            <a:r>
              <a:rPr lang="tr-TR" altLang="zh-CN" dirty="0" err="1"/>
              <a:t>Free</a:t>
            </a:r>
            <a:endParaRPr lang="zh-CN" altLang="en-US" dirty="0"/>
          </a:p>
          <a:p>
            <a:pPr lvl="1"/>
            <a:r>
              <a:rPr lang="tr-TR" altLang="zh-CN" dirty="0" err="1"/>
              <a:t>Powerpoint</a:t>
            </a:r>
            <a:endParaRPr lang="zh-CN" altLang="en-US" dirty="0"/>
          </a:p>
          <a:p>
            <a:pPr lvl="2"/>
            <a:r>
              <a:rPr lang="tr-TR" altLang="zh-CN" dirty="0" err="1"/>
              <a:t>templates</a:t>
            </a:r>
            <a:endParaRPr lang="zh-CN" altLang="en-US" dirty="0"/>
          </a:p>
          <a:p>
            <a:pPr lvl="3"/>
            <a:r>
              <a:rPr lang="tr-TR" altLang="zh-CN" dirty="0" err="1"/>
              <a:t>and</a:t>
            </a:r>
            <a:endParaRPr lang="zh-CN" altLang="en-US" dirty="0"/>
          </a:p>
          <a:p>
            <a:pPr lvl="4"/>
            <a:r>
              <a:rPr lang="tr-TR" altLang="zh-CN" dirty="0"/>
              <a:t>Google</a:t>
            </a:r>
            <a:r>
              <a:rPr lang="en-US" altLang="zh-CN" dirty="0"/>
              <a:t> </a:t>
            </a:r>
            <a:r>
              <a:rPr lang="tr-TR" altLang="zh-CN" dirty="0" err="1"/>
              <a:t>Slides</a:t>
            </a:r>
            <a:endParaRPr lang="zh-CN" altLang="en-US" dirty="0"/>
          </a:p>
        </p:txBody>
      </p:sp>
      <p:sp>
        <p:nvSpPr>
          <p:cNvPr id="4" name="日期占位符 3"/>
          <p:cNvSpPr>
            <a:spLocks noGrp="1"/>
          </p:cNvSpPr>
          <p:nvPr>
            <p:ph type="dt" sz="half" idx="2"/>
          </p:nvPr>
        </p:nvSpPr>
        <p:spPr>
          <a:xfrm>
            <a:off x="457200" y="4768735"/>
            <a:ext cx="2133600" cy="273928"/>
          </a:xfrm>
          <a:prstGeom prst="rect">
            <a:avLst/>
          </a:prstGeom>
        </p:spPr>
        <p:txBody>
          <a:bodyPr vert="horz" lIns="91440" tIns="45720" rIns="91440" bIns="45720" rtlCol="0" anchor="ctr"/>
          <a:lstStyle>
            <a:lvl1pPr algn="l">
              <a:defRPr sz="1200">
                <a:solidFill>
                  <a:schemeClr val="tx1">
                    <a:tint val="75000"/>
                  </a:schemeClr>
                </a:solidFill>
              </a:defRPr>
            </a:lvl1pPr>
          </a:lstStyle>
          <a:p>
            <a:fld id="{F1F10B9C-6967-416D-9C8F-B758326E0F25}" type="datetimeFigureOut">
              <a:rPr lang="zh-CN" altLang="en-US" smtClean="0"/>
              <a:pPr/>
              <a:t>2025/4/25</a:t>
            </a:fld>
            <a:endParaRPr lang="zh-CN" altLang="en-US"/>
          </a:p>
        </p:txBody>
      </p:sp>
      <p:sp>
        <p:nvSpPr>
          <p:cNvPr id="5" name="页脚占位符 4"/>
          <p:cNvSpPr>
            <a:spLocks noGrp="1"/>
          </p:cNvSpPr>
          <p:nvPr>
            <p:ph type="ftr" sz="quarter" idx="3"/>
          </p:nvPr>
        </p:nvSpPr>
        <p:spPr>
          <a:xfrm>
            <a:off x="3124200" y="4768735"/>
            <a:ext cx="2895600" cy="27392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8735"/>
            <a:ext cx="2133600" cy="273928"/>
          </a:xfrm>
          <a:prstGeom prst="rect">
            <a:avLst/>
          </a:prstGeom>
        </p:spPr>
        <p:txBody>
          <a:bodyPr vert="horz" lIns="91440" tIns="45720" rIns="91440" bIns="45720" rtlCol="0" anchor="ctr"/>
          <a:lstStyle>
            <a:lvl1pPr algn="r">
              <a:defRPr sz="1200">
                <a:solidFill>
                  <a:schemeClr val="tx1">
                    <a:tint val="75000"/>
                  </a:schemeClr>
                </a:solidFill>
              </a:defRPr>
            </a:lvl1pPr>
          </a:lstStyle>
          <a:p>
            <a:fld id="{D4154345-93AE-4186-91F7-9F35DBC083B6}" type="slidenum">
              <a:rPr lang="zh-CN" altLang="en-US" smtClean="0"/>
              <a:pPr/>
              <a:t>‹N°›</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slow" advClick="0" advTm="0">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image" Target="../media/image2.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notesSlide" Target="../notesSlides/notesSlide1.xml"/><Relationship Id="rId2" Type="http://schemas.openxmlformats.org/officeDocument/2006/relationships/tags" Target="../tags/tag2.xml"/><Relationship Id="rId16"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10" Type="http://schemas.openxmlformats.org/officeDocument/2006/relationships/tags" Target="../tags/tag10.xml"/><Relationship Id="rId19" Type="http://schemas.openxmlformats.org/officeDocument/2006/relationships/image" Target="../media/image3.png"/><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fc73abb21fd7e1c8-7a1fd7c6ce418a51-4ab482319bcd461d56fd1864120667b8.jpg"/>
          <p:cNvPicPr>
            <a:picLocks noChangeAspect="1" noChangeArrowheads="1"/>
          </p:cNvPicPr>
          <p:nvPr/>
        </p:nvPicPr>
        <p:blipFill>
          <a:blip r:embed="rId2" cstate="screen">
            <a:extLst>
              <a:ext uri="{28A0092B-C50C-407E-A947-70E740481C1C}">
                <a14:useLocalDpi xmlns:a14="http://schemas.microsoft.com/office/drawing/2010/main" xmlns=""/>
              </a:ext>
            </a:extLst>
          </a:blip>
          <a:srcRect/>
          <a:stretch>
            <a:fillRect/>
          </a:stretch>
        </p:blipFill>
        <p:spPr bwMode="auto">
          <a:xfrm>
            <a:off x="0" y="0"/>
            <a:ext cx="9144000" cy="4876800"/>
          </a:xfrm>
          <a:prstGeom prst="rect">
            <a:avLst/>
          </a:prstGeom>
          <a:noFill/>
        </p:spPr>
      </p:pic>
      <p:sp>
        <p:nvSpPr>
          <p:cNvPr id="8" name="矩形 259"/>
          <p:cNvSpPr>
            <a:spLocks noChangeArrowheads="1"/>
          </p:cNvSpPr>
          <p:nvPr/>
        </p:nvSpPr>
        <p:spPr bwMode="auto">
          <a:xfrm>
            <a:off x="3357554" y="286528"/>
            <a:ext cx="4500594" cy="804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lang="fr-FR" altLang="zh-CN" sz="4800" dirty="0" smtClean="0">
                <a:solidFill>
                  <a:schemeClr val="tx1">
                    <a:lumMod val="75000"/>
                    <a:lumOff val="25000"/>
                  </a:schemeClr>
                </a:solidFill>
                <a:latin typeface="+mj-lt"/>
                <a:ea typeface="方正正准黑简体" panose="02000000000000000000" pitchFamily="2" charset="-122"/>
                <a:cs typeface="Arial" panose="020B0604020202020204" pitchFamily="34" charset="0"/>
              </a:rPr>
              <a:t>Music </a:t>
            </a:r>
            <a:r>
              <a:rPr lang="fr-FR" altLang="zh-CN" sz="4800" dirty="0" err="1" smtClean="0">
                <a:solidFill>
                  <a:schemeClr val="tx1">
                    <a:lumMod val="75000"/>
                    <a:lumOff val="25000"/>
                  </a:schemeClr>
                </a:solidFill>
                <a:latin typeface="+mj-lt"/>
                <a:ea typeface="方正正准黑简体" panose="02000000000000000000" pitchFamily="2" charset="-122"/>
                <a:cs typeface="Arial" panose="020B0604020202020204" pitchFamily="34" charset="0"/>
              </a:rPr>
              <a:t>therapy</a:t>
            </a:r>
            <a:endParaRPr lang="zh-CN" altLang="en-US" sz="4800" dirty="0">
              <a:solidFill>
                <a:schemeClr val="tx1">
                  <a:lumMod val="75000"/>
                  <a:lumOff val="25000"/>
                </a:schemeClr>
              </a:solidFill>
              <a:latin typeface="+mj-lt"/>
              <a:ea typeface="方正正准黑简体" panose="02000000000000000000" pitchFamily="2" charset="-122"/>
              <a:cs typeface="Arial" panose="020B0604020202020204" pitchFamily="34" charset="0"/>
            </a:endParaRPr>
          </a:p>
        </p:txBody>
      </p:sp>
      <p:sp>
        <p:nvSpPr>
          <p:cNvPr id="6" name="ZoneTexte 5"/>
          <p:cNvSpPr txBox="1"/>
          <p:nvPr/>
        </p:nvSpPr>
        <p:spPr>
          <a:xfrm>
            <a:off x="428596" y="3429800"/>
            <a:ext cx="2500330" cy="369332"/>
          </a:xfrm>
          <a:prstGeom prst="rect">
            <a:avLst/>
          </a:prstGeom>
          <a:noFill/>
        </p:spPr>
        <p:txBody>
          <a:bodyPr wrap="square" rtlCol="0">
            <a:spAutoFit/>
          </a:bodyPr>
          <a:lstStyle/>
          <a:p>
            <a:r>
              <a:rPr lang="fr-FR" u="sng" dirty="0" err="1" smtClean="0">
                <a:solidFill>
                  <a:srgbClr val="002060"/>
                </a:solidFill>
                <a:effectLst>
                  <a:outerShdw blurRad="38100" dist="38100" dir="2700000" algn="tl">
                    <a:srgbClr val="000000">
                      <a:alpha val="43137"/>
                    </a:srgbClr>
                  </a:outerShdw>
                </a:effectLst>
              </a:rPr>
              <a:t>Prepared</a:t>
            </a:r>
            <a:r>
              <a:rPr lang="fr-FR" u="sng" dirty="0" smtClean="0">
                <a:solidFill>
                  <a:srgbClr val="002060"/>
                </a:solidFill>
                <a:effectLst>
                  <a:outerShdw blurRad="38100" dist="38100" dir="2700000" algn="tl">
                    <a:srgbClr val="000000">
                      <a:alpha val="43137"/>
                    </a:srgbClr>
                  </a:outerShdw>
                </a:effectLst>
              </a:rPr>
              <a:t> by(</a:t>
            </a:r>
            <a:r>
              <a:rPr lang="fr-FR" u="sng" dirty="0" err="1" smtClean="0">
                <a:solidFill>
                  <a:srgbClr val="002060"/>
                </a:solidFill>
                <a:effectLst>
                  <a:outerShdw blurRad="38100" dist="38100" dir="2700000" algn="tl">
                    <a:srgbClr val="000000">
                      <a:alpha val="43137"/>
                    </a:srgbClr>
                  </a:outerShdw>
                </a:effectLst>
              </a:rPr>
              <a:t>grp</a:t>
            </a:r>
            <a:r>
              <a:rPr lang="fr-FR" u="sng" dirty="0" smtClean="0">
                <a:solidFill>
                  <a:srgbClr val="002060"/>
                </a:solidFill>
                <a:effectLst>
                  <a:outerShdw blurRad="38100" dist="38100" dir="2700000" algn="tl">
                    <a:srgbClr val="000000">
                      <a:alpha val="43137"/>
                    </a:srgbClr>
                  </a:outerShdw>
                </a:effectLst>
              </a:rPr>
              <a:t> 04)</a:t>
            </a:r>
            <a:r>
              <a:rPr lang="ar-DZ" u="sng" dirty="0" smtClean="0">
                <a:solidFill>
                  <a:srgbClr val="002060"/>
                </a:solidFill>
                <a:effectLst>
                  <a:outerShdw blurRad="38100" dist="38100" dir="2700000" algn="tl">
                    <a:srgbClr val="000000">
                      <a:alpha val="43137"/>
                    </a:srgbClr>
                  </a:outerShdw>
                </a:effectLst>
              </a:rPr>
              <a:t>:</a:t>
            </a:r>
            <a:endParaRPr lang="fr-FR" u="sng" dirty="0">
              <a:solidFill>
                <a:srgbClr val="002060"/>
              </a:solidFill>
              <a:effectLst>
                <a:outerShdw blurRad="38100" dist="38100" dir="2700000" algn="tl">
                  <a:srgbClr val="000000">
                    <a:alpha val="43137"/>
                  </a:srgbClr>
                </a:outerShdw>
              </a:effectLst>
            </a:endParaRPr>
          </a:p>
        </p:txBody>
      </p:sp>
      <p:sp>
        <p:nvSpPr>
          <p:cNvPr id="7" name="Rectangle à coins arrondis 6"/>
          <p:cNvSpPr/>
          <p:nvPr/>
        </p:nvSpPr>
        <p:spPr>
          <a:xfrm>
            <a:off x="571472" y="3929866"/>
            <a:ext cx="164307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err="1" smtClean="0"/>
              <a:t>Tertag</a:t>
            </a:r>
            <a:r>
              <a:rPr lang="fr-FR" sz="1400" dirty="0" smtClean="0"/>
              <a:t> </a:t>
            </a:r>
            <a:r>
              <a:rPr lang="fr-FR" sz="1400" dirty="0" err="1" smtClean="0"/>
              <a:t>ines</a:t>
            </a:r>
            <a:endParaRPr lang="fr-FR" sz="1400" dirty="0"/>
          </a:p>
        </p:txBody>
      </p:sp>
      <p:sp>
        <p:nvSpPr>
          <p:cNvPr id="9" name="Rectangle à coins arrondis 8"/>
          <p:cNvSpPr/>
          <p:nvPr/>
        </p:nvSpPr>
        <p:spPr>
          <a:xfrm>
            <a:off x="1000100" y="4287056"/>
            <a:ext cx="1643074"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t>HADEF </a:t>
            </a:r>
            <a:r>
              <a:rPr lang="fr-FR" sz="1600" dirty="0" smtClean="0"/>
              <a:t>Iman</a:t>
            </a:r>
            <a:endParaRPr lang="fr-FR" sz="1600" dirty="0"/>
          </a:p>
        </p:txBody>
      </p:sp>
      <p:sp>
        <p:nvSpPr>
          <p:cNvPr id="13" name="ZoneTexte 12"/>
          <p:cNvSpPr txBox="1"/>
          <p:nvPr/>
        </p:nvSpPr>
        <p:spPr>
          <a:xfrm>
            <a:off x="3714744" y="3501238"/>
            <a:ext cx="1643074" cy="369332"/>
          </a:xfrm>
          <a:prstGeom prst="rect">
            <a:avLst/>
          </a:prstGeom>
          <a:noFill/>
        </p:spPr>
        <p:txBody>
          <a:bodyPr wrap="square" rtlCol="0">
            <a:spAutoFit/>
          </a:bodyPr>
          <a:lstStyle/>
          <a:p>
            <a:r>
              <a:rPr lang="fr-FR" u="sng" dirty="0" err="1" smtClean="0">
                <a:solidFill>
                  <a:srgbClr val="002060"/>
                </a:solidFill>
                <a:effectLst>
                  <a:outerShdw blurRad="38100" dist="38100" dir="2700000" algn="tl">
                    <a:srgbClr val="000000">
                      <a:alpha val="43137"/>
                    </a:srgbClr>
                  </a:outerShdw>
                </a:effectLst>
              </a:rPr>
              <a:t>Supervised</a:t>
            </a:r>
            <a:r>
              <a:rPr lang="fr-FR" u="sng" dirty="0" smtClean="0">
                <a:solidFill>
                  <a:srgbClr val="002060"/>
                </a:solidFill>
                <a:effectLst>
                  <a:outerShdw blurRad="38100" dist="38100" dir="2700000" algn="tl">
                    <a:srgbClr val="000000">
                      <a:alpha val="43137"/>
                    </a:srgbClr>
                  </a:outerShdw>
                </a:effectLst>
              </a:rPr>
              <a:t> by</a:t>
            </a:r>
            <a:endParaRPr lang="fr-FR" u="sng" dirty="0">
              <a:solidFill>
                <a:srgbClr val="002060"/>
              </a:solidFill>
              <a:effectLst>
                <a:outerShdw blurRad="38100" dist="38100" dir="2700000" algn="tl">
                  <a:srgbClr val="000000">
                    <a:alpha val="43137"/>
                  </a:srgbClr>
                </a:outerShdw>
              </a:effectLst>
            </a:endParaRPr>
          </a:p>
        </p:txBody>
      </p:sp>
      <p:sp>
        <p:nvSpPr>
          <p:cNvPr id="14" name="Rectangle à coins arrondis 13"/>
          <p:cNvSpPr/>
          <p:nvPr/>
        </p:nvSpPr>
        <p:spPr>
          <a:xfrm>
            <a:off x="3786182" y="4072742"/>
            <a:ext cx="2286016" cy="285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t>HANSALI </a:t>
            </a:r>
            <a:r>
              <a:rPr lang="fr-FR" sz="1600" dirty="0" err="1" smtClean="0"/>
              <a:t>meriama</a:t>
            </a:r>
            <a:endParaRPr lang="fr-FR" sz="1600" dirty="0"/>
          </a:p>
        </p:txBody>
      </p:sp>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8"/>
                                        </p:tgtEl>
                                        <p:attrNameLst>
                                          <p:attrName>ppt_y</p:attrName>
                                        </p:attrNameLst>
                                      </p:cBhvr>
                                      <p:tavLst>
                                        <p:tav tm="0">
                                          <p:val>
                                            <p:strVal val="#ppt_y"/>
                                          </p:val>
                                        </p:tav>
                                        <p:tav tm="100000">
                                          <p:val>
                                            <p:strVal val="#ppt_y"/>
                                          </p:val>
                                        </p:tav>
                                      </p:tavLst>
                                    </p:anim>
                                    <p:anim calcmode="lin" valueType="num">
                                      <p:cBhvr>
                                        <p:cTn id="9" dur="500" fill="hold"/>
                                        <p:tgtEl>
                                          <p:spTgt spid="8"/>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8"/>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8"/>
                                        </p:tgtEl>
                                      </p:cBhvr>
                                    </p:animEffect>
                                  </p:childTnLst>
                                </p:cTn>
                              </p:par>
                            </p:childTnLst>
                          </p:cTn>
                        </p:par>
                        <p:par>
                          <p:cTn id="12" fill="hold">
                            <p:stCondLst>
                              <p:cond delay="1050"/>
                            </p:stCondLst>
                            <p:childTnLst>
                              <p:par>
                                <p:cTn id="13" presetID="26" presetClass="emph" presetSubtype="0" fill="hold" grpId="1" nodeType="afterEffect">
                                  <p:stCondLst>
                                    <p:cond delay="0"/>
                                  </p:stCondLst>
                                  <p:iterate type="lt">
                                    <p:tmPct val="0"/>
                                  </p:iterate>
                                  <p:childTnLst>
                                    <p:animEffect transition="out" filter="fade">
                                      <p:cBhvr>
                                        <p:cTn id="14" dur="500" tmFilter="0, 0; .2, .5; .8, .5; 1, 0"/>
                                        <p:tgtEl>
                                          <p:spTgt spid="8"/>
                                        </p:tgtEl>
                                      </p:cBhvr>
                                    </p:animEffect>
                                    <p:animScale>
                                      <p:cBhvr>
                                        <p:cTn id="15" dur="250" autoRev="1" fill="hold"/>
                                        <p:tgtEl>
                                          <p:spTgt spid="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istrator\Desktop\fc73abb21fd7e1c8-7a1fd7c6ce418a51-4ab482319bcd461d56fd1864120667b8.jpg"/>
          <p:cNvPicPr>
            <a:picLocks noChangeAspect="1" noChangeArrowheads="1"/>
          </p:cNvPicPr>
          <p:nvPr/>
        </p:nvPicPr>
        <p:blipFill>
          <a:blip r:embed="rId2" cstate="screen">
            <a:extLst>
              <a:ext uri="{28A0092B-C50C-407E-A947-70E740481C1C}">
                <a14:useLocalDpi xmlns:a14="http://schemas.microsoft.com/office/drawing/2010/main" xmlns=""/>
              </a:ext>
            </a:extLst>
          </a:blip>
          <a:srcRect/>
          <a:stretch>
            <a:fillRect/>
          </a:stretch>
        </p:blipFill>
        <p:spPr bwMode="auto">
          <a:xfrm>
            <a:off x="0" y="-199764"/>
            <a:ext cx="9144000" cy="4876800"/>
          </a:xfrm>
          <a:prstGeom prst="rect">
            <a:avLst/>
          </a:prstGeom>
          <a:noFill/>
        </p:spPr>
      </p:pic>
      <p:sp>
        <p:nvSpPr>
          <p:cNvPr id="10" name="矩形 259">
            <a:extLst>
              <a:ext uri="{FF2B5EF4-FFF2-40B4-BE49-F238E27FC236}">
                <a16:creationId xmlns:a16="http://schemas.microsoft.com/office/drawing/2014/main" xmlns="" id="{89253DAE-D9AB-4C40-A99E-AC6F2E9CCE37}"/>
              </a:ext>
            </a:extLst>
          </p:cNvPr>
          <p:cNvSpPr>
            <a:spLocks noChangeArrowheads="1"/>
          </p:cNvSpPr>
          <p:nvPr/>
        </p:nvSpPr>
        <p:spPr bwMode="auto">
          <a:xfrm>
            <a:off x="323528" y="3576437"/>
            <a:ext cx="8496944" cy="1173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lang="tr-TR" altLang="zh-CN" sz="7200" dirty="0">
                <a:solidFill>
                  <a:schemeClr val="tx1">
                    <a:lumMod val="75000"/>
                    <a:lumOff val="25000"/>
                  </a:schemeClr>
                </a:solidFill>
                <a:latin typeface="+mj-lt"/>
                <a:ea typeface="方正正准黑简体" panose="02000000000000000000" pitchFamily="2" charset="-122"/>
                <a:cs typeface="Arial" panose="020B0604020202020204" pitchFamily="34" charset="0"/>
              </a:rPr>
              <a:t>Thank </a:t>
            </a:r>
            <a:r>
              <a:rPr lang="tr-TR" altLang="zh-CN" sz="7200" dirty="0" smtClean="0">
                <a:solidFill>
                  <a:schemeClr val="tx1">
                    <a:lumMod val="75000"/>
                    <a:lumOff val="25000"/>
                  </a:schemeClr>
                </a:solidFill>
                <a:latin typeface="+mj-lt"/>
                <a:ea typeface="方正正准黑简体" panose="02000000000000000000" pitchFamily="2" charset="-122"/>
                <a:cs typeface="Arial" panose="020B0604020202020204" pitchFamily="34" charset="0"/>
              </a:rPr>
              <a:t>you</a:t>
            </a:r>
            <a:endParaRPr lang="zh-CN" altLang="en-US" sz="7200" dirty="0">
              <a:solidFill>
                <a:schemeClr val="tx1">
                  <a:lumMod val="75000"/>
                  <a:lumOff val="25000"/>
                </a:schemeClr>
              </a:solidFill>
              <a:latin typeface="+mj-lt"/>
              <a:ea typeface="方正正准黑简体" panose="02000000000000000000" pitchFamily="2" charset="-122"/>
              <a:cs typeface="Arial" panose="020B0604020202020204" pitchFamily="34" charset="0"/>
            </a:endParaRPr>
          </a:p>
        </p:txBody>
      </p:sp>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0"/>
                                        </p:tgtEl>
                                        <p:attrNameLst>
                                          <p:attrName>ppt_y</p:attrName>
                                        </p:attrNameLst>
                                      </p:cBhvr>
                                      <p:tavLst>
                                        <p:tav tm="0">
                                          <p:val>
                                            <p:strVal val="#ppt_y"/>
                                          </p:val>
                                        </p:tav>
                                        <p:tav tm="100000">
                                          <p:val>
                                            <p:strVal val="#ppt_y"/>
                                          </p:val>
                                        </p:tav>
                                      </p:tavLst>
                                    </p:anim>
                                    <p:anim calcmode="lin" valueType="num">
                                      <p:cBhvr>
                                        <p:cTn id="9"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0"/>
                                        </p:tgtEl>
                                      </p:cBhvr>
                                    </p:animEffect>
                                  </p:childTnLst>
                                </p:cTn>
                              </p:par>
                            </p:childTnLst>
                          </p:cTn>
                        </p:par>
                        <p:par>
                          <p:cTn id="12" fill="hold">
                            <p:stCondLst>
                              <p:cond delay="850"/>
                            </p:stCondLst>
                            <p:childTnLst>
                              <p:par>
                                <p:cTn id="13" presetID="26" presetClass="emph" presetSubtype="0" fill="hold" grpId="1" nodeType="afterEffect">
                                  <p:stCondLst>
                                    <p:cond delay="0"/>
                                  </p:stCondLst>
                                  <p:iterate type="lt">
                                    <p:tmPct val="0"/>
                                  </p:iterate>
                                  <p:childTnLst>
                                    <p:animEffect transition="out" filter="fade">
                                      <p:cBhvr>
                                        <p:cTn id="14" dur="500" tmFilter="0, 0; .2, .5; .8, .5; 1, 0"/>
                                        <p:tgtEl>
                                          <p:spTgt spid="10"/>
                                        </p:tgtEl>
                                      </p:cBhvr>
                                    </p:animEffect>
                                    <p:animScale>
                                      <p:cBhvr>
                                        <p:cTn id="15"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H_Entry_1"/>
          <p:cNvSpPr/>
          <p:nvPr>
            <p:custDataLst>
              <p:tags r:id="rId2"/>
            </p:custDataLst>
          </p:nvPr>
        </p:nvSpPr>
        <p:spPr>
          <a:xfrm>
            <a:off x="2071670" y="1286660"/>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fr-FR" altLang="zh-CN" sz="1400" b="1" dirty="0" smtClean="0">
                <a:solidFill>
                  <a:srgbClr val="FFFFFF"/>
                </a:solidFill>
                <a:latin typeface="+mj-lt"/>
                <a:ea typeface="微软雅黑" panose="020B0503020204020204" pitchFamily="34" charset="-122"/>
                <a:sym typeface="Arial" panose="020B0604020202020204" pitchFamily="34" charset="0"/>
              </a:rPr>
              <a:t>Introduction</a:t>
            </a:r>
            <a:endParaRPr lang="zh-CN" altLang="en-US" sz="1400" b="1" dirty="0">
              <a:solidFill>
                <a:srgbClr val="FFFFFF"/>
              </a:solidFill>
              <a:latin typeface="+mj-lt"/>
              <a:ea typeface="微软雅黑" panose="020B0503020204020204" pitchFamily="34" charset="-122"/>
              <a:sym typeface="Arial" panose="020B0604020202020204" pitchFamily="34" charset="0"/>
            </a:endParaRPr>
          </a:p>
        </p:txBody>
      </p:sp>
      <p:sp>
        <p:nvSpPr>
          <p:cNvPr id="3078" name="MH_Number_1"/>
          <p:cNvSpPr txBox="1">
            <a:spLocks noChangeArrowheads="1"/>
          </p:cNvSpPr>
          <p:nvPr>
            <p:custDataLst>
              <p:tags r:id="rId3"/>
            </p:custDataLst>
          </p:nvPr>
        </p:nvSpPr>
        <p:spPr bwMode="auto">
          <a:xfrm>
            <a:off x="4000496" y="1286660"/>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a:solidFill>
                  <a:schemeClr val="tx1">
                    <a:lumMod val="75000"/>
                    <a:lumOff val="25000"/>
                  </a:schemeClr>
                </a:solidFill>
                <a:latin typeface="+mn-lt"/>
                <a:ea typeface="微软雅黑" panose="020B0503020204020204" pitchFamily="34" charset="-122"/>
                <a:sym typeface="Arial" panose="020B0604020202020204" pitchFamily="34" charset="0"/>
              </a:rPr>
              <a:t>01</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grpSp>
        <p:nvGrpSpPr>
          <p:cNvPr id="2" name="MH_Others_1"/>
          <p:cNvGrpSpPr/>
          <p:nvPr>
            <p:custDataLst>
              <p:tags r:id="rId4"/>
            </p:custDataLst>
          </p:nvPr>
        </p:nvGrpSpPr>
        <p:grpSpPr>
          <a:xfrm>
            <a:off x="4437977" y="938503"/>
            <a:ext cx="295054" cy="4132275"/>
            <a:chOff x="4349750" y="1062266"/>
            <a:chExt cx="393426" cy="5508000"/>
          </a:xfrm>
        </p:grpSpPr>
        <p:pic>
          <p:nvPicPr>
            <p:cNvPr id="3083" name="Picture 3"/>
            <p:cNvPicPr>
              <a:picLocks noChangeAspect="1" noChangeArrowheads="1"/>
            </p:cNvPicPr>
            <p:nvPr/>
          </p:nvPicPr>
          <p:blipFill>
            <a:blip r:embed="rId18" cstate="print">
              <a:duotone>
                <a:schemeClr val="bg2">
                  <a:shade val="45000"/>
                  <a:satMod val="135000"/>
                </a:schemeClr>
                <a:prstClr val="white"/>
              </a:duotone>
              <a:extLst>
                <a:ext uri="{28A0092B-C50C-407E-A947-70E740481C1C}">
                  <a14:useLocalDpi xmlns:a14="http://schemas.microsoft.com/office/drawing/2010/main" xmlns=""/>
                </a:ext>
              </a:extLst>
            </a:blip>
            <a:srcRect/>
            <a:stretch>
              <a:fillRect/>
            </a:stretch>
          </p:blipFill>
          <p:spPr bwMode="auto">
            <a:xfrm>
              <a:off x="4349750" y="1062266"/>
              <a:ext cx="81701" cy="5508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082" name="Picture 3"/>
            <p:cNvPicPr>
              <a:picLocks noChangeAspect="1" noChangeArrowheads="1"/>
            </p:cNvPicPr>
            <p:nvPr/>
          </p:nvPicPr>
          <p:blipFill>
            <a:blip r:embed="rId19" cstate="print">
              <a:duotone>
                <a:schemeClr val="bg2">
                  <a:shade val="45000"/>
                  <a:satMod val="135000"/>
                </a:schemeClr>
                <a:prstClr val="white"/>
              </a:duotone>
              <a:extLst>
                <a:ext uri="{28A0092B-C50C-407E-A947-70E740481C1C}">
                  <a14:useLocalDpi xmlns:a14="http://schemas.microsoft.com/office/drawing/2010/main" xmlns=""/>
                </a:ext>
              </a:extLst>
            </a:blip>
            <a:srcRect/>
            <a:stretch>
              <a:fillRect/>
            </a:stretch>
          </p:blipFill>
          <p:spPr bwMode="auto">
            <a:xfrm>
              <a:off x="4679350" y="1815142"/>
              <a:ext cx="63826" cy="45566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sp>
        <p:nvSpPr>
          <p:cNvPr id="18" name="MH_Entry_3"/>
          <p:cNvSpPr/>
          <p:nvPr>
            <p:custDataLst>
              <p:tags r:id="rId5"/>
            </p:custDataLst>
          </p:nvPr>
        </p:nvSpPr>
        <p:spPr>
          <a:xfrm>
            <a:off x="2071670" y="2643982"/>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tr-TR" altLang="zh-CN" sz="1400" b="1" dirty="0" smtClean="0">
                <a:solidFill>
                  <a:srgbClr val="FFFFFF"/>
                </a:solidFill>
                <a:ea typeface="微软雅黑" panose="020B0503020204020204" pitchFamily="34" charset="-122"/>
                <a:sym typeface="Arial" panose="020B0604020202020204" pitchFamily="34" charset="0"/>
              </a:rPr>
              <a:t>Definition</a:t>
            </a:r>
            <a:endParaRPr lang="zh-CN" altLang="en-US" sz="1400" b="1" dirty="0">
              <a:solidFill>
                <a:srgbClr val="FFFFFF"/>
              </a:solidFill>
              <a:latin typeface="+mj-lt"/>
              <a:ea typeface="微软雅黑" panose="020B0503020204020204" pitchFamily="34" charset="-122"/>
              <a:sym typeface="Arial" panose="020B0604020202020204" pitchFamily="34" charset="0"/>
            </a:endParaRPr>
          </a:p>
        </p:txBody>
      </p:sp>
      <p:sp>
        <p:nvSpPr>
          <p:cNvPr id="19" name="MH_Number_3"/>
          <p:cNvSpPr txBox="1">
            <a:spLocks noChangeArrowheads="1"/>
          </p:cNvSpPr>
          <p:nvPr>
            <p:custDataLst>
              <p:tags r:id="rId6"/>
            </p:custDataLst>
          </p:nvPr>
        </p:nvSpPr>
        <p:spPr bwMode="auto">
          <a:xfrm>
            <a:off x="4000496" y="2643982"/>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a:solidFill>
                  <a:schemeClr val="tx1">
                    <a:lumMod val="75000"/>
                    <a:lumOff val="25000"/>
                  </a:schemeClr>
                </a:solidFill>
                <a:latin typeface="+mn-lt"/>
                <a:ea typeface="微软雅黑" panose="020B0503020204020204" pitchFamily="34" charset="-122"/>
                <a:sym typeface="Arial" panose="020B0604020202020204" pitchFamily="34" charset="0"/>
              </a:rPr>
              <a:t>03</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30" name="MH_Entry_2"/>
          <p:cNvSpPr/>
          <p:nvPr>
            <p:custDataLst>
              <p:tags r:id="rId7"/>
            </p:custDataLst>
          </p:nvPr>
        </p:nvSpPr>
        <p:spPr>
          <a:xfrm flipH="1">
            <a:off x="5214942" y="1858164"/>
            <a:ext cx="1928826"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tr-TR" altLang="zh-CN" sz="1400" b="1" dirty="0" smtClean="0">
                <a:solidFill>
                  <a:srgbClr val="FFFFFF"/>
                </a:solidFill>
                <a:latin typeface="+mj-lt"/>
                <a:ea typeface="微软雅黑" panose="020B0503020204020204" pitchFamily="34" charset="-122"/>
                <a:sym typeface="Arial" panose="020B0604020202020204" pitchFamily="34" charset="0"/>
              </a:rPr>
              <a:t>Historical Overview</a:t>
            </a:r>
            <a:endParaRPr lang="zh-CN" altLang="en-US" sz="1400" b="1" dirty="0">
              <a:solidFill>
                <a:srgbClr val="FFFFFF"/>
              </a:solidFill>
              <a:latin typeface="+mj-lt"/>
              <a:ea typeface="微软雅黑" panose="020B0503020204020204" pitchFamily="34" charset="-122"/>
              <a:sym typeface="Arial" panose="020B0604020202020204" pitchFamily="34" charset="0"/>
            </a:endParaRPr>
          </a:p>
        </p:txBody>
      </p:sp>
      <p:sp>
        <p:nvSpPr>
          <p:cNvPr id="31" name="MH_Number_2"/>
          <p:cNvSpPr txBox="1">
            <a:spLocks noChangeArrowheads="1"/>
          </p:cNvSpPr>
          <p:nvPr>
            <p:custDataLst>
              <p:tags r:id="rId8"/>
            </p:custDataLst>
          </p:nvPr>
        </p:nvSpPr>
        <p:spPr bwMode="auto">
          <a:xfrm flipH="1">
            <a:off x="4786314" y="1786726"/>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4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a:solidFill>
                  <a:schemeClr val="tx1">
                    <a:lumMod val="75000"/>
                    <a:lumOff val="25000"/>
                  </a:schemeClr>
                </a:solidFill>
                <a:latin typeface="+mn-lt"/>
                <a:ea typeface="微软雅黑" panose="020B0503020204020204" pitchFamily="34" charset="-122"/>
                <a:sym typeface="Arial" panose="020B0604020202020204" pitchFamily="34" charset="0"/>
              </a:rPr>
              <a:t>02</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34" name="MH_Number_4"/>
          <p:cNvSpPr txBox="1">
            <a:spLocks noChangeArrowheads="1"/>
          </p:cNvSpPr>
          <p:nvPr>
            <p:custDataLst>
              <p:tags r:id="rId9"/>
            </p:custDataLst>
          </p:nvPr>
        </p:nvSpPr>
        <p:spPr bwMode="auto">
          <a:xfrm flipH="1">
            <a:off x="4786314" y="3144048"/>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8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smtClean="0">
                <a:solidFill>
                  <a:schemeClr val="tx1">
                    <a:lumMod val="75000"/>
                    <a:lumOff val="25000"/>
                  </a:schemeClr>
                </a:solidFill>
                <a:latin typeface="+mn-lt"/>
                <a:ea typeface="微软雅黑" panose="020B0503020204020204" pitchFamily="34" charset="-122"/>
                <a:sym typeface="Arial" panose="020B0604020202020204" pitchFamily="34" charset="0"/>
              </a:rPr>
              <a:t>04</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51" name="MH_Others_2"/>
          <p:cNvSpPr txBox="1">
            <a:spLocks noChangeArrowheads="1"/>
          </p:cNvSpPr>
          <p:nvPr>
            <p:custDataLst>
              <p:tags r:id="rId10"/>
            </p:custDataLst>
          </p:nvPr>
        </p:nvSpPr>
        <p:spPr bwMode="auto">
          <a:xfrm>
            <a:off x="3863783" y="693667"/>
            <a:ext cx="1524446" cy="43871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0" tIns="0" rIns="0" bIns="0" anchor="ctr" anchorCtr="0">
            <a:noAutofit/>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ea typeface="宋体" panose="02010600030101010101" pitchFamily="2" charset="-122"/>
              </a:defRPr>
            </a:lvl1pPr>
            <a:lvl2pPr marL="742950" indent="-285750">
              <a:lnSpc>
                <a:spcPct val="90000"/>
              </a:lnSpc>
              <a:spcBef>
                <a:spcPts val="375"/>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solidFill>
                  <a:schemeClr val="tx1"/>
                </a:solidFill>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ea typeface="宋体" panose="02010600030101010101" pitchFamily="2" charset="-122"/>
              </a:defRPr>
            </a:lvl9pPr>
          </a:lstStyle>
          <a:p>
            <a:pPr>
              <a:lnSpc>
                <a:spcPct val="100000"/>
              </a:lnSpc>
              <a:spcBef>
                <a:spcPct val="0"/>
              </a:spcBef>
              <a:buFontTx/>
              <a:buNone/>
            </a:pPr>
            <a:r>
              <a:rPr lang="en-US" altLang="zh-CN" sz="1800" dirty="0">
                <a:solidFill>
                  <a:schemeClr val="tx1">
                    <a:lumMod val="75000"/>
                    <a:lumOff val="25000"/>
                  </a:schemeClr>
                </a:solidFill>
                <a:latin typeface="+mn-lt"/>
                <a:ea typeface="微软雅黑" panose="020B0503020204020204" pitchFamily="34" charset="-122"/>
                <a:sym typeface="Arial" panose="020B0604020202020204" pitchFamily="34" charset="0"/>
              </a:rPr>
              <a:t>CONTENTS</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41" name="MH_Entry_4"/>
          <p:cNvSpPr/>
          <p:nvPr>
            <p:custDataLst>
              <p:tags r:id="rId11"/>
            </p:custDataLst>
          </p:nvPr>
        </p:nvSpPr>
        <p:spPr>
          <a:xfrm flipH="1">
            <a:off x="5286380" y="3144048"/>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a:bodyPr>
          <a:lstStyle/>
          <a:p>
            <a:pPr algn="ctr">
              <a:lnSpc>
                <a:spcPct val="120000"/>
              </a:lnSpc>
            </a:pPr>
            <a:r>
              <a:rPr lang="tr-TR" altLang="zh-CN" sz="1400" b="1" dirty="0" smtClean="0">
                <a:solidFill>
                  <a:srgbClr val="FFFFFF"/>
                </a:solidFill>
                <a:ea typeface="微软雅黑" panose="020B0503020204020204" pitchFamily="34" charset="-122"/>
                <a:sym typeface="Arial" panose="020B0604020202020204" pitchFamily="34" charset="0"/>
              </a:rPr>
              <a:t>Types of Therapies</a:t>
            </a:r>
            <a:endParaRPr lang="zh-CN" altLang="en-US" sz="1400" b="1" dirty="0">
              <a:solidFill>
                <a:srgbClr val="FFFFFF"/>
              </a:solidFill>
              <a:ea typeface="微软雅黑" panose="020B0503020204020204" pitchFamily="34" charset="-122"/>
              <a:sym typeface="Arial" panose="020B0604020202020204" pitchFamily="34" charset="0"/>
            </a:endParaRPr>
          </a:p>
        </p:txBody>
      </p:sp>
      <p:sp>
        <p:nvSpPr>
          <p:cNvPr id="14" name="Rectangle 13"/>
          <p:cNvSpPr/>
          <p:nvPr/>
        </p:nvSpPr>
        <p:spPr>
          <a:xfrm>
            <a:off x="3286116" y="215090"/>
            <a:ext cx="2571768" cy="3571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bg1"/>
              </a:solidFill>
            </a:endParaRPr>
          </a:p>
        </p:txBody>
      </p:sp>
      <p:sp>
        <p:nvSpPr>
          <p:cNvPr id="15" name="MH_Number_4"/>
          <p:cNvSpPr txBox="1">
            <a:spLocks noChangeArrowheads="1"/>
          </p:cNvSpPr>
          <p:nvPr>
            <p:custDataLst>
              <p:tags r:id="rId12"/>
            </p:custDataLst>
          </p:nvPr>
        </p:nvSpPr>
        <p:spPr bwMode="auto">
          <a:xfrm flipH="1">
            <a:off x="4000496" y="3644114"/>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8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smtClean="0">
                <a:solidFill>
                  <a:schemeClr val="tx1">
                    <a:lumMod val="75000"/>
                    <a:lumOff val="25000"/>
                  </a:schemeClr>
                </a:solidFill>
                <a:latin typeface="+mn-lt"/>
                <a:ea typeface="微软雅黑" panose="020B0503020204020204" pitchFamily="34" charset="-122"/>
                <a:sym typeface="Arial" panose="020B0604020202020204" pitchFamily="34" charset="0"/>
              </a:rPr>
              <a:t>05</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16" name="MH_Entry_4"/>
          <p:cNvSpPr/>
          <p:nvPr>
            <p:custDataLst>
              <p:tags r:id="rId13"/>
            </p:custDataLst>
          </p:nvPr>
        </p:nvSpPr>
        <p:spPr>
          <a:xfrm flipH="1">
            <a:off x="2143108" y="3644114"/>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fontScale="92500" lnSpcReduction="10000"/>
          </a:bodyPr>
          <a:lstStyle/>
          <a:p>
            <a:pPr algn="ctr">
              <a:lnSpc>
                <a:spcPct val="120000"/>
              </a:lnSpc>
            </a:pPr>
            <a:r>
              <a:rPr lang="tr-TR" altLang="zh-CN" sz="1400" b="1" dirty="0" smtClean="0">
                <a:solidFill>
                  <a:srgbClr val="FFFFFF"/>
                </a:solidFill>
                <a:latin typeface="+mj-lt"/>
                <a:ea typeface="微软雅黑" panose="020B0503020204020204" pitchFamily="34" charset="-122"/>
                <a:sym typeface="Arial" panose="020B0604020202020204" pitchFamily="34" charset="0"/>
              </a:rPr>
              <a:t>Method of Music Therapy</a:t>
            </a:r>
            <a:endParaRPr lang="zh-CN" altLang="en-US" sz="1400" b="1" dirty="0">
              <a:solidFill>
                <a:srgbClr val="FFFFFF"/>
              </a:solidFill>
              <a:latin typeface="+mj-lt"/>
              <a:ea typeface="微软雅黑" panose="020B0503020204020204" pitchFamily="34" charset="-122"/>
              <a:sym typeface="Arial" panose="020B0604020202020204" pitchFamily="34" charset="0"/>
            </a:endParaRPr>
          </a:p>
        </p:txBody>
      </p:sp>
      <p:sp>
        <p:nvSpPr>
          <p:cNvPr id="17" name="MH_Number_4"/>
          <p:cNvSpPr txBox="1">
            <a:spLocks noChangeArrowheads="1"/>
          </p:cNvSpPr>
          <p:nvPr>
            <p:custDataLst>
              <p:tags r:id="rId14"/>
            </p:custDataLst>
          </p:nvPr>
        </p:nvSpPr>
        <p:spPr bwMode="auto">
          <a:xfrm flipH="1">
            <a:off x="4786314" y="4144180"/>
            <a:ext cx="442031" cy="46576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65032" tIns="32516" rIns="65032" bIns="32516" anchor="ctr" anchorCtr="1">
            <a:noAutofit/>
          </a:bodyPr>
          <a:lstStyle>
            <a:defPPr>
              <a:defRPr lang="zh-CN"/>
            </a:defPPr>
            <a:lvl1pPr algn="ctr">
              <a:lnSpc>
                <a:spcPct val="100000"/>
              </a:lnSpc>
              <a:spcBef>
                <a:spcPct val="0"/>
              </a:spcBef>
              <a:buFontTx/>
              <a:buNone/>
              <a:defRPr sz="2800" b="1">
                <a:solidFill>
                  <a:srgbClr val="00B0F0"/>
                </a:solidFill>
                <a:latin typeface="幼圆" panose="02010509060101010101" pitchFamily="49" charset="-122"/>
                <a:ea typeface="幼圆" panose="02010509060101010101" pitchFamily="49" charset="-122"/>
                <a:cs typeface="Verdana" panose="020B0604030504040204" pitchFamily="34" charset="0"/>
              </a:defRPr>
            </a:lvl1pPr>
            <a:lvl2pPr marL="742950" indent="-285750">
              <a:lnSpc>
                <a:spcPct val="90000"/>
              </a:lnSpc>
              <a:spcBef>
                <a:spcPts val="375"/>
              </a:spcBef>
              <a:buFont typeface="Arial" panose="020B0604020202020204" pitchFamily="34" charset="0"/>
              <a:buChar char="•"/>
              <a:defRPr>
                <a:latin typeface="Calibri" panose="020F0502020204030204" pitchFamily="34" charset="0"/>
                <a:ea typeface="宋体" panose="02010600030101010101" pitchFamily="2" charset="-122"/>
              </a:defRPr>
            </a:lvl2pPr>
            <a:lvl3pPr marL="1143000" indent="-228600">
              <a:lnSpc>
                <a:spcPct val="90000"/>
              </a:lnSpc>
              <a:spcBef>
                <a:spcPts val="375"/>
              </a:spcBef>
              <a:buFont typeface="Arial" panose="020B0604020202020204" pitchFamily="34" charset="0"/>
              <a:buChar char="•"/>
              <a:defRPr sz="1500">
                <a:latin typeface="Calibri" panose="020F0502020204030204" pitchFamily="34" charset="0"/>
                <a:ea typeface="宋体" panose="02010600030101010101" pitchFamily="2" charset="-122"/>
              </a:defRPr>
            </a:lvl3pPr>
            <a:lvl4pPr marL="16002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4pPr>
            <a:lvl5pPr marL="2057400" indent="-228600">
              <a:lnSpc>
                <a:spcPct val="90000"/>
              </a:lnSpc>
              <a:spcBef>
                <a:spcPts val="375"/>
              </a:spcBef>
              <a:buFont typeface="Arial" panose="020B0604020202020204" pitchFamily="34" charset="0"/>
              <a:buChar char="•"/>
              <a:defRPr sz="1300">
                <a:latin typeface="Calibri" panose="020F0502020204030204" pitchFamily="34" charset="0"/>
                <a:ea typeface="宋体" panose="02010600030101010101" pitchFamily="2" charset="-122"/>
              </a:defRPr>
            </a:lvl5pPr>
            <a:lvl6pPr marL="25146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6pPr>
            <a:lvl7pPr marL="29718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7pPr>
            <a:lvl8pPr marL="34290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8pPr>
            <a:lvl9pPr marL="3886200" indent="-228600" fontAlgn="base">
              <a:lnSpc>
                <a:spcPct val="90000"/>
              </a:lnSpc>
              <a:spcBef>
                <a:spcPts val="375"/>
              </a:spcBef>
              <a:spcAft>
                <a:spcPct val="0"/>
              </a:spcAft>
              <a:buFont typeface="Arial" panose="020B0604020202020204" pitchFamily="34" charset="0"/>
              <a:buChar char="•"/>
              <a:defRPr sz="1300">
                <a:latin typeface="Calibri" panose="020F0502020204030204" pitchFamily="34" charset="0"/>
                <a:ea typeface="宋体" panose="02010600030101010101" pitchFamily="2" charset="-122"/>
              </a:defRPr>
            </a:lvl9pPr>
          </a:lstStyle>
          <a:p>
            <a:r>
              <a:rPr lang="en-US" altLang="zh-CN" sz="1800" dirty="0" smtClean="0">
                <a:solidFill>
                  <a:schemeClr val="tx1">
                    <a:lumMod val="75000"/>
                    <a:lumOff val="25000"/>
                  </a:schemeClr>
                </a:solidFill>
                <a:latin typeface="+mn-lt"/>
                <a:ea typeface="微软雅黑" panose="020B0503020204020204" pitchFamily="34" charset="-122"/>
                <a:sym typeface="Arial" panose="020B0604020202020204" pitchFamily="34" charset="0"/>
              </a:rPr>
              <a:t>06</a:t>
            </a:r>
            <a:endParaRPr lang="zh-CN" altLang="en-US" sz="1800" dirty="0">
              <a:solidFill>
                <a:schemeClr val="tx1">
                  <a:lumMod val="75000"/>
                  <a:lumOff val="25000"/>
                </a:schemeClr>
              </a:solidFill>
              <a:latin typeface="+mn-lt"/>
              <a:ea typeface="微软雅黑" panose="020B0503020204020204" pitchFamily="34" charset="-122"/>
              <a:sym typeface="Arial" panose="020B0604020202020204" pitchFamily="34" charset="0"/>
            </a:endParaRPr>
          </a:p>
        </p:txBody>
      </p:sp>
      <p:sp>
        <p:nvSpPr>
          <p:cNvPr id="21" name="MH_Entry_4"/>
          <p:cNvSpPr/>
          <p:nvPr>
            <p:custDataLst>
              <p:tags r:id="rId15"/>
            </p:custDataLst>
          </p:nvPr>
        </p:nvSpPr>
        <p:spPr>
          <a:xfrm flipH="1">
            <a:off x="5286380" y="4144180"/>
            <a:ext cx="1856312" cy="465769"/>
          </a:xfrm>
          <a:prstGeom prst="rect">
            <a:avLst/>
          </a:prstGeom>
          <a:solidFill>
            <a:schemeClr val="tx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rmAutofit fontScale="92500" lnSpcReduction="10000"/>
          </a:bodyPr>
          <a:lstStyle/>
          <a:p>
            <a:pPr algn="ctr">
              <a:lnSpc>
                <a:spcPct val="120000"/>
              </a:lnSpc>
            </a:pPr>
            <a:endParaRPr lang="fr-FR" altLang="zh-CN" sz="1400" b="1" dirty="0" smtClean="0">
              <a:solidFill>
                <a:srgbClr val="FFFFFF"/>
              </a:solidFill>
              <a:ea typeface="微软雅黑" panose="020B0503020204020204" pitchFamily="34" charset="-122"/>
              <a:sym typeface="Arial" panose="020B0604020202020204" pitchFamily="34" charset="0"/>
            </a:endParaRPr>
          </a:p>
          <a:p>
            <a:pPr algn="ctr">
              <a:lnSpc>
                <a:spcPct val="120000"/>
              </a:lnSpc>
            </a:pPr>
            <a:r>
              <a:rPr lang="tr-TR" altLang="zh-CN" sz="1400" b="1" dirty="0" smtClean="0">
                <a:solidFill>
                  <a:srgbClr val="FFFFFF"/>
                </a:solidFill>
                <a:ea typeface="微软雅黑" panose="020B0503020204020204" pitchFamily="34" charset="-122"/>
                <a:sym typeface="Arial" panose="020B0604020202020204" pitchFamily="34" charset="0"/>
              </a:rPr>
              <a:t>Conclusion</a:t>
            </a:r>
            <a:endParaRPr lang="zh-CN" altLang="en-US" sz="1400" b="1" dirty="0" smtClean="0">
              <a:solidFill>
                <a:srgbClr val="FFFFFF"/>
              </a:solidFill>
              <a:ea typeface="微软雅黑" panose="020B0503020204020204" pitchFamily="34" charset="-122"/>
              <a:sym typeface="Arial" panose="020B0604020202020204" pitchFamily="34" charset="0"/>
            </a:endParaRPr>
          </a:p>
          <a:p>
            <a:pPr algn="ctr">
              <a:lnSpc>
                <a:spcPct val="120000"/>
              </a:lnSpc>
            </a:pPr>
            <a:endParaRPr lang="zh-CN" altLang="en-US" sz="1400" b="1" dirty="0">
              <a:solidFill>
                <a:srgbClr val="FFFFFF"/>
              </a:solidFill>
              <a:latin typeface="+mj-lt"/>
              <a:ea typeface="微软雅黑" panose="020B0503020204020204" pitchFamily="34" charset="-122"/>
              <a:sym typeface="Arial" panose="020B0604020202020204" pitchFamily="34" charset="0"/>
            </a:endParaRPr>
          </a:p>
        </p:txBody>
      </p:sp>
    </p:spTree>
    <p:custDataLst>
      <p:tags r:id="rId1"/>
    </p:custDataLst>
    <p:extLst>
      <p:ext uri="{BB962C8B-B14F-4D97-AF65-F5344CB8AC3E}">
        <p14:creationId xmlns:p14="http://schemas.microsoft.com/office/powerpoint/2010/main" xmlns="" val="2855298995"/>
      </p:ext>
    </p:extLst>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wipe(left)">
                                      <p:cBhvr>
                                        <p:cTn id="7" dur="500"/>
                                        <p:tgtEl>
                                          <p:spTgt spid="5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53" presetClass="entr" presetSubtype="16" fill="hold" grpId="0" nodeType="clickEffect">
                                  <p:stCondLst>
                                    <p:cond delay="0"/>
                                  </p:stCondLst>
                                  <p:childTnLst>
                                    <p:set>
                                      <p:cBhvr>
                                        <p:cTn id="15" dur="1" fill="hold">
                                          <p:stCondLst>
                                            <p:cond delay="0"/>
                                          </p:stCondLst>
                                        </p:cTn>
                                        <p:tgtEl>
                                          <p:spTgt spid="3078"/>
                                        </p:tgtEl>
                                        <p:attrNameLst>
                                          <p:attrName>style.visibility</p:attrName>
                                        </p:attrNameLst>
                                      </p:cBhvr>
                                      <p:to>
                                        <p:strVal val="visible"/>
                                      </p:to>
                                    </p:set>
                                    <p:anim calcmode="lin" valueType="num">
                                      <p:cBhvr>
                                        <p:cTn id="16" dur="500" fill="hold"/>
                                        <p:tgtEl>
                                          <p:spTgt spid="3078"/>
                                        </p:tgtEl>
                                        <p:attrNameLst>
                                          <p:attrName>ppt_w</p:attrName>
                                        </p:attrNameLst>
                                      </p:cBhvr>
                                      <p:tavLst>
                                        <p:tav tm="0">
                                          <p:val>
                                            <p:fltVal val="0"/>
                                          </p:val>
                                        </p:tav>
                                        <p:tav tm="100000">
                                          <p:val>
                                            <p:strVal val="#ppt_w"/>
                                          </p:val>
                                        </p:tav>
                                      </p:tavLst>
                                    </p:anim>
                                    <p:anim calcmode="lin" valueType="num">
                                      <p:cBhvr>
                                        <p:cTn id="17" dur="500" fill="hold"/>
                                        <p:tgtEl>
                                          <p:spTgt spid="3078"/>
                                        </p:tgtEl>
                                        <p:attrNameLst>
                                          <p:attrName>ppt_h</p:attrName>
                                        </p:attrNameLst>
                                      </p:cBhvr>
                                      <p:tavLst>
                                        <p:tav tm="0">
                                          <p:val>
                                            <p:fltVal val="0"/>
                                          </p:val>
                                        </p:tav>
                                        <p:tav tm="100000">
                                          <p:val>
                                            <p:strVal val="#ppt_h"/>
                                          </p:val>
                                        </p:tav>
                                      </p:tavLst>
                                    </p:anim>
                                    <p:animEffect transition="in" filter="fade">
                                      <p:cBhvr>
                                        <p:cTn id="18" dur="500"/>
                                        <p:tgtEl>
                                          <p:spTgt spid="3078"/>
                                        </p:tgtEl>
                                      </p:cBhvr>
                                    </p:animEffect>
                                  </p:childTnLst>
                                </p:cTn>
                              </p:par>
                              <p:par>
                                <p:cTn id="19" presetID="22" presetClass="entr" presetSubtype="2" fill="hold" grpId="0" nodeType="withEffect">
                                  <p:stCondLst>
                                    <p:cond delay="250"/>
                                  </p:stCondLst>
                                  <p:childTnLst>
                                    <p:set>
                                      <p:cBhvr>
                                        <p:cTn id="20" dur="1" fill="hold">
                                          <p:stCondLst>
                                            <p:cond delay="0"/>
                                          </p:stCondLst>
                                        </p:cTn>
                                        <p:tgtEl>
                                          <p:spTgt spid="5"/>
                                        </p:tgtEl>
                                        <p:attrNameLst>
                                          <p:attrName>style.visibility</p:attrName>
                                        </p:attrNameLst>
                                      </p:cBhvr>
                                      <p:to>
                                        <p:strVal val="visible"/>
                                      </p:to>
                                    </p:set>
                                    <p:animEffect transition="in" filter="wipe(right)">
                                      <p:cBhvr>
                                        <p:cTn id="21" dur="500"/>
                                        <p:tgtEl>
                                          <p:spTgt spid="5"/>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500" fill="hold"/>
                                        <p:tgtEl>
                                          <p:spTgt spid="31"/>
                                        </p:tgtEl>
                                        <p:attrNameLst>
                                          <p:attrName>ppt_w</p:attrName>
                                        </p:attrNameLst>
                                      </p:cBhvr>
                                      <p:tavLst>
                                        <p:tav tm="0">
                                          <p:val>
                                            <p:fltVal val="0"/>
                                          </p:val>
                                        </p:tav>
                                        <p:tav tm="100000">
                                          <p:val>
                                            <p:strVal val="#ppt_w"/>
                                          </p:val>
                                        </p:tav>
                                      </p:tavLst>
                                    </p:anim>
                                    <p:anim calcmode="lin" valueType="num">
                                      <p:cBhvr>
                                        <p:cTn id="25" dur="500" fill="hold"/>
                                        <p:tgtEl>
                                          <p:spTgt spid="31"/>
                                        </p:tgtEl>
                                        <p:attrNameLst>
                                          <p:attrName>ppt_h</p:attrName>
                                        </p:attrNameLst>
                                      </p:cBhvr>
                                      <p:tavLst>
                                        <p:tav tm="0">
                                          <p:val>
                                            <p:fltVal val="0"/>
                                          </p:val>
                                        </p:tav>
                                        <p:tav tm="100000">
                                          <p:val>
                                            <p:strVal val="#ppt_h"/>
                                          </p:val>
                                        </p:tav>
                                      </p:tavLst>
                                    </p:anim>
                                    <p:animEffect transition="in" filter="fade">
                                      <p:cBhvr>
                                        <p:cTn id="26" dur="500"/>
                                        <p:tgtEl>
                                          <p:spTgt spid="31"/>
                                        </p:tgtEl>
                                      </p:cBhvr>
                                    </p:animEffect>
                                  </p:childTnLst>
                                </p:cTn>
                              </p:par>
                              <p:par>
                                <p:cTn id="27" presetID="22" presetClass="entr" presetSubtype="8" fill="hold" grpId="0" nodeType="withEffect">
                                  <p:stCondLst>
                                    <p:cond delay="250"/>
                                  </p:stCondLst>
                                  <p:childTnLst>
                                    <p:set>
                                      <p:cBhvr>
                                        <p:cTn id="28" dur="1" fill="hold">
                                          <p:stCondLst>
                                            <p:cond delay="0"/>
                                          </p:stCondLst>
                                        </p:cTn>
                                        <p:tgtEl>
                                          <p:spTgt spid="30"/>
                                        </p:tgtEl>
                                        <p:attrNameLst>
                                          <p:attrName>style.visibility</p:attrName>
                                        </p:attrNameLst>
                                      </p:cBhvr>
                                      <p:to>
                                        <p:strVal val="visible"/>
                                      </p:to>
                                    </p:set>
                                    <p:animEffect transition="in" filter="wipe(left)">
                                      <p:cBhvr>
                                        <p:cTn id="29" dur="500"/>
                                        <p:tgtEl>
                                          <p:spTgt spid="30"/>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p:cTn id="32" dur="500" fill="hold"/>
                                        <p:tgtEl>
                                          <p:spTgt spid="19"/>
                                        </p:tgtEl>
                                        <p:attrNameLst>
                                          <p:attrName>ppt_w</p:attrName>
                                        </p:attrNameLst>
                                      </p:cBhvr>
                                      <p:tavLst>
                                        <p:tav tm="0">
                                          <p:val>
                                            <p:fltVal val="0"/>
                                          </p:val>
                                        </p:tav>
                                        <p:tav tm="100000">
                                          <p:val>
                                            <p:strVal val="#ppt_w"/>
                                          </p:val>
                                        </p:tav>
                                      </p:tavLst>
                                    </p:anim>
                                    <p:anim calcmode="lin" valueType="num">
                                      <p:cBhvr>
                                        <p:cTn id="33" dur="500" fill="hold"/>
                                        <p:tgtEl>
                                          <p:spTgt spid="19"/>
                                        </p:tgtEl>
                                        <p:attrNameLst>
                                          <p:attrName>ppt_h</p:attrName>
                                        </p:attrNameLst>
                                      </p:cBhvr>
                                      <p:tavLst>
                                        <p:tav tm="0">
                                          <p:val>
                                            <p:fltVal val="0"/>
                                          </p:val>
                                        </p:tav>
                                        <p:tav tm="100000">
                                          <p:val>
                                            <p:strVal val="#ppt_h"/>
                                          </p:val>
                                        </p:tav>
                                      </p:tavLst>
                                    </p:anim>
                                    <p:animEffect transition="in" filter="fade">
                                      <p:cBhvr>
                                        <p:cTn id="34" dur="500"/>
                                        <p:tgtEl>
                                          <p:spTgt spid="19"/>
                                        </p:tgtEl>
                                      </p:cBhvr>
                                    </p:animEffect>
                                  </p:childTnLst>
                                </p:cTn>
                              </p:par>
                              <p:par>
                                <p:cTn id="35" presetID="22" presetClass="entr" presetSubtype="2" fill="hold" grpId="0" nodeType="withEffect">
                                  <p:stCondLst>
                                    <p:cond delay="250"/>
                                  </p:stCondLst>
                                  <p:childTnLst>
                                    <p:set>
                                      <p:cBhvr>
                                        <p:cTn id="36" dur="1" fill="hold">
                                          <p:stCondLst>
                                            <p:cond delay="0"/>
                                          </p:stCondLst>
                                        </p:cTn>
                                        <p:tgtEl>
                                          <p:spTgt spid="18"/>
                                        </p:tgtEl>
                                        <p:attrNameLst>
                                          <p:attrName>style.visibility</p:attrName>
                                        </p:attrNameLst>
                                      </p:cBhvr>
                                      <p:to>
                                        <p:strVal val="visible"/>
                                      </p:to>
                                    </p:set>
                                    <p:animEffect transition="in" filter="wipe(right)">
                                      <p:cBhvr>
                                        <p:cTn id="37" dur="500"/>
                                        <p:tgtEl>
                                          <p:spTgt spid="18"/>
                                        </p:tgtEl>
                                      </p:cBhvr>
                                    </p:animEffect>
                                  </p:childTnLst>
                                </p:cTn>
                              </p:par>
                              <p:par>
                                <p:cTn id="38" presetID="53" presetClass="entr" presetSubtype="16" fill="hold" grpId="0" nodeType="withEffect">
                                  <p:stCondLst>
                                    <p:cond delay="0"/>
                                  </p:stCondLst>
                                  <p:childTnLst>
                                    <p:set>
                                      <p:cBhvr>
                                        <p:cTn id="39" dur="1" fill="hold">
                                          <p:stCondLst>
                                            <p:cond delay="0"/>
                                          </p:stCondLst>
                                        </p:cTn>
                                        <p:tgtEl>
                                          <p:spTgt spid="34"/>
                                        </p:tgtEl>
                                        <p:attrNameLst>
                                          <p:attrName>style.visibility</p:attrName>
                                        </p:attrNameLst>
                                      </p:cBhvr>
                                      <p:to>
                                        <p:strVal val="visible"/>
                                      </p:to>
                                    </p:set>
                                    <p:anim calcmode="lin" valueType="num">
                                      <p:cBhvr>
                                        <p:cTn id="40" dur="500" fill="hold"/>
                                        <p:tgtEl>
                                          <p:spTgt spid="34"/>
                                        </p:tgtEl>
                                        <p:attrNameLst>
                                          <p:attrName>ppt_w</p:attrName>
                                        </p:attrNameLst>
                                      </p:cBhvr>
                                      <p:tavLst>
                                        <p:tav tm="0">
                                          <p:val>
                                            <p:fltVal val="0"/>
                                          </p:val>
                                        </p:tav>
                                        <p:tav tm="100000">
                                          <p:val>
                                            <p:strVal val="#ppt_w"/>
                                          </p:val>
                                        </p:tav>
                                      </p:tavLst>
                                    </p:anim>
                                    <p:anim calcmode="lin" valueType="num">
                                      <p:cBhvr>
                                        <p:cTn id="41" dur="500" fill="hold"/>
                                        <p:tgtEl>
                                          <p:spTgt spid="34"/>
                                        </p:tgtEl>
                                        <p:attrNameLst>
                                          <p:attrName>ppt_h</p:attrName>
                                        </p:attrNameLst>
                                      </p:cBhvr>
                                      <p:tavLst>
                                        <p:tav tm="0">
                                          <p:val>
                                            <p:fltVal val="0"/>
                                          </p:val>
                                        </p:tav>
                                        <p:tav tm="100000">
                                          <p:val>
                                            <p:strVal val="#ppt_h"/>
                                          </p:val>
                                        </p:tav>
                                      </p:tavLst>
                                    </p:anim>
                                    <p:animEffect transition="in" filter="fade">
                                      <p:cBhvr>
                                        <p:cTn id="42" dur="500"/>
                                        <p:tgtEl>
                                          <p:spTgt spid="34"/>
                                        </p:tgtEl>
                                      </p:cBhvr>
                                    </p:animEffect>
                                  </p:childTnLst>
                                </p:cTn>
                              </p:par>
                              <p:par>
                                <p:cTn id="43" presetID="22" presetClass="entr" presetSubtype="8" fill="hold" grpId="0" nodeType="withEffect">
                                  <p:stCondLst>
                                    <p:cond delay="250"/>
                                  </p:stCondLst>
                                  <p:childTnLst>
                                    <p:set>
                                      <p:cBhvr>
                                        <p:cTn id="44" dur="1" fill="hold">
                                          <p:stCondLst>
                                            <p:cond delay="0"/>
                                          </p:stCondLst>
                                        </p:cTn>
                                        <p:tgtEl>
                                          <p:spTgt spid="41"/>
                                        </p:tgtEl>
                                        <p:attrNameLst>
                                          <p:attrName>style.visibility</p:attrName>
                                        </p:attrNameLst>
                                      </p:cBhvr>
                                      <p:to>
                                        <p:strVal val="visible"/>
                                      </p:to>
                                    </p:set>
                                    <p:animEffect transition="in" filter="wipe(left)">
                                      <p:cBhvr>
                                        <p:cTn id="45" dur="500"/>
                                        <p:tgtEl>
                                          <p:spTgt spid="41"/>
                                        </p:tgtEl>
                                      </p:cBhvr>
                                    </p:animEffect>
                                  </p:childTnLst>
                                </p:cTn>
                              </p:par>
                              <p:par>
                                <p:cTn id="46" presetID="53" presetClass="entr" presetSubtype="16" fill="hold" grpId="0" nodeType="with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ppt_w</p:attrName>
                                        </p:attrNameLst>
                                      </p:cBhvr>
                                      <p:tavLst>
                                        <p:tav tm="0">
                                          <p:val>
                                            <p:fltVal val="0"/>
                                          </p:val>
                                        </p:tav>
                                        <p:tav tm="100000">
                                          <p:val>
                                            <p:strVal val="#ppt_w"/>
                                          </p:val>
                                        </p:tav>
                                      </p:tavLst>
                                    </p:anim>
                                    <p:anim calcmode="lin" valueType="num">
                                      <p:cBhvr>
                                        <p:cTn id="49" dur="500" fill="hold"/>
                                        <p:tgtEl>
                                          <p:spTgt spid="15"/>
                                        </p:tgtEl>
                                        <p:attrNameLst>
                                          <p:attrName>ppt_h</p:attrName>
                                        </p:attrNameLst>
                                      </p:cBhvr>
                                      <p:tavLst>
                                        <p:tav tm="0">
                                          <p:val>
                                            <p:fltVal val="0"/>
                                          </p:val>
                                        </p:tav>
                                        <p:tav tm="100000">
                                          <p:val>
                                            <p:strVal val="#ppt_h"/>
                                          </p:val>
                                        </p:tav>
                                      </p:tavLst>
                                    </p:anim>
                                    <p:animEffect transition="in" filter="fade">
                                      <p:cBhvr>
                                        <p:cTn id="50" dur="500"/>
                                        <p:tgtEl>
                                          <p:spTgt spid="15"/>
                                        </p:tgtEl>
                                      </p:cBhvr>
                                    </p:animEffect>
                                  </p:childTnLst>
                                </p:cTn>
                              </p:par>
                              <p:par>
                                <p:cTn id="51" presetID="22" presetClass="entr" presetSubtype="8" fill="hold" grpId="0" nodeType="withEffect">
                                  <p:stCondLst>
                                    <p:cond delay="250"/>
                                  </p:stCondLst>
                                  <p:childTnLst>
                                    <p:set>
                                      <p:cBhvr>
                                        <p:cTn id="52" dur="1" fill="hold">
                                          <p:stCondLst>
                                            <p:cond delay="0"/>
                                          </p:stCondLst>
                                        </p:cTn>
                                        <p:tgtEl>
                                          <p:spTgt spid="16"/>
                                        </p:tgtEl>
                                        <p:attrNameLst>
                                          <p:attrName>style.visibility</p:attrName>
                                        </p:attrNameLst>
                                      </p:cBhvr>
                                      <p:to>
                                        <p:strVal val="visible"/>
                                      </p:to>
                                    </p:set>
                                    <p:animEffect transition="in" filter="wipe(left)">
                                      <p:cBhvr>
                                        <p:cTn id="53" dur="500"/>
                                        <p:tgtEl>
                                          <p:spTgt spid="16"/>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17"/>
                                        </p:tgtEl>
                                        <p:attrNameLst>
                                          <p:attrName>style.visibility</p:attrName>
                                        </p:attrNameLst>
                                      </p:cBhvr>
                                      <p:to>
                                        <p:strVal val="visible"/>
                                      </p:to>
                                    </p:set>
                                    <p:anim calcmode="lin" valueType="num">
                                      <p:cBhvr>
                                        <p:cTn id="56" dur="500" fill="hold"/>
                                        <p:tgtEl>
                                          <p:spTgt spid="17"/>
                                        </p:tgtEl>
                                        <p:attrNameLst>
                                          <p:attrName>ppt_w</p:attrName>
                                        </p:attrNameLst>
                                      </p:cBhvr>
                                      <p:tavLst>
                                        <p:tav tm="0">
                                          <p:val>
                                            <p:fltVal val="0"/>
                                          </p:val>
                                        </p:tav>
                                        <p:tav tm="100000">
                                          <p:val>
                                            <p:strVal val="#ppt_w"/>
                                          </p:val>
                                        </p:tav>
                                      </p:tavLst>
                                    </p:anim>
                                    <p:anim calcmode="lin" valueType="num">
                                      <p:cBhvr>
                                        <p:cTn id="57" dur="500" fill="hold"/>
                                        <p:tgtEl>
                                          <p:spTgt spid="17"/>
                                        </p:tgtEl>
                                        <p:attrNameLst>
                                          <p:attrName>ppt_h</p:attrName>
                                        </p:attrNameLst>
                                      </p:cBhvr>
                                      <p:tavLst>
                                        <p:tav tm="0">
                                          <p:val>
                                            <p:fltVal val="0"/>
                                          </p:val>
                                        </p:tav>
                                        <p:tav tm="100000">
                                          <p:val>
                                            <p:strVal val="#ppt_h"/>
                                          </p:val>
                                        </p:tav>
                                      </p:tavLst>
                                    </p:anim>
                                    <p:animEffect transition="in" filter="fade">
                                      <p:cBhvr>
                                        <p:cTn id="58" dur="500"/>
                                        <p:tgtEl>
                                          <p:spTgt spid="17"/>
                                        </p:tgtEl>
                                      </p:cBhvr>
                                    </p:animEffect>
                                  </p:childTnLst>
                                </p:cTn>
                              </p:par>
                              <p:par>
                                <p:cTn id="59" presetID="22" presetClass="entr" presetSubtype="8" fill="hold" grpId="0" nodeType="withEffect">
                                  <p:stCondLst>
                                    <p:cond delay="250"/>
                                  </p:stCondLst>
                                  <p:childTnLst>
                                    <p:set>
                                      <p:cBhvr>
                                        <p:cTn id="60" dur="1" fill="hold">
                                          <p:stCondLst>
                                            <p:cond delay="0"/>
                                          </p:stCondLst>
                                        </p:cTn>
                                        <p:tgtEl>
                                          <p:spTgt spid="21"/>
                                        </p:tgtEl>
                                        <p:attrNameLst>
                                          <p:attrName>style.visibility</p:attrName>
                                        </p:attrNameLst>
                                      </p:cBhvr>
                                      <p:to>
                                        <p:strVal val="visible"/>
                                      </p:to>
                                    </p:set>
                                    <p:animEffect transition="in" filter="wipe(left)">
                                      <p:cBhvr>
                                        <p:cTn id="6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078" grpId="0"/>
      <p:bldP spid="18" grpId="0" animBg="1"/>
      <p:bldP spid="19" grpId="0"/>
      <p:bldP spid="30" grpId="0" animBg="1"/>
      <p:bldP spid="31" grpId="0"/>
      <p:bldP spid="34" grpId="0"/>
      <p:bldP spid="51" grpId="0"/>
      <p:bldP spid="41" grpId="0" animBg="1"/>
      <p:bldP spid="15" grpId="0"/>
      <p:bldP spid="16" grpId="0" animBg="1"/>
      <p:bldP spid="17" grpId="0"/>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Image 14" descr="77078a62987c4692d91827e1b3dacccd-removebg-preview.png"/>
          <p:cNvPicPr>
            <a:picLocks noChangeAspect="1"/>
          </p:cNvPicPr>
          <p:nvPr/>
        </p:nvPicPr>
        <p:blipFill>
          <a:blip r:embed="rId2" cstate="print"/>
          <a:stretch>
            <a:fillRect/>
          </a:stretch>
        </p:blipFill>
        <p:spPr>
          <a:xfrm>
            <a:off x="5334000" y="715156"/>
            <a:ext cx="3810000" cy="3810000"/>
          </a:xfrm>
          <a:prstGeom prst="rect">
            <a:avLst/>
          </a:prstGeom>
        </p:spPr>
      </p:pic>
      <p:grpSp>
        <p:nvGrpSpPr>
          <p:cNvPr id="12" name="Groupe 11"/>
          <p:cNvGrpSpPr/>
          <p:nvPr/>
        </p:nvGrpSpPr>
        <p:grpSpPr>
          <a:xfrm>
            <a:off x="500034" y="286528"/>
            <a:ext cx="1378561" cy="900525"/>
            <a:chOff x="928662" y="1072346"/>
            <a:chExt cx="1378561" cy="900525"/>
          </a:xfrm>
        </p:grpSpPr>
        <p:sp>
          <p:nvSpPr>
            <p:cNvPr id="7" name="文本框 41"/>
            <p:cNvSpPr txBox="1"/>
            <p:nvPr/>
          </p:nvSpPr>
          <p:spPr>
            <a:xfrm>
              <a:off x="1000100" y="1072346"/>
              <a:ext cx="1064990" cy="900525"/>
            </a:xfrm>
            <a:prstGeom prst="rect">
              <a:avLst/>
            </a:prstGeom>
            <a:noFill/>
          </p:spPr>
          <p:txBody>
            <a:bodyPr wrap="square" lIns="68580" tIns="34290" rIns="68580" bIns="34290" rtlCol="0">
              <a:spAutoFit/>
            </a:bodyPr>
            <a:lstStyle/>
            <a:p>
              <a:pPr algn="ctr"/>
              <a:r>
                <a:rPr lang="en-US" altLang="zh-CN" sz="5400" b="1" dirty="0">
                  <a:solidFill>
                    <a:schemeClr val="tx1">
                      <a:lumMod val="75000"/>
                      <a:lumOff val="25000"/>
                    </a:schemeClr>
                  </a:solidFill>
                  <a:latin typeface="+mj-lt"/>
                </a:rPr>
                <a:t>01</a:t>
              </a:r>
              <a:endParaRPr lang="zh-CN" altLang="en-US" sz="5400" b="1" dirty="0">
                <a:solidFill>
                  <a:schemeClr val="tx1">
                    <a:lumMod val="75000"/>
                    <a:lumOff val="25000"/>
                  </a:schemeClr>
                </a:solidFill>
                <a:latin typeface="+mj-lt"/>
              </a:endParaRPr>
            </a:p>
          </p:txBody>
        </p:sp>
        <p:cxnSp>
          <p:nvCxnSpPr>
            <p:cNvPr id="8" name="直接连接符 7"/>
            <p:cNvCxnSpPr/>
            <p:nvPr/>
          </p:nvCxnSpPr>
          <p:spPr>
            <a:xfrm>
              <a:off x="928662" y="1858164"/>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grpSp>
      <p:sp>
        <p:nvSpPr>
          <p:cNvPr id="10" name="文本框 46"/>
          <p:cNvSpPr txBox="1"/>
          <p:nvPr/>
        </p:nvSpPr>
        <p:spPr>
          <a:xfrm>
            <a:off x="357158" y="1072346"/>
            <a:ext cx="2730329" cy="377026"/>
          </a:xfrm>
          <a:prstGeom prst="rect">
            <a:avLst/>
          </a:prstGeom>
          <a:noFill/>
        </p:spPr>
        <p:txBody>
          <a:bodyPr wrap="square" lIns="68580" tIns="34290" rIns="68580" bIns="34290" rtlCol="0">
            <a:spAutoFit/>
          </a:bodyPr>
          <a:lstStyle/>
          <a:p>
            <a:pPr>
              <a:defRPr/>
            </a:pPr>
            <a:r>
              <a:rPr lang="fr-FR" altLang="zh-CN" sz="2000" b="1" dirty="0" smtClean="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rPr>
              <a:t>Introduction</a:t>
            </a:r>
            <a:endParaRPr lang="zh-CN" altLang="en-US" sz="2800" b="1" kern="0" dirty="0">
              <a:solidFill>
                <a:schemeClr val="tx2">
                  <a:lumMod val="60000"/>
                  <a:lumOff val="40000"/>
                </a:schemeClr>
              </a:solidFill>
              <a:effectLst>
                <a:outerShdw blurRad="38100" dist="38100" dir="2700000" algn="tl">
                  <a:srgbClr val="000000">
                    <a:alpha val="43137"/>
                  </a:srgbClr>
                </a:outerShdw>
              </a:effectLst>
              <a:latin typeface="+mj-lt"/>
              <a:ea typeface="微软雅黑" pitchFamily="34" charset="-122"/>
              <a:cs typeface="Times New Roman" panose="02020603050405020304" pitchFamily="18" charset="0"/>
            </a:endParaRPr>
          </a:p>
        </p:txBody>
      </p:sp>
      <p:sp>
        <p:nvSpPr>
          <p:cNvPr id="11" name="矩形 10"/>
          <p:cNvSpPr/>
          <p:nvPr/>
        </p:nvSpPr>
        <p:spPr>
          <a:xfrm>
            <a:off x="285720" y="1500974"/>
            <a:ext cx="5643602" cy="3217804"/>
          </a:xfrm>
          <a:prstGeom prst="rect">
            <a:avLst/>
          </a:prstGeom>
        </p:spPr>
        <p:txBody>
          <a:bodyPr wrap="square" lIns="68580" tIns="34290" rIns="68580" bIns="34290">
            <a:spAutoFit/>
          </a:bodyPr>
          <a:lstStyle/>
          <a:p>
            <a:pPr>
              <a:lnSpc>
                <a:spcPct val="120000"/>
              </a:lnSpc>
            </a:pPr>
            <a:r>
              <a:rPr lang="en-US" sz="1050" dirty="0" smtClean="0"/>
              <a:t/>
            </a:r>
            <a:br>
              <a:rPr lang="en-US" sz="1050" dirty="0" smtClean="0"/>
            </a:br>
            <a:r>
              <a:rPr lang="en-US" sz="1600" dirty="0" smtClean="0">
                <a:latin typeface="Bodoni MT" pitchFamily="18" charset="0"/>
              </a:rPr>
              <a:t>Music therapy is a therapeutic approach that uses music systematically to address individuals' physical, emotional, psychological, and social needs. </a:t>
            </a:r>
          </a:p>
          <a:p>
            <a:pPr>
              <a:lnSpc>
                <a:spcPct val="120000"/>
              </a:lnSpc>
            </a:pPr>
            <a:r>
              <a:rPr lang="en-US" sz="1600" dirty="0" smtClean="0">
                <a:latin typeface="Bodoni MT" pitchFamily="18" charset="0"/>
              </a:rPr>
              <a:t>It serves as an effective tool to treat various mental and</a:t>
            </a:r>
          </a:p>
          <a:p>
            <a:pPr>
              <a:lnSpc>
                <a:spcPct val="120000"/>
              </a:lnSpc>
            </a:pPr>
            <a:r>
              <a:rPr lang="en-US" sz="1600" dirty="0" smtClean="0">
                <a:latin typeface="Bodoni MT" pitchFamily="18" charset="0"/>
              </a:rPr>
              <a:t> physical issues, such as anxiety, depression, and stress. </a:t>
            </a:r>
          </a:p>
          <a:p>
            <a:pPr>
              <a:lnSpc>
                <a:spcPct val="120000"/>
              </a:lnSpc>
            </a:pPr>
            <a:r>
              <a:rPr lang="en-US" sz="1600" dirty="0" smtClean="0">
                <a:latin typeface="Bodoni MT" pitchFamily="18" charset="0"/>
              </a:rPr>
              <a:t>Through interaction with music, individuals can achieve emotional balance, relieve tension, and enhance social abilities. Music therapy is not just a recreational activity but a </a:t>
            </a:r>
          </a:p>
          <a:p>
            <a:pPr>
              <a:lnSpc>
                <a:spcPct val="120000"/>
              </a:lnSpc>
            </a:pPr>
            <a:r>
              <a:rPr lang="en-US" sz="1600" dirty="0" smtClean="0">
                <a:latin typeface="Bodoni MT" pitchFamily="18" charset="0"/>
              </a:rPr>
              <a:t>well-researched treatment method that contributes to improving the overall health and well-being of patients in various settings</a:t>
            </a:r>
            <a:endParaRPr lang="zh-CN" altLang="en-US" sz="1600" dirty="0">
              <a:solidFill>
                <a:schemeClr val="tx1">
                  <a:lumMod val="50000"/>
                  <a:lumOff val="50000"/>
                </a:schemeClr>
              </a:solidFill>
              <a:latin typeface="Bodoni MT" pitchFamily="18" charset="0"/>
            </a:endParaRPr>
          </a:p>
        </p:txBody>
      </p:sp>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25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750"/>
                                        <p:tgtEl>
                                          <p:spTgt spid="10"/>
                                        </p:tgtEl>
                                      </p:cBhvr>
                                    </p:animEffect>
                                  </p:childTnLst>
                                </p:cTn>
                              </p:par>
                              <p:par>
                                <p:cTn id="8" presetID="22" presetClass="entr" presetSubtype="8" fill="hold" grpId="0"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wipe(left)">
                                      <p:cBhvr>
                                        <p:cTn id="10" dur="125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714348" y="143652"/>
            <a:ext cx="1378561" cy="900525"/>
            <a:chOff x="1753279" y="1780031"/>
            <a:chExt cx="1378561" cy="900525"/>
          </a:xfrm>
        </p:grpSpPr>
        <p:cxnSp>
          <p:nvCxnSpPr>
            <p:cNvPr id="8" name="直接连接符 7"/>
            <p:cNvCxnSpPr/>
            <p:nvPr/>
          </p:nvCxnSpPr>
          <p:spPr>
            <a:xfrm>
              <a:off x="1753279" y="2573068"/>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sp>
          <p:nvSpPr>
            <p:cNvPr id="12" name="文本框 41">
              <a:extLst>
                <a:ext uri="{FF2B5EF4-FFF2-40B4-BE49-F238E27FC236}">
                  <a16:creationId xmlns:a16="http://schemas.microsoft.com/office/drawing/2014/main" xmlns="" id="{F5829EC4-F064-6F4D-B845-72EF17D5C5C3}"/>
                </a:ext>
              </a:extLst>
            </p:cNvPr>
            <p:cNvSpPr txBox="1"/>
            <p:nvPr/>
          </p:nvSpPr>
          <p:spPr>
            <a:xfrm>
              <a:off x="1918120" y="1780031"/>
              <a:ext cx="1064990" cy="900525"/>
            </a:xfrm>
            <a:prstGeom prst="rect">
              <a:avLst/>
            </a:prstGeom>
            <a:noFill/>
          </p:spPr>
          <p:txBody>
            <a:bodyPr wrap="square" lIns="68580" tIns="34290" rIns="68580" bIns="34290" rtlCol="0">
              <a:spAutoFit/>
            </a:bodyPr>
            <a:lstStyle/>
            <a:p>
              <a:pPr algn="ctr"/>
              <a:r>
                <a:rPr lang="en-US" altLang="zh-CN" sz="5400" b="1" dirty="0">
                  <a:solidFill>
                    <a:schemeClr val="tx1">
                      <a:lumMod val="75000"/>
                      <a:lumOff val="25000"/>
                    </a:schemeClr>
                  </a:solidFill>
                  <a:latin typeface="+mj-lt"/>
                </a:rPr>
                <a:t>02</a:t>
              </a:r>
              <a:endParaRPr lang="zh-CN" altLang="en-US" sz="5400" b="1" dirty="0">
                <a:solidFill>
                  <a:schemeClr val="tx1">
                    <a:lumMod val="75000"/>
                    <a:lumOff val="25000"/>
                  </a:schemeClr>
                </a:solidFill>
                <a:latin typeface="+mj-lt"/>
              </a:endParaRPr>
            </a:p>
          </p:txBody>
        </p:sp>
      </p:grpSp>
      <p:sp>
        <p:nvSpPr>
          <p:cNvPr id="14" name="文本框 46">
            <a:extLst>
              <a:ext uri="{FF2B5EF4-FFF2-40B4-BE49-F238E27FC236}">
                <a16:creationId xmlns:a16="http://schemas.microsoft.com/office/drawing/2014/main" xmlns="" id="{EA2C8CC2-43E4-E048-8D3B-11CF3D36FBA8}"/>
              </a:ext>
            </a:extLst>
          </p:cNvPr>
          <p:cNvSpPr txBox="1"/>
          <p:nvPr/>
        </p:nvSpPr>
        <p:spPr>
          <a:xfrm>
            <a:off x="571472" y="929470"/>
            <a:ext cx="2500330" cy="654025"/>
          </a:xfrm>
          <a:prstGeom prst="rect">
            <a:avLst/>
          </a:prstGeom>
          <a:noFill/>
        </p:spPr>
        <p:txBody>
          <a:bodyPr wrap="square" lIns="68580" tIns="34290" rIns="68580" bIns="34290" rtlCol="0">
            <a:spAutoFit/>
          </a:bodyPr>
          <a:lstStyle/>
          <a:p>
            <a:pPr>
              <a:defRPr/>
            </a:pPr>
            <a:r>
              <a:rPr lang="tr-TR" altLang="zh-CN" b="1" kern="0" dirty="0" smtClean="0">
                <a:solidFill>
                  <a:schemeClr val="tx2">
                    <a:lumMod val="60000"/>
                    <a:lumOff val="40000"/>
                  </a:schemeClr>
                </a:solidFill>
                <a:effectLst>
                  <a:outerShdw blurRad="38100" dist="38100" dir="2700000" algn="tl">
                    <a:srgbClr val="000000">
                      <a:alpha val="43137"/>
                    </a:srgbClr>
                  </a:outerShdw>
                </a:effectLst>
                <a:latin typeface="+mj-lt"/>
                <a:ea typeface="微软雅黑" pitchFamily="34" charset="-122"/>
                <a:cs typeface="Times New Roman" panose="02020603050405020304" pitchFamily="18" charset="0"/>
              </a:rPr>
              <a:t>Historical Overview</a:t>
            </a:r>
          </a:p>
          <a:p>
            <a:pPr>
              <a:defRPr/>
            </a:pPr>
            <a:endParaRPr lang="zh-CN" altLang="en-US" sz="2000" b="1" kern="0" dirty="0">
              <a:solidFill>
                <a:schemeClr val="tx1">
                  <a:lumMod val="75000"/>
                  <a:lumOff val="25000"/>
                </a:schemeClr>
              </a:solidFill>
              <a:latin typeface="+mj-lt"/>
              <a:ea typeface="微软雅黑" pitchFamily="34" charset="-122"/>
              <a:cs typeface="Times New Roman" panose="02020603050405020304" pitchFamily="18" charset="0"/>
            </a:endParaRPr>
          </a:p>
        </p:txBody>
      </p:sp>
      <p:sp>
        <p:nvSpPr>
          <p:cNvPr id="15" name="矩形 10">
            <a:extLst>
              <a:ext uri="{FF2B5EF4-FFF2-40B4-BE49-F238E27FC236}">
                <a16:creationId xmlns:a16="http://schemas.microsoft.com/office/drawing/2014/main" xmlns="" id="{8DC1AA6F-DC00-0B40-8137-6BAA1D3DEE9C}"/>
              </a:ext>
            </a:extLst>
          </p:cNvPr>
          <p:cNvSpPr/>
          <p:nvPr/>
        </p:nvSpPr>
        <p:spPr>
          <a:xfrm>
            <a:off x="3428960" y="1072346"/>
            <a:ext cx="5715040" cy="3688702"/>
          </a:xfrm>
          <a:prstGeom prst="rect">
            <a:avLst/>
          </a:prstGeom>
        </p:spPr>
        <p:txBody>
          <a:bodyPr wrap="square" lIns="68580" tIns="34290" rIns="68580" bIns="34290">
            <a:spAutoFit/>
          </a:bodyPr>
          <a:lstStyle/>
          <a:p>
            <a:pPr>
              <a:lnSpc>
                <a:spcPct val="120000"/>
              </a:lnSpc>
            </a:pPr>
            <a:r>
              <a:rPr lang="en-US" sz="1400" dirty="0" smtClean="0"/>
              <a:t/>
            </a:r>
            <a:br>
              <a:rPr lang="en-US" sz="1400" dirty="0" smtClean="0"/>
            </a:br>
            <a:r>
              <a:rPr lang="en-US" sz="1400" dirty="0" smtClean="0">
                <a:latin typeface="Bodoni MT" pitchFamily="18" charset="0"/>
              </a:rPr>
              <a:t>The origins of music therapy date back to ancient civilizations, where music was used for spiritual healing. In the 20th century, music therapy began to gain recognition as a formal treatment. One of the pioneers in this field was </a:t>
            </a:r>
            <a:r>
              <a:rPr lang="en-US" sz="1400" b="1" dirty="0" smtClean="0">
                <a:latin typeface="Bodoni MT" pitchFamily="18" charset="0"/>
              </a:rPr>
              <a:t>E. Thayer Gaston</a:t>
            </a:r>
            <a:r>
              <a:rPr lang="en-US" sz="1400" dirty="0" smtClean="0">
                <a:latin typeface="Bodoni MT" pitchFamily="18" charset="0"/>
              </a:rPr>
              <a:t>, an American professor who is often referred to as the</a:t>
            </a:r>
          </a:p>
          <a:p>
            <a:pPr>
              <a:lnSpc>
                <a:spcPct val="120000"/>
              </a:lnSpc>
            </a:pPr>
            <a:r>
              <a:rPr lang="en-US" sz="1400" dirty="0" smtClean="0">
                <a:latin typeface="Bodoni MT" pitchFamily="18" charset="0"/>
              </a:rPr>
              <a:t> "father of music therapy." He played a significant role in establishing music therapy as a professional discipline in the mid-1900s. Another notable figure is </a:t>
            </a:r>
            <a:r>
              <a:rPr lang="en-US" sz="1400" b="1" dirty="0" smtClean="0">
                <a:latin typeface="Bodoni MT" pitchFamily="18" charset="0"/>
              </a:rPr>
              <a:t>Juliet Alvin</a:t>
            </a:r>
            <a:r>
              <a:rPr lang="en-US" sz="1400" dirty="0" smtClean="0">
                <a:latin typeface="Bodoni MT" pitchFamily="18" charset="0"/>
              </a:rPr>
              <a:t>, a British music therapist who contributed to the development of music therapy practices in Europe. During World War II, music was used to help soldiers recover from psychological trauma. In the 1970s, music therapy was officially recognized as a profession, and associations like the </a:t>
            </a:r>
            <a:r>
              <a:rPr lang="en-US" sz="1400" b="1" dirty="0" smtClean="0">
                <a:latin typeface="Bodoni MT" pitchFamily="18" charset="0"/>
              </a:rPr>
              <a:t>American Music Therapy Association (AMTA)</a:t>
            </a:r>
            <a:r>
              <a:rPr lang="en-US" sz="1400" dirty="0" smtClean="0">
                <a:latin typeface="Bodoni MT" pitchFamily="18" charset="0"/>
              </a:rPr>
              <a:t> were founded to support research and training in this field</a:t>
            </a:r>
            <a:endParaRPr lang="zh-CN" altLang="en-US" sz="1400" dirty="0">
              <a:solidFill>
                <a:schemeClr val="tx1">
                  <a:lumMod val="50000"/>
                  <a:lumOff val="50000"/>
                </a:schemeClr>
              </a:solidFill>
              <a:latin typeface="Bodoni MT" pitchFamily="18" charset="0"/>
            </a:endParaRPr>
          </a:p>
        </p:txBody>
      </p:sp>
      <p:pic>
        <p:nvPicPr>
          <p:cNvPr id="9" name="Image 8" descr="téléchargement.jpeg"/>
          <p:cNvPicPr>
            <a:picLocks noChangeAspect="1"/>
          </p:cNvPicPr>
          <p:nvPr/>
        </p:nvPicPr>
        <p:blipFill>
          <a:blip r:embed="rId2" cstate="print"/>
          <a:stretch>
            <a:fillRect/>
          </a:stretch>
        </p:blipFill>
        <p:spPr>
          <a:xfrm>
            <a:off x="97620" y="1572412"/>
            <a:ext cx="3171434" cy="2714644"/>
          </a:xfrm>
          <a:prstGeom prst="flowChartDelay">
            <a:avLst/>
          </a:prstGeom>
        </p:spPr>
      </p:pic>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25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750"/>
                                        <p:tgtEl>
                                          <p:spTgt spid="14"/>
                                        </p:tgtEl>
                                      </p:cBhvr>
                                    </p:animEffect>
                                  </p:childTnLst>
                                </p:cTn>
                              </p:par>
                              <p:par>
                                <p:cTn id="8" presetID="22" presetClass="entr" presetSubtype="8" fill="hold" grpId="0" nodeType="withEffect">
                                  <p:stCondLst>
                                    <p:cond delay="125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e 6"/>
          <p:cNvGrpSpPr/>
          <p:nvPr/>
        </p:nvGrpSpPr>
        <p:grpSpPr>
          <a:xfrm>
            <a:off x="714348" y="572280"/>
            <a:ext cx="1378561" cy="900525"/>
            <a:chOff x="1753279" y="1780031"/>
            <a:chExt cx="1378561" cy="900525"/>
          </a:xfrm>
        </p:grpSpPr>
        <p:cxnSp>
          <p:nvCxnSpPr>
            <p:cNvPr id="8" name="直接连接符 7"/>
            <p:cNvCxnSpPr/>
            <p:nvPr/>
          </p:nvCxnSpPr>
          <p:spPr>
            <a:xfrm>
              <a:off x="1753279" y="2573068"/>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sp>
          <p:nvSpPr>
            <p:cNvPr id="12" name="文本框 41">
              <a:extLst>
                <a:ext uri="{FF2B5EF4-FFF2-40B4-BE49-F238E27FC236}">
                  <a16:creationId xmlns:a16="http://schemas.microsoft.com/office/drawing/2014/main" xmlns="" id="{B6AD0C6E-639A-5A40-B3F4-C458E84834A2}"/>
                </a:ext>
              </a:extLst>
            </p:cNvPr>
            <p:cNvSpPr txBox="1"/>
            <p:nvPr/>
          </p:nvSpPr>
          <p:spPr>
            <a:xfrm>
              <a:off x="1918120" y="1780031"/>
              <a:ext cx="1064990" cy="900525"/>
            </a:xfrm>
            <a:prstGeom prst="rect">
              <a:avLst/>
            </a:prstGeom>
            <a:noFill/>
          </p:spPr>
          <p:txBody>
            <a:bodyPr wrap="square" lIns="68580" tIns="34290" rIns="68580" bIns="34290" rtlCol="0">
              <a:spAutoFit/>
            </a:bodyPr>
            <a:lstStyle/>
            <a:p>
              <a:pPr algn="ctr"/>
              <a:r>
                <a:rPr lang="en-US" altLang="zh-CN" sz="5400" b="1" dirty="0">
                  <a:solidFill>
                    <a:schemeClr val="tx1">
                      <a:lumMod val="75000"/>
                      <a:lumOff val="25000"/>
                    </a:schemeClr>
                  </a:solidFill>
                  <a:latin typeface="+mj-lt"/>
                </a:rPr>
                <a:t>03</a:t>
              </a:r>
              <a:endParaRPr lang="zh-CN" altLang="en-US" sz="5400" b="1" dirty="0">
                <a:solidFill>
                  <a:schemeClr val="tx1">
                    <a:lumMod val="75000"/>
                    <a:lumOff val="25000"/>
                  </a:schemeClr>
                </a:solidFill>
                <a:latin typeface="+mj-lt"/>
              </a:endParaRPr>
            </a:p>
          </p:txBody>
        </p:sp>
      </p:grpSp>
      <p:sp>
        <p:nvSpPr>
          <p:cNvPr id="14" name="文本框 46">
            <a:extLst>
              <a:ext uri="{FF2B5EF4-FFF2-40B4-BE49-F238E27FC236}">
                <a16:creationId xmlns:a16="http://schemas.microsoft.com/office/drawing/2014/main" xmlns="" id="{B10504B8-5572-F94E-A8E3-36538E7791B3}"/>
              </a:ext>
            </a:extLst>
          </p:cNvPr>
          <p:cNvSpPr txBox="1"/>
          <p:nvPr/>
        </p:nvSpPr>
        <p:spPr>
          <a:xfrm>
            <a:off x="214282" y="1429536"/>
            <a:ext cx="4357718" cy="377026"/>
          </a:xfrm>
          <a:prstGeom prst="rect">
            <a:avLst/>
          </a:prstGeom>
          <a:noFill/>
        </p:spPr>
        <p:txBody>
          <a:bodyPr wrap="square" lIns="68580" tIns="34290" rIns="68580" bIns="34290" rtlCol="0">
            <a:spAutoFit/>
          </a:bodyPr>
          <a:lstStyle/>
          <a:p>
            <a:pPr>
              <a:defRPr/>
            </a:pPr>
            <a:r>
              <a:rPr lang="tr-TR" altLang="zh-CN" sz="2000" b="1" kern="0" dirty="0" smtClean="0">
                <a:solidFill>
                  <a:schemeClr val="tx2">
                    <a:lumMod val="60000"/>
                    <a:lumOff val="40000"/>
                  </a:schemeClr>
                </a:solidFill>
                <a:effectLst>
                  <a:outerShdw blurRad="38100" dist="38100" dir="2700000" algn="tl">
                    <a:srgbClr val="000000">
                      <a:alpha val="43137"/>
                    </a:srgbClr>
                  </a:outerShdw>
                </a:effectLst>
                <a:latin typeface="+mj-lt"/>
                <a:ea typeface="微软雅黑" pitchFamily="34" charset="-122"/>
                <a:cs typeface="Times New Roman" panose="02020603050405020304" pitchFamily="18" charset="0"/>
              </a:rPr>
              <a:t>Definition of Music Therapy</a:t>
            </a:r>
            <a:endParaRPr lang="zh-CN" altLang="en-US" sz="2000" b="1" kern="0" dirty="0">
              <a:solidFill>
                <a:schemeClr val="tx2">
                  <a:lumMod val="60000"/>
                  <a:lumOff val="40000"/>
                </a:schemeClr>
              </a:solidFill>
              <a:effectLst>
                <a:outerShdw blurRad="38100" dist="38100" dir="2700000" algn="tl">
                  <a:srgbClr val="000000">
                    <a:alpha val="43137"/>
                  </a:srgbClr>
                </a:outerShdw>
              </a:effectLst>
              <a:latin typeface="+mj-lt"/>
              <a:ea typeface="微软雅黑" pitchFamily="34" charset="-122"/>
              <a:cs typeface="Times New Roman" panose="02020603050405020304" pitchFamily="18" charset="0"/>
            </a:endParaRPr>
          </a:p>
        </p:txBody>
      </p:sp>
      <p:sp>
        <p:nvSpPr>
          <p:cNvPr id="15" name="矩形 10">
            <a:extLst>
              <a:ext uri="{FF2B5EF4-FFF2-40B4-BE49-F238E27FC236}">
                <a16:creationId xmlns:a16="http://schemas.microsoft.com/office/drawing/2014/main" xmlns="" id="{DFB871D1-982C-954F-90F0-346F2AA0C4BF}"/>
              </a:ext>
            </a:extLst>
          </p:cNvPr>
          <p:cNvSpPr/>
          <p:nvPr/>
        </p:nvSpPr>
        <p:spPr>
          <a:xfrm>
            <a:off x="285720" y="1929602"/>
            <a:ext cx="8572560" cy="1445011"/>
          </a:xfrm>
          <a:prstGeom prst="rect">
            <a:avLst/>
          </a:prstGeom>
        </p:spPr>
        <p:txBody>
          <a:bodyPr wrap="square" lIns="68580" tIns="34290" rIns="68580" bIns="34290">
            <a:spAutoFit/>
          </a:bodyPr>
          <a:lstStyle/>
          <a:p>
            <a:pPr>
              <a:lnSpc>
                <a:spcPct val="120000"/>
              </a:lnSpc>
            </a:pPr>
            <a:r>
              <a:rPr lang="en-US" sz="1050" dirty="0" smtClean="0"/>
              <a:t/>
            </a:r>
            <a:br>
              <a:rPr lang="en-US" sz="1050" dirty="0" smtClean="0"/>
            </a:br>
            <a:r>
              <a:rPr lang="en-US" sz="1600" dirty="0" smtClean="0">
                <a:latin typeface="Bodoni MT" pitchFamily="18" charset="0"/>
              </a:rPr>
              <a:t>Music therapy is the use of music in a structured and purposeful manner to fulfill a person's psychological, emotional, physical, and social needs. The music therapist selects specific forms of music or musical activities, such as listening, singing, or playing instruments, with the goal of improving the individual’s health and enhancing their well-being.</a:t>
            </a:r>
            <a:endParaRPr lang="zh-CN" altLang="en-US" sz="1400" dirty="0">
              <a:solidFill>
                <a:schemeClr val="tx1">
                  <a:lumMod val="50000"/>
                  <a:lumOff val="50000"/>
                </a:schemeClr>
              </a:solidFill>
              <a:latin typeface="Bodoni MT" pitchFamily="18" charset="0"/>
            </a:endParaRPr>
          </a:p>
        </p:txBody>
      </p:sp>
      <p:pic>
        <p:nvPicPr>
          <p:cNvPr id="9" name="Image 8" descr="téléchargement.jpeg"/>
          <p:cNvPicPr>
            <a:picLocks noChangeAspect="1"/>
          </p:cNvPicPr>
          <p:nvPr/>
        </p:nvPicPr>
        <p:blipFill>
          <a:blip r:embed="rId2" cstate="print"/>
          <a:stretch>
            <a:fillRect/>
          </a:stretch>
        </p:blipFill>
        <p:spPr>
          <a:xfrm>
            <a:off x="6143636" y="3286924"/>
            <a:ext cx="2643206" cy="1493986"/>
          </a:xfrm>
          <a:prstGeom prst="snip2DiagRect">
            <a:avLst/>
          </a:prstGeom>
        </p:spPr>
      </p:pic>
      <p:pic>
        <p:nvPicPr>
          <p:cNvPr id="10" name="Image 9" descr="téléchargement (1).jpeg"/>
          <p:cNvPicPr>
            <a:picLocks noChangeAspect="1"/>
          </p:cNvPicPr>
          <p:nvPr/>
        </p:nvPicPr>
        <p:blipFill>
          <a:blip r:embed="rId3" cstate="print"/>
          <a:stretch>
            <a:fillRect/>
          </a:stretch>
        </p:blipFill>
        <p:spPr>
          <a:xfrm>
            <a:off x="928662" y="3429800"/>
            <a:ext cx="2714628" cy="1520192"/>
          </a:xfrm>
          <a:prstGeom prst="snip2DiagRect">
            <a:avLst/>
          </a:prstGeom>
        </p:spPr>
      </p:pic>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125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750"/>
                                        <p:tgtEl>
                                          <p:spTgt spid="14"/>
                                        </p:tgtEl>
                                      </p:cBhvr>
                                    </p:animEffect>
                                  </p:childTnLst>
                                </p:cTn>
                              </p:par>
                              <p:par>
                                <p:cTn id="8" presetID="22" presetClass="entr" presetSubtype="8" fill="hold" grpId="0" nodeType="withEffect">
                                  <p:stCondLst>
                                    <p:cond delay="125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1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6"/>
          <p:cNvGrpSpPr/>
          <p:nvPr/>
        </p:nvGrpSpPr>
        <p:grpSpPr>
          <a:xfrm>
            <a:off x="571472" y="500842"/>
            <a:ext cx="1643074" cy="956335"/>
            <a:chOff x="1753279" y="1780031"/>
            <a:chExt cx="1378561" cy="900525"/>
          </a:xfrm>
        </p:grpSpPr>
        <p:cxnSp>
          <p:nvCxnSpPr>
            <p:cNvPr id="8" name="直接连接符 7"/>
            <p:cNvCxnSpPr/>
            <p:nvPr/>
          </p:nvCxnSpPr>
          <p:spPr>
            <a:xfrm>
              <a:off x="1753279" y="2573068"/>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sp>
          <p:nvSpPr>
            <p:cNvPr id="12" name="文本框 41">
              <a:extLst>
                <a:ext uri="{FF2B5EF4-FFF2-40B4-BE49-F238E27FC236}">
                  <a16:creationId xmlns:a16="http://schemas.microsoft.com/office/drawing/2014/main" xmlns="" id="{B6AD0C6E-639A-5A40-B3F4-C458E84834A2}"/>
                </a:ext>
              </a:extLst>
            </p:cNvPr>
            <p:cNvSpPr txBox="1"/>
            <p:nvPr/>
          </p:nvSpPr>
          <p:spPr>
            <a:xfrm>
              <a:off x="1918120" y="1780031"/>
              <a:ext cx="1064990" cy="900525"/>
            </a:xfrm>
            <a:prstGeom prst="rect">
              <a:avLst/>
            </a:prstGeom>
            <a:noFill/>
          </p:spPr>
          <p:txBody>
            <a:bodyPr wrap="square" lIns="68580" tIns="34290" rIns="68580" bIns="34290" rtlCol="0">
              <a:spAutoFit/>
            </a:bodyPr>
            <a:lstStyle/>
            <a:p>
              <a:pPr algn="ctr"/>
              <a:r>
                <a:rPr lang="en-US" altLang="zh-CN" sz="5400" b="1" dirty="0" smtClean="0">
                  <a:solidFill>
                    <a:schemeClr val="tx1">
                      <a:lumMod val="75000"/>
                      <a:lumOff val="25000"/>
                    </a:schemeClr>
                  </a:solidFill>
                  <a:latin typeface="+mj-lt"/>
                </a:rPr>
                <a:t>04</a:t>
              </a:r>
              <a:endParaRPr lang="zh-CN" altLang="en-US" sz="5400" b="1" dirty="0">
                <a:solidFill>
                  <a:schemeClr val="tx1">
                    <a:lumMod val="75000"/>
                    <a:lumOff val="25000"/>
                  </a:schemeClr>
                </a:solidFill>
                <a:latin typeface="+mj-lt"/>
              </a:endParaRPr>
            </a:p>
          </p:txBody>
        </p:sp>
      </p:grpSp>
      <p:sp>
        <p:nvSpPr>
          <p:cNvPr id="44" name="矩形 83"/>
          <p:cNvSpPr>
            <a:spLocks noChangeArrowheads="1"/>
          </p:cNvSpPr>
          <p:nvPr/>
        </p:nvSpPr>
        <p:spPr bwMode="auto">
          <a:xfrm>
            <a:off x="1571604" y="2143916"/>
            <a:ext cx="6429420" cy="2169825"/>
          </a:xfrm>
          <a:prstGeom prst="rect">
            <a:avLst/>
          </a:prstGeom>
          <a:noFill/>
          <a:ln w="9525">
            <a:noFill/>
            <a:miter lim="800000"/>
            <a:headEnd/>
            <a:tailEnd/>
          </a:ln>
        </p:spPr>
        <p:txBody>
          <a:bodyPr wrap="square">
            <a:spAutoFit/>
          </a:bodyPr>
          <a:lstStyle/>
          <a:p>
            <a:pPr algn="just">
              <a:lnSpc>
                <a:spcPct val="150000"/>
              </a:lnSpc>
            </a:pPr>
            <a:r>
              <a:rPr lang="en-US" dirty="0" smtClean="0">
                <a:latin typeface="Bodoni MT" pitchFamily="18" charset="0"/>
              </a:rPr>
              <a:t>The types of music therapy are based on active interventions where the patients make music with the therapist by singing a song or playing a musical instrument and receptive interventions where they interact with the music passively, such as by listening. The types of music therapy are listed below.</a:t>
            </a:r>
            <a:endParaRPr lang="zh-CN" altLang="en-US" dirty="0">
              <a:solidFill>
                <a:schemeClr val="tx1">
                  <a:lumMod val="50000"/>
                  <a:lumOff val="50000"/>
                </a:schemeClr>
              </a:solidFill>
              <a:latin typeface="Bodoni MT" pitchFamily="18" charset="0"/>
              <a:ea typeface="微软雅黑" pitchFamily="34" charset="-122"/>
            </a:endParaRPr>
          </a:p>
        </p:txBody>
      </p:sp>
      <p:pic>
        <p:nvPicPr>
          <p:cNvPr id="45" name="Image 44" descr="d54741e8dd73fc82f4186c1c0f787cca.jpg"/>
          <p:cNvPicPr>
            <a:picLocks noChangeAspect="1"/>
          </p:cNvPicPr>
          <p:nvPr/>
        </p:nvPicPr>
        <p:blipFill>
          <a:blip r:embed="rId2" cstate="print"/>
          <a:stretch>
            <a:fillRect/>
          </a:stretch>
        </p:blipFill>
        <p:spPr>
          <a:xfrm>
            <a:off x="7500958" y="286528"/>
            <a:ext cx="1419246" cy="1424946"/>
          </a:xfrm>
          <a:prstGeom prst="ellipse">
            <a:avLst/>
          </a:prstGeom>
        </p:spPr>
      </p:pic>
      <p:sp>
        <p:nvSpPr>
          <p:cNvPr id="9" name="Rectangle 8"/>
          <p:cNvSpPr/>
          <p:nvPr/>
        </p:nvSpPr>
        <p:spPr>
          <a:xfrm>
            <a:off x="357158" y="1358098"/>
            <a:ext cx="2422458" cy="395045"/>
          </a:xfrm>
          <a:prstGeom prst="rect">
            <a:avLst/>
          </a:prstGeom>
        </p:spPr>
        <p:txBody>
          <a:bodyPr wrap="none">
            <a:spAutoFit/>
          </a:bodyPr>
          <a:lstStyle/>
          <a:p>
            <a:pPr algn="ctr">
              <a:lnSpc>
                <a:spcPct val="120000"/>
              </a:lnSpc>
            </a:pPr>
            <a:r>
              <a:rPr lang="tr-TR" altLang="zh-CN" b="1" dirty="0" smtClean="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rPr>
              <a:t>Types of Therapies</a:t>
            </a:r>
            <a:endParaRPr lang="zh-CN" altLang="en-US" b="1" dirty="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endParaRPr>
          </a:p>
        </p:txBody>
      </p:sp>
    </p:spTree>
  </p:cSld>
  <p:clrMapOvr>
    <a:masterClrMapping/>
  </p:clrMapOvr>
  <p:transition spd="slow" advClick="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300" fill="hold"/>
                                        <p:tgtEl>
                                          <p:spTgt spid="44"/>
                                        </p:tgtEl>
                                        <p:attrNameLst>
                                          <p:attrName>ppt_x</p:attrName>
                                        </p:attrNameLst>
                                      </p:cBhvr>
                                      <p:tavLst>
                                        <p:tav tm="0">
                                          <p:val>
                                            <p:strVal val="1+#ppt_w/2"/>
                                          </p:val>
                                        </p:tav>
                                        <p:tav tm="100000">
                                          <p:val>
                                            <p:strVal val="#ppt_x"/>
                                          </p:val>
                                        </p:tav>
                                      </p:tavLst>
                                    </p:anim>
                                    <p:anim calcmode="lin" valueType="num">
                                      <p:cBhvr additive="base">
                                        <p:cTn id="8" dur="300" fill="hold"/>
                                        <p:tgtEl>
                                          <p:spTgt spid="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Groupe 38"/>
          <p:cNvGrpSpPr/>
          <p:nvPr/>
        </p:nvGrpSpPr>
        <p:grpSpPr>
          <a:xfrm>
            <a:off x="2928926" y="1248046"/>
            <a:ext cx="3568923" cy="3897042"/>
            <a:chOff x="2794835" y="1248046"/>
            <a:chExt cx="3568923" cy="3897042"/>
          </a:xfrm>
        </p:grpSpPr>
        <p:grpSp>
          <p:nvGrpSpPr>
            <p:cNvPr id="2" name="组合 8"/>
            <p:cNvGrpSpPr/>
            <p:nvPr/>
          </p:nvGrpSpPr>
          <p:grpSpPr>
            <a:xfrm>
              <a:off x="3119810" y="1248046"/>
              <a:ext cx="1333331" cy="1333743"/>
              <a:chOff x="4159746" y="1663547"/>
              <a:chExt cx="1777775" cy="1777775"/>
            </a:xfrm>
            <a:solidFill>
              <a:schemeClr val="accent1"/>
            </a:solidFill>
          </p:grpSpPr>
          <p:sp>
            <p:nvSpPr>
              <p:cNvPr id="10" name="泪滴形 9"/>
              <p:cNvSpPr/>
              <p:nvPr/>
            </p:nvSpPr>
            <p:spPr>
              <a:xfrm rot="5400000">
                <a:off x="4159746" y="1663547"/>
                <a:ext cx="1777775" cy="1777775"/>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1" name="文本框 10"/>
              <p:cNvSpPr txBox="1"/>
              <p:nvPr/>
            </p:nvSpPr>
            <p:spPr>
              <a:xfrm>
                <a:off x="4492230" y="2321600"/>
                <a:ext cx="613843" cy="492291"/>
              </a:xfrm>
              <a:prstGeom prst="rect">
                <a:avLst/>
              </a:prstGeom>
              <a:grpFill/>
              <a:effectLst/>
            </p:spPr>
            <p:txBody>
              <a:bodyPr wrap="none" rtlCol="0">
                <a:spAutoFit/>
              </a:bodyPr>
              <a:lstStyle/>
              <a:p>
                <a:r>
                  <a:rPr lang="fr-FR" altLang="zh-CN" b="1" dirty="0" smtClean="0">
                    <a:solidFill>
                      <a:srgbClr val="FCFCFC"/>
                    </a:solidFill>
                    <a:ea typeface="幼圆" panose="02010509060101010101" pitchFamily="49" charset="-122"/>
                  </a:rPr>
                  <a:t>01</a:t>
                </a:r>
                <a:endParaRPr lang="zh-CN" altLang="en-US" b="1" dirty="0">
                  <a:solidFill>
                    <a:srgbClr val="FCFCFC"/>
                  </a:solidFill>
                  <a:ea typeface="幼圆" panose="02010509060101010101" pitchFamily="49" charset="-122"/>
                </a:endParaRPr>
              </a:p>
            </p:txBody>
          </p:sp>
        </p:grpSp>
        <p:grpSp>
          <p:nvGrpSpPr>
            <p:cNvPr id="3" name="组合 11"/>
            <p:cNvGrpSpPr/>
            <p:nvPr/>
          </p:nvGrpSpPr>
          <p:grpSpPr>
            <a:xfrm>
              <a:off x="4675363" y="1248046"/>
              <a:ext cx="1333331" cy="1333743"/>
              <a:chOff x="6233817" y="1663547"/>
              <a:chExt cx="1777775" cy="1777775"/>
            </a:xfrm>
            <a:solidFill>
              <a:schemeClr val="accent2"/>
            </a:solidFill>
          </p:grpSpPr>
          <p:sp>
            <p:nvSpPr>
              <p:cNvPr id="13" name="泪滴形 12"/>
              <p:cNvSpPr/>
              <p:nvPr/>
            </p:nvSpPr>
            <p:spPr>
              <a:xfrm rot="16200000" flipH="1">
                <a:off x="6233817" y="1663547"/>
                <a:ext cx="1777775" cy="1777775"/>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4" name="文本框 13"/>
              <p:cNvSpPr txBox="1"/>
              <p:nvPr/>
            </p:nvSpPr>
            <p:spPr>
              <a:xfrm>
                <a:off x="6533130" y="2321601"/>
                <a:ext cx="654453" cy="492291"/>
              </a:xfrm>
              <a:prstGeom prst="rect">
                <a:avLst/>
              </a:prstGeom>
              <a:grpFill/>
              <a:effectLst/>
            </p:spPr>
            <p:txBody>
              <a:bodyPr wrap="none" rtlCol="0">
                <a:spAutoFit/>
              </a:bodyPr>
              <a:lstStyle/>
              <a:p>
                <a:r>
                  <a:rPr lang="fr-FR" altLang="zh-CN" b="1" dirty="0" smtClean="0">
                    <a:solidFill>
                      <a:srgbClr val="FCFCFC"/>
                    </a:solidFill>
                    <a:ea typeface="幼圆" panose="02010509060101010101" pitchFamily="49" charset="-122"/>
                  </a:rPr>
                  <a:t>02</a:t>
                </a:r>
                <a:endParaRPr lang="zh-CN" altLang="en-US" b="1" dirty="0">
                  <a:solidFill>
                    <a:srgbClr val="FCFCFC"/>
                  </a:solidFill>
                  <a:ea typeface="幼圆" panose="02010509060101010101" pitchFamily="49" charset="-122"/>
                </a:endParaRPr>
              </a:p>
            </p:txBody>
          </p:sp>
        </p:grpSp>
        <p:grpSp>
          <p:nvGrpSpPr>
            <p:cNvPr id="4" name="组合 14"/>
            <p:cNvGrpSpPr/>
            <p:nvPr/>
          </p:nvGrpSpPr>
          <p:grpSpPr>
            <a:xfrm>
              <a:off x="4675363" y="2735518"/>
              <a:ext cx="1688395" cy="2409570"/>
              <a:chOff x="6233817" y="3646232"/>
              <a:chExt cx="2251193" cy="3211768"/>
            </a:xfrm>
            <a:solidFill>
              <a:schemeClr val="accent1"/>
            </a:solidFill>
          </p:grpSpPr>
          <p:grpSp>
            <p:nvGrpSpPr>
              <p:cNvPr id="5" name="组合 15"/>
              <p:cNvGrpSpPr/>
              <p:nvPr/>
            </p:nvGrpSpPr>
            <p:grpSpPr>
              <a:xfrm>
                <a:off x="6233817" y="3646232"/>
                <a:ext cx="2232874" cy="3211768"/>
                <a:chOff x="6233817" y="3646232"/>
                <a:chExt cx="2232874" cy="3211768"/>
              </a:xfrm>
              <a:grpFill/>
            </p:grpSpPr>
            <p:sp>
              <p:nvSpPr>
                <p:cNvPr id="26" name="Freeform 5"/>
                <p:cNvSpPr>
                  <a:spLocks/>
                </p:cNvSpPr>
                <p:nvPr/>
              </p:nvSpPr>
              <p:spPr bwMode="auto">
                <a:xfrm>
                  <a:off x="7589631" y="4041333"/>
                  <a:ext cx="877060" cy="2816667"/>
                </a:xfrm>
                <a:custGeom>
                  <a:avLst/>
                  <a:gdLst>
                    <a:gd name="T0" fmla="*/ 385 w 486"/>
                    <a:gd name="T1" fmla="*/ 1262 h 1559"/>
                    <a:gd name="T2" fmla="*/ 383 w 486"/>
                    <a:gd name="T3" fmla="*/ 1249 h 1559"/>
                    <a:gd name="T4" fmla="*/ 369 w 486"/>
                    <a:gd name="T5" fmla="*/ 1174 h 1559"/>
                    <a:gd name="T6" fmla="*/ 371 w 486"/>
                    <a:gd name="T7" fmla="*/ 930 h 1559"/>
                    <a:gd name="T8" fmla="*/ 446 w 486"/>
                    <a:gd name="T9" fmla="*/ 572 h 1559"/>
                    <a:gd name="T10" fmla="*/ 471 w 486"/>
                    <a:gd name="T11" fmla="*/ 403 h 1559"/>
                    <a:gd name="T12" fmla="*/ 453 w 486"/>
                    <a:gd name="T13" fmla="*/ 355 h 1559"/>
                    <a:gd name="T14" fmla="*/ 367 w 486"/>
                    <a:gd name="T15" fmla="*/ 251 h 1559"/>
                    <a:gd name="T16" fmla="*/ 254 w 486"/>
                    <a:gd name="T17" fmla="*/ 83 h 1559"/>
                    <a:gd name="T18" fmla="*/ 117 w 486"/>
                    <a:gd name="T19" fmla="*/ 24 h 1559"/>
                    <a:gd name="T20" fmla="*/ 73 w 486"/>
                    <a:gd name="T21" fmla="*/ 191 h 1559"/>
                    <a:gd name="T22" fmla="*/ 84 w 486"/>
                    <a:gd name="T23" fmla="*/ 245 h 1559"/>
                    <a:gd name="T24" fmla="*/ 70 w 486"/>
                    <a:gd name="T25" fmla="*/ 485 h 1559"/>
                    <a:gd name="T26" fmla="*/ 21 w 486"/>
                    <a:gd name="T27" fmla="*/ 636 h 1559"/>
                    <a:gd name="T28" fmla="*/ 20 w 486"/>
                    <a:gd name="T29" fmla="*/ 872 h 1559"/>
                    <a:gd name="T30" fmla="*/ 23 w 486"/>
                    <a:gd name="T31" fmla="*/ 880 h 1559"/>
                    <a:gd name="T32" fmla="*/ 78 w 486"/>
                    <a:gd name="T33" fmla="*/ 1121 h 1559"/>
                    <a:gd name="T34" fmla="*/ 96 w 486"/>
                    <a:gd name="T35" fmla="*/ 1248 h 1559"/>
                    <a:gd name="T36" fmla="*/ 117 w 486"/>
                    <a:gd name="T37" fmla="*/ 1559 h 1559"/>
                    <a:gd name="T38" fmla="*/ 486 w 486"/>
                    <a:gd name="T39" fmla="*/ 1559 h 1559"/>
                    <a:gd name="T40" fmla="*/ 385 w 486"/>
                    <a:gd name="T41" fmla="*/ 1262 h 15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86" h="1559">
                      <a:moveTo>
                        <a:pt x="385" y="1262"/>
                      </a:moveTo>
                      <a:cubicBezTo>
                        <a:pt x="384" y="1258"/>
                        <a:pt x="384" y="1253"/>
                        <a:pt x="383" y="1249"/>
                      </a:cubicBezTo>
                      <a:cubicBezTo>
                        <a:pt x="369" y="1174"/>
                        <a:pt x="369" y="1174"/>
                        <a:pt x="369" y="1174"/>
                      </a:cubicBezTo>
                      <a:cubicBezTo>
                        <a:pt x="356" y="1107"/>
                        <a:pt x="358" y="997"/>
                        <a:pt x="371" y="930"/>
                      </a:cubicBezTo>
                      <a:cubicBezTo>
                        <a:pt x="446" y="572"/>
                        <a:pt x="446" y="572"/>
                        <a:pt x="446" y="572"/>
                      </a:cubicBezTo>
                      <a:cubicBezTo>
                        <a:pt x="460" y="505"/>
                        <a:pt x="471" y="429"/>
                        <a:pt x="471" y="403"/>
                      </a:cubicBezTo>
                      <a:cubicBezTo>
                        <a:pt x="471" y="376"/>
                        <a:pt x="463" y="355"/>
                        <a:pt x="453" y="355"/>
                      </a:cubicBezTo>
                      <a:cubicBezTo>
                        <a:pt x="444" y="355"/>
                        <a:pt x="404" y="308"/>
                        <a:pt x="367" y="251"/>
                      </a:cubicBezTo>
                      <a:cubicBezTo>
                        <a:pt x="254" y="83"/>
                        <a:pt x="254" y="83"/>
                        <a:pt x="254" y="83"/>
                      </a:cubicBezTo>
                      <a:cubicBezTo>
                        <a:pt x="216" y="26"/>
                        <a:pt x="155" y="0"/>
                        <a:pt x="117" y="24"/>
                      </a:cubicBezTo>
                      <a:cubicBezTo>
                        <a:pt x="79" y="49"/>
                        <a:pt x="59" y="124"/>
                        <a:pt x="73" y="191"/>
                      </a:cubicBezTo>
                      <a:cubicBezTo>
                        <a:pt x="84" y="245"/>
                        <a:pt x="84" y="245"/>
                        <a:pt x="84" y="245"/>
                      </a:cubicBezTo>
                      <a:cubicBezTo>
                        <a:pt x="97" y="312"/>
                        <a:pt x="91" y="420"/>
                        <a:pt x="70" y="485"/>
                      </a:cubicBezTo>
                      <a:cubicBezTo>
                        <a:pt x="21" y="636"/>
                        <a:pt x="21" y="636"/>
                        <a:pt x="21" y="636"/>
                      </a:cubicBezTo>
                      <a:cubicBezTo>
                        <a:pt x="0" y="701"/>
                        <a:pt x="0" y="807"/>
                        <a:pt x="20" y="872"/>
                      </a:cubicBezTo>
                      <a:cubicBezTo>
                        <a:pt x="23" y="880"/>
                        <a:pt x="23" y="880"/>
                        <a:pt x="23" y="880"/>
                      </a:cubicBezTo>
                      <a:cubicBezTo>
                        <a:pt x="43" y="945"/>
                        <a:pt x="68" y="1053"/>
                        <a:pt x="78" y="1121"/>
                      </a:cubicBezTo>
                      <a:cubicBezTo>
                        <a:pt x="96" y="1248"/>
                        <a:pt x="96" y="1248"/>
                        <a:pt x="96" y="1248"/>
                      </a:cubicBezTo>
                      <a:cubicBezTo>
                        <a:pt x="117" y="1559"/>
                        <a:pt x="117" y="1559"/>
                        <a:pt x="117" y="1559"/>
                      </a:cubicBezTo>
                      <a:cubicBezTo>
                        <a:pt x="486" y="1559"/>
                        <a:pt x="486" y="1559"/>
                        <a:pt x="486" y="1559"/>
                      </a:cubicBezTo>
                      <a:lnTo>
                        <a:pt x="385" y="1262"/>
                      </a:lnTo>
                      <a:close/>
                    </a:path>
                  </a:pathLst>
                </a:custGeom>
                <a:solidFill>
                  <a:schemeClr val="bg1">
                    <a:lumMod val="6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nvGrpSpPr>
                <p:cNvPr id="6" name="组合 26"/>
                <p:cNvGrpSpPr/>
                <p:nvPr/>
              </p:nvGrpSpPr>
              <p:grpSpPr>
                <a:xfrm>
                  <a:off x="6233817" y="3646232"/>
                  <a:ext cx="1777775" cy="1777775"/>
                  <a:chOff x="6233817" y="3646232"/>
                  <a:chExt cx="1777775" cy="1777775"/>
                </a:xfrm>
                <a:grpFill/>
              </p:grpSpPr>
              <p:sp>
                <p:nvSpPr>
                  <p:cNvPr id="28" name="泪滴形 27"/>
                  <p:cNvSpPr/>
                  <p:nvPr/>
                </p:nvSpPr>
                <p:spPr>
                  <a:xfrm rot="5400000" flipH="1" flipV="1">
                    <a:off x="6233817" y="3646232"/>
                    <a:ext cx="1777775" cy="1777775"/>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9" name="文本框 28"/>
                  <p:cNvSpPr txBox="1"/>
                  <p:nvPr/>
                </p:nvSpPr>
                <p:spPr>
                  <a:xfrm>
                    <a:off x="6362326" y="3990013"/>
                    <a:ext cx="663002" cy="492291"/>
                  </a:xfrm>
                  <a:prstGeom prst="rect">
                    <a:avLst/>
                  </a:prstGeom>
                  <a:grpFill/>
                  <a:effectLst/>
                </p:spPr>
                <p:txBody>
                  <a:bodyPr wrap="none" rtlCol="0">
                    <a:spAutoFit/>
                  </a:bodyPr>
                  <a:lstStyle/>
                  <a:p>
                    <a:r>
                      <a:rPr lang="fr-FR" altLang="zh-CN" b="1" dirty="0" smtClean="0">
                        <a:solidFill>
                          <a:srgbClr val="FCFCFC"/>
                        </a:solidFill>
                        <a:ea typeface="幼圆" panose="02010509060101010101" pitchFamily="49" charset="-122"/>
                      </a:rPr>
                      <a:t>04</a:t>
                    </a:r>
                    <a:endParaRPr lang="zh-CN" altLang="en-US" b="1" dirty="0">
                      <a:solidFill>
                        <a:srgbClr val="FCFCFC"/>
                      </a:solidFill>
                      <a:ea typeface="幼圆" panose="02010509060101010101" pitchFamily="49" charset="-122"/>
                    </a:endParaRPr>
                  </a:p>
                </p:txBody>
              </p:sp>
            </p:grpSp>
          </p:grpSp>
          <p:grpSp>
            <p:nvGrpSpPr>
              <p:cNvPr id="7" name="组合 16"/>
              <p:cNvGrpSpPr/>
              <p:nvPr/>
            </p:nvGrpSpPr>
            <p:grpSpPr>
              <a:xfrm>
                <a:off x="7462919" y="4355823"/>
                <a:ext cx="1022091" cy="1535809"/>
                <a:chOff x="7462919" y="4355823"/>
                <a:chExt cx="1022091" cy="1535809"/>
              </a:xfrm>
              <a:grpFill/>
            </p:grpSpPr>
            <p:sp>
              <p:nvSpPr>
                <p:cNvPr id="18" name="Freeform 13"/>
                <p:cNvSpPr>
                  <a:spLocks/>
                </p:cNvSpPr>
                <p:nvPr/>
              </p:nvSpPr>
              <p:spPr bwMode="auto">
                <a:xfrm>
                  <a:off x="8313262" y="4612300"/>
                  <a:ext cx="171748" cy="399219"/>
                </a:xfrm>
                <a:custGeom>
                  <a:avLst/>
                  <a:gdLst>
                    <a:gd name="T0" fmla="*/ 0 w 95"/>
                    <a:gd name="T1" fmla="*/ 0 h 221"/>
                    <a:gd name="T2" fmla="*/ 35 w 95"/>
                    <a:gd name="T3" fmla="*/ 221 h 221"/>
                    <a:gd name="T4" fmla="*/ 0 w 95"/>
                    <a:gd name="T5" fmla="*/ 0 h 221"/>
                  </a:gdLst>
                  <a:ahLst/>
                  <a:cxnLst>
                    <a:cxn ang="0">
                      <a:pos x="T0" y="T1"/>
                    </a:cxn>
                    <a:cxn ang="0">
                      <a:pos x="T2" y="T3"/>
                    </a:cxn>
                    <a:cxn ang="0">
                      <a:pos x="T4" y="T5"/>
                    </a:cxn>
                  </a:cxnLst>
                  <a:rect l="0" t="0" r="r" b="b"/>
                  <a:pathLst>
                    <a:path w="95" h="221">
                      <a:moveTo>
                        <a:pt x="0" y="0"/>
                      </a:moveTo>
                      <a:cubicBezTo>
                        <a:pt x="0" y="0"/>
                        <a:pt x="95" y="61"/>
                        <a:pt x="35" y="221"/>
                      </a:cubicBezTo>
                      <a:cubicBezTo>
                        <a:pt x="35" y="221"/>
                        <a:pt x="72" y="70"/>
                        <a:pt x="0" y="0"/>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19" name="Freeform 14"/>
                <p:cNvSpPr>
                  <a:spLocks/>
                </p:cNvSpPr>
                <p:nvPr/>
              </p:nvSpPr>
              <p:spPr bwMode="auto">
                <a:xfrm>
                  <a:off x="7688863" y="5492413"/>
                  <a:ext cx="409142" cy="399219"/>
                </a:xfrm>
                <a:custGeom>
                  <a:avLst/>
                  <a:gdLst>
                    <a:gd name="T0" fmla="*/ 0 w 227"/>
                    <a:gd name="T1" fmla="*/ 149 h 221"/>
                    <a:gd name="T2" fmla="*/ 195 w 227"/>
                    <a:gd name="T3" fmla="*/ 0 h 221"/>
                    <a:gd name="T4" fmla="*/ 0 w 227"/>
                    <a:gd name="T5" fmla="*/ 149 h 221"/>
                  </a:gdLst>
                  <a:ahLst/>
                  <a:cxnLst>
                    <a:cxn ang="0">
                      <a:pos x="T0" y="T1"/>
                    </a:cxn>
                    <a:cxn ang="0">
                      <a:pos x="T2" y="T3"/>
                    </a:cxn>
                    <a:cxn ang="0">
                      <a:pos x="T4" y="T5"/>
                    </a:cxn>
                  </a:cxnLst>
                  <a:rect l="0" t="0" r="r" b="b"/>
                  <a:pathLst>
                    <a:path w="227" h="221">
                      <a:moveTo>
                        <a:pt x="0" y="149"/>
                      </a:moveTo>
                      <a:cubicBezTo>
                        <a:pt x="0" y="149"/>
                        <a:pt x="181" y="190"/>
                        <a:pt x="195" y="0"/>
                      </a:cubicBezTo>
                      <a:cubicBezTo>
                        <a:pt x="195" y="0"/>
                        <a:pt x="227" y="221"/>
                        <a:pt x="0" y="14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20" name="Freeform 7"/>
                <p:cNvSpPr>
                  <a:spLocks/>
                </p:cNvSpPr>
                <p:nvPr/>
              </p:nvSpPr>
              <p:spPr bwMode="auto">
                <a:xfrm>
                  <a:off x="7462919" y="4355823"/>
                  <a:ext cx="821337" cy="877823"/>
                </a:xfrm>
                <a:custGeom>
                  <a:avLst/>
                  <a:gdLst>
                    <a:gd name="T0" fmla="*/ 414 w 455"/>
                    <a:gd name="T1" fmla="*/ 458 h 486"/>
                    <a:gd name="T2" fmla="*/ 400 w 455"/>
                    <a:gd name="T3" fmla="*/ 325 h 486"/>
                    <a:gd name="T4" fmla="*/ 394 w 455"/>
                    <a:gd name="T5" fmla="*/ 319 h 486"/>
                    <a:gd name="T6" fmla="*/ 220 w 455"/>
                    <a:gd name="T7" fmla="*/ 141 h 486"/>
                    <a:gd name="T8" fmla="*/ 152 w 455"/>
                    <a:gd name="T9" fmla="*/ 70 h 486"/>
                    <a:gd name="T10" fmla="*/ 23 w 455"/>
                    <a:gd name="T11" fmla="*/ 24 h 486"/>
                    <a:gd name="T12" fmla="*/ 24 w 455"/>
                    <a:gd name="T13" fmla="*/ 139 h 486"/>
                    <a:gd name="T14" fmla="*/ 134 w 455"/>
                    <a:gd name="T15" fmla="*/ 260 h 486"/>
                    <a:gd name="T16" fmla="*/ 222 w 455"/>
                    <a:gd name="T17" fmla="*/ 367 h 486"/>
                    <a:gd name="T18" fmla="*/ 292 w 455"/>
                    <a:gd name="T19" fmla="*/ 464 h 486"/>
                    <a:gd name="T20" fmla="*/ 414 w 455"/>
                    <a:gd name="T21" fmla="*/ 458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5" h="486">
                      <a:moveTo>
                        <a:pt x="414" y="458"/>
                      </a:moveTo>
                      <a:cubicBezTo>
                        <a:pt x="455" y="433"/>
                        <a:pt x="448" y="373"/>
                        <a:pt x="400" y="325"/>
                      </a:cubicBezTo>
                      <a:cubicBezTo>
                        <a:pt x="394" y="319"/>
                        <a:pt x="394" y="319"/>
                        <a:pt x="394" y="319"/>
                      </a:cubicBezTo>
                      <a:cubicBezTo>
                        <a:pt x="345" y="271"/>
                        <a:pt x="267" y="191"/>
                        <a:pt x="220" y="141"/>
                      </a:cubicBezTo>
                      <a:cubicBezTo>
                        <a:pt x="152" y="70"/>
                        <a:pt x="152" y="70"/>
                        <a:pt x="152" y="70"/>
                      </a:cubicBezTo>
                      <a:cubicBezTo>
                        <a:pt x="105" y="21"/>
                        <a:pt x="47" y="0"/>
                        <a:pt x="23" y="24"/>
                      </a:cubicBezTo>
                      <a:cubicBezTo>
                        <a:pt x="0" y="48"/>
                        <a:pt x="0" y="100"/>
                        <a:pt x="24" y="139"/>
                      </a:cubicBezTo>
                      <a:cubicBezTo>
                        <a:pt x="48" y="177"/>
                        <a:pt x="97" y="232"/>
                        <a:pt x="134" y="260"/>
                      </a:cubicBezTo>
                      <a:cubicBezTo>
                        <a:pt x="171" y="288"/>
                        <a:pt x="210" y="336"/>
                        <a:pt x="222" y="367"/>
                      </a:cubicBezTo>
                      <a:cubicBezTo>
                        <a:pt x="233" y="399"/>
                        <a:pt x="265" y="442"/>
                        <a:pt x="292" y="464"/>
                      </a:cubicBezTo>
                      <a:cubicBezTo>
                        <a:pt x="319" y="486"/>
                        <a:pt x="374" y="483"/>
                        <a:pt x="414" y="458"/>
                      </a:cubicBezTo>
                      <a:close/>
                    </a:path>
                  </a:pathLst>
                </a:custGeom>
                <a:solidFill>
                  <a:schemeClr val="bg1">
                    <a:lumMod val="6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21" name="Freeform 9"/>
                <p:cNvSpPr>
                  <a:spLocks/>
                </p:cNvSpPr>
                <p:nvPr/>
              </p:nvSpPr>
              <p:spPr bwMode="auto">
                <a:xfrm>
                  <a:off x="7513298" y="4393989"/>
                  <a:ext cx="157245" cy="157245"/>
                </a:xfrm>
                <a:custGeom>
                  <a:avLst/>
                  <a:gdLst>
                    <a:gd name="T0" fmla="*/ 40 w 87"/>
                    <a:gd name="T1" fmla="*/ 9 h 87"/>
                    <a:gd name="T2" fmla="*/ 5 w 87"/>
                    <a:gd name="T3" fmla="*/ 54 h 87"/>
                    <a:gd name="T4" fmla="*/ 42 w 87"/>
                    <a:gd name="T5" fmla="*/ 87 h 87"/>
                    <a:gd name="T6" fmla="*/ 87 w 87"/>
                    <a:gd name="T7" fmla="*/ 39 h 87"/>
                    <a:gd name="T8" fmla="*/ 40 w 87"/>
                    <a:gd name="T9" fmla="*/ 9 h 87"/>
                  </a:gdLst>
                  <a:ahLst/>
                  <a:cxnLst>
                    <a:cxn ang="0">
                      <a:pos x="T0" y="T1"/>
                    </a:cxn>
                    <a:cxn ang="0">
                      <a:pos x="T2" y="T3"/>
                    </a:cxn>
                    <a:cxn ang="0">
                      <a:pos x="T4" y="T5"/>
                    </a:cxn>
                    <a:cxn ang="0">
                      <a:pos x="T6" y="T7"/>
                    </a:cxn>
                    <a:cxn ang="0">
                      <a:pos x="T8" y="T9"/>
                    </a:cxn>
                  </a:cxnLst>
                  <a:rect l="0" t="0" r="r" b="b"/>
                  <a:pathLst>
                    <a:path w="87" h="87">
                      <a:moveTo>
                        <a:pt x="40" y="9"/>
                      </a:moveTo>
                      <a:cubicBezTo>
                        <a:pt x="40" y="9"/>
                        <a:pt x="0" y="33"/>
                        <a:pt x="5" y="54"/>
                      </a:cubicBezTo>
                      <a:cubicBezTo>
                        <a:pt x="5" y="54"/>
                        <a:pt x="21" y="87"/>
                        <a:pt x="42" y="87"/>
                      </a:cubicBezTo>
                      <a:cubicBezTo>
                        <a:pt x="87" y="39"/>
                        <a:pt x="87" y="39"/>
                        <a:pt x="87" y="39"/>
                      </a:cubicBezTo>
                      <a:cubicBezTo>
                        <a:pt x="87" y="39"/>
                        <a:pt x="53" y="0"/>
                        <a:pt x="40" y="9"/>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grpSp>
          <p:nvGrpSpPr>
            <p:cNvPr id="8" name="组合 29"/>
            <p:cNvGrpSpPr/>
            <p:nvPr/>
          </p:nvGrpSpPr>
          <p:grpSpPr>
            <a:xfrm>
              <a:off x="2794835" y="2735518"/>
              <a:ext cx="1658306" cy="2409570"/>
              <a:chOff x="3726446" y="3646232"/>
              <a:chExt cx="2211075" cy="3211768"/>
            </a:xfrm>
          </p:grpSpPr>
          <p:grpSp>
            <p:nvGrpSpPr>
              <p:cNvPr id="9" name="组合 30"/>
              <p:cNvGrpSpPr/>
              <p:nvPr/>
            </p:nvGrpSpPr>
            <p:grpSpPr>
              <a:xfrm>
                <a:off x="3726446" y="3646232"/>
                <a:ext cx="2211075" cy="3211768"/>
                <a:chOff x="3726446" y="3646232"/>
                <a:chExt cx="2211075" cy="3211768"/>
              </a:xfrm>
            </p:grpSpPr>
            <p:sp>
              <p:nvSpPr>
                <p:cNvPr id="38" name="Freeform 6"/>
                <p:cNvSpPr>
                  <a:spLocks/>
                </p:cNvSpPr>
                <p:nvPr/>
              </p:nvSpPr>
              <p:spPr bwMode="auto">
                <a:xfrm>
                  <a:off x="3726446" y="4032173"/>
                  <a:ext cx="1079341" cy="2825827"/>
                </a:xfrm>
                <a:custGeom>
                  <a:avLst/>
                  <a:gdLst>
                    <a:gd name="T0" fmla="*/ 553 w 598"/>
                    <a:gd name="T1" fmla="*/ 619 h 1564"/>
                    <a:gd name="T2" fmla="*/ 479 w 598"/>
                    <a:gd name="T3" fmla="*/ 443 h 1564"/>
                    <a:gd name="T4" fmla="*/ 374 w 598"/>
                    <a:gd name="T5" fmla="*/ 297 h 1564"/>
                    <a:gd name="T6" fmla="*/ 348 w 598"/>
                    <a:gd name="T7" fmla="*/ 169 h 1564"/>
                    <a:gd name="T8" fmla="*/ 395 w 598"/>
                    <a:gd name="T9" fmla="*/ 50 h 1564"/>
                    <a:gd name="T10" fmla="*/ 351 w 598"/>
                    <a:gd name="T11" fmla="*/ 0 h 1564"/>
                    <a:gd name="T12" fmla="*/ 230 w 598"/>
                    <a:gd name="T13" fmla="*/ 98 h 1564"/>
                    <a:gd name="T14" fmla="*/ 126 w 598"/>
                    <a:gd name="T15" fmla="*/ 235 h 1564"/>
                    <a:gd name="T16" fmla="*/ 50 w 598"/>
                    <a:gd name="T17" fmla="*/ 372 h 1564"/>
                    <a:gd name="T18" fmla="*/ 83 w 598"/>
                    <a:gd name="T19" fmla="*/ 530 h 1564"/>
                    <a:gd name="T20" fmla="*/ 183 w 598"/>
                    <a:gd name="T21" fmla="*/ 892 h 1564"/>
                    <a:gd name="T22" fmla="*/ 182 w 598"/>
                    <a:gd name="T23" fmla="*/ 1131 h 1564"/>
                    <a:gd name="T24" fmla="*/ 150 w 598"/>
                    <a:gd name="T25" fmla="*/ 1242 h 1564"/>
                    <a:gd name="T26" fmla="*/ 146 w 598"/>
                    <a:gd name="T27" fmla="*/ 1261 h 1564"/>
                    <a:gd name="T28" fmla="*/ 0 w 598"/>
                    <a:gd name="T29" fmla="*/ 1564 h 1564"/>
                    <a:gd name="T30" fmla="*/ 355 w 598"/>
                    <a:gd name="T31" fmla="*/ 1564 h 1564"/>
                    <a:gd name="T32" fmla="*/ 444 w 598"/>
                    <a:gd name="T33" fmla="*/ 1273 h 1564"/>
                    <a:gd name="T34" fmla="*/ 439 w 598"/>
                    <a:gd name="T35" fmla="*/ 1273 h 1564"/>
                    <a:gd name="T36" fmla="*/ 452 w 598"/>
                    <a:gd name="T37" fmla="*/ 1241 h 1564"/>
                    <a:gd name="T38" fmla="*/ 488 w 598"/>
                    <a:gd name="T39" fmla="*/ 1108 h 1564"/>
                    <a:gd name="T40" fmla="*/ 559 w 598"/>
                    <a:gd name="T41" fmla="*/ 947 h 1564"/>
                    <a:gd name="T42" fmla="*/ 598 w 598"/>
                    <a:gd name="T43" fmla="*/ 807 h 1564"/>
                    <a:gd name="T44" fmla="*/ 553 w 598"/>
                    <a:gd name="T45" fmla="*/ 619 h 1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8" h="1564">
                      <a:moveTo>
                        <a:pt x="553" y="619"/>
                      </a:moveTo>
                      <a:cubicBezTo>
                        <a:pt x="528" y="570"/>
                        <a:pt x="495" y="491"/>
                        <a:pt x="479" y="443"/>
                      </a:cubicBezTo>
                      <a:cubicBezTo>
                        <a:pt x="462" y="396"/>
                        <a:pt x="415" y="330"/>
                        <a:pt x="374" y="297"/>
                      </a:cubicBezTo>
                      <a:cubicBezTo>
                        <a:pt x="333" y="265"/>
                        <a:pt x="321" y="207"/>
                        <a:pt x="348" y="169"/>
                      </a:cubicBezTo>
                      <a:cubicBezTo>
                        <a:pt x="374" y="132"/>
                        <a:pt x="395" y="78"/>
                        <a:pt x="395" y="50"/>
                      </a:cubicBezTo>
                      <a:cubicBezTo>
                        <a:pt x="395" y="22"/>
                        <a:pt x="375" y="0"/>
                        <a:pt x="351" y="0"/>
                      </a:cubicBezTo>
                      <a:cubicBezTo>
                        <a:pt x="326" y="0"/>
                        <a:pt x="272" y="44"/>
                        <a:pt x="230" y="98"/>
                      </a:cubicBezTo>
                      <a:cubicBezTo>
                        <a:pt x="126" y="235"/>
                        <a:pt x="126" y="235"/>
                        <a:pt x="126" y="235"/>
                      </a:cubicBezTo>
                      <a:cubicBezTo>
                        <a:pt x="84" y="289"/>
                        <a:pt x="50" y="351"/>
                        <a:pt x="50" y="372"/>
                      </a:cubicBezTo>
                      <a:cubicBezTo>
                        <a:pt x="50" y="393"/>
                        <a:pt x="65" y="464"/>
                        <a:pt x="83" y="530"/>
                      </a:cubicBezTo>
                      <a:cubicBezTo>
                        <a:pt x="183" y="892"/>
                        <a:pt x="183" y="892"/>
                        <a:pt x="183" y="892"/>
                      </a:cubicBezTo>
                      <a:cubicBezTo>
                        <a:pt x="202" y="958"/>
                        <a:pt x="201" y="1066"/>
                        <a:pt x="182" y="1131"/>
                      </a:cubicBezTo>
                      <a:cubicBezTo>
                        <a:pt x="150" y="1242"/>
                        <a:pt x="150" y="1242"/>
                        <a:pt x="150" y="1242"/>
                      </a:cubicBezTo>
                      <a:cubicBezTo>
                        <a:pt x="148" y="1248"/>
                        <a:pt x="147" y="1255"/>
                        <a:pt x="146" y="1261"/>
                      </a:cubicBezTo>
                      <a:cubicBezTo>
                        <a:pt x="0" y="1564"/>
                        <a:pt x="0" y="1564"/>
                        <a:pt x="0" y="1564"/>
                      </a:cubicBezTo>
                      <a:cubicBezTo>
                        <a:pt x="355" y="1564"/>
                        <a:pt x="355" y="1564"/>
                        <a:pt x="355" y="1564"/>
                      </a:cubicBezTo>
                      <a:cubicBezTo>
                        <a:pt x="444" y="1273"/>
                        <a:pt x="444" y="1273"/>
                        <a:pt x="444" y="1273"/>
                      </a:cubicBezTo>
                      <a:cubicBezTo>
                        <a:pt x="439" y="1273"/>
                        <a:pt x="439" y="1273"/>
                        <a:pt x="439" y="1273"/>
                      </a:cubicBezTo>
                      <a:cubicBezTo>
                        <a:pt x="444" y="1263"/>
                        <a:pt x="449" y="1252"/>
                        <a:pt x="452" y="1241"/>
                      </a:cubicBezTo>
                      <a:cubicBezTo>
                        <a:pt x="488" y="1108"/>
                        <a:pt x="488" y="1108"/>
                        <a:pt x="488" y="1108"/>
                      </a:cubicBezTo>
                      <a:cubicBezTo>
                        <a:pt x="506" y="1042"/>
                        <a:pt x="538" y="969"/>
                        <a:pt x="559" y="947"/>
                      </a:cubicBezTo>
                      <a:cubicBezTo>
                        <a:pt x="580" y="924"/>
                        <a:pt x="598" y="861"/>
                        <a:pt x="598" y="807"/>
                      </a:cubicBezTo>
                      <a:cubicBezTo>
                        <a:pt x="598" y="753"/>
                        <a:pt x="578" y="668"/>
                        <a:pt x="553" y="619"/>
                      </a:cubicBezTo>
                      <a:close/>
                    </a:path>
                  </a:pathLst>
                </a:custGeom>
                <a:solidFill>
                  <a:schemeClr val="bg1">
                    <a:lumMod val="6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nvGrpSpPr>
                <p:cNvPr id="12" name="组合 38"/>
                <p:cNvGrpSpPr/>
                <p:nvPr/>
              </p:nvGrpSpPr>
              <p:grpSpPr>
                <a:xfrm>
                  <a:off x="4159746" y="3646232"/>
                  <a:ext cx="1777775" cy="1777775"/>
                  <a:chOff x="4159746" y="3646232"/>
                  <a:chExt cx="1777775" cy="1777775"/>
                </a:xfrm>
              </p:grpSpPr>
              <p:sp>
                <p:nvSpPr>
                  <p:cNvPr id="40" name="泪滴形 39"/>
                  <p:cNvSpPr/>
                  <p:nvPr/>
                </p:nvSpPr>
                <p:spPr>
                  <a:xfrm rot="16200000" flipV="1">
                    <a:off x="4159746" y="3646232"/>
                    <a:ext cx="1777775" cy="1777775"/>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41" name="文本框 40"/>
                  <p:cNvSpPr txBox="1"/>
                  <p:nvPr/>
                </p:nvSpPr>
                <p:spPr>
                  <a:xfrm>
                    <a:off x="4745443" y="3990013"/>
                    <a:ext cx="654453" cy="492291"/>
                  </a:xfrm>
                  <a:prstGeom prst="rect">
                    <a:avLst/>
                  </a:prstGeom>
                  <a:noFill/>
                  <a:effectLst/>
                </p:spPr>
                <p:txBody>
                  <a:bodyPr wrap="none" rtlCol="0">
                    <a:spAutoFit/>
                  </a:bodyPr>
                  <a:lstStyle/>
                  <a:p>
                    <a:r>
                      <a:rPr lang="fr-FR" altLang="zh-CN" b="1" dirty="0" smtClean="0">
                        <a:solidFill>
                          <a:srgbClr val="FCFCFC"/>
                        </a:solidFill>
                        <a:ea typeface="幼圆" panose="02010509060101010101" pitchFamily="49" charset="-122"/>
                      </a:rPr>
                      <a:t>03</a:t>
                    </a:r>
                    <a:endParaRPr lang="zh-CN" altLang="en-US" b="1" dirty="0">
                      <a:solidFill>
                        <a:srgbClr val="FCFCFC"/>
                      </a:solidFill>
                      <a:ea typeface="幼圆" panose="02010509060101010101" pitchFamily="49" charset="-122"/>
                    </a:endParaRPr>
                  </a:p>
                </p:txBody>
              </p:sp>
            </p:grpSp>
          </p:grpSp>
          <p:grpSp>
            <p:nvGrpSpPr>
              <p:cNvPr id="15" name="组合 31"/>
              <p:cNvGrpSpPr/>
              <p:nvPr/>
            </p:nvGrpSpPr>
            <p:grpSpPr>
              <a:xfrm>
                <a:off x="3762322" y="4334449"/>
                <a:ext cx="1083157" cy="1557183"/>
                <a:chOff x="3762322" y="4334449"/>
                <a:chExt cx="1083157" cy="1557183"/>
              </a:xfrm>
            </p:grpSpPr>
            <p:sp>
              <p:nvSpPr>
                <p:cNvPr id="33" name="Freeform 12"/>
                <p:cNvSpPr>
                  <a:spLocks/>
                </p:cNvSpPr>
                <p:nvPr/>
              </p:nvSpPr>
              <p:spPr bwMode="auto">
                <a:xfrm>
                  <a:off x="3762322" y="4548944"/>
                  <a:ext cx="162588" cy="401509"/>
                </a:xfrm>
                <a:custGeom>
                  <a:avLst/>
                  <a:gdLst>
                    <a:gd name="T0" fmla="*/ 90 w 90"/>
                    <a:gd name="T1" fmla="*/ 0 h 222"/>
                    <a:gd name="T2" fmla="*/ 73 w 90"/>
                    <a:gd name="T3" fmla="*/ 222 h 222"/>
                    <a:gd name="T4" fmla="*/ 90 w 90"/>
                    <a:gd name="T5" fmla="*/ 0 h 222"/>
                  </a:gdLst>
                  <a:ahLst/>
                  <a:cxnLst>
                    <a:cxn ang="0">
                      <a:pos x="T0" y="T1"/>
                    </a:cxn>
                    <a:cxn ang="0">
                      <a:pos x="T2" y="T3"/>
                    </a:cxn>
                    <a:cxn ang="0">
                      <a:pos x="T4" y="T5"/>
                    </a:cxn>
                  </a:cxnLst>
                  <a:rect l="0" t="0" r="r" b="b"/>
                  <a:pathLst>
                    <a:path w="90" h="222">
                      <a:moveTo>
                        <a:pt x="90" y="0"/>
                      </a:moveTo>
                      <a:cubicBezTo>
                        <a:pt x="90" y="0"/>
                        <a:pt x="0" y="68"/>
                        <a:pt x="73" y="222"/>
                      </a:cubicBezTo>
                      <a:cubicBezTo>
                        <a:pt x="73" y="222"/>
                        <a:pt x="24" y="74"/>
                        <a:pt x="90" y="0"/>
                      </a:cubicBezTo>
                      <a:close/>
                    </a:path>
                  </a:pathLst>
                </a:custGeom>
                <a:solidFill>
                  <a:srgbClr val="F3DABC"/>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nvGrpSpPr>
                <p:cNvPr id="16" name="组合 33"/>
                <p:cNvGrpSpPr/>
                <p:nvPr/>
              </p:nvGrpSpPr>
              <p:grpSpPr>
                <a:xfrm>
                  <a:off x="4024142" y="4334449"/>
                  <a:ext cx="821337" cy="1557183"/>
                  <a:chOff x="4024142" y="4334449"/>
                  <a:chExt cx="821337" cy="1557183"/>
                </a:xfrm>
              </p:grpSpPr>
              <p:sp>
                <p:nvSpPr>
                  <p:cNvPr id="36" name="Freeform 11"/>
                  <p:cNvSpPr>
                    <a:spLocks/>
                  </p:cNvSpPr>
                  <p:nvPr/>
                </p:nvSpPr>
                <p:spPr bwMode="auto">
                  <a:xfrm>
                    <a:off x="4204287" y="5492413"/>
                    <a:ext cx="408379" cy="399219"/>
                  </a:xfrm>
                  <a:custGeom>
                    <a:avLst/>
                    <a:gdLst>
                      <a:gd name="T0" fmla="*/ 226 w 226"/>
                      <a:gd name="T1" fmla="*/ 149 h 221"/>
                      <a:gd name="T2" fmla="*/ 32 w 226"/>
                      <a:gd name="T3" fmla="*/ 0 h 221"/>
                      <a:gd name="T4" fmla="*/ 226 w 226"/>
                      <a:gd name="T5" fmla="*/ 149 h 221"/>
                    </a:gdLst>
                    <a:ahLst/>
                    <a:cxnLst>
                      <a:cxn ang="0">
                        <a:pos x="T0" y="T1"/>
                      </a:cxn>
                      <a:cxn ang="0">
                        <a:pos x="T2" y="T3"/>
                      </a:cxn>
                      <a:cxn ang="0">
                        <a:pos x="T4" y="T5"/>
                      </a:cxn>
                    </a:cxnLst>
                    <a:rect l="0" t="0" r="r" b="b"/>
                    <a:pathLst>
                      <a:path w="226" h="221">
                        <a:moveTo>
                          <a:pt x="226" y="149"/>
                        </a:moveTo>
                        <a:cubicBezTo>
                          <a:pt x="226" y="149"/>
                          <a:pt x="45" y="190"/>
                          <a:pt x="32" y="0"/>
                        </a:cubicBezTo>
                        <a:cubicBezTo>
                          <a:pt x="32" y="0"/>
                          <a:pt x="0" y="221"/>
                          <a:pt x="226" y="149"/>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sp>
                <p:nvSpPr>
                  <p:cNvPr id="37" name="Freeform 8"/>
                  <p:cNvSpPr>
                    <a:spLocks/>
                  </p:cNvSpPr>
                  <p:nvPr/>
                </p:nvSpPr>
                <p:spPr bwMode="auto">
                  <a:xfrm>
                    <a:off x="4024142" y="4334449"/>
                    <a:ext cx="821337" cy="875533"/>
                  </a:xfrm>
                  <a:custGeom>
                    <a:avLst/>
                    <a:gdLst>
                      <a:gd name="T0" fmla="*/ 41 w 455"/>
                      <a:gd name="T1" fmla="*/ 458 h 485"/>
                      <a:gd name="T2" fmla="*/ 55 w 455"/>
                      <a:gd name="T3" fmla="*/ 325 h 485"/>
                      <a:gd name="T4" fmla="*/ 61 w 455"/>
                      <a:gd name="T5" fmla="*/ 319 h 485"/>
                      <a:gd name="T6" fmla="*/ 235 w 455"/>
                      <a:gd name="T7" fmla="*/ 141 h 485"/>
                      <a:gd name="T8" fmla="*/ 303 w 455"/>
                      <a:gd name="T9" fmla="*/ 70 h 485"/>
                      <a:gd name="T10" fmla="*/ 432 w 455"/>
                      <a:gd name="T11" fmla="*/ 24 h 485"/>
                      <a:gd name="T12" fmla="*/ 431 w 455"/>
                      <a:gd name="T13" fmla="*/ 138 h 485"/>
                      <a:gd name="T14" fmla="*/ 321 w 455"/>
                      <a:gd name="T15" fmla="*/ 259 h 485"/>
                      <a:gd name="T16" fmla="*/ 233 w 455"/>
                      <a:gd name="T17" fmla="*/ 367 h 485"/>
                      <a:gd name="T18" fmla="*/ 163 w 455"/>
                      <a:gd name="T19" fmla="*/ 464 h 485"/>
                      <a:gd name="T20" fmla="*/ 41 w 455"/>
                      <a:gd name="T21" fmla="*/ 458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5" h="485">
                        <a:moveTo>
                          <a:pt x="41" y="458"/>
                        </a:moveTo>
                        <a:cubicBezTo>
                          <a:pt x="0" y="433"/>
                          <a:pt x="7" y="373"/>
                          <a:pt x="55" y="325"/>
                        </a:cubicBezTo>
                        <a:cubicBezTo>
                          <a:pt x="61" y="319"/>
                          <a:pt x="61" y="319"/>
                          <a:pt x="61" y="319"/>
                        </a:cubicBezTo>
                        <a:cubicBezTo>
                          <a:pt x="110" y="271"/>
                          <a:pt x="188" y="191"/>
                          <a:pt x="235" y="141"/>
                        </a:cubicBezTo>
                        <a:cubicBezTo>
                          <a:pt x="303" y="70"/>
                          <a:pt x="303" y="70"/>
                          <a:pt x="303" y="70"/>
                        </a:cubicBezTo>
                        <a:cubicBezTo>
                          <a:pt x="350" y="21"/>
                          <a:pt x="408" y="0"/>
                          <a:pt x="432" y="24"/>
                        </a:cubicBezTo>
                        <a:cubicBezTo>
                          <a:pt x="455" y="48"/>
                          <a:pt x="455" y="100"/>
                          <a:pt x="431" y="138"/>
                        </a:cubicBezTo>
                        <a:cubicBezTo>
                          <a:pt x="407" y="177"/>
                          <a:pt x="358" y="232"/>
                          <a:pt x="321" y="259"/>
                        </a:cubicBezTo>
                        <a:cubicBezTo>
                          <a:pt x="285" y="287"/>
                          <a:pt x="245" y="336"/>
                          <a:pt x="233" y="367"/>
                        </a:cubicBezTo>
                        <a:cubicBezTo>
                          <a:pt x="222" y="398"/>
                          <a:pt x="190" y="442"/>
                          <a:pt x="163" y="464"/>
                        </a:cubicBezTo>
                        <a:cubicBezTo>
                          <a:pt x="136" y="485"/>
                          <a:pt x="81" y="483"/>
                          <a:pt x="41" y="458"/>
                        </a:cubicBezTo>
                        <a:close/>
                      </a:path>
                    </a:pathLst>
                  </a:custGeom>
                  <a:solidFill>
                    <a:schemeClr val="bg1">
                      <a:lumMod val="65000"/>
                    </a:schemeClr>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sp>
              <p:nvSpPr>
                <p:cNvPr id="35" name="Freeform 10"/>
                <p:cNvSpPr>
                  <a:spLocks/>
                </p:cNvSpPr>
                <p:nvPr/>
              </p:nvSpPr>
              <p:spPr bwMode="auto">
                <a:xfrm>
                  <a:off x="4634039" y="4375669"/>
                  <a:ext cx="155718" cy="164115"/>
                </a:xfrm>
                <a:custGeom>
                  <a:avLst/>
                  <a:gdLst>
                    <a:gd name="T0" fmla="*/ 51 w 86"/>
                    <a:gd name="T1" fmla="*/ 12 h 91"/>
                    <a:gd name="T2" fmla="*/ 77 w 86"/>
                    <a:gd name="T3" fmla="*/ 62 h 91"/>
                    <a:gd name="T4" fmla="*/ 35 w 86"/>
                    <a:gd name="T5" fmla="*/ 88 h 91"/>
                    <a:gd name="T6" fmla="*/ 0 w 86"/>
                    <a:gd name="T7" fmla="*/ 33 h 91"/>
                    <a:gd name="T8" fmla="*/ 51 w 86"/>
                    <a:gd name="T9" fmla="*/ 12 h 91"/>
                  </a:gdLst>
                  <a:ahLst/>
                  <a:cxnLst>
                    <a:cxn ang="0">
                      <a:pos x="T0" y="T1"/>
                    </a:cxn>
                    <a:cxn ang="0">
                      <a:pos x="T2" y="T3"/>
                    </a:cxn>
                    <a:cxn ang="0">
                      <a:pos x="T4" y="T5"/>
                    </a:cxn>
                    <a:cxn ang="0">
                      <a:pos x="T6" y="T7"/>
                    </a:cxn>
                    <a:cxn ang="0">
                      <a:pos x="T8" y="T9"/>
                    </a:cxn>
                  </a:cxnLst>
                  <a:rect l="0" t="0" r="r" b="b"/>
                  <a:pathLst>
                    <a:path w="86" h="91">
                      <a:moveTo>
                        <a:pt x="51" y="12"/>
                      </a:moveTo>
                      <a:cubicBezTo>
                        <a:pt x="51" y="12"/>
                        <a:pt x="86" y="42"/>
                        <a:pt x="77" y="62"/>
                      </a:cubicBezTo>
                      <a:cubicBezTo>
                        <a:pt x="77" y="62"/>
                        <a:pt x="56" y="91"/>
                        <a:pt x="35" y="88"/>
                      </a:cubicBezTo>
                      <a:cubicBezTo>
                        <a:pt x="0" y="33"/>
                        <a:pt x="0" y="33"/>
                        <a:pt x="0" y="33"/>
                      </a:cubicBezTo>
                      <a:cubicBezTo>
                        <a:pt x="0" y="33"/>
                        <a:pt x="40" y="0"/>
                        <a:pt x="51" y="12"/>
                      </a:cubicBezTo>
                      <a:close/>
                    </a:path>
                  </a:pathLst>
                </a:custGeom>
                <a:solidFill>
                  <a:schemeClr val="accent3"/>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solidFill>
                      <a:prstClr val="black"/>
                    </a:solidFill>
                  </a:endParaRPr>
                </a:p>
              </p:txBody>
            </p:sp>
          </p:grpSp>
        </p:grpSp>
      </p:grpSp>
      <p:sp>
        <p:nvSpPr>
          <p:cNvPr id="46" name="Rectangle 45"/>
          <p:cNvSpPr/>
          <p:nvPr/>
        </p:nvSpPr>
        <p:spPr>
          <a:xfrm>
            <a:off x="142844" y="1143784"/>
            <a:ext cx="3214710" cy="1938992"/>
          </a:xfrm>
          <a:prstGeom prst="rect">
            <a:avLst/>
          </a:prstGeom>
        </p:spPr>
        <p:txBody>
          <a:bodyPr wrap="square">
            <a:spAutoFit/>
          </a:bodyPr>
          <a:lstStyle/>
          <a:p>
            <a:r>
              <a:rPr lang="en-US" sz="1200" dirty="0" smtClean="0"/>
              <a:t/>
            </a:r>
            <a:br>
              <a:rPr lang="en-US" sz="1200" dirty="0" smtClean="0"/>
            </a:br>
            <a:r>
              <a:rPr lang="en-US" sz="1200" dirty="0" smtClean="0"/>
              <a:t>This type involves the patient listening to live or recorded music. The response can be verbal, physical (like movement), or simply passive listening.</a:t>
            </a:r>
            <a:br>
              <a:rPr lang="en-US" sz="1200" dirty="0" smtClean="0"/>
            </a:br>
            <a:r>
              <a:rPr lang="en-US" sz="1200" b="1" dirty="0" smtClean="0"/>
              <a:t>Purpose:</a:t>
            </a:r>
            <a:r>
              <a:rPr lang="en-US" sz="1200" dirty="0" smtClean="0"/>
              <a:t> To promote relaxation, improve mood, and stimulate memory.</a:t>
            </a:r>
            <a:br>
              <a:rPr lang="en-US" sz="1200" dirty="0" smtClean="0"/>
            </a:br>
            <a:r>
              <a:rPr lang="en-US" sz="1200" b="1" dirty="0" smtClean="0"/>
              <a:t>Example:</a:t>
            </a:r>
            <a:r>
              <a:rPr lang="en-US" sz="1200" dirty="0" smtClean="0"/>
              <a:t> The Bonny Method of Guided Imagery and Music (GIM), which uses classical music and guided visualization.</a:t>
            </a:r>
            <a:endParaRPr lang="fr-FR" sz="1200" dirty="0"/>
          </a:p>
        </p:txBody>
      </p:sp>
      <p:sp>
        <p:nvSpPr>
          <p:cNvPr id="47" name="Rectangle 46"/>
          <p:cNvSpPr/>
          <p:nvPr/>
        </p:nvSpPr>
        <p:spPr>
          <a:xfrm>
            <a:off x="571472" y="929470"/>
            <a:ext cx="2759089" cy="369332"/>
          </a:xfrm>
          <a:prstGeom prst="rect">
            <a:avLst/>
          </a:prstGeom>
        </p:spPr>
        <p:txBody>
          <a:bodyPr wrap="none">
            <a:spAutoFit/>
          </a:bodyPr>
          <a:lstStyle/>
          <a:p>
            <a:r>
              <a:rPr lang="fr-FR" dirty="0" err="1" smtClean="0">
                <a:solidFill>
                  <a:schemeClr val="tx2">
                    <a:lumMod val="60000"/>
                    <a:lumOff val="40000"/>
                  </a:schemeClr>
                </a:solidFill>
                <a:effectLst>
                  <a:outerShdw blurRad="38100" dist="38100" dir="2700000" algn="tl">
                    <a:srgbClr val="000000">
                      <a:alpha val="43137"/>
                    </a:srgbClr>
                  </a:outerShdw>
                </a:effectLst>
              </a:rPr>
              <a:t>Receptive</a:t>
            </a:r>
            <a:r>
              <a:rPr lang="fr-FR" dirty="0" smtClean="0">
                <a:solidFill>
                  <a:schemeClr val="tx2">
                    <a:lumMod val="60000"/>
                    <a:lumOff val="40000"/>
                  </a:schemeClr>
                </a:solidFill>
                <a:effectLst>
                  <a:outerShdw blurRad="38100" dist="38100" dir="2700000" algn="tl">
                    <a:srgbClr val="000000">
                      <a:alpha val="43137"/>
                    </a:srgbClr>
                  </a:outerShdw>
                </a:effectLst>
              </a:rPr>
              <a:t> Music </a:t>
            </a:r>
            <a:r>
              <a:rPr lang="fr-FR" dirty="0" err="1" smtClean="0">
                <a:solidFill>
                  <a:schemeClr val="tx2">
                    <a:lumMod val="60000"/>
                    <a:lumOff val="40000"/>
                  </a:schemeClr>
                </a:solidFill>
                <a:effectLst>
                  <a:outerShdw blurRad="38100" dist="38100" dir="2700000" algn="tl">
                    <a:srgbClr val="000000">
                      <a:alpha val="43137"/>
                    </a:srgbClr>
                  </a:outerShdw>
                </a:effectLst>
              </a:rPr>
              <a:t>Therapy</a:t>
            </a:r>
            <a:endParaRPr lang="fr-FR" dirty="0">
              <a:solidFill>
                <a:schemeClr val="tx2">
                  <a:lumMod val="60000"/>
                  <a:lumOff val="40000"/>
                </a:schemeClr>
              </a:solidFill>
              <a:effectLst>
                <a:outerShdw blurRad="38100" dist="38100" dir="2700000" algn="tl">
                  <a:srgbClr val="000000">
                    <a:alpha val="43137"/>
                  </a:srgbClr>
                </a:outerShdw>
              </a:effectLst>
            </a:endParaRPr>
          </a:p>
        </p:txBody>
      </p:sp>
      <p:sp>
        <p:nvSpPr>
          <p:cNvPr id="48" name="Rectangle 47"/>
          <p:cNvSpPr/>
          <p:nvPr/>
        </p:nvSpPr>
        <p:spPr>
          <a:xfrm>
            <a:off x="71406" y="3072610"/>
            <a:ext cx="3106941" cy="338554"/>
          </a:xfrm>
          <a:prstGeom prst="rect">
            <a:avLst/>
          </a:prstGeom>
        </p:spPr>
        <p:txBody>
          <a:bodyPr wrap="none">
            <a:spAutoFit/>
          </a:bodyPr>
          <a:lstStyle/>
          <a:p>
            <a:r>
              <a:rPr lang="fr-FR" sz="1600" dirty="0" err="1" smtClean="0">
                <a:solidFill>
                  <a:schemeClr val="tx2">
                    <a:lumMod val="60000"/>
                    <a:lumOff val="40000"/>
                  </a:schemeClr>
                </a:solidFill>
                <a:effectLst>
                  <a:outerShdw blurRad="38100" dist="38100" dir="2700000" algn="tl">
                    <a:srgbClr val="000000">
                      <a:alpha val="43137"/>
                    </a:srgbClr>
                  </a:outerShdw>
                </a:effectLst>
              </a:rPr>
              <a:t>Improvisational</a:t>
            </a:r>
            <a:r>
              <a:rPr lang="fr-FR" sz="1600" dirty="0" smtClean="0">
                <a:solidFill>
                  <a:schemeClr val="tx2">
                    <a:lumMod val="60000"/>
                    <a:lumOff val="40000"/>
                  </a:schemeClr>
                </a:solidFill>
                <a:effectLst>
                  <a:outerShdw blurRad="38100" dist="38100" dir="2700000" algn="tl">
                    <a:srgbClr val="000000">
                      <a:alpha val="43137"/>
                    </a:srgbClr>
                  </a:outerShdw>
                </a:effectLst>
              </a:rPr>
              <a:t> Music </a:t>
            </a:r>
            <a:r>
              <a:rPr lang="fr-FR" sz="1600" dirty="0" err="1" smtClean="0">
                <a:solidFill>
                  <a:schemeClr val="tx2">
                    <a:lumMod val="60000"/>
                    <a:lumOff val="40000"/>
                  </a:schemeClr>
                </a:solidFill>
                <a:effectLst>
                  <a:outerShdw blurRad="38100" dist="38100" dir="2700000" algn="tl">
                    <a:srgbClr val="000000">
                      <a:alpha val="43137"/>
                    </a:srgbClr>
                  </a:outerShdw>
                </a:effectLst>
              </a:rPr>
              <a:t>Therapy</a:t>
            </a:r>
            <a:r>
              <a:rPr lang="fr-FR" sz="1600" dirty="0" smtClean="0">
                <a:solidFill>
                  <a:schemeClr val="tx2">
                    <a:lumMod val="60000"/>
                    <a:lumOff val="40000"/>
                  </a:schemeClr>
                </a:solidFill>
                <a:effectLst>
                  <a:outerShdw blurRad="38100" dist="38100" dir="2700000" algn="tl">
                    <a:srgbClr val="000000">
                      <a:alpha val="43137"/>
                    </a:srgbClr>
                  </a:outerShdw>
                </a:effectLst>
              </a:rPr>
              <a:t>:</a:t>
            </a:r>
            <a:endParaRPr lang="fr-FR" sz="1600" dirty="0">
              <a:solidFill>
                <a:schemeClr val="tx2">
                  <a:lumMod val="60000"/>
                  <a:lumOff val="40000"/>
                </a:schemeClr>
              </a:solidFill>
              <a:effectLst>
                <a:outerShdw blurRad="38100" dist="38100" dir="2700000" algn="tl">
                  <a:srgbClr val="000000">
                    <a:alpha val="43137"/>
                  </a:srgbClr>
                </a:outerShdw>
              </a:effectLst>
            </a:endParaRPr>
          </a:p>
        </p:txBody>
      </p:sp>
      <p:sp>
        <p:nvSpPr>
          <p:cNvPr id="49" name="Rectangle 48"/>
          <p:cNvSpPr/>
          <p:nvPr/>
        </p:nvSpPr>
        <p:spPr>
          <a:xfrm>
            <a:off x="142844" y="3286924"/>
            <a:ext cx="3214710" cy="1754326"/>
          </a:xfrm>
          <a:prstGeom prst="rect">
            <a:avLst/>
          </a:prstGeom>
        </p:spPr>
        <p:txBody>
          <a:bodyPr wrap="square">
            <a:spAutoFit/>
          </a:bodyPr>
          <a:lstStyle/>
          <a:p>
            <a:r>
              <a:rPr lang="en-US" sz="1200" dirty="0" smtClean="0"/>
              <a:t/>
            </a:r>
            <a:br>
              <a:rPr lang="en-US" sz="1200" dirty="0" smtClean="0"/>
            </a:br>
            <a:r>
              <a:rPr lang="en-US" sz="1200" dirty="0" smtClean="0"/>
              <a:t> The patient creates music spontaneously to express emotions and uncover hidden psychological issues </a:t>
            </a:r>
            <a:br>
              <a:rPr lang="en-US" sz="1200" dirty="0" smtClean="0"/>
            </a:br>
            <a:r>
              <a:rPr lang="en-US" sz="1200" dirty="0" smtClean="0"/>
              <a:t> </a:t>
            </a:r>
            <a:r>
              <a:rPr lang="en-US" sz="1200" b="1" dirty="0" smtClean="0"/>
              <a:t>Purpose</a:t>
            </a:r>
            <a:r>
              <a:rPr lang="en-US" sz="1200" dirty="0" smtClean="0"/>
              <a:t>: Self-expression and revealing unconscious emotional conflicts. </a:t>
            </a:r>
          </a:p>
          <a:p>
            <a:r>
              <a:rPr lang="en-US" sz="1200" b="1" dirty="0" smtClean="0"/>
              <a:t>Example</a:t>
            </a:r>
            <a:r>
              <a:rPr lang="en-US" sz="1200" dirty="0" smtClean="0"/>
              <a:t>: The </a:t>
            </a:r>
            <a:r>
              <a:rPr lang="en-US" sz="1200" dirty="0" err="1" smtClean="0"/>
              <a:t>Nordoff</a:t>
            </a:r>
            <a:r>
              <a:rPr lang="en-US" sz="1200" dirty="0" smtClean="0"/>
              <a:t>-Robbins approach and Analytically Oriented Music Therapy (AOM)..</a:t>
            </a:r>
            <a:endParaRPr lang="fr-FR" sz="1200" dirty="0"/>
          </a:p>
        </p:txBody>
      </p:sp>
      <p:sp>
        <p:nvSpPr>
          <p:cNvPr id="50" name="Rectangle 49"/>
          <p:cNvSpPr/>
          <p:nvPr/>
        </p:nvSpPr>
        <p:spPr>
          <a:xfrm>
            <a:off x="6001793" y="929470"/>
            <a:ext cx="3142207" cy="369332"/>
          </a:xfrm>
          <a:prstGeom prst="rect">
            <a:avLst/>
          </a:prstGeom>
        </p:spPr>
        <p:txBody>
          <a:bodyPr wrap="none">
            <a:spAutoFit/>
          </a:bodyPr>
          <a:lstStyle/>
          <a:p>
            <a:r>
              <a:rPr lang="fr-FR" dirty="0" err="1" smtClean="0">
                <a:solidFill>
                  <a:schemeClr val="tx2">
                    <a:lumMod val="60000"/>
                    <a:lumOff val="40000"/>
                  </a:schemeClr>
                </a:solidFill>
                <a:effectLst>
                  <a:outerShdw blurRad="38100" dist="38100" dir="2700000" algn="tl">
                    <a:srgbClr val="000000">
                      <a:alpha val="43137"/>
                    </a:srgbClr>
                  </a:outerShdw>
                </a:effectLst>
              </a:rPr>
              <a:t>Re</a:t>
            </a:r>
            <a:r>
              <a:rPr lang="fr-FR" dirty="0" smtClean="0">
                <a:solidFill>
                  <a:schemeClr val="tx2">
                    <a:lumMod val="60000"/>
                    <a:lumOff val="40000"/>
                  </a:schemeClr>
                </a:solidFill>
                <a:effectLst>
                  <a:outerShdw blurRad="38100" dist="38100" dir="2700000" algn="tl">
                    <a:srgbClr val="000000">
                      <a:alpha val="43137"/>
                    </a:srgbClr>
                  </a:outerShdw>
                </a:effectLst>
              </a:rPr>
              <a:t>-</a:t>
            </a:r>
            <a:r>
              <a:rPr lang="fr-FR" dirty="0" err="1" smtClean="0">
                <a:solidFill>
                  <a:schemeClr val="tx2">
                    <a:lumMod val="60000"/>
                    <a:lumOff val="40000"/>
                  </a:schemeClr>
                </a:solidFill>
                <a:effectLst>
                  <a:outerShdw blurRad="38100" dist="38100" dir="2700000" algn="tl">
                    <a:srgbClr val="000000">
                      <a:alpha val="43137"/>
                    </a:srgbClr>
                  </a:outerShdw>
                </a:effectLst>
              </a:rPr>
              <a:t>creational</a:t>
            </a:r>
            <a:r>
              <a:rPr lang="fr-FR" dirty="0" smtClean="0">
                <a:solidFill>
                  <a:schemeClr val="tx2">
                    <a:lumMod val="60000"/>
                    <a:lumOff val="40000"/>
                  </a:schemeClr>
                </a:solidFill>
                <a:effectLst>
                  <a:outerShdw blurRad="38100" dist="38100" dir="2700000" algn="tl">
                    <a:srgbClr val="000000">
                      <a:alpha val="43137"/>
                    </a:srgbClr>
                  </a:outerShdw>
                </a:effectLst>
              </a:rPr>
              <a:t> Music </a:t>
            </a:r>
            <a:r>
              <a:rPr lang="fr-FR" dirty="0" err="1" smtClean="0">
                <a:solidFill>
                  <a:schemeClr val="tx2">
                    <a:lumMod val="60000"/>
                    <a:lumOff val="40000"/>
                  </a:schemeClr>
                </a:solidFill>
                <a:effectLst>
                  <a:outerShdw blurRad="38100" dist="38100" dir="2700000" algn="tl">
                    <a:srgbClr val="000000">
                      <a:alpha val="43137"/>
                    </a:srgbClr>
                  </a:outerShdw>
                </a:effectLst>
              </a:rPr>
              <a:t>Therapy</a:t>
            </a:r>
            <a:endParaRPr lang="fr-FR" dirty="0">
              <a:solidFill>
                <a:schemeClr val="tx2">
                  <a:lumMod val="60000"/>
                  <a:lumOff val="40000"/>
                </a:schemeClr>
              </a:solidFill>
              <a:effectLst>
                <a:outerShdw blurRad="38100" dist="38100" dir="2700000" algn="tl">
                  <a:srgbClr val="000000">
                    <a:alpha val="43137"/>
                  </a:srgbClr>
                </a:outerShdw>
              </a:effectLst>
            </a:endParaRPr>
          </a:p>
        </p:txBody>
      </p:sp>
      <p:sp>
        <p:nvSpPr>
          <p:cNvPr id="51" name="Rectangle 50"/>
          <p:cNvSpPr/>
          <p:nvPr/>
        </p:nvSpPr>
        <p:spPr>
          <a:xfrm>
            <a:off x="6215074" y="1143784"/>
            <a:ext cx="2857520" cy="1569660"/>
          </a:xfrm>
          <a:prstGeom prst="rect">
            <a:avLst/>
          </a:prstGeom>
        </p:spPr>
        <p:txBody>
          <a:bodyPr wrap="square">
            <a:spAutoFit/>
          </a:bodyPr>
          <a:lstStyle/>
          <a:p>
            <a:r>
              <a:rPr lang="en-US" sz="1200" dirty="0" smtClean="0"/>
              <a:t/>
            </a:r>
            <a:br>
              <a:rPr lang="en-US" sz="1200" dirty="0" smtClean="0"/>
            </a:br>
            <a:r>
              <a:rPr lang="en-US" sz="1200" dirty="0" smtClean="0"/>
              <a:t> The patient sings or plays familiar/new music to improve social skills and build confidence.</a:t>
            </a:r>
          </a:p>
          <a:p>
            <a:r>
              <a:rPr lang="en-US" sz="1200" dirty="0" smtClean="0"/>
              <a:t/>
            </a:r>
            <a:br>
              <a:rPr lang="en-US" sz="1200" dirty="0" smtClean="0"/>
            </a:br>
            <a:r>
              <a:rPr lang="en-US" sz="1200" b="1" dirty="0" smtClean="0"/>
              <a:t>Purpose:</a:t>
            </a:r>
            <a:r>
              <a:rPr lang="en-US" sz="1200" dirty="0" smtClean="0"/>
              <a:t> Enhancing social skills and building self-confidence through active musical participation</a:t>
            </a:r>
            <a:endParaRPr lang="fr-FR" sz="1200" dirty="0"/>
          </a:p>
        </p:txBody>
      </p:sp>
      <p:sp>
        <p:nvSpPr>
          <p:cNvPr id="52" name="Rectangle 51"/>
          <p:cNvSpPr/>
          <p:nvPr/>
        </p:nvSpPr>
        <p:spPr>
          <a:xfrm>
            <a:off x="6143636" y="2715420"/>
            <a:ext cx="2914580" cy="338554"/>
          </a:xfrm>
          <a:prstGeom prst="rect">
            <a:avLst/>
          </a:prstGeom>
        </p:spPr>
        <p:txBody>
          <a:bodyPr wrap="none">
            <a:spAutoFit/>
          </a:bodyPr>
          <a:lstStyle/>
          <a:p>
            <a:r>
              <a:rPr lang="fr-FR" sz="1600" dirty="0" err="1" smtClean="0">
                <a:solidFill>
                  <a:schemeClr val="tx2">
                    <a:lumMod val="60000"/>
                    <a:lumOff val="40000"/>
                  </a:schemeClr>
                </a:solidFill>
                <a:effectLst>
                  <a:outerShdw blurRad="38100" dist="38100" dir="2700000" algn="tl">
                    <a:srgbClr val="000000">
                      <a:alpha val="43137"/>
                    </a:srgbClr>
                  </a:outerShdw>
                </a:effectLst>
              </a:rPr>
              <a:t>Compositional</a:t>
            </a:r>
            <a:r>
              <a:rPr lang="fr-FR" sz="1600" dirty="0" smtClean="0">
                <a:solidFill>
                  <a:schemeClr val="tx2">
                    <a:lumMod val="60000"/>
                    <a:lumOff val="40000"/>
                  </a:schemeClr>
                </a:solidFill>
                <a:effectLst>
                  <a:outerShdw blurRad="38100" dist="38100" dir="2700000" algn="tl">
                    <a:srgbClr val="000000">
                      <a:alpha val="43137"/>
                    </a:srgbClr>
                  </a:outerShdw>
                </a:effectLst>
              </a:rPr>
              <a:t> Music </a:t>
            </a:r>
            <a:r>
              <a:rPr lang="fr-FR" sz="1600" dirty="0" err="1" smtClean="0">
                <a:solidFill>
                  <a:schemeClr val="tx2">
                    <a:lumMod val="60000"/>
                    <a:lumOff val="40000"/>
                  </a:schemeClr>
                </a:solidFill>
                <a:effectLst>
                  <a:outerShdw blurRad="38100" dist="38100" dir="2700000" algn="tl">
                    <a:srgbClr val="000000">
                      <a:alpha val="43137"/>
                    </a:srgbClr>
                  </a:outerShdw>
                </a:effectLst>
              </a:rPr>
              <a:t>Therapy</a:t>
            </a:r>
            <a:endParaRPr lang="fr-FR" sz="1600" dirty="0">
              <a:solidFill>
                <a:schemeClr val="tx2">
                  <a:lumMod val="60000"/>
                  <a:lumOff val="40000"/>
                </a:schemeClr>
              </a:solidFill>
              <a:effectLst>
                <a:outerShdw blurRad="38100" dist="38100" dir="2700000" algn="tl">
                  <a:srgbClr val="000000">
                    <a:alpha val="43137"/>
                  </a:srgbClr>
                </a:outerShdw>
              </a:effectLst>
            </a:endParaRPr>
          </a:p>
        </p:txBody>
      </p:sp>
      <p:sp>
        <p:nvSpPr>
          <p:cNvPr id="53" name="Rectangle 52"/>
          <p:cNvSpPr/>
          <p:nvPr/>
        </p:nvSpPr>
        <p:spPr>
          <a:xfrm>
            <a:off x="6215074" y="2786858"/>
            <a:ext cx="2928926" cy="2123658"/>
          </a:xfrm>
          <a:prstGeom prst="rect">
            <a:avLst/>
          </a:prstGeom>
        </p:spPr>
        <p:txBody>
          <a:bodyPr wrap="square">
            <a:spAutoFit/>
          </a:bodyPr>
          <a:lstStyle/>
          <a:p>
            <a:r>
              <a:rPr lang="en-US" sz="1200" dirty="0" smtClean="0"/>
              <a:t/>
            </a:r>
            <a:br>
              <a:rPr lang="en-US" sz="1200" dirty="0" smtClean="0"/>
            </a:br>
            <a:r>
              <a:rPr lang="en-US" sz="1200" dirty="0" smtClean="0"/>
              <a:t> </a:t>
            </a:r>
            <a:br>
              <a:rPr lang="en-US" sz="1200" dirty="0" smtClean="0"/>
            </a:br>
            <a:r>
              <a:rPr lang="en-US" sz="1200" dirty="0" smtClean="0"/>
              <a:t>The patient composes original music with the therapist to express emotions and support mental well-being.</a:t>
            </a:r>
            <a:br>
              <a:rPr lang="en-US" sz="1200" dirty="0" smtClean="0"/>
            </a:br>
            <a:r>
              <a:rPr lang="en-US" sz="1200" b="1" dirty="0" smtClean="0"/>
              <a:t>Purpose:</a:t>
            </a:r>
            <a:r>
              <a:rPr lang="en-US" sz="1200" dirty="0" smtClean="0"/>
              <a:t> Emotional release, creative development, and psychological support.</a:t>
            </a:r>
            <a:br>
              <a:rPr lang="en-US" sz="1200" dirty="0" smtClean="0"/>
            </a:br>
            <a:r>
              <a:rPr lang="en-US" sz="1200" b="1" dirty="0" smtClean="0"/>
              <a:t>Techniques:</a:t>
            </a:r>
            <a:r>
              <a:rPr lang="en-US" sz="1200" dirty="0" smtClean="0"/>
              <a:t> Songwriting, rewriting lyrics, composing new music, or creating music collages.</a:t>
            </a:r>
            <a:endParaRPr lang="fr-FR" sz="1200" dirty="0"/>
          </a:p>
        </p:txBody>
      </p:sp>
      <p:sp>
        <p:nvSpPr>
          <p:cNvPr id="54" name="Rectangle 53"/>
          <p:cNvSpPr/>
          <p:nvPr/>
        </p:nvSpPr>
        <p:spPr>
          <a:xfrm>
            <a:off x="3286116" y="215090"/>
            <a:ext cx="2571768" cy="35719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chemeClr val="bg1"/>
              </a:solidFill>
            </a:endParaRPr>
          </a:p>
        </p:txBody>
      </p:sp>
      <p:sp>
        <p:nvSpPr>
          <p:cNvPr id="42" name="Rectangle 41"/>
          <p:cNvSpPr/>
          <p:nvPr/>
        </p:nvSpPr>
        <p:spPr>
          <a:xfrm>
            <a:off x="2786050" y="215090"/>
            <a:ext cx="3520516" cy="369332"/>
          </a:xfrm>
          <a:prstGeom prst="rect">
            <a:avLst/>
          </a:prstGeom>
          <a:noFill/>
        </p:spPr>
        <p:txBody>
          <a:bodyPr wrap="none">
            <a:spAutoFit/>
          </a:bodyPr>
          <a:lstStyle/>
          <a:p>
            <a:pPr>
              <a:defRPr/>
            </a:pPr>
            <a:r>
              <a:rPr lang="tr-TR" altLang="zh-CN" b="1" kern="0" dirty="0" smtClean="0">
                <a:solidFill>
                  <a:schemeClr val="bg2">
                    <a:lumMod val="75000"/>
                  </a:schemeClr>
                </a:solidFill>
                <a:effectLst>
                  <a:outerShdw blurRad="38100" dist="38100" dir="2700000" algn="tl">
                    <a:srgbClr val="000000">
                      <a:alpha val="43137"/>
                    </a:srgbClr>
                  </a:outerShdw>
                </a:effectLst>
                <a:ea typeface="微软雅黑" pitchFamily="34" charset="-122"/>
                <a:cs typeface="Times New Roman" panose="02020603050405020304" pitchFamily="18" charset="0"/>
              </a:rPr>
              <a:t>Definition of Music Therapy</a:t>
            </a:r>
            <a:endParaRPr lang="zh-CN" altLang="en-US" b="1" kern="0" dirty="0">
              <a:solidFill>
                <a:schemeClr val="bg2">
                  <a:lumMod val="75000"/>
                </a:schemeClr>
              </a:solidFill>
              <a:effectLst>
                <a:outerShdw blurRad="38100" dist="38100" dir="2700000" algn="tl">
                  <a:srgbClr val="000000">
                    <a:alpha val="43137"/>
                  </a:srgbClr>
                </a:outerShdw>
              </a:effectLst>
              <a:ea typeface="微软雅黑" pitchFamily="34" charset="-122"/>
              <a:cs typeface="Times New Roman" panose="02020603050405020304" pitchFamily="18" charset="0"/>
            </a:endParaRPr>
          </a:p>
        </p:txBody>
      </p:sp>
    </p:spTree>
    <p:extLst>
      <p:ext uri="{BB962C8B-B14F-4D97-AF65-F5344CB8AC3E}">
        <p14:creationId xmlns:p14="http://schemas.microsoft.com/office/powerpoint/2010/main" xmlns="" val="34416736"/>
      </p:ext>
    </p:extLst>
  </p:cSld>
  <p:clrMapOvr>
    <a:masterClrMapping/>
  </p:clrMapOvr>
  <p:transition spd="slow" advClick="0">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6"/>
          <p:cNvGrpSpPr/>
          <p:nvPr/>
        </p:nvGrpSpPr>
        <p:grpSpPr>
          <a:xfrm>
            <a:off x="500034" y="215090"/>
            <a:ext cx="1643074" cy="900246"/>
            <a:chOff x="1753279" y="1780031"/>
            <a:chExt cx="1378561" cy="847709"/>
          </a:xfrm>
        </p:grpSpPr>
        <p:cxnSp>
          <p:nvCxnSpPr>
            <p:cNvPr id="8" name="直接连接符 7"/>
            <p:cNvCxnSpPr/>
            <p:nvPr/>
          </p:nvCxnSpPr>
          <p:spPr>
            <a:xfrm>
              <a:off x="1753279" y="2573068"/>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sp>
          <p:nvSpPr>
            <p:cNvPr id="12" name="文本框 41">
              <a:extLst>
                <a:ext uri="{FF2B5EF4-FFF2-40B4-BE49-F238E27FC236}">
                  <a16:creationId xmlns:a16="http://schemas.microsoft.com/office/drawing/2014/main" xmlns="" id="{B6AD0C6E-639A-5A40-B3F4-C458E84834A2}"/>
                </a:ext>
              </a:extLst>
            </p:cNvPr>
            <p:cNvSpPr txBox="1"/>
            <p:nvPr/>
          </p:nvSpPr>
          <p:spPr>
            <a:xfrm>
              <a:off x="1918120" y="1780031"/>
              <a:ext cx="1064990" cy="847709"/>
            </a:xfrm>
            <a:prstGeom prst="rect">
              <a:avLst/>
            </a:prstGeom>
            <a:noFill/>
          </p:spPr>
          <p:txBody>
            <a:bodyPr wrap="square" lIns="68580" tIns="34290" rIns="68580" bIns="34290" rtlCol="0">
              <a:spAutoFit/>
            </a:bodyPr>
            <a:lstStyle/>
            <a:p>
              <a:pPr algn="ctr"/>
              <a:r>
                <a:rPr lang="en-US" altLang="zh-CN" sz="5400" b="1" dirty="0" smtClean="0">
                  <a:solidFill>
                    <a:schemeClr val="tx1">
                      <a:lumMod val="75000"/>
                      <a:lumOff val="25000"/>
                    </a:schemeClr>
                  </a:solidFill>
                  <a:latin typeface="+mj-lt"/>
                </a:rPr>
                <a:t>05</a:t>
              </a:r>
              <a:endParaRPr lang="zh-CN" altLang="en-US" sz="5400" b="1" dirty="0">
                <a:solidFill>
                  <a:schemeClr val="tx1">
                    <a:lumMod val="75000"/>
                    <a:lumOff val="25000"/>
                  </a:schemeClr>
                </a:solidFill>
                <a:latin typeface="+mj-lt"/>
              </a:endParaRPr>
            </a:p>
          </p:txBody>
        </p:sp>
      </p:grpSp>
      <p:pic>
        <p:nvPicPr>
          <p:cNvPr id="45" name="Image 44" descr="d54741e8dd73fc82f4186c1c0f787cca.jpg"/>
          <p:cNvPicPr>
            <a:picLocks noChangeAspect="1"/>
          </p:cNvPicPr>
          <p:nvPr/>
        </p:nvPicPr>
        <p:blipFill>
          <a:blip r:embed="rId2" cstate="print"/>
          <a:stretch>
            <a:fillRect/>
          </a:stretch>
        </p:blipFill>
        <p:spPr>
          <a:xfrm>
            <a:off x="7500958" y="286528"/>
            <a:ext cx="1419246" cy="1424946"/>
          </a:xfrm>
          <a:prstGeom prst="ellipse">
            <a:avLst/>
          </a:prstGeom>
        </p:spPr>
      </p:pic>
      <p:sp>
        <p:nvSpPr>
          <p:cNvPr id="9" name="Rectangle 8"/>
          <p:cNvSpPr/>
          <p:nvPr/>
        </p:nvSpPr>
        <p:spPr>
          <a:xfrm>
            <a:off x="214282" y="1072346"/>
            <a:ext cx="3219151" cy="395045"/>
          </a:xfrm>
          <a:prstGeom prst="rect">
            <a:avLst/>
          </a:prstGeom>
        </p:spPr>
        <p:txBody>
          <a:bodyPr wrap="none">
            <a:spAutoFit/>
          </a:bodyPr>
          <a:lstStyle/>
          <a:p>
            <a:pPr algn="ctr">
              <a:lnSpc>
                <a:spcPct val="120000"/>
              </a:lnSpc>
            </a:pPr>
            <a:r>
              <a:rPr lang="tr-TR" altLang="zh-CN" b="1" dirty="0" smtClean="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rPr>
              <a:t>Method of Music Therapy</a:t>
            </a:r>
            <a:endParaRPr lang="zh-CN" altLang="en-US" b="1" dirty="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endParaRPr>
          </a:p>
        </p:txBody>
      </p:sp>
      <p:sp>
        <p:nvSpPr>
          <p:cNvPr id="22" name="Rectangle 21"/>
          <p:cNvSpPr/>
          <p:nvPr/>
        </p:nvSpPr>
        <p:spPr>
          <a:xfrm>
            <a:off x="285688" y="1500974"/>
            <a:ext cx="8858312" cy="3262432"/>
          </a:xfrm>
          <a:prstGeom prst="rect">
            <a:avLst/>
          </a:prstGeom>
        </p:spPr>
        <p:txBody>
          <a:bodyPr wrap="square">
            <a:spAutoFit/>
          </a:bodyPr>
          <a:lstStyle/>
          <a:p>
            <a:endParaRPr lang="en-US" sz="1400" b="1" dirty="0" smtClean="0"/>
          </a:p>
          <a:p>
            <a:r>
              <a:rPr lang="en-US" sz="1600" dirty="0" smtClean="0">
                <a:latin typeface="Times New Roman" pitchFamily="18" charset="0"/>
                <a:cs typeface="Times New Roman" pitchFamily="18" charset="0"/>
              </a:rPr>
              <a:t>The method of music therapy relies on using music as a therapeutic tool aimed at achieving specific psychological, social, and behavioral goals. The music therapist begins with a comprehensive assessment of the patient’s condition to understand their individual needs, then develops a treatment plan based on those needs. Music therapy techniques vary according to the nature of the case and include receptive methods, where the patient’s role is limited to listening, as well as interactive or creative approaches, where the patient participates through playing instruments, singing, or composing music. The type of music used is carefully selected to match the patient’s emotional and psychological state; for instance, calm music may be used to promote relaxation, while faster-paced pieces can improve mood or boost energy. Sessions are conducted individually or in groups, and the therapist continuously monitors the patient’s responses to evaluate the effectiveness of the therapy and adjust the treatment plan if necessary. This type of therapy contributes to enhancing the quality of life, especially for individuals suffering from anxiety, depression, or developmental and cognitive disorders</a:t>
            </a:r>
            <a:endParaRPr lang="en-US" sz="1600" dirty="0">
              <a:latin typeface="Times New Roman" pitchFamily="18" charset="0"/>
              <a:cs typeface="Times New Roman" pitchFamily="18" charset="0"/>
            </a:endParaRPr>
          </a:p>
        </p:txBody>
      </p:sp>
    </p:spTree>
  </p:cSld>
  <p:clrMapOvr>
    <a:masterClrMapping/>
  </p:clrMapOvr>
  <p:transition spd="slow" advClick="0">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6"/>
          <p:cNvGrpSpPr/>
          <p:nvPr/>
        </p:nvGrpSpPr>
        <p:grpSpPr>
          <a:xfrm>
            <a:off x="571472" y="500843"/>
            <a:ext cx="1643074" cy="900246"/>
            <a:chOff x="1753279" y="1780031"/>
            <a:chExt cx="1378561" cy="847709"/>
          </a:xfrm>
        </p:grpSpPr>
        <p:cxnSp>
          <p:nvCxnSpPr>
            <p:cNvPr id="8" name="直接连接符 7"/>
            <p:cNvCxnSpPr/>
            <p:nvPr/>
          </p:nvCxnSpPr>
          <p:spPr>
            <a:xfrm>
              <a:off x="1753279" y="2573068"/>
              <a:ext cx="1378561" cy="0"/>
            </a:xfrm>
            <a:prstGeom prst="line">
              <a:avLst/>
            </a:prstGeom>
            <a:ln w="12700">
              <a:solidFill>
                <a:schemeClr val="tx1">
                  <a:lumMod val="75000"/>
                  <a:lumOff val="25000"/>
                  <a:alpha val="78000"/>
                </a:schemeClr>
              </a:solidFill>
            </a:ln>
          </p:spPr>
          <p:style>
            <a:lnRef idx="1">
              <a:schemeClr val="accent1"/>
            </a:lnRef>
            <a:fillRef idx="0">
              <a:schemeClr val="accent1"/>
            </a:fillRef>
            <a:effectRef idx="0">
              <a:schemeClr val="accent1"/>
            </a:effectRef>
            <a:fontRef idx="minor">
              <a:schemeClr val="tx1"/>
            </a:fontRef>
          </p:style>
        </p:cxnSp>
        <p:sp>
          <p:nvSpPr>
            <p:cNvPr id="12" name="文本框 41">
              <a:extLst>
                <a:ext uri="{FF2B5EF4-FFF2-40B4-BE49-F238E27FC236}">
                  <a16:creationId xmlns:a16="http://schemas.microsoft.com/office/drawing/2014/main" xmlns="" id="{B6AD0C6E-639A-5A40-B3F4-C458E84834A2}"/>
                </a:ext>
              </a:extLst>
            </p:cNvPr>
            <p:cNvSpPr txBox="1"/>
            <p:nvPr/>
          </p:nvSpPr>
          <p:spPr>
            <a:xfrm>
              <a:off x="1918120" y="1780031"/>
              <a:ext cx="1064990" cy="847709"/>
            </a:xfrm>
            <a:prstGeom prst="rect">
              <a:avLst/>
            </a:prstGeom>
            <a:noFill/>
          </p:spPr>
          <p:txBody>
            <a:bodyPr wrap="square" lIns="68580" tIns="34290" rIns="68580" bIns="34290" rtlCol="0">
              <a:spAutoFit/>
            </a:bodyPr>
            <a:lstStyle/>
            <a:p>
              <a:pPr algn="ctr"/>
              <a:r>
                <a:rPr lang="en-US" altLang="zh-CN" sz="5400" b="1" dirty="0" smtClean="0">
                  <a:solidFill>
                    <a:schemeClr val="tx1">
                      <a:lumMod val="75000"/>
                      <a:lumOff val="25000"/>
                    </a:schemeClr>
                  </a:solidFill>
                  <a:latin typeface="+mj-lt"/>
                </a:rPr>
                <a:t>07</a:t>
              </a:r>
              <a:endParaRPr lang="zh-CN" altLang="en-US" sz="5400" b="1" dirty="0">
                <a:solidFill>
                  <a:schemeClr val="tx1">
                    <a:lumMod val="75000"/>
                    <a:lumOff val="25000"/>
                  </a:schemeClr>
                </a:solidFill>
                <a:latin typeface="+mj-lt"/>
              </a:endParaRPr>
            </a:p>
          </p:txBody>
        </p:sp>
      </p:grpSp>
      <p:pic>
        <p:nvPicPr>
          <p:cNvPr id="45" name="Image 44" descr="d54741e8dd73fc82f4186c1c0f787cca.jpg"/>
          <p:cNvPicPr>
            <a:picLocks noChangeAspect="1"/>
          </p:cNvPicPr>
          <p:nvPr/>
        </p:nvPicPr>
        <p:blipFill>
          <a:blip r:embed="rId2" cstate="print"/>
          <a:stretch>
            <a:fillRect/>
          </a:stretch>
        </p:blipFill>
        <p:spPr>
          <a:xfrm>
            <a:off x="7500958" y="286528"/>
            <a:ext cx="1419246" cy="1424946"/>
          </a:xfrm>
          <a:prstGeom prst="ellipse">
            <a:avLst/>
          </a:prstGeom>
        </p:spPr>
      </p:pic>
      <p:sp>
        <p:nvSpPr>
          <p:cNvPr id="9" name="Rectangle 8"/>
          <p:cNvSpPr/>
          <p:nvPr/>
        </p:nvSpPr>
        <p:spPr>
          <a:xfrm>
            <a:off x="357158" y="1358098"/>
            <a:ext cx="1479892" cy="395045"/>
          </a:xfrm>
          <a:prstGeom prst="rect">
            <a:avLst/>
          </a:prstGeom>
        </p:spPr>
        <p:txBody>
          <a:bodyPr wrap="none">
            <a:spAutoFit/>
          </a:bodyPr>
          <a:lstStyle/>
          <a:p>
            <a:pPr algn="ctr">
              <a:lnSpc>
                <a:spcPct val="120000"/>
              </a:lnSpc>
            </a:pPr>
            <a:r>
              <a:rPr lang="fr-FR" altLang="zh-CN" b="1" dirty="0" smtClean="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rPr>
              <a:t>conclusion</a:t>
            </a:r>
            <a:endParaRPr lang="zh-CN" altLang="en-US" b="1" dirty="0">
              <a:solidFill>
                <a:schemeClr val="tx2">
                  <a:lumMod val="60000"/>
                  <a:lumOff val="40000"/>
                </a:schemeClr>
              </a:solidFill>
              <a:effectLst>
                <a:outerShdw blurRad="38100" dist="38100" dir="2700000" algn="tl">
                  <a:srgbClr val="000000">
                    <a:alpha val="43137"/>
                  </a:srgbClr>
                </a:outerShdw>
              </a:effectLst>
              <a:ea typeface="微软雅黑" panose="020B0503020204020204" pitchFamily="34" charset="-122"/>
              <a:sym typeface="Arial" panose="020B0604020202020204" pitchFamily="34" charset="0"/>
            </a:endParaRPr>
          </a:p>
        </p:txBody>
      </p:sp>
      <p:sp>
        <p:nvSpPr>
          <p:cNvPr id="22" name="Rectangle 21"/>
          <p:cNvSpPr/>
          <p:nvPr/>
        </p:nvSpPr>
        <p:spPr>
          <a:xfrm>
            <a:off x="285688" y="1215222"/>
            <a:ext cx="8858312" cy="3587521"/>
          </a:xfrm>
          <a:prstGeom prst="rect">
            <a:avLst/>
          </a:prstGeom>
        </p:spPr>
        <p:txBody>
          <a:bodyPr wrap="square">
            <a:spAutoFit/>
          </a:bodyPr>
          <a:lstStyle/>
          <a:p>
            <a:endParaRPr lang="en-US" sz="1400" b="1" dirty="0" smtClean="0"/>
          </a:p>
          <a:p>
            <a:pPr>
              <a:lnSpc>
                <a:spcPct val="150000"/>
              </a:lnSpc>
            </a:pPr>
            <a:endParaRPr lang="en-US" sz="1600" b="1" dirty="0" smtClean="0">
              <a:latin typeface="Times New Roman" pitchFamily="18" charset="0"/>
              <a:cs typeface="Times New Roman" pitchFamily="18" charset="0"/>
            </a:endParaRPr>
          </a:p>
          <a:p>
            <a:pPr>
              <a:lnSpc>
                <a:spcPct val="150000"/>
              </a:lnSpc>
            </a:pPr>
            <a:r>
              <a:rPr lang="en-US" sz="1600" dirty="0" smtClean="0">
                <a:latin typeface="Times New Roman" pitchFamily="18" charset="0"/>
                <a:cs typeface="Times New Roman" pitchFamily="18" charset="0"/>
              </a:rPr>
              <a:t>Music therapy is considered one of the modern therapeutic approaches that has proven effective in enhancing both mental and physical health. Through its various techniques—whether receptive, interactive, or compositional—patients can express their emotions, reduce stress, and achieve inner balance in a non-traditional way. This form of therapy highlights the importance of integrating art and medicine in supporting individuals to overcome psychological challenges and improve their quality of life. With ongoing research in this field, its applications are expected to expand and become even more effective across a wider range of cases. Music is not merely an art form; it is a powerful therapeutic tool that deserves attention and support</a:t>
            </a:r>
            <a:endParaRPr lang="en-US" sz="1600" dirty="0">
              <a:latin typeface="Times New Roman" pitchFamily="18" charset="0"/>
              <a:cs typeface="Times New Roman" pitchFamily="18" charset="0"/>
            </a:endParaRPr>
          </a:p>
        </p:txBody>
      </p:sp>
    </p:spTree>
  </p:cSld>
  <p:clrMapOvr>
    <a:masterClrMapping/>
  </p:clrMapOvr>
  <p:transition spd="slow" advClick="0">
    <p:random/>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AUTOCOLOR" val="TRUE"/>
  <p:tag name="MH_TYPE" val="CONTENTS"/>
  <p:tag name="ID" val="545819"/>
</p:tagLst>
</file>

<file path=ppt/tags/tag10.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OTHERS"/>
  <p:tag name="ID" val="545819"/>
</p:tagLst>
</file>

<file path=ppt/tags/tag11.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4"/>
</p:tagLst>
</file>

<file path=ppt/tags/tag12.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4"/>
</p:tagLst>
</file>

<file path=ppt/tags/tag13.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4"/>
</p:tagLst>
</file>

<file path=ppt/tags/tag14.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4"/>
</p:tagLst>
</file>

<file path=ppt/tags/tag15.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4"/>
</p:tagLst>
</file>

<file path=ppt/tags/tag2.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1"/>
</p:tagLst>
</file>

<file path=ppt/tags/tag3.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1"/>
</p:tagLst>
</file>

<file path=ppt/tags/tag4.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OTHERS"/>
  <p:tag name="ID" val="545819"/>
</p:tagLst>
</file>

<file path=ppt/tags/tag5.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3"/>
</p:tagLst>
</file>

<file path=ppt/tags/tag6.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3"/>
</p:tagLst>
</file>

<file path=ppt/tags/tag7.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ENTRY"/>
  <p:tag name="ID" val="545819"/>
  <p:tag name="MH_ORDER" val="2"/>
</p:tagLst>
</file>

<file path=ppt/tags/tag8.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2"/>
</p:tagLst>
</file>

<file path=ppt/tags/tag9.xml><?xml version="1.0" encoding="utf-8"?>
<p:tagLst xmlns:a="http://schemas.openxmlformats.org/drawingml/2006/main" xmlns:r="http://schemas.openxmlformats.org/officeDocument/2006/relationships" xmlns:p="http://schemas.openxmlformats.org/presentationml/2006/main">
  <p:tag name="MH" val="20160830110903"/>
  <p:tag name="MH_LIBRARY" val="CONTENTS"/>
  <p:tag name="MH_TYPE" val="NUMBER"/>
  <p:tag name="ID" val="545819"/>
  <p:tag name="MH_ORDER" val="4"/>
</p:tagLst>
</file>

<file path=ppt/theme/theme1.xml><?xml version="1.0" encoding="utf-8"?>
<a:theme xmlns:a="http://schemas.openxmlformats.org/drawingml/2006/main" name="My Music Powerpoint Template - www.freepptbackgrounds.net">
  <a:themeElements>
    <a:clrScheme name="自定义 396">
      <a:dk1>
        <a:sysClr val="windowText" lastClr="000000"/>
      </a:dk1>
      <a:lt1>
        <a:sysClr val="window" lastClr="FFFFFF"/>
      </a:lt1>
      <a:dk2>
        <a:srgbClr val="1F497D"/>
      </a:dk2>
      <a:lt2>
        <a:srgbClr val="EEECE1"/>
      </a:lt2>
      <a:accent1>
        <a:srgbClr val="3F3F3F"/>
      </a:accent1>
      <a:accent2>
        <a:srgbClr val="7F7F7F"/>
      </a:accent2>
      <a:accent3>
        <a:srgbClr val="3F3F3F"/>
      </a:accent3>
      <a:accent4>
        <a:srgbClr val="7F7F7F"/>
      </a:accent4>
      <a:accent5>
        <a:srgbClr val="3F3F3F"/>
      </a:accent5>
      <a:accent6>
        <a:srgbClr val="7F7F7F"/>
      </a:accent6>
      <a:hlink>
        <a:srgbClr val="0000FF"/>
      </a:hlink>
      <a:folHlink>
        <a:srgbClr val="800080"/>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447</Words>
  <Application>Microsoft Office PowerPoint</Application>
  <PresentationFormat>Personnalisé</PresentationFormat>
  <Paragraphs>64</Paragraphs>
  <Slides>10</Slides>
  <Notes>2</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My Music Powerpoint Template - www.freepptbackgrounds.net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Company>My Music Powerpoint Template，www.freepptbackgrounds.net</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 Music Powerpoint Template</dc:title>
  <dc:creator>Freepptbackgrounds.net</dc:creator>
  <cp:keywords>www.freepptbackgrounds.net</cp:keywords>
  <dc:description>My Music Powerpoint Template
www.freepptbackgrounds.net</dc:description>
  <cp:lastModifiedBy>eldjalisse</cp:lastModifiedBy>
  <cp:revision>93</cp:revision>
  <dcterms:created xsi:type="dcterms:W3CDTF">2017-05-09T12:12:25Z</dcterms:created>
  <dcterms:modified xsi:type="dcterms:W3CDTF">2025-04-25T16:34:35Z</dcterms:modified>
</cp:coreProperties>
</file>