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4" r:id="rId1"/>
  </p:sldMasterIdLst>
  <p:notesMasterIdLst>
    <p:notesMasterId r:id="rId11"/>
  </p:notesMasterIdLst>
  <p:sldIdLst>
    <p:sldId id="363" r:id="rId2"/>
    <p:sldId id="287" r:id="rId3"/>
    <p:sldId id="288" r:id="rId4"/>
    <p:sldId id="289" r:id="rId5"/>
    <p:sldId id="290" r:id="rId6"/>
    <p:sldId id="291" r:id="rId7"/>
    <p:sldId id="292" r:id="rId8"/>
    <p:sldId id="293" r:id="rId9"/>
    <p:sldId id="294" r:id="rId10"/>
  </p:sldIdLst>
  <p:sldSz cx="9144000" cy="6858000" type="screen4x3"/>
  <p:notesSz cx="6858000" cy="9144000"/>
  <p:defaultTextStyle>
    <a:defPPr>
      <a:defRPr lang="ar-SA"/>
    </a:defPPr>
    <a:lvl1pPr algn="l" rtl="0" fontAlgn="base">
      <a:spcBef>
        <a:spcPct val="20000"/>
      </a:spcBef>
      <a:spcAft>
        <a:spcPct val="0"/>
      </a:spcAft>
      <a:buClr>
        <a:schemeClr val="accent1"/>
      </a:buClr>
      <a:buSzPct val="65000"/>
      <a:buFont typeface="Wingdings" pitchFamily="2" charset="2"/>
      <a:buChar char="n"/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fontAlgn="base">
      <a:spcBef>
        <a:spcPct val="20000"/>
      </a:spcBef>
      <a:spcAft>
        <a:spcPct val="0"/>
      </a:spcAft>
      <a:buClr>
        <a:schemeClr val="accent1"/>
      </a:buClr>
      <a:buSzPct val="65000"/>
      <a:buFont typeface="Wingdings" pitchFamily="2" charset="2"/>
      <a:buChar char="n"/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fontAlgn="base">
      <a:spcBef>
        <a:spcPct val="20000"/>
      </a:spcBef>
      <a:spcAft>
        <a:spcPct val="0"/>
      </a:spcAft>
      <a:buClr>
        <a:schemeClr val="accent1"/>
      </a:buClr>
      <a:buSzPct val="65000"/>
      <a:buFont typeface="Wingdings" pitchFamily="2" charset="2"/>
      <a:buChar char="n"/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fontAlgn="base">
      <a:spcBef>
        <a:spcPct val="20000"/>
      </a:spcBef>
      <a:spcAft>
        <a:spcPct val="0"/>
      </a:spcAft>
      <a:buClr>
        <a:schemeClr val="accent1"/>
      </a:buClr>
      <a:buSzPct val="65000"/>
      <a:buFont typeface="Wingdings" pitchFamily="2" charset="2"/>
      <a:buChar char="n"/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fontAlgn="base">
      <a:spcBef>
        <a:spcPct val="20000"/>
      </a:spcBef>
      <a:spcAft>
        <a:spcPct val="0"/>
      </a:spcAft>
      <a:buClr>
        <a:schemeClr val="accent1"/>
      </a:buClr>
      <a:buSzPct val="65000"/>
      <a:buFont typeface="Wingdings" pitchFamily="2" charset="2"/>
      <a:buChar char="n"/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 autoAdjust="0"/>
    <p:restoredTop sz="93668" autoAdjust="0"/>
  </p:normalViewPr>
  <p:slideViewPr>
    <p:cSldViewPr>
      <p:cViewPr varScale="1">
        <p:scale>
          <a:sx n="61" d="100"/>
          <a:sy n="61" d="100"/>
        </p:scale>
        <p:origin x="157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>
              <a:spcBef>
                <a:spcPct val="0"/>
              </a:spcBef>
              <a:buClrTx/>
              <a:buSzTx/>
              <a:buFontTx/>
              <a:buNone/>
              <a:defRPr sz="1200" b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rtl="1">
              <a:spcBef>
                <a:spcPct val="0"/>
              </a:spcBef>
              <a:buClrTx/>
              <a:buSzTx/>
              <a:buFontTx/>
              <a:buNone/>
              <a:defRPr sz="1200" b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290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Cliquez pour modifier les styles du texte du masque</a:t>
            </a:r>
          </a:p>
          <a:p>
            <a:pPr lvl="1"/>
            <a:r>
              <a:rPr lang="en-US" noProof="0"/>
              <a:t>Deuxième niveau</a:t>
            </a:r>
          </a:p>
          <a:p>
            <a:pPr lvl="2"/>
            <a:r>
              <a:rPr lang="en-US" noProof="0"/>
              <a:t>Troisième niveau</a:t>
            </a:r>
          </a:p>
          <a:p>
            <a:pPr lvl="3"/>
            <a:r>
              <a:rPr lang="en-US" noProof="0"/>
              <a:t>Quatrième niveau</a:t>
            </a:r>
          </a:p>
          <a:p>
            <a:pPr lvl="4"/>
            <a:r>
              <a:rPr lang="en-US" noProof="0"/>
              <a:t>Cinquième niveau</a:t>
            </a:r>
          </a:p>
        </p:txBody>
      </p:sp>
      <p:sp>
        <p:nvSpPr>
          <p:cNvPr id="348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1">
              <a:spcBef>
                <a:spcPct val="0"/>
              </a:spcBef>
              <a:buClrTx/>
              <a:buSzTx/>
              <a:buFontTx/>
              <a:buNone/>
              <a:defRPr sz="1200" b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8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1">
              <a:spcBef>
                <a:spcPct val="0"/>
              </a:spcBef>
              <a:buClrTx/>
              <a:buSzTx/>
              <a:buFontTx/>
              <a:buNone/>
              <a:defRPr sz="1200" b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6BB61DB-A526-40B0-A0D4-A46AE107A9AC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6BB61DB-A526-40B0-A0D4-A46AE107A9AC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0648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ectangle à coins arrondis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ectangle à coins arrondis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pPr>
              <a:defRPr/>
            </a:pPr>
            <a:fld id="{B07EE3DB-6DEF-40D6-BEC0-29258C2A2FBA}" type="datetime1">
              <a:rPr lang="ar-SA" smtClean="0"/>
              <a:pPr>
                <a:defRPr/>
              </a:pPr>
              <a:t>15/04/1445</a:t>
            </a:fld>
            <a:endParaRPr lang="en-US" altLang="en-US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69CC29E9-90B9-4F2F-B0F0-7F018BCBB2D9}" type="slidenum">
              <a:rPr lang="en-US" altLang="en-US" smtClean="0"/>
              <a:pPr>
                <a:defRPr/>
              </a:pPr>
              <a:t>‹N°›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8AC5908-C31E-4C6D-B8B4-AB6489BBB1AF}" type="datetime1">
              <a:rPr lang="ar-SA" smtClean="0"/>
              <a:pPr>
                <a:defRPr/>
              </a:pPr>
              <a:t>15/04/1445</a:t>
            </a:fld>
            <a:endParaRPr lang="en-US" alt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A6FAE9-05B8-4788-A91F-F088D525463B}" type="slidenum">
              <a:rPr lang="en-US" altLang="en-US" smtClean="0"/>
              <a:pPr>
                <a:defRPr/>
              </a:pPr>
              <a:t>‹N°›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2E83362-DFCB-4593-BFBE-E497348D60FA}" type="datetime1">
              <a:rPr lang="ar-SA" smtClean="0"/>
              <a:pPr>
                <a:defRPr/>
              </a:pPr>
              <a:t>15/04/1445</a:t>
            </a:fld>
            <a:endParaRPr lang="en-US" alt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0B4008-AE3A-4837-B35B-C96975F65491}" type="slidenum">
              <a:rPr lang="en-US" altLang="en-US" smtClean="0"/>
              <a:pPr>
                <a:defRPr/>
              </a:pPr>
              <a:t>‹N°›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9A29B6D-B76B-462D-BA81-73E662CA6C53}" type="datetime1">
              <a:rPr lang="ar-SA" smtClean="0"/>
              <a:pPr>
                <a:defRPr/>
              </a:pPr>
              <a:t>15/04/1445</a:t>
            </a:fld>
            <a:endParaRPr lang="en-US" alt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AE35FF-2751-417C-B8EA-BE0C77B1EE3B}" type="slidenum">
              <a:rPr lang="en-US" altLang="en-US" smtClean="0"/>
              <a:pPr>
                <a:defRPr/>
              </a:pPr>
              <a:t>‹N°›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2AA57CC-3E1D-4165-A53E-C907DC7F08B6}" type="datetime1">
              <a:rPr lang="ar-SA" smtClean="0"/>
              <a:pPr>
                <a:defRPr/>
              </a:pPr>
              <a:t>15/04/1445</a:t>
            </a:fld>
            <a:endParaRPr lang="en-US" alt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87873A-1528-4900-A663-0850EAE787DF}" type="slidenum">
              <a:rPr lang="en-US" altLang="en-US" smtClean="0"/>
              <a:pPr>
                <a:defRPr/>
              </a:pPr>
              <a:t>‹N°›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9414F5A-2755-4038-8396-7468718FDB78}" type="datetime1">
              <a:rPr lang="ar-SA" smtClean="0"/>
              <a:pPr>
                <a:defRPr/>
              </a:pPr>
              <a:t>15/04/1445</a:t>
            </a:fld>
            <a:endParaRPr lang="en-US" alt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5FCCB4-C31A-4151-83DB-ED8B6AD5E9B9}" type="slidenum">
              <a:rPr lang="en-US" altLang="en-US" smtClean="0"/>
              <a:pPr>
                <a:defRPr/>
              </a:pPr>
              <a:t>‹N°›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26" name="Espace réservé de la date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fld id="{32D71E53-31EE-4825-ACE1-D74087E03C7B}" type="datetime1">
              <a:rPr lang="ar-SA" smtClean="0"/>
              <a:pPr>
                <a:defRPr/>
              </a:pPr>
              <a:t>15/04/1445</a:t>
            </a:fld>
            <a:endParaRPr lang="en-US" altLang="en-US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F163A17B-A95D-4FC5-A35B-236DA7DCD686}" type="slidenum">
              <a:rPr lang="en-US" altLang="en-US" smtClean="0"/>
              <a:pPr>
                <a:defRPr/>
              </a:pPr>
              <a:t>‹N°›</a:t>
            </a:fld>
            <a:endParaRPr lang="en-US" altLang="en-US"/>
          </a:p>
        </p:txBody>
      </p:sp>
      <p:sp>
        <p:nvSpPr>
          <p:cNvPr id="28" name="Espace réservé du pied de page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pPr>
              <a:defRPr/>
            </a:pPr>
            <a:fld id="{3F8C4444-85C6-447B-9BD1-F12CDA5D6664}" type="datetime1">
              <a:rPr lang="ar-SA" smtClean="0"/>
              <a:pPr>
                <a:defRPr/>
              </a:pPr>
              <a:t>15/04/1445</a:t>
            </a:fld>
            <a:endParaRPr lang="en-US" alt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pPr>
              <a:defRPr/>
            </a:pPr>
            <a:fld id="{D294BB9C-C4AB-4612-BD87-472DFE4A1E4F}" type="slidenum">
              <a:rPr lang="en-US" altLang="en-US" smtClean="0"/>
              <a:pPr>
                <a:defRPr/>
              </a:pPr>
              <a:t>‹N°›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C34E137-E2B2-479D-ACCB-0C437DFF228C}" type="datetime1">
              <a:rPr lang="ar-SA" smtClean="0"/>
              <a:pPr>
                <a:defRPr/>
              </a:pPr>
              <a:t>15/04/1445</a:t>
            </a:fld>
            <a:endParaRPr lang="en-US" alt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FD19BD-8BED-478B-BDE4-9C33C5152715}" type="slidenum">
              <a:rPr lang="en-US" altLang="en-US" smtClean="0"/>
              <a:pPr>
                <a:defRPr/>
              </a:pPr>
              <a:t>‹N°›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1E77053-109B-4508-A0E7-1C0A7D39808C}" type="datetime1">
              <a:rPr lang="ar-SA" smtClean="0"/>
              <a:pPr>
                <a:defRPr/>
              </a:pPr>
              <a:t>15/04/1445</a:t>
            </a:fld>
            <a:endParaRPr lang="en-US" alt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8991A2-7BA0-40F0-873B-6C80AAF3C296}" type="slidenum">
              <a:rPr lang="en-US" altLang="en-US" smtClean="0"/>
              <a:pPr>
                <a:defRPr/>
              </a:pPr>
              <a:t>‹N°›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2402DE2-1460-470F-8945-ED158DC252D4}" type="datetime1">
              <a:rPr lang="ar-SA" smtClean="0"/>
              <a:pPr>
                <a:defRPr/>
              </a:pPr>
              <a:t>15/04/1445</a:t>
            </a:fld>
            <a:endParaRPr lang="en-US" alt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E67609-3448-446B-A2C8-415761410D85}" type="slidenum">
              <a:rPr lang="en-US" altLang="en-US" smtClean="0"/>
              <a:pPr>
                <a:defRPr/>
              </a:pPr>
              <a:t>‹N°›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ectangle à coins arrondis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ectangle à coins arrondis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/>
              <a:t>Cliquez pour modifier les styles du texte du masque</a:t>
            </a:r>
          </a:p>
          <a:p>
            <a:pPr lvl="1" eaLnBrk="1" latinLnBrk="0" hangingPunct="1"/>
            <a:r>
              <a:rPr kumimoji="0" lang="fr-FR"/>
              <a:t>Deuxième niveau</a:t>
            </a:r>
          </a:p>
          <a:p>
            <a:pPr lvl="2" eaLnBrk="1" latinLnBrk="0" hangingPunct="1"/>
            <a:r>
              <a:rPr kumimoji="0" lang="fr-FR"/>
              <a:t>Troisième niveau</a:t>
            </a:r>
          </a:p>
          <a:p>
            <a:pPr lvl="3" eaLnBrk="1" latinLnBrk="0" hangingPunct="1"/>
            <a:r>
              <a:rPr kumimoji="0" lang="fr-FR"/>
              <a:t>Quatrième niveau</a:t>
            </a:r>
          </a:p>
          <a:p>
            <a:pPr lvl="4" eaLnBrk="1" latinLnBrk="0" hangingPunct="1"/>
            <a:r>
              <a:rPr kumimoji="0" lang="fr-FR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fld id="{99D40CB4-BC75-486B-B5B8-AF544F706206}" type="datetime1">
              <a:rPr lang="ar-SA" smtClean="0"/>
              <a:pPr>
                <a:defRPr/>
              </a:pPr>
              <a:t>15/04/1445</a:t>
            </a:fld>
            <a:endParaRPr lang="en-US" alt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CEC7B2F8-6BEF-4424-A45C-06392B8E4FFE}" type="slidenum">
              <a:rPr lang="en-US" altLang="en-US" smtClean="0"/>
              <a:pPr>
                <a:defRPr/>
              </a:pPr>
              <a:t>‹N°›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5" r:id="rId1"/>
    <p:sldLayoutId id="2147484006" r:id="rId2"/>
    <p:sldLayoutId id="2147484007" r:id="rId3"/>
    <p:sldLayoutId id="2147484008" r:id="rId4"/>
    <p:sldLayoutId id="2147484009" r:id="rId5"/>
    <p:sldLayoutId id="2147484010" r:id="rId6"/>
    <p:sldLayoutId id="2147484011" r:id="rId7"/>
    <p:sldLayoutId id="2147484012" r:id="rId8"/>
    <p:sldLayoutId id="2147484013" r:id="rId9"/>
    <p:sldLayoutId id="2147484014" r:id="rId10"/>
    <p:sldLayoutId id="2147484015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http://fastnet.univ-brest.fr/~gire/COURS/COMPIL_IUP/img136.gif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3F53DE5-9FB2-D461-9DDA-E3D322AA174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Analyse Syntaxique descendante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ACC1920-A9E1-371B-264B-1429910BC12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870A68C-CB1D-B28D-4CBB-1AA9628FA0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CC29E9-90B9-4F2F-B0F0-7F018BCBB2D9}" type="slidenum">
              <a:rPr lang="en-US" altLang="en-US" smtClean="0"/>
              <a:pPr>
                <a:defRPr/>
              </a:pPr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10222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22312"/>
          </a:xfrm>
        </p:spPr>
        <p:txBody>
          <a:bodyPr/>
          <a:lstStyle/>
          <a:p>
            <a:pPr eaLnBrk="1" hangingPunct="1"/>
            <a:r>
              <a:rPr lang="fr-FR" sz="3600" b="1">
                <a:latin typeface="Times New Roman" pitchFamily="18" charset="0"/>
                <a:cs typeface="Times New Roman" pitchFamily="18" charset="0"/>
              </a:rPr>
              <a:t>Récursivité à gauche</a:t>
            </a:r>
            <a:endParaRPr lang="ar-DZ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4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5059362"/>
          </a:xfrm>
        </p:spPr>
        <p:txBody>
          <a:bodyPr/>
          <a:lstStyle/>
          <a:p>
            <a:pPr algn="l" rtl="0" eaLnBrk="1" hangingPunct="1">
              <a:buFont typeface="Wingdings" pitchFamily="2" charset="2"/>
              <a:buNone/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Une grammaire </a:t>
            </a:r>
            <a:r>
              <a:rPr lang="fr-FR" sz="1800" b="1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 est </a:t>
            </a:r>
            <a:r>
              <a:rPr lang="fr-FR" sz="1800" b="1">
                <a:latin typeface="Times New Roman" pitchFamily="18" charset="0"/>
                <a:cs typeface="Times New Roman" pitchFamily="18" charset="0"/>
              </a:rPr>
              <a:t>Récursive Gauche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fr-FR" sz="1800" b="1">
                <a:latin typeface="Times New Roman" pitchFamily="18" charset="0"/>
                <a:cs typeface="Times New Roman" pitchFamily="18" charset="0"/>
              </a:rPr>
              <a:t>RG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) s’il existe une dérivation de la forme : A </a:t>
            </a:r>
            <a:r>
              <a:rPr lang="fr-FR" sz="180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</a:t>
            </a:r>
            <a:r>
              <a:rPr lang="fr-FR" sz="1800" baseline="3000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 Aw, avec A </a:t>
            </a:r>
            <a:r>
              <a:rPr lang="fr-FR" sz="180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</a:t>
            </a:r>
            <a:r>
              <a:rPr lang="fr-FR" sz="1800" b="1">
                <a:latin typeface="Times New Roman" pitchFamily="18" charset="0"/>
                <a:cs typeface="Times New Roman" pitchFamily="18" charset="0"/>
              </a:rPr>
              <a:t> N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 et w </a:t>
            </a:r>
            <a:r>
              <a:rPr lang="fr-FR" sz="180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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fr-FR" sz="1800" b="1"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fr-FR" sz="1800" b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</a:t>
            </a:r>
            <a:r>
              <a:rPr lang="fr-FR" sz="1800" b="1">
                <a:latin typeface="Times New Roman" pitchFamily="18" charset="0"/>
                <a:cs typeface="Times New Roman" pitchFamily="18" charset="0"/>
              </a:rPr>
              <a:t> T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)*</a:t>
            </a:r>
            <a:endParaRPr lang="en-US" sz="1800"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>
              <a:buFont typeface="Wingdings" pitchFamily="2" charset="2"/>
              <a:buNone/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Une récursivité A </a:t>
            </a:r>
            <a:r>
              <a:rPr lang="fr-FR" sz="180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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 Aw est dite </a:t>
            </a:r>
            <a:r>
              <a:rPr lang="fr-FR" sz="1800" b="1">
                <a:latin typeface="Times New Roman" pitchFamily="18" charset="0"/>
                <a:cs typeface="Times New Roman" pitchFamily="18" charset="0"/>
              </a:rPr>
              <a:t>immédiate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 </a:t>
            </a:r>
            <a:endParaRPr lang="en-US" sz="1800"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>
              <a:buFont typeface="Wingdings" pitchFamily="2" charset="2"/>
              <a:buNone/>
            </a:pPr>
            <a:r>
              <a:rPr lang="fr-FR" sz="1800" b="1">
                <a:latin typeface="Times New Roman" pitchFamily="18" charset="0"/>
                <a:cs typeface="Times New Roman" pitchFamily="18" charset="0"/>
              </a:rPr>
              <a:t>Elimination de la récursivité à gauche immédiate </a:t>
            </a:r>
            <a:endParaRPr lang="en-US" sz="1800"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>
              <a:buFont typeface="Wingdings" pitchFamily="2" charset="2"/>
              <a:buNone/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Remplacer toute règle de la forme A→A</a:t>
            </a:r>
            <a:r>
              <a:rPr lang="fr-FR" sz="180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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|β par les deux règles : </a:t>
            </a:r>
            <a:endParaRPr lang="en-US" sz="1800"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>
              <a:buFont typeface="Wingdings" pitchFamily="2" charset="2"/>
              <a:buNone/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A→βA'</a:t>
            </a:r>
            <a:endParaRPr lang="en-US" sz="1800"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>
              <a:buFont typeface="Wingdings" pitchFamily="2" charset="2"/>
              <a:buNone/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A'→ </a:t>
            </a:r>
            <a:r>
              <a:rPr lang="fr-FR" sz="180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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A'| Є</a:t>
            </a:r>
            <a:endParaRPr lang="en-US" sz="1800"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>
              <a:buFont typeface="Wingdings" pitchFamily="2" charset="2"/>
              <a:buNone/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fr-FR" sz="1800" b="1">
                <a:latin typeface="Times New Roman" pitchFamily="18" charset="0"/>
                <a:cs typeface="Times New Roman" pitchFamily="18" charset="0"/>
              </a:rPr>
              <a:t>Elimination de la récursivité à gauche 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 </a:t>
            </a:r>
            <a:endParaRPr lang="en-US" sz="1800"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>
              <a:buFont typeface="Wingdings" pitchFamily="2" charset="2"/>
              <a:buNone/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Ordonner les non-terminaux A</a:t>
            </a:r>
            <a:r>
              <a:rPr lang="fr-FR" sz="1800" baseline="-2500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,A</a:t>
            </a:r>
            <a:r>
              <a:rPr lang="fr-FR" sz="1800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,…A</a:t>
            </a:r>
            <a:r>
              <a:rPr lang="fr-FR" sz="1800" baseline="-2500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fr-FR" sz="1800">
                <a:latin typeface="Times New Roman" pitchFamily="18" charset="0"/>
                <a:cs typeface="Times New Roman" pitchFamily="18" charset="0"/>
              </a:rPr>
            </a:br>
            <a:r>
              <a:rPr lang="fr-FR" sz="1800">
                <a:latin typeface="Times New Roman" pitchFamily="18" charset="0"/>
                <a:cs typeface="Times New Roman" pitchFamily="18" charset="0"/>
              </a:rPr>
              <a:t>Pour i=1 à n faire</a:t>
            </a:r>
            <a:br>
              <a:rPr lang="fr-FR" sz="1800">
                <a:latin typeface="Times New Roman" pitchFamily="18" charset="0"/>
                <a:cs typeface="Times New Roman" pitchFamily="18" charset="0"/>
              </a:rPr>
            </a:br>
            <a:r>
              <a:rPr lang="fr-FR" sz="1800">
                <a:latin typeface="Times New Roman" pitchFamily="18" charset="0"/>
                <a:cs typeface="Times New Roman" pitchFamily="18" charset="0"/>
              </a:rPr>
              <a:t>       pour j=1 à i-1 faire</a:t>
            </a:r>
            <a:br>
              <a:rPr lang="fr-FR" sz="1800">
                <a:latin typeface="Times New Roman" pitchFamily="18" charset="0"/>
                <a:cs typeface="Times New Roman" pitchFamily="18" charset="0"/>
              </a:rPr>
            </a:br>
            <a:r>
              <a:rPr lang="fr-FR" sz="1800">
                <a:latin typeface="Times New Roman" pitchFamily="18" charset="0"/>
                <a:cs typeface="Times New Roman" pitchFamily="18" charset="0"/>
              </a:rPr>
              <a:t>              remplacer chaque production de la forme </a:t>
            </a:r>
            <a:r>
              <a:rPr lang="fr-FR" sz="1800" b="1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fr-FR" sz="1800" b="1" baseline="-2500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fr-FR" sz="1800" b="1">
                <a:latin typeface="Times New Roman" pitchFamily="18" charset="0"/>
                <a:cs typeface="Times New Roman" pitchFamily="18" charset="0"/>
              </a:rPr>
              <a:t>→A</a:t>
            </a:r>
            <a:r>
              <a:rPr lang="fr-FR" sz="1800" b="1" baseline="-2500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fr-FR" sz="1800" b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</a:t>
            </a:r>
            <a:r>
              <a:rPr lang="fr-FR" sz="1800" b="1">
                <a:latin typeface="Times New Roman" pitchFamily="18" charset="0"/>
                <a:cs typeface="Times New Roman" pitchFamily="18" charset="0"/>
              </a:rPr>
              <a:t> où A</a:t>
            </a:r>
            <a:r>
              <a:rPr lang="fr-FR" sz="1800" b="1" baseline="-2500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fr-FR" sz="1800" b="1">
                <a:latin typeface="Times New Roman" pitchFamily="18" charset="0"/>
                <a:cs typeface="Times New Roman" pitchFamily="18" charset="0"/>
              </a:rPr>
              <a:t>→ β</a:t>
            </a:r>
            <a:r>
              <a:rPr lang="fr-FR" sz="1800" b="1" baseline="-2500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fr-FR" sz="1800" b="1">
                <a:latin typeface="Times New Roman" pitchFamily="18" charset="0"/>
                <a:cs typeface="Times New Roman" pitchFamily="18" charset="0"/>
              </a:rPr>
              <a:t>|…| βp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  par </a:t>
            </a:r>
            <a:r>
              <a:rPr lang="fr-FR" sz="1800" b="1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fr-FR" sz="1800" b="1" baseline="-2500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fr-FR" sz="1800" b="1">
                <a:latin typeface="Times New Roman" pitchFamily="18" charset="0"/>
                <a:cs typeface="Times New Roman" pitchFamily="18" charset="0"/>
              </a:rPr>
              <a:t>→ β</a:t>
            </a:r>
            <a:r>
              <a:rPr lang="fr-FR" sz="1800" b="1" baseline="-2500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fr-FR" sz="1800" b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</a:t>
            </a:r>
            <a:r>
              <a:rPr lang="fr-FR" sz="1800" b="1">
                <a:latin typeface="Times New Roman" pitchFamily="18" charset="0"/>
                <a:cs typeface="Times New Roman" pitchFamily="18" charset="0"/>
              </a:rPr>
              <a:t>|…| β</a:t>
            </a:r>
            <a:r>
              <a:rPr lang="fr-FR" sz="1800" b="1" baseline="-2500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fr-FR" sz="1800" b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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  </a:t>
            </a:r>
            <a:br>
              <a:rPr lang="fr-FR" sz="1800">
                <a:latin typeface="Times New Roman" pitchFamily="18" charset="0"/>
                <a:cs typeface="Times New Roman" pitchFamily="18" charset="0"/>
              </a:rPr>
            </a:br>
            <a:r>
              <a:rPr lang="fr-FR" sz="1800">
                <a:latin typeface="Times New Roman" pitchFamily="18" charset="0"/>
                <a:cs typeface="Times New Roman" pitchFamily="18" charset="0"/>
              </a:rPr>
              <a:t>        fin pour</a:t>
            </a:r>
            <a:br>
              <a:rPr lang="fr-FR" sz="1800">
                <a:latin typeface="Times New Roman" pitchFamily="18" charset="0"/>
                <a:cs typeface="Times New Roman" pitchFamily="18" charset="0"/>
              </a:rPr>
            </a:br>
            <a:r>
              <a:rPr lang="fr-FR" sz="1800">
                <a:latin typeface="Times New Roman" pitchFamily="18" charset="0"/>
                <a:cs typeface="Times New Roman" pitchFamily="18" charset="0"/>
              </a:rPr>
              <a:t>       éliminer les récursivités à gauche immédiates des productions </a:t>
            </a:r>
            <a:r>
              <a:rPr lang="fr-FR" sz="1800" i="1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fr-FR" sz="1800" i="1" baseline="-25000">
                <a:latin typeface="Times New Roman" pitchFamily="18" charset="0"/>
                <a:cs typeface="Times New Roman" pitchFamily="18" charset="0"/>
              </a:rPr>
              <a:t>i</a:t>
            </a:r>
            <a:br>
              <a:rPr lang="fr-FR" sz="1800">
                <a:latin typeface="Times New Roman" pitchFamily="18" charset="0"/>
                <a:cs typeface="Times New Roman" pitchFamily="18" charset="0"/>
              </a:rPr>
            </a:br>
            <a:r>
              <a:rPr lang="fr-FR" sz="1800">
                <a:latin typeface="Times New Roman" pitchFamily="18" charset="0"/>
                <a:cs typeface="Times New Roman" pitchFamily="18" charset="0"/>
              </a:rPr>
              <a:t>fin pour </a:t>
            </a:r>
            <a:endParaRPr lang="en-US" sz="1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46D386-22D6-4CC0-AD90-615E92F3BAE7}" type="slidenum">
              <a:rPr lang="en-US" altLang="en-US"/>
              <a:pPr>
                <a:defRPr/>
              </a:pPr>
              <a:t>2</a:t>
            </a:fld>
            <a:endParaRPr lang="en-US" altLang="en-US"/>
          </a:p>
        </p:txBody>
      </p:sp>
      <p:sp>
        <p:nvSpPr>
          <p:cNvPr id="31747" name="Espace réservé du numéro de diapositive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F872165B-0BA6-45C2-A176-8B2D553567F0}" type="slidenum">
              <a:rPr lang="ar-SA" altLang="en-US" sz="1200">
                <a:latin typeface="Garamond" pitchFamily="18" charset="0"/>
                <a:cs typeface="Arial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200">
              <a:latin typeface="Garamond" pitchFamily="18" charset="0"/>
              <a:cs typeface="Arial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2231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fr-FR" sz="4400" b="1">
                <a:latin typeface="Times New Roman" pitchFamily="18" charset="0"/>
                <a:cs typeface="Times New Roman" pitchFamily="18" charset="0"/>
              </a:rPr>
              <a:t>Récursivité à gauche</a:t>
            </a:r>
            <a:endParaRPr lang="ar-DZ"/>
          </a:p>
        </p:txBody>
      </p:sp>
      <p:sp>
        <p:nvSpPr>
          <p:cNvPr id="3277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4987925"/>
          </a:xfrm>
        </p:spPr>
        <p:txBody>
          <a:bodyPr/>
          <a:lstStyle/>
          <a:p>
            <a:pPr algn="l" rtl="0" eaLnBrk="1" hangingPunct="1">
              <a:buFont typeface="Wingdings" pitchFamily="2" charset="2"/>
              <a:buNone/>
            </a:pPr>
            <a:r>
              <a:rPr lang="fr-FR" sz="1800" b="1">
                <a:latin typeface="Times New Roman" pitchFamily="18" charset="0"/>
                <a:cs typeface="Times New Roman" pitchFamily="18" charset="0"/>
              </a:rPr>
              <a:t>Exemple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 </a:t>
            </a:r>
            <a:endParaRPr lang="en-US" sz="1800"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>
              <a:buFont typeface="Wingdings" pitchFamily="2" charset="2"/>
              <a:buNone/>
            </a:pPr>
            <a:r>
              <a:rPr lang="fr-FR" sz="1600">
                <a:latin typeface="Times New Roman" pitchFamily="18" charset="0"/>
                <a:cs typeface="Times New Roman" pitchFamily="18" charset="0"/>
              </a:rPr>
              <a:t> Soit la grammaire suivante:</a:t>
            </a:r>
            <a:endParaRPr lang="en-US" sz="1600"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>
              <a:buFont typeface="Wingdings" pitchFamily="2" charset="2"/>
              <a:buNone/>
            </a:pPr>
            <a:r>
              <a:rPr lang="fr-FR" sz="1600" b="1">
                <a:latin typeface="Times New Roman" pitchFamily="18" charset="0"/>
                <a:cs typeface="Times New Roman" pitchFamily="18" charset="0"/>
              </a:rPr>
              <a:t>S→Aa|b</a:t>
            </a:r>
            <a:endParaRPr lang="en-US" sz="1600"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>
              <a:buFont typeface="Wingdings" pitchFamily="2" charset="2"/>
              <a:buNone/>
            </a:pPr>
            <a:r>
              <a:rPr lang="fr-FR" sz="1600" b="1">
                <a:latin typeface="Times New Roman" pitchFamily="18" charset="0"/>
                <a:cs typeface="Times New Roman" pitchFamily="18" charset="0"/>
              </a:rPr>
              <a:t>A→Ac|Sd|BA|c</a:t>
            </a:r>
            <a:endParaRPr lang="en-US" sz="1600"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>
              <a:buFont typeface="Wingdings" pitchFamily="2" charset="2"/>
              <a:buNone/>
            </a:pPr>
            <a:r>
              <a:rPr lang="en-US" sz="1600" b="1">
                <a:latin typeface="Times New Roman" pitchFamily="18" charset="0"/>
                <a:cs typeface="Times New Roman" pitchFamily="18" charset="0"/>
              </a:rPr>
              <a:t>B→SSc|a</a:t>
            </a:r>
            <a:endParaRPr lang="en-US" sz="1600"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>
              <a:buFont typeface="Wingdings" pitchFamily="2" charset="2"/>
              <a:buNone/>
            </a:pPr>
            <a:r>
              <a:rPr lang="en-US" sz="1600">
                <a:latin typeface="Times New Roman" pitchFamily="18" charset="0"/>
                <a:cs typeface="Times New Roman" pitchFamily="18" charset="0"/>
              </a:rPr>
              <a:t>On ordonne </a:t>
            </a:r>
            <a:r>
              <a:rPr lang="en-US" sz="1600" b="1" i="1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1600" b="1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1600" b="1" i="1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1600" b="1">
                <a:latin typeface="Times New Roman" pitchFamily="18" charset="0"/>
                <a:cs typeface="Times New Roman" pitchFamily="18" charset="0"/>
              </a:rPr>
              <a:t>,B</a:t>
            </a:r>
            <a:r>
              <a:rPr lang="en-US" sz="160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algn="l" rtl="0" eaLnBrk="1" hangingPunct="1">
              <a:buFont typeface="Wingdings" pitchFamily="2" charset="2"/>
              <a:buNone/>
            </a:pPr>
            <a:r>
              <a:rPr lang="fr-FR" sz="1600" b="1">
                <a:latin typeface="Times New Roman" pitchFamily="18" charset="0"/>
                <a:cs typeface="Times New Roman" pitchFamily="18" charset="0"/>
              </a:rPr>
              <a:t>S→Aa|b</a:t>
            </a:r>
            <a:br>
              <a:rPr lang="fr-FR" sz="1600">
                <a:latin typeface="Times New Roman" pitchFamily="18" charset="0"/>
                <a:cs typeface="Times New Roman" pitchFamily="18" charset="0"/>
              </a:rPr>
            </a:br>
            <a:r>
              <a:rPr lang="fr-FR" sz="1600">
                <a:latin typeface="Times New Roman" pitchFamily="18" charset="0"/>
                <a:cs typeface="Times New Roman" pitchFamily="18" charset="0"/>
              </a:rPr>
              <a:t>i=1 pas de récursivité immédiate dans </a:t>
            </a:r>
            <a:r>
              <a:rPr lang="fr-FR" sz="1600" b="1">
                <a:latin typeface="Times New Roman" pitchFamily="18" charset="0"/>
                <a:cs typeface="Times New Roman" pitchFamily="18" charset="0"/>
              </a:rPr>
              <a:t>S→Aa|b</a:t>
            </a:r>
            <a:br>
              <a:rPr lang="fr-FR" sz="1600">
                <a:latin typeface="Times New Roman" pitchFamily="18" charset="0"/>
                <a:cs typeface="Times New Roman" pitchFamily="18" charset="0"/>
              </a:rPr>
            </a:br>
            <a:r>
              <a:rPr lang="fr-FR" sz="1600">
                <a:latin typeface="Times New Roman" pitchFamily="18" charset="0"/>
                <a:cs typeface="Times New Roman" pitchFamily="18" charset="0"/>
              </a:rPr>
              <a:t>i=2 et j=1 on obtient : </a:t>
            </a:r>
            <a:r>
              <a:rPr lang="fr-FR" sz="1600" b="1">
                <a:latin typeface="Times New Roman" pitchFamily="18" charset="0"/>
                <a:cs typeface="Times New Roman" pitchFamily="18" charset="0"/>
              </a:rPr>
              <a:t>A→Ac|Aad|bd|BA|c</a:t>
            </a:r>
            <a:endParaRPr lang="en-US" sz="1600"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>
              <a:buFont typeface="Wingdings" pitchFamily="2" charset="2"/>
              <a:buNone/>
            </a:pPr>
            <a:r>
              <a:rPr lang="fr-FR" sz="1600">
                <a:latin typeface="Times New Roman" pitchFamily="18" charset="0"/>
                <a:cs typeface="Times New Roman" pitchFamily="18" charset="0"/>
              </a:rPr>
              <a:t>on élimine la récursivité immédiate :</a:t>
            </a:r>
            <a:endParaRPr lang="en-US" sz="1600"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>
              <a:buFont typeface="Wingdings" pitchFamily="2" charset="2"/>
              <a:buNone/>
            </a:pPr>
            <a:r>
              <a:rPr lang="fr-FR" sz="1600" b="1">
                <a:latin typeface="Times New Roman" pitchFamily="18" charset="0"/>
                <a:cs typeface="Times New Roman" pitchFamily="18" charset="0"/>
              </a:rPr>
              <a:t>A→bdA'|BAA'|cA'</a:t>
            </a:r>
            <a:endParaRPr lang="en-US" sz="1600"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>
              <a:buFont typeface="Wingdings" pitchFamily="2" charset="2"/>
              <a:buNone/>
            </a:pPr>
            <a:r>
              <a:rPr lang="fr-FR" sz="1600" b="1">
                <a:latin typeface="Times New Roman" pitchFamily="18" charset="0"/>
                <a:cs typeface="Times New Roman" pitchFamily="18" charset="0"/>
              </a:rPr>
              <a:t>A'→ cA'|bdA'|Є</a:t>
            </a:r>
            <a:endParaRPr lang="en-US" sz="1600"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>
              <a:buFont typeface="Wingdings" pitchFamily="2" charset="2"/>
              <a:buNone/>
            </a:pPr>
            <a:r>
              <a:rPr lang="fr-FR" sz="1600">
                <a:latin typeface="Times New Roman" pitchFamily="18" charset="0"/>
                <a:cs typeface="Times New Roman" pitchFamily="18" charset="0"/>
              </a:rPr>
              <a:t>i=3 et j=1 on obtient </a:t>
            </a:r>
            <a:r>
              <a:rPr lang="fr-FR" sz="1600" b="1">
                <a:latin typeface="Times New Roman" pitchFamily="18" charset="0"/>
                <a:cs typeface="Times New Roman" pitchFamily="18" charset="0"/>
              </a:rPr>
              <a:t>B→AaSc|bSc|a</a:t>
            </a:r>
            <a:endParaRPr lang="en-US" sz="1600"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>
              <a:buFont typeface="Wingdings" pitchFamily="2" charset="2"/>
              <a:buNone/>
            </a:pPr>
            <a:r>
              <a:rPr lang="fr-FR" sz="1600">
                <a:latin typeface="Times New Roman" pitchFamily="18" charset="0"/>
                <a:cs typeface="Times New Roman" pitchFamily="18" charset="0"/>
              </a:rPr>
              <a:t>      et j=2 donne </a:t>
            </a:r>
            <a:r>
              <a:rPr lang="fr-FR" sz="1600" b="1">
                <a:latin typeface="Times New Roman" pitchFamily="18" charset="0"/>
                <a:cs typeface="Times New Roman" pitchFamily="18" charset="0"/>
              </a:rPr>
              <a:t>B→ bdA'aSc| BAA'aSc| cA'aSc|bSc|a</a:t>
            </a:r>
            <a:endParaRPr lang="en-US" sz="1600"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>
              <a:buFont typeface="Wingdings" pitchFamily="2" charset="2"/>
              <a:buNone/>
            </a:pPr>
            <a:r>
              <a:rPr lang="fr-FR" sz="1600">
                <a:latin typeface="Times New Roman" pitchFamily="18" charset="0"/>
                <a:cs typeface="Times New Roman" pitchFamily="18" charset="0"/>
              </a:rPr>
              <a:t>      on élimine la récursivité immédiate:   </a:t>
            </a:r>
            <a:endParaRPr lang="en-US" sz="1600"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>
              <a:buFont typeface="Wingdings" pitchFamily="2" charset="2"/>
              <a:buNone/>
            </a:pPr>
            <a:r>
              <a:rPr lang="fr-FR" sz="1600">
                <a:latin typeface="Times New Roman" pitchFamily="18" charset="0"/>
                <a:cs typeface="Times New Roman" pitchFamily="18" charset="0"/>
              </a:rPr>
              <a:t>                                </a:t>
            </a:r>
            <a:r>
              <a:rPr lang="fr-FR" sz="1600" b="1">
                <a:latin typeface="Times New Roman" pitchFamily="18" charset="0"/>
                <a:cs typeface="Times New Roman" pitchFamily="18" charset="0"/>
              </a:rPr>
              <a:t>B→ bdA'aScB' | cA'aScB' |bScB' |a B'</a:t>
            </a:r>
            <a:endParaRPr lang="en-US" sz="1600"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>
              <a:buFont typeface="Wingdings" pitchFamily="2" charset="2"/>
              <a:buNone/>
            </a:pPr>
            <a:r>
              <a:rPr lang="fr-FR" sz="1600" b="1">
                <a:latin typeface="Times New Roman" pitchFamily="18" charset="0"/>
                <a:cs typeface="Times New Roman" pitchFamily="18" charset="0"/>
              </a:rPr>
              <a:t>                                B'→ AA'aScB' | Є</a:t>
            </a:r>
            <a:endParaRPr lang="en-US" sz="1600"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>
              <a:buFont typeface="Wingdings" pitchFamily="2" charset="2"/>
              <a:buNone/>
            </a:pPr>
            <a:endParaRPr lang="en-US" sz="1600"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>
              <a:buFont typeface="Wingdings" pitchFamily="2" charset="2"/>
              <a:buNone/>
            </a:pPr>
            <a:endParaRPr lang="ar-DZ" sz="1800"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/>
            <a:endParaRPr lang="ar-DZ" sz="180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3CEEEB-033D-4D46-AA3B-501F52B4459C}" type="slidenum">
              <a:rPr lang="en-US" altLang="en-US"/>
              <a:pPr>
                <a:defRPr/>
              </a:pPr>
              <a:t>3</a:t>
            </a:fld>
            <a:endParaRPr lang="en-US" altLang="en-US"/>
          </a:p>
        </p:txBody>
      </p:sp>
      <p:sp>
        <p:nvSpPr>
          <p:cNvPr id="32771" name="Espace réservé du numéro de diapositive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2A9458CD-7536-44EC-9963-0EF43F679CC5}" type="slidenum">
              <a:rPr lang="ar-SA" altLang="en-US" sz="1200">
                <a:latin typeface="Garamond" pitchFamily="18" charset="0"/>
                <a:cs typeface="Arial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200">
              <a:latin typeface="Garamond" pitchFamily="18" charset="0"/>
              <a:cs typeface="Arial" charset="0"/>
            </a:endParaRPr>
          </a:p>
        </p:txBody>
      </p:sp>
      <p:sp>
        <p:nvSpPr>
          <p:cNvPr id="5" name="ZoneTexte 4"/>
          <p:cNvSpPr txBox="1">
            <a:spLocks noChangeArrowheads="1"/>
          </p:cNvSpPr>
          <p:nvPr/>
        </p:nvSpPr>
        <p:spPr bwMode="auto">
          <a:xfrm>
            <a:off x="5715000" y="2928938"/>
            <a:ext cx="3000375" cy="2554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None/>
            </a:pPr>
            <a:r>
              <a:rPr lang="fr-FR" sz="2000"/>
              <a:t>On a obtenu:</a:t>
            </a:r>
            <a:endParaRPr lang="en-US" sz="2000"/>
          </a:p>
          <a:p>
            <a:pPr>
              <a:buFont typeface="Wingdings" pitchFamily="2" charset="2"/>
              <a:buNone/>
            </a:pPr>
            <a:r>
              <a:rPr lang="fr-FR" sz="2000"/>
              <a:t>S→Aa|b</a:t>
            </a:r>
            <a:endParaRPr lang="en-US" sz="2000"/>
          </a:p>
          <a:p>
            <a:pPr>
              <a:buFont typeface="Wingdings" pitchFamily="2" charset="2"/>
              <a:buNone/>
            </a:pPr>
            <a:r>
              <a:rPr lang="fr-FR" sz="2000"/>
              <a:t>A→bdA'|BAA'|cA'</a:t>
            </a:r>
            <a:endParaRPr lang="en-US" sz="2000"/>
          </a:p>
          <a:p>
            <a:pPr>
              <a:buFont typeface="Wingdings" pitchFamily="2" charset="2"/>
              <a:buNone/>
            </a:pPr>
            <a:r>
              <a:rPr lang="fr-FR" sz="2000"/>
              <a:t>A'→ cA'|bdA'|Є</a:t>
            </a:r>
            <a:endParaRPr lang="en-US" sz="2000"/>
          </a:p>
          <a:p>
            <a:pPr>
              <a:buFont typeface="Wingdings" pitchFamily="2" charset="2"/>
              <a:buNone/>
            </a:pPr>
            <a:r>
              <a:rPr lang="fr-FR" sz="2000"/>
              <a:t>B→ bdA'aScB' | cA'aScB'|bScB'|aB'</a:t>
            </a:r>
            <a:endParaRPr lang="en-US" sz="2000"/>
          </a:p>
          <a:p>
            <a:pPr>
              <a:buFont typeface="Wingdings" pitchFamily="2" charset="2"/>
              <a:buNone/>
            </a:pPr>
            <a:r>
              <a:rPr lang="fr-FR" sz="2000"/>
              <a:t>B'→ AA'aScB'| Є</a:t>
            </a:r>
            <a:endParaRPr lang="ar-DZ" sz="2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2231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fr-FR" sz="4400" b="1">
                <a:latin typeface="Times New Roman" pitchFamily="18" charset="0"/>
                <a:cs typeface="Times New Roman" pitchFamily="18" charset="0"/>
              </a:rPr>
              <a:t>Factorisation à gauche</a:t>
            </a:r>
            <a:endParaRPr lang="ar-DZ" sz="44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79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5059362"/>
          </a:xfrm>
        </p:spPr>
        <p:txBody>
          <a:bodyPr/>
          <a:lstStyle/>
          <a:p>
            <a:pPr algn="l" rtl="0" eaLnBrk="1" hangingPunct="1">
              <a:buFont typeface="Wingdings" pitchFamily="2" charset="2"/>
              <a:buNone/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	L'idée de base est que pour développer un non-terminal </a:t>
            </a:r>
            <a:r>
              <a:rPr lang="fr-FR" sz="1800" i="1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 quand il n'est pas évident de choisir l'alternative à utiliser (c à d quelle production prendre), on doit réécrire les productions de </a:t>
            </a:r>
            <a:r>
              <a:rPr lang="fr-FR" sz="1800" i="1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 de façon à </a:t>
            </a:r>
            <a:r>
              <a:rPr lang="fr-FR" sz="1800" b="1">
                <a:latin typeface="Times New Roman" pitchFamily="18" charset="0"/>
                <a:cs typeface="Times New Roman" pitchFamily="18" charset="0"/>
              </a:rPr>
              <a:t>différer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 la décision jusqu'à ce que suffisamment de texte ait été lu pour faire le bon choix. </a:t>
            </a:r>
            <a:endParaRPr lang="en-US" sz="1800"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>
              <a:buFont typeface="Wingdings" pitchFamily="2" charset="2"/>
              <a:buNone/>
            </a:pPr>
            <a:r>
              <a:rPr lang="fr-FR" sz="1800" b="1">
                <a:latin typeface="Times New Roman" pitchFamily="18" charset="0"/>
                <a:cs typeface="Times New Roman" pitchFamily="18" charset="0"/>
              </a:rPr>
              <a:t>Solution:</a:t>
            </a:r>
            <a:endParaRPr lang="en-US" sz="1800"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>
              <a:buFont typeface="Wingdings" pitchFamily="2" charset="2"/>
              <a:buNone/>
            </a:pPr>
            <a:r>
              <a:rPr lang="fr-FR" sz="1800" b="1">
                <a:latin typeface="Times New Roman" pitchFamily="18" charset="0"/>
                <a:cs typeface="Times New Roman" pitchFamily="18" charset="0"/>
              </a:rPr>
              <a:t>Pour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 chaque non-terminal </a:t>
            </a:r>
            <a:r>
              <a:rPr lang="fr-FR" sz="1800" i="1">
                <a:latin typeface="Times New Roman" pitchFamily="18" charset="0"/>
                <a:cs typeface="Times New Roman" pitchFamily="18" charset="0"/>
              </a:rPr>
              <a:t>A</a:t>
            </a:r>
            <a:br>
              <a:rPr lang="fr-FR" sz="1800">
                <a:latin typeface="Times New Roman" pitchFamily="18" charset="0"/>
                <a:cs typeface="Times New Roman" pitchFamily="18" charset="0"/>
              </a:rPr>
            </a:br>
            <a:r>
              <a:rPr lang="fr-FR" sz="1800">
                <a:latin typeface="Times New Roman" pitchFamily="18" charset="0"/>
                <a:cs typeface="Times New Roman" pitchFamily="18" charset="0"/>
              </a:rPr>
              <a:t>       trouver le plus long préfixe commun à deux de ses alternatives ou plus</a:t>
            </a:r>
            <a:endParaRPr lang="en-US" sz="1800"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>
              <a:buFont typeface="Wingdings" pitchFamily="2" charset="2"/>
              <a:buNone/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Si </a:t>
            </a:r>
            <a:r>
              <a:rPr lang="fr-FR" sz="18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800" b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</a:t>
            </a:r>
            <a:r>
              <a:rPr lang="fr-FR" sz="1800" b="1">
                <a:latin typeface="Times New Roman" pitchFamily="18" charset="0"/>
                <a:cs typeface="Times New Roman" pitchFamily="18" charset="0"/>
              </a:rPr>
              <a:t>≠ε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 , remplacer </a:t>
            </a:r>
            <a:r>
              <a:rPr lang="fr-FR" sz="1800" b="1">
                <a:latin typeface="Times New Roman" pitchFamily="18" charset="0"/>
                <a:cs typeface="Times New Roman" pitchFamily="18" charset="0"/>
              </a:rPr>
              <a:t>A→</a:t>
            </a:r>
            <a:r>
              <a:rPr lang="fr-FR" sz="1800" b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</a:t>
            </a:r>
            <a:r>
              <a:rPr lang="fr-FR" sz="1800" b="1"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fr-FR" sz="1800" b="1" baseline="-2500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fr-FR" sz="1800" b="1">
                <a:latin typeface="Times New Roman" pitchFamily="18" charset="0"/>
                <a:cs typeface="Times New Roman" pitchFamily="18" charset="0"/>
              </a:rPr>
              <a:t>|…|</a:t>
            </a:r>
            <a:r>
              <a:rPr lang="fr-FR" sz="1800" b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</a:t>
            </a:r>
            <a:r>
              <a:rPr lang="fr-FR" sz="1800" b="1"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fr-FR" sz="1800" b="1" baseline="-2500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fr-FR" sz="1800" b="1">
                <a:latin typeface="Times New Roman" pitchFamily="18" charset="0"/>
                <a:cs typeface="Times New Roman" pitchFamily="18" charset="0"/>
              </a:rPr>
              <a:t>|γ</a:t>
            </a:r>
            <a:r>
              <a:rPr lang="fr-FR" sz="1800" b="1" baseline="-2500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fr-FR" sz="1800" b="1">
                <a:latin typeface="Times New Roman" pitchFamily="18" charset="0"/>
                <a:cs typeface="Times New Roman" pitchFamily="18" charset="0"/>
              </a:rPr>
              <a:t>|..|γ</a:t>
            </a:r>
            <a:r>
              <a:rPr lang="fr-FR" sz="1800" b="1" baseline="-2500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  (où les γ</a:t>
            </a:r>
            <a:r>
              <a:rPr lang="fr-FR" sz="1800" baseline="-2500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 ne commencent  pas par</a:t>
            </a:r>
            <a:r>
              <a:rPr lang="fr-FR" sz="1800" b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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) par le deux règles:</a:t>
            </a:r>
            <a:endParaRPr lang="en-US" sz="1800"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>
              <a:buFont typeface="Wingdings" pitchFamily="2" charset="2"/>
              <a:buNone/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fr-FR" sz="1800" b="1">
                <a:latin typeface="Times New Roman" pitchFamily="18" charset="0"/>
                <a:cs typeface="Times New Roman" pitchFamily="18" charset="0"/>
              </a:rPr>
              <a:t>A→</a:t>
            </a:r>
            <a:r>
              <a:rPr lang="fr-FR" sz="1800" b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</a:t>
            </a:r>
            <a:r>
              <a:rPr lang="fr-FR" sz="1800" b="1">
                <a:latin typeface="Times New Roman" pitchFamily="18" charset="0"/>
                <a:cs typeface="Times New Roman" pitchFamily="18" charset="0"/>
              </a:rPr>
              <a:t>A'|γ</a:t>
            </a:r>
            <a:r>
              <a:rPr lang="fr-FR" sz="1800" b="1" baseline="-2500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fr-FR" sz="1800" b="1">
                <a:latin typeface="Times New Roman" pitchFamily="18" charset="0"/>
                <a:cs typeface="Times New Roman" pitchFamily="18" charset="0"/>
              </a:rPr>
              <a:t>|..|γ</a:t>
            </a:r>
            <a:r>
              <a:rPr lang="fr-FR" sz="1800" b="1" baseline="-2500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  </a:t>
            </a:r>
            <a:br>
              <a:rPr lang="fr-FR" sz="1800">
                <a:latin typeface="Times New Roman" pitchFamily="18" charset="0"/>
                <a:cs typeface="Times New Roman" pitchFamily="18" charset="0"/>
              </a:rPr>
            </a:br>
            <a:r>
              <a:rPr lang="fr-FR" sz="1800">
                <a:latin typeface="Times New Roman" pitchFamily="18" charset="0"/>
                <a:cs typeface="Times New Roman" pitchFamily="18" charset="0"/>
              </a:rPr>
              <a:t>               </a:t>
            </a:r>
            <a:r>
              <a:rPr lang="fr-FR" sz="1800" b="1">
                <a:latin typeface="Times New Roman" pitchFamily="18" charset="0"/>
                <a:cs typeface="Times New Roman" pitchFamily="18" charset="0"/>
              </a:rPr>
              <a:t>A'→β</a:t>
            </a:r>
            <a:r>
              <a:rPr lang="fr-FR" sz="1800" b="1" baseline="-2500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fr-FR" sz="1800" b="1">
                <a:latin typeface="Times New Roman" pitchFamily="18" charset="0"/>
                <a:cs typeface="Times New Roman" pitchFamily="18" charset="0"/>
              </a:rPr>
              <a:t>|…|β</a:t>
            </a:r>
            <a:r>
              <a:rPr lang="fr-FR" sz="1800" b="1" baseline="-25000">
                <a:latin typeface="Times New Roman" pitchFamily="18" charset="0"/>
                <a:cs typeface="Times New Roman" pitchFamily="18" charset="0"/>
              </a:rPr>
              <a:t>n</a:t>
            </a:r>
            <a:br>
              <a:rPr lang="fr-FR" sz="1800">
                <a:latin typeface="Times New Roman" pitchFamily="18" charset="0"/>
                <a:cs typeface="Times New Roman" pitchFamily="18" charset="0"/>
              </a:rPr>
            </a:br>
            <a:r>
              <a:rPr lang="fr-FR" sz="180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fr-FR" sz="1800" b="1">
                <a:latin typeface="Times New Roman" pitchFamily="18" charset="0"/>
                <a:cs typeface="Times New Roman" pitchFamily="18" charset="0"/>
              </a:rPr>
              <a:t>finpour</a:t>
            </a:r>
          </a:p>
          <a:p>
            <a:pPr algn="l" rtl="0" eaLnBrk="1" hangingPunct="1">
              <a:buFont typeface="Wingdings" pitchFamily="2" charset="2"/>
              <a:buNone/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Recommencer jusqu'à ne plus en trouver.</a:t>
            </a:r>
          </a:p>
          <a:p>
            <a:pPr algn="l" rtl="0" eaLnBrk="1" hangingPunct="1">
              <a:buFont typeface="Wingdings" pitchFamily="2" charset="2"/>
              <a:buNone/>
            </a:pPr>
            <a:endParaRPr lang="fr-FR" sz="1800"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>
              <a:buFont typeface="Wingdings" pitchFamily="2" charset="2"/>
              <a:buNone/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Exemple …</a:t>
            </a:r>
            <a:endParaRPr lang="en-US" sz="1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A76A0-A748-400F-AD97-8C7BACD3F6C9}" type="slidenum">
              <a:rPr lang="en-US" altLang="en-US"/>
              <a:pPr>
                <a:defRPr/>
              </a:pPr>
              <a:t>4</a:t>
            </a:fld>
            <a:endParaRPr lang="en-US" altLang="en-US"/>
          </a:p>
        </p:txBody>
      </p:sp>
      <p:sp>
        <p:nvSpPr>
          <p:cNvPr id="33795" name="Espace réservé du numéro de diapositive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4D99E9B4-22BE-4310-B32C-A78C8ED17A0D}" type="slidenum">
              <a:rPr lang="ar-SA" altLang="en-US" sz="1200">
                <a:latin typeface="Garamond" pitchFamily="18" charset="0"/>
                <a:cs typeface="Arial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200">
              <a:latin typeface="Garamond" pitchFamily="18" charset="0"/>
              <a:cs typeface="Arial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401050" cy="722312"/>
          </a:xfrm>
        </p:spPr>
        <p:txBody>
          <a:bodyPr/>
          <a:lstStyle/>
          <a:p>
            <a:pPr rtl="0" eaLnBrk="1" hangingPunct="1"/>
            <a:r>
              <a:rPr lang="fr-FR" sz="3600" b="1">
                <a:latin typeface="Times New Roman" pitchFamily="18" charset="0"/>
                <a:cs typeface="Times New Roman" pitchFamily="18" charset="0"/>
              </a:rPr>
              <a:t>Premiers</a:t>
            </a:r>
            <a:endParaRPr lang="ar-DZ"/>
          </a:p>
        </p:txBody>
      </p:sp>
      <p:sp>
        <p:nvSpPr>
          <p:cNvPr id="34821" name="Rectangle 3"/>
          <p:cNvSpPr>
            <a:spLocks noGrp="1" noChangeArrowheads="1"/>
          </p:cNvSpPr>
          <p:nvPr>
            <p:ph idx="1"/>
          </p:nvPr>
        </p:nvSpPr>
        <p:spPr>
          <a:xfrm>
            <a:off x="428625" y="928688"/>
            <a:ext cx="8229600" cy="5572125"/>
          </a:xfrm>
        </p:spPr>
        <p:txBody>
          <a:bodyPr>
            <a:normAutofit lnSpcReduction="10000"/>
          </a:bodyPr>
          <a:lstStyle/>
          <a:p>
            <a:pPr algn="just" rtl="0" eaLnBrk="1" hangingPunct="1">
              <a:buFont typeface="Wingdings" pitchFamily="2" charset="2"/>
              <a:buNone/>
            </a:pP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Ensemble de tous les </a:t>
            </a:r>
            <a:r>
              <a:rPr lang="fr-FR" sz="1800" b="1" dirty="0">
                <a:latin typeface="Times New Roman" pitchFamily="18" charset="0"/>
                <a:cs typeface="Times New Roman" pitchFamily="18" charset="0"/>
              </a:rPr>
              <a:t>terminaux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 qui peuvent </a:t>
            </a:r>
            <a:r>
              <a:rPr lang="fr-FR" sz="1800" b="1" dirty="0">
                <a:latin typeface="Times New Roman" pitchFamily="18" charset="0"/>
                <a:cs typeface="Times New Roman" pitchFamily="18" charset="0"/>
              </a:rPr>
              <a:t>commencer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 une chaîne </a:t>
            </a:r>
            <a:r>
              <a:rPr lang="fr-FR" sz="1800" b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</a:t>
            </a:r>
            <a:r>
              <a:rPr lang="fr-FR" sz="1800" b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fr-FR" sz="1800" b="1" dirty="0" err="1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fr-FR" sz="1800" b="1" baseline="-25000" dirty="0" err="1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fr-FR" sz="1800" b="1" baseline="-25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800" b="1" dirty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fr-FR" sz="1800" b="1" dirty="0" err="1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fr-FR" sz="1800" b="1" baseline="-25000" dirty="0" err="1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fr-FR" sz="1800" b="1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fr-FR" sz="1800" baseline="30000" dirty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algn="just" rtl="0" eaLnBrk="1" hangingPunct="1">
              <a:buFont typeface="Wingdings" pitchFamily="2" charset="2"/>
              <a:buNone/>
            </a:pP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c-à-d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 toutes les lettres </a:t>
            </a:r>
            <a:r>
              <a:rPr lang="fr-FR" sz="1800" b="1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 telles qu'il existe une dérivation </a:t>
            </a:r>
            <a:r>
              <a:rPr lang="fr-FR" sz="1800" b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</a:t>
            </a:r>
            <a:r>
              <a:rPr lang="fr-FR" sz="1800" b="1" dirty="0">
                <a:latin typeface="Times New Roman" pitchFamily="18" charset="0"/>
                <a:cs typeface="Times New Roman" pitchFamily="18" charset="0"/>
              </a:rPr>
              <a:t>→*</a:t>
            </a:r>
            <a:r>
              <a:rPr lang="fr-FR" sz="1800" b="1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a</a:t>
            </a:r>
            <a:r>
              <a:rPr lang="fr-FR" sz="1800" b="1" dirty="0" err="1"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 .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>
              <a:buFont typeface="Wingdings" pitchFamily="2" charset="2"/>
              <a:buNone/>
            </a:pPr>
            <a:r>
              <a:rPr lang="fr-FR" sz="1800" b="1" dirty="0">
                <a:latin typeface="Times New Roman" pitchFamily="18" charset="0"/>
                <a:cs typeface="Times New Roman" pitchFamily="18" charset="0"/>
              </a:rPr>
              <a:t>Algorithme de construction des ensembles PREMIER 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>
              <a:buFont typeface="Wingdings" pitchFamily="2" charset="2"/>
              <a:buNone/>
            </a:pP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Si </a:t>
            </a:r>
            <a:r>
              <a:rPr lang="fr-FR" sz="18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 est un non-terminal et X →Y</a:t>
            </a:r>
            <a:r>
              <a:rPr lang="fr-FR" sz="1800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fr-FR" sz="18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fr-FR" sz="1800" baseline="-25000" dirty="0" err="1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 est une production (</a:t>
            </a:r>
            <a:r>
              <a:rPr lang="fr-FR" sz="1800" i="1" dirty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fr-FR" sz="1800" i="1" baseline="-25000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 Є(</a:t>
            </a: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fr-FR" sz="1800" baseline="-25000" dirty="0" err="1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fr-FR" sz="1800" baseline="-25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fr-FR" sz="1800" baseline="-25000" dirty="0" err="1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) alors: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pPr lvl="1" algn="l" rtl="0" eaLnBrk="1" hangingPunct="1">
              <a:buNone/>
            </a:pP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ajouter les éléments de PREMIER(</a:t>
            </a:r>
            <a:r>
              <a:rPr lang="fr-FR" sz="1800" i="1" dirty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fr-FR" sz="1800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fr-FR" sz="1800" b="1" dirty="0">
                <a:latin typeface="Times New Roman" pitchFamily="18" charset="0"/>
                <a:cs typeface="Times New Roman" pitchFamily="18" charset="0"/>
              </a:rPr>
              <a:t>sauf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800" dirty="0">
                <a:latin typeface="Times New Roman" pitchFamily="18" charset="0"/>
                <a:cs typeface="Times New Roman" pitchFamily="18" charset="0"/>
                <a:sym typeface="Symbol"/>
              </a:rPr>
              <a:t> 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dans PREMIER(</a:t>
            </a:r>
            <a:r>
              <a:rPr lang="fr-FR" sz="18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s'il existe j (j</a:t>
            </a:r>
            <a:r>
              <a:rPr lang="fr-FR" sz="1800" b="1" dirty="0">
                <a:latin typeface="Times New Roman" pitchFamily="18" charset="0"/>
                <a:cs typeface="Times New Roman" pitchFamily="18" charset="0"/>
              </a:rPr>
              <a:t> {2,…,n}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) tel que pour tout i=1,…,j-1 on a </a:t>
            </a:r>
            <a:r>
              <a:rPr lang="fr-FR" sz="1800" dirty="0">
                <a:latin typeface="Times New Roman" pitchFamily="18" charset="0"/>
                <a:cs typeface="Times New Roman" pitchFamily="18" charset="0"/>
                <a:sym typeface="Symbol"/>
              </a:rPr>
              <a:t> 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Є PREMIER(Y</a:t>
            </a:r>
            <a:r>
              <a:rPr lang="fr-FR" sz="1800" baseline="-25000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), alors ajouter les éléments de PREMIER(</a:t>
            </a: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fr-FR" sz="1800" baseline="-25000" dirty="0" err="1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fr-FR" sz="1800" b="1" dirty="0">
                <a:latin typeface="Times New Roman" pitchFamily="18" charset="0"/>
                <a:cs typeface="Times New Roman" pitchFamily="18" charset="0"/>
              </a:rPr>
              <a:t>sauf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800" dirty="0">
                <a:latin typeface="Times New Roman" pitchFamily="18" charset="0"/>
                <a:cs typeface="Times New Roman" pitchFamily="18" charset="0"/>
                <a:sym typeface="Symbol"/>
              </a:rPr>
              <a:t>  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dans PREMIER(X)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si pour tout i=1,…, 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n, a </a:t>
            </a:r>
            <a:r>
              <a:rPr lang="fr-FR" sz="1800">
                <a:latin typeface="Times New Roman" pitchFamily="18" charset="0"/>
                <a:cs typeface="Times New Roman" pitchFamily="18" charset="0"/>
                <a:sym typeface="Symbol"/>
              </a:rPr>
              <a:t> 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Є PREMIER(Y</a:t>
            </a:r>
            <a:r>
              <a:rPr lang="fr-FR" sz="1800" baseline="-2500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),  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alors ajouter </a:t>
            </a:r>
            <a:r>
              <a:rPr lang="fr-FR" sz="1800" dirty="0">
                <a:latin typeface="Times New Roman" pitchFamily="18" charset="0"/>
                <a:cs typeface="Times New Roman" pitchFamily="18" charset="0"/>
                <a:sym typeface="Symbol"/>
              </a:rPr>
              <a:t>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 dans PREMIER(X)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>
              <a:buNone/>
            </a:pP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Si X est un non-terminal et X →</a:t>
            </a:r>
            <a:r>
              <a:rPr lang="fr-FR" sz="1800" dirty="0">
                <a:latin typeface="Times New Roman" pitchFamily="18" charset="0"/>
                <a:cs typeface="Times New Roman" pitchFamily="18" charset="0"/>
                <a:sym typeface="Symbol"/>
              </a:rPr>
              <a:t>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  est une production, ajouter </a:t>
            </a:r>
            <a:r>
              <a:rPr lang="fr-FR" sz="1800" dirty="0">
                <a:latin typeface="Times New Roman" pitchFamily="18" charset="0"/>
                <a:cs typeface="Times New Roman" pitchFamily="18" charset="0"/>
                <a:sym typeface="Symbol"/>
              </a:rPr>
              <a:t> 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dans PREMIER(X)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>
              <a:buFont typeface="Wingdings" pitchFamily="2" charset="2"/>
              <a:buNone/>
            </a:pP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Si X est un terminal, PREMIER(X)={X}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>
              <a:buFont typeface="Wingdings" pitchFamily="2" charset="2"/>
              <a:buNone/>
            </a:pP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Recommencer jusqu'à ce qu'on n'ajoute rien de nouveau dans les ensembles PREMIER.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>
              <a:buFont typeface="Wingdings" pitchFamily="2" charset="2"/>
              <a:buNone/>
            </a:pPr>
            <a:r>
              <a:rPr lang="fr-FR" sz="1800" b="1" dirty="0">
                <a:latin typeface="Times New Roman" pitchFamily="18" charset="0"/>
                <a:cs typeface="Times New Roman" pitchFamily="18" charset="0"/>
              </a:rPr>
              <a:t>Exemple 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>
              <a:buFont typeface="Wingdings" pitchFamily="2" charset="2"/>
              <a:buNone/>
            </a:pP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E→TE‘			PREMIER(E) = PREMIER(T)={(,nb}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>
              <a:buFont typeface="Wingdings" pitchFamily="2" charset="2"/>
              <a:buNone/>
            </a:pP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E'→+TE'|Є		PREMIER(E') ={+,Є}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>
              <a:buFont typeface="Wingdings" pitchFamily="2" charset="2"/>
              <a:buNone/>
            </a:pP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T→FT‘			PREMIER(T) = PREMIER(F) ={(,nb}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>
              <a:buFont typeface="Wingdings" pitchFamily="2" charset="2"/>
              <a:buNone/>
            </a:pP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T'→*FT'|Є                              PREMIER(T') ={*, Є }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>
              <a:buFont typeface="Wingdings" pitchFamily="2" charset="2"/>
              <a:buNone/>
            </a:pP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F→(E)|nb                                PREMIER(F) ={(,nb}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>
              <a:buFont typeface="Wingdings" pitchFamily="2" charset="2"/>
              <a:buNone/>
            </a:pPr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>
              <a:buFont typeface="Wingdings" pitchFamily="2" charset="2"/>
              <a:buNone/>
            </a:pPr>
            <a:endParaRPr 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BD816-CB85-4471-9981-FABFB09D4FAB}" type="slidenum">
              <a:rPr lang="en-US" altLang="en-US"/>
              <a:pPr>
                <a:defRPr/>
              </a:pPr>
              <a:t>5</a:t>
            </a:fld>
            <a:endParaRPr lang="en-US" altLang="en-US"/>
          </a:p>
        </p:txBody>
      </p:sp>
      <p:sp>
        <p:nvSpPr>
          <p:cNvPr id="34819" name="Espace réservé du numéro de diapositive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35C2796A-E5F7-474A-9970-C165E748E303}" type="slidenum">
              <a:rPr lang="ar-SA" altLang="en-US" sz="1200">
                <a:latin typeface="Garamond" pitchFamily="18" charset="0"/>
                <a:cs typeface="Arial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200">
              <a:latin typeface="Garamond" pitchFamily="18" charset="0"/>
              <a:cs typeface="Arial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401050" cy="722312"/>
          </a:xfrm>
        </p:spPr>
        <p:txBody>
          <a:bodyPr/>
          <a:lstStyle/>
          <a:p>
            <a:pPr eaLnBrk="1" hangingPunct="1"/>
            <a:r>
              <a:rPr lang="fr-FR" sz="3600" b="1">
                <a:latin typeface="Times New Roman" pitchFamily="18" charset="0"/>
                <a:cs typeface="Times New Roman" pitchFamily="18" charset="0"/>
              </a:rPr>
              <a:t>Suivants</a:t>
            </a:r>
            <a:endParaRPr lang="ar-DZ" sz="3600"/>
          </a:p>
        </p:txBody>
      </p:sp>
      <p:sp>
        <p:nvSpPr>
          <p:cNvPr id="35845" name="Rectangle 3"/>
          <p:cNvSpPr>
            <a:spLocks noGrp="1" noChangeArrowheads="1"/>
          </p:cNvSpPr>
          <p:nvPr>
            <p:ph idx="1"/>
          </p:nvPr>
        </p:nvSpPr>
        <p:spPr>
          <a:xfrm>
            <a:off x="428625" y="1071563"/>
            <a:ext cx="8229600" cy="5143500"/>
          </a:xfrm>
        </p:spPr>
        <p:txBody>
          <a:bodyPr/>
          <a:lstStyle/>
          <a:p>
            <a:pPr algn="l" rtl="0" eaLnBrk="1" hangingPunct="1">
              <a:buFont typeface="Wingdings" pitchFamily="2" charset="2"/>
              <a:buNone/>
            </a:pP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Ensemble de tous les symboles terminaux </a:t>
            </a:r>
            <a:r>
              <a:rPr lang="fr-FR" sz="1800" i="1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 qui peuvent apparaître immédiatement à droite de </a:t>
            </a:r>
            <a:r>
              <a:rPr lang="fr-FR" sz="1800" i="1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 dans une dérivation : </a:t>
            </a:r>
            <a:r>
              <a:rPr lang="fr-FR" sz="1800" b="1" dirty="0">
                <a:latin typeface="Times New Roman" pitchFamily="18" charset="0"/>
                <a:cs typeface="Times New Roman" pitchFamily="18" charset="0"/>
              </a:rPr>
              <a:t>S→</a:t>
            </a:r>
            <a:r>
              <a:rPr lang="fr-FR" sz="1800" b="1" baseline="30000" dirty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fr-FR" sz="1800" b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</a:t>
            </a:r>
            <a:r>
              <a:rPr lang="fr-FR" sz="1800" b="1" dirty="0" err="1">
                <a:latin typeface="Times New Roman" pitchFamily="18" charset="0"/>
                <a:cs typeface="Times New Roman" pitchFamily="18" charset="0"/>
              </a:rPr>
              <a:t>Aaβ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>
              <a:buFont typeface="Wingdings" pitchFamily="2" charset="2"/>
              <a:buNone/>
            </a:pPr>
            <a:r>
              <a:rPr lang="fr-FR" sz="1800" b="1" dirty="0">
                <a:latin typeface="Times New Roman" pitchFamily="18" charset="0"/>
                <a:cs typeface="Times New Roman" pitchFamily="18" charset="0"/>
              </a:rPr>
              <a:t>Algorithme de construction des ensembles SUIVANT : 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>
              <a:buFont typeface="Wingdings" pitchFamily="2" charset="2"/>
              <a:buNone/>
            </a:pP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Ajouter un marqueur de fin de chaîne ($) à SUIVANT(</a:t>
            </a:r>
            <a:r>
              <a:rPr lang="fr-FR" sz="1800" i="1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) ( </a:t>
            </a:r>
            <a:r>
              <a:rPr lang="fr-FR" sz="1800" i="1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 est l'axiome)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>
              <a:buNone/>
            </a:pP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S'il y a une production </a:t>
            </a:r>
            <a:r>
              <a:rPr lang="fr-FR" sz="1800" b="1" dirty="0">
                <a:latin typeface="Times New Roman" pitchFamily="18" charset="0"/>
                <a:cs typeface="Times New Roman" pitchFamily="18" charset="0"/>
              </a:rPr>
              <a:t>A→</a:t>
            </a:r>
            <a:r>
              <a:rPr lang="fr-FR" sz="1800" b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</a:t>
            </a:r>
            <a:r>
              <a:rPr lang="fr-FR" sz="1800" b="1" dirty="0" err="1">
                <a:latin typeface="Times New Roman" pitchFamily="18" charset="0"/>
                <a:cs typeface="Times New Roman" pitchFamily="18" charset="0"/>
              </a:rPr>
              <a:t>Bβ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 où </a:t>
            </a:r>
            <a:r>
              <a:rPr lang="fr-FR" sz="1800" i="1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 est un non-terminal, alors ajouter le contenu de PREMIER(β) à SUIVANT(</a:t>
            </a:r>
            <a:r>
              <a:rPr lang="fr-FR" sz="1800" i="1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fr-FR" sz="1800" b="1" dirty="0">
                <a:latin typeface="Times New Roman" pitchFamily="18" charset="0"/>
                <a:cs typeface="Times New Roman" pitchFamily="18" charset="0"/>
              </a:rPr>
              <a:t>sauf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800" dirty="0">
                <a:latin typeface="Times New Roman" pitchFamily="18" charset="0"/>
                <a:cs typeface="Times New Roman" pitchFamily="18" charset="0"/>
                <a:sym typeface="Symbol"/>
              </a:rPr>
              <a:t>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>
              <a:buFont typeface="Wingdings" pitchFamily="2" charset="2"/>
              <a:buNone/>
            </a:pP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S'il y a une production </a:t>
            </a:r>
            <a:r>
              <a:rPr lang="fr-FR" sz="1800" b="1" dirty="0">
                <a:latin typeface="Times New Roman" pitchFamily="18" charset="0"/>
                <a:cs typeface="Times New Roman" pitchFamily="18" charset="0"/>
              </a:rPr>
              <a:t>A→</a:t>
            </a:r>
            <a:r>
              <a:rPr lang="fr-FR" sz="1800" b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</a:t>
            </a:r>
            <a:r>
              <a:rPr lang="fr-FR" sz="1800" b="1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, alors ajouter SUIVANT(</a:t>
            </a:r>
            <a:r>
              <a:rPr lang="fr-FR" sz="1800" i="1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) à SUIVANT(</a:t>
            </a:r>
            <a:r>
              <a:rPr lang="fr-FR" sz="1800" i="1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>
              <a:buNone/>
            </a:pP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S'il y a une production </a:t>
            </a:r>
            <a:r>
              <a:rPr lang="fr-FR" sz="1800" b="1" dirty="0">
                <a:latin typeface="Times New Roman" pitchFamily="18" charset="0"/>
                <a:cs typeface="Times New Roman" pitchFamily="18" charset="0"/>
              </a:rPr>
              <a:t>A→</a:t>
            </a:r>
            <a:r>
              <a:rPr lang="fr-FR" sz="1800" b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</a:t>
            </a:r>
            <a:r>
              <a:rPr lang="fr-FR" sz="1800" b="1" dirty="0" err="1">
                <a:latin typeface="Times New Roman" pitchFamily="18" charset="0"/>
                <a:cs typeface="Times New Roman" pitchFamily="18" charset="0"/>
              </a:rPr>
              <a:t>Bβ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 avec </a:t>
            </a:r>
            <a:r>
              <a:rPr lang="fr-FR" sz="1800" dirty="0">
                <a:latin typeface="Times New Roman" pitchFamily="18" charset="0"/>
                <a:cs typeface="Times New Roman" pitchFamily="18" charset="0"/>
                <a:sym typeface="Symbol"/>
              </a:rPr>
              <a:t></a:t>
            </a:r>
            <a:r>
              <a:rPr lang="fr-FR" sz="1800" b="1" dirty="0">
                <a:latin typeface="Times New Roman" pitchFamily="18" charset="0"/>
                <a:cs typeface="Times New Roman" pitchFamily="18" charset="0"/>
              </a:rPr>
              <a:t> €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PREMIER(β), alors ajouter SUIVANT(</a:t>
            </a:r>
            <a:r>
              <a:rPr lang="fr-FR" sz="1800" i="1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) à SUIVANT(</a:t>
            </a:r>
            <a:r>
              <a:rPr lang="fr-FR" sz="1800" i="1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).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>
              <a:buFont typeface="Wingdings" pitchFamily="2" charset="2"/>
              <a:buNone/>
            </a:pP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Recommencer à partir de l'étape 3 jusqu'à ce qu'on n'ajoute rien dans les SUIVANT.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>
              <a:buFont typeface="Wingdings" pitchFamily="2" charset="2"/>
              <a:buNone/>
            </a:pPr>
            <a:r>
              <a:rPr lang="fr-FR" sz="1800" b="1" dirty="0">
                <a:latin typeface="Times New Roman" pitchFamily="18" charset="0"/>
                <a:cs typeface="Times New Roman" pitchFamily="18" charset="0"/>
              </a:rPr>
              <a:t>Exemple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>
              <a:buFont typeface="Wingdings" pitchFamily="2" charset="2"/>
              <a:buNone/>
            </a:pP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E→TE‘			Suivant(E)={ $,)}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>
              <a:buFont typeface="Wingdings" pitchFamily="2" charset="2"/>
              <a:buNone/>
            </a:pP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E'→+TE'|Є		Suivant(E')={$,)}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>
              <a:buFont typeface="Wingdings" pitchFamily="2" charset="2"/>
              <a:buNone/>
            </a:pP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T→FT‘			Suivant(T)={+,),$} 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>
              <a:buFont typeface="Wingdings" pitchFamily="2" charset="2"/>
              <a:buNone/>
            </a:pP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T'→*FT'|Є		Suivant(T')={ +,),$} 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>
              <a:buFont typeface="Wingdings" pitchFamily="2" charset="2"/>
              <a:buNone/>
            </a:pP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F→(E)|nb		Suivant(F)={ *,+,),$}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>
              <a:buFont typeface="Wingdings" pitchFamily="2" charset="2"/>
              <a:buNone/>
            </a:pPr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>
              <a:buFont typeface="Wingdings" pitchFamily="2" charset="2"/>
              <a:buNone/>
            </a:pPr>
            <a:endParaRPr lang="fr-FR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3BFA79-4C93-44C5-B578-7A994CB8DDA4}" type="slidenum">
              <a:rPr lang="en-US" altLang="en-US"/>
              <a:pPr>
                <a:defRPr/>
              </a:pPr>
              <a:t>6</a:t>
            </a:fld>
            <a:endParaRPr lang="en-US" altLang="en-US"/>
          </a:p>
        </p:txBody>
      </p:sp>
      <p:sp>
        <p:nvSpPr>
          <p:cNvPr id="35843" name="Espace réservé du numéro de diapositive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A8DF426C-3CE0-4102-8B98-695D80888C33}" type="slidenum">
              <a:rPr lang="ar-SA" altLang="en-US" sz="1200">
                <a:latin typeface="Garamond" pitchFamily="18" charset="0"/>
                <a:cs typeface="Arial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200">
              <a:latin typeface="Garamond" pitchFamily="18" charset="0"/>
              <a:cs typeface="Arial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401050" cy="722312"/>
          </a:xfrm>
        </p:spPr>
        <p:txBody>
          <a:bodyPr>
            <a:normAutofit/>
          </a:bodyPr>
          <a:lstStyle/>
          <a:p>
            <a:pPr eaLnBrk="1" hangingPunct="1"/>
            <a:r>
              <a:rPr lang="fr-FR" sz="3600" b="1" dirty="0">
                <a:latin typeface="Times New Roman" pitchFamily="18" charset="0"/>
                <a:cs typeface="Times New Roman" pitchFamily="18" charset="0"/>
              </a:rPr>
              <a:t>Construction de la table d'analyse </a:t>
            </a:r>
            <a:endParaRPr lang="ar-DZ" dirty="0"/>
          </a:p>
        </p:txBody>
      </p:sp>
      <p:sp>
        <p:nvSpPr>
          <p:cNvPr id="3686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401050" cy="5059362"/>
          </a:xfrm>
        </p:spPr>
        <p:txBody>
          <a:bodyPr/>
          <a:lstStyle/>
          <a:p>
            <a:pPr algn="l" rtl="0" eaLnBrk="1" hangingPunct="1">
              <a:buFont typeface="Wingdings" pitchFamily="2" charset="2"/>
              <a:buNone/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Une table d'analyse est un tableau M à deux dimensions qui indique pour chaque symbole non-terminal </a:t>
            </a:r>
            <a:r>
              <a:rPr lang="fr-FR" sz="1800" i="1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 et chaque symbole terminal </a:t>
            </a:r>
            <a:r>
              <a:rPr lang="fr-FR" sz="1800" i="1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 (ou symbole $) la règle de production à appliquer. </a:t>
            </a:r>
          </a:p>
          <a:p>
            <a:pPr algn="l" rtl="0" eaLnBrk="1" hangingPunct="1">
              <a:buFont typeface="Wingdings" pitchFamily="2" charset="2"/>
              <a:buNone/>
            </a:pPr>
            <a:r>
              <a:rPr lang="fr-FR" sz="1800" b="1">
                <a:latin typeface="Times New Roman" pitchFamily="18" charset="0"/>
                <a:cs typeface="Times New Roman" pitchFamily="18" charset="0"/>
              </a:rPr>
              <a:t>Algorithme de construction</a:t>
            </a:r>
            <a:endParaRPr lang="en-US" sz="1800" b="1"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/>
            <a:r>
              <a:rPr lang="fr-FR" sz="1800">
                <a:latin typeface="Times New Roman" pitchFamily="18" charset="0"/>
                <a:cs typeface="Times New Roman" pitchFamily="18" charset="0"/>
              </a:rPr>
              <a:t>Pour chaque production  faire</a:t>
            </a:r>
            <a:br>
              <a:rPr lang="fr-FR" sz="1800">
                <a:latin typeface="Times New Roman" pitchFamily="18" charset="0"/>
                <a:cs typeface="Times New Roman" pitchFamily="18" charset="0"/>
              </a:rPr>
            </a:br>
            <a:r>
              <a:rPr lang="fr-FR" sz="1800">
                <a:latin typeface="Times New Roman" pitchFamily="18" charset="0"/>
                <a:cs typeface="Times New Roman" pitchFamily="18" charset="0"/>
              </a:rPr>
              <a:t>1. pour tout a</a:t>
            </a:r>
            <a:r>
              <a:rPr lang="el-GR" sz="1800">
                <a:latin typeface="Times New Roman" pitchFamily="18" charset="0"/>
                <a:cs typeface="Times New Roman" pitchFamily="18" charset="0"/>
              </a:rPr>
              <a:t> € 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PREMIER(</a:t>
            </a:r>
            <a:r>
              <a:rPr lang="fr-FR" sz="180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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) (et a≠</a:t>
            </a:r>
            <a:r>
              <a:rPr lang="el-GR" sz="1800">
                <a:latin typeface="Times New Roman" pitchFamily="18" charset="0"/>
                <a:cs typeface="Times New Roman" pitchFamily="18" charset="0"/>
              </a:rPr>
              <a:t>ε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), rajouter la production </a:t>
            </a:r>
            <a:r>
              <a:rPr lang="fr-FR" sz="1800" b="1">
                <a:latin typeface="Times New Roman" pitchFamily="18" charset="0"/>
                <a:cs typeface="Times New Roman" pitchFamily="18" charset="0"/>
              </a:rPr>
              <a:t>A→</a:t>
            </a:r>
            <a:r>
              <a:rPr lang="fr-FR" sz="1800" b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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 dans la case M[A,a]</a:t>
            </a:r>
            <a:br>
              <a:rPr lang="fr-FR" sz="1800">
                <a:latin typeface="Times New Roman" pitchFamily="18" charset="0"/>
                <a:cs typeface="Times New Roman" pitchFamily="18" charset="0"/>
              </a:rPr>
            </a:br>
            <a:r>
              <a:rPr lang="fr-FR" sz="1800">
                <a:latin typeface="Times New Roman" pitchFamily="18" charset="0"/>
                <a:cs typeface="Times New Roman" pitchFamily="18" charset="0"/>
              </a:rPr>
              <a:t>2. si </a:t>
            </a:r>
            <a:r>
              <a:rPr lang="el-GR" sz="1800">
                <a:latin typeface="Times New Roman" pitchFamily="18" charset="0"/>
                <a:cs typeface="Times New Roman" pitchFamily="18" charset="0"/>
              </a:rPr>
              <a:t>ε €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 PREMIER(</a:t>
            </a:r>
            <a:r>
              <a:rPr lang="fr-FR" sz="180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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), alors pour chaque b</a:t>
            </a:r>
            <a:r>
              <a:rPr lang="el-GR" sz="1800">
                <a:latin typeface="Times New Roman" pitchFamily="18" charset="0"/>
                <a:cs typeface="Times New Roman" pitchFamily="18" charset="0"/>
              </a:rPr>
              <a:t>€ 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SUIVANT(</a:t>
            </a:r>
            <a:r>
              <a:rPr lang="fr-FR" sz="1800" i="1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) ajouter </a:t>
            </a:r>
            <a:r>
              <a:rPr lang="fr-FR" sz="1800" b="1">
                <a:latin typeface="Times New Roman" pitchFamily="18" charset="0"/>
                <a:cs typeface="Times New Roman" pitchFamily="18" charset="0"/>
              </a:rPr>
              <a:t>A→</a:t>
            </a:r>
            <a:r>
              <a:rPr lang="fr-FR" sz="1800" b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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 dans M[A,b]</a:t>
            </a:r>
            <a:endParaRPr lang="en-US" sz="1800"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/>
            <a:r>
              <a:rPr lang="fr-FR" sz="1800">
                <a:latin typeface="Times New Roman" pitchFamily="18" charset="0"/>
                <a:cs typeface="Times New Roman" pitchFamily="18" charset="0"/>
              </a:rPr>
              <a:t>Chaque case M[A,a] vide est une erreur de syntaxe </a:t>
            </a:r>
            <a:endParaRPr lang="en-US" sz="1800"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>
              <a:buFont typeface="Wingdings" pitchFamily="2" charset="2"/>
              <a:buNone/>
            </a:pPr>
            <a:r>
              <a:rPr lang="fr-FR" sz="1800" b="1">
                <a:latin typeface="Times New Roman" pitchFamily="18" charset="0"/>
                <a:cs typeface="Times New Roman" pitchFamily="18" charset="0"/>
              </a:rPr>
              <a:t>Exemple: 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Pour l'exemple  précédent, on obtient la table </a:t>
            </a:r>
          </a:p>
          <a:p>
            <a:pPr algn="l" rtl="0" eaLnBrk="1" hangingPunct="1">
              <a:buFont typeface="Wingdings" pitchFamily="2" charset="2"/>
              <a:buNone/>
            </a:pPr>
            <a:endParaRPr lang="fr-FR" sz="1800" b="1"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>
              <a:buFont typeface="Wingdings" pitchFamily="2" charset="2"/>
              <a:buNone/>
            </a:pPr>
            <a:endParaRPr lang="en-US" sz="1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272E08-F69D-43CC-96AC-C6063967848F}" type="slidenum">
              <a:rPr lang="en-US" altLang="en-US"/>
              <a:pPr>
                <a:defRPr/>
              </a:pPr>
              <a:t>7</a:t>
            </a:fld>
            <a:endParaRPr lang="en-US" altLang="en-US"/>
          </a:p>
        </p:txBody>
      </p:sp>
      <p:sp>
        <p:nvSpPr>
          <p:cNvPr id="36867" name="Espace réservé du numéro de diapositive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9572D0CB-C9EA-4950-8112-4C186903B245}" type="slidenum">
              <a:rPr lang="ar-SA" altLang="en-US" sz="1200">
                <a:latin typeface="Garamond" pitchFamily="18" charset="0"/>
                <a:cs typeface="Arial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200">
              <a:latin typeface="Garamond" pitchFamily="18" charset="0"/>
              <a:cs typeface="Arial" charset="0"/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2071688" y="4475163"/>
          <a:ext cx="5548312" cy="1097280"/>
        </p:xfrm>
        <a:graphic>
          <a:graphicData uri="http://schemas.openxmlformats.org/drawingml/2006/table">
            <a:tbl>
              <a:tblPr/>
              <a:tblGrid>
                <a:gridCol w="3571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8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21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21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921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937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9216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nb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*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$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E→TE'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E→TE'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r>
                        <a:rPr kumimoji="0" lang="fr-FR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'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E'→+TE'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E'→Є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E'→Є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T→FT'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T→FT'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r>
                        <a:rPr kumimoji="0" lang="fr-FR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'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T'→Є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T'→*FT'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T'→Є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T'→Є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F→nb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F→(E)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401050" cy="722312"/>
          </a:xfrm>
        </p:spPr>
        <p:txBody>
          <a:bodyPr>
            <a:normAutofit/>
          </a:bodyPr>
          <a:lstStyle/>
          <a:p>
            <a:pPr rtl="0" eaLnBrk="1" hangingPunct="1"/>
            <a:r>
              <a:rPr lang="fr-FR" sz="3600" b="1" dirty="0">
                <a:latin typeface="Times New Roman" pitchFamily="18" charset="0"/>
                <a:cs typeface="Times New Roman" pitchFamily="18" charset="0"/>
              </a:rPr>
              <a:t>Analyseur syntaxique descendant</a:t>
            </a:r>
            <a:endParaRPr lang="ar-DZ" dirty="0"/>
          </a:p>
        </p:txBody>
      </p:sp>
      <p:sp>
        <p:nvSpPr>
          <p:cNvPr id="37893" name="Rectangle 3"/>
          <p:cNvSpPr>
            <a:spLocks noGrp="1" noChangeArrowheads="1"/>
          </p:cNvSpPr>
          <p:nvPr>
            <p:ph idx="1"/>
          </p:nvPr>
        </p:nvSpPr>
        <p:spPr>
          <a:xfrm>
            <a:off x="500063" y="1025227"/>
            <a:ext cx="8401050" cy="5572125"/>
          </a:xfrm>
        </p:spPr>
        <p:txBody>
          <a:bodyPr/>
          <a:lstStyle/>
          <a:p>
            <a:pPr algn="l" rtl="0" eaLnBrk="1" hangingPunct="1">
              <a:buFont typeface="Wingdings" pitchFamily="2" charset="2"/>
              <a:buNone/>
            </a:pPr>
            <a:r>
              <a:rPr lang="fr-FR" sz="1400" b="1">
                <a:latin typeface="Times New Roman" pitchFamily="18" charset="0"/>
                <a:cs typeface="Times New Roman" pitchFamily="18" charset="0"/>
              </a:rPr>
              <a:t>Algorithme :</a:t>
            </a:r>
            <a:r>
              <a:rPr lang="fr-FR" sz="1400">
                <a:latin typeface="Times New Roman" pitchFamily="18" charset="0"/>
                <a:cs typeface="Times New Roman" pitchFamily="18" charset="0"/>
              </a:rPr>
              <a:t> </a:t>
            </a:r>
            <a:endParaRPr lang="en-US" sz="1400"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>
              <a:buFont typeface="Wingdings" pitchFamily="2" charset="2"/>
              <a:buNone/>
            </a:pPr>
            <a:r>
              <a:rPr lang="fr-FR" sz="140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fr-FR" sz="1600">
                <a:latin typeface="Times New Roman" pitchFamily="18" charset="0"/>
                <a:cs typeface="Times New Roman" pitchFamily="18" charset="0"/>
              </a:rPr>
              <a:t>Données : mot </a:t>
            </a:r>
            <a:r>
              <a:rPr lang="fr-FR" sz="1600" i="1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fr-FR" sz="1600">
                <a:latin typeface="Times New Roman" pitchFamily="18" charset="0"/>
                <a:cs typeface="Times New Roman" pitchFamily="18" charset="0"/>
              </a:rPr>
              <a:t>, table d'analyse </a:t>
            </a:r>
            <a:r>
              <a:rPr lang="fr-FR" sz="1600" i="1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fr-FR" sz="1600">
                <a:latin typeface="Times New Roman" pitchFamily="18" charset="0"/>
                <a:cs typeface="Times New Roman" pitchFamily="18" charset="0"/>
              </a:rPr>
              <a:t> et un pointeur </a:t>
            </a:r>
            <a:r>
              <a:rPr lang="fr-FR" sz="1600" b="1" i="1">
                <a:latin typeface="Times New Roman" pitchFamily="18" charset="0"/>
                <a:cs typeface="Times New Roman" pitchFamily="18" charset="0"/>
              </a:rPr>
              <a:t>ps</a:t>
            </a:r>
            <a:r>
              <a:rPr lang="fr-FR" sz="1600">
                <a:latin typeface="Times New Roman" pitchFamily="18" charset="0"/>
                <a:cs typeface="Times New Roman" pitchFamily="18" charset="0"/>
              </a:rPr>
              <a:t> sur la 1</a:t>
            </a:r>
            <a:r>
              <a:rPr lang="fr-FR" sz="1600" baseline="30000">
                <a:latin typeface="Times New Roman" pitchFamily="18" charset="0"/>
                <a:cs typeface="Times New Roman" pitchFamily="18" charset="0"/>
              </a:rPr>
              <a:t>ère</a:t>
            </a:r>
            <a:r>
              <a:rPr lang="fr-FR" sz="1600">
                <a:latin typeface="Times New Roman" pitchFamily="18" charset="0"/>
                <a:cs typeface="Times New Roman" pitchFamily="18" charset="0"/>
              </a:rPr>
              <a:t> lettre de </a:t>
            </a:r>
            <a:r>
              <a:rPr lang="fr-FR" sz="1600" i="1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fr-FR" sz="1600">
                <a:latin typeface="Times New Roman" pitchFamily="18" charset="0"/>
                <a:cs typeface="Times New Roman" pitchFamily="18" charset="0"/>
              </a:rPr>
              <a:t> </a:t>
            </a:r>
            <a:endParaRPr lang="en-US" sz="1600"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>
              <a:buFont typeface="Wingdings" pitchFamily="2" charset="2"/>
              <a:buNone/>
            </a:pPr>
            <a:r>
              <a:rPr lang="fr-FR" sz="1600">
                <a:latin typeface="Times New Roman" pitchFamily="18" charset="0"/>
                <a:cs typeface="Times New Roman" pitchFamily="18" charset="0"/>
              </a:rPr>
              <a:t>        Initialisation de la pile </a:t>
            </a:r>
            <a:r>
              <a:rPr lang="fr-FR" sz="1600" i="1">
                <a:latin typeface="Times New Roman" pitchFamily="18" charset="0"/>
                <a:cs typeface="Times New Roman" pitchFamily="18" charset="0"/>
              </a:rPr>
              <a:t>S$</a:t>
            </a:r>
            <a:br>
              <a:rPr lang="fr-FR" sz="1600">
                <a:latin typeface="Times New Roman" pitchFamily="18" charset="0"/>
                <a:cs typeface="Times New Roman" pitchFamily="18" charset="0"/>
              </a:rPr>
            </a:br>
            <a:r>
              <a:rPr lang="fr-FR" sz="1600" b="1">
                <a:latin typeface="Times New Roman" pitchFamily="18" charset="0"/>
                <a:cs typeface="Times New Roman" pitchFamily="18" charset="0"/>
              </a:rPr>
              <a:t>Répéter</a:t>
            </a:r>
            <a:br>
              <a:rPr lang="fr-FR" sz="1600">
                <a:latin typeface="Times New Roman" pitchFamily="18" charset="0"/>
                <a:cs typeface="Times New Roman" pitchFamily="18" charset="0"/>
              </a:rPr>
            </a:br>
            <a:r>
              <a:rPr lang="fr-FR" sz="1600">
                <a:latin typeface="Times New Roman" pitchFamily="18" charset="0"/>
                <a:cs typeface="Times New Roman" pitchFamily="18" charset="0"/>
              </a:rPr>
              <a:t>       Soit </a:t>
            </a:r>
            <a:r>
              <a:rPr lang="fr-FR" sz="1600" i="1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fr-FR" sz="1600">
                <a:latin typeface="Times New Roman" pitchFamily="18" charset="0"/>
                <a:cs typeface="Times New Roman" pitchFamily="18" charset="0"/>
              </a:rPr>
              <a:t> le symbole en sommet de pile</a:t>
            </a:r>
            <a:br>
              <a:rPr lang="fr-FR" sz="1600">
                <a:latin typeface="Times New Roman" pitchFamily="18" charset="0"/>
                <a:cs typeface="Times New Roman" pitchFamily="18" charset="0"/>
              </a:rPr>
            </a:br>
            <a:r>
              <a:rPr lang="fr-FR" sz="1600">
                <a:latin typeface="Times New Roman" pitchFamily="18" charset="0"/>
                <a:cs typeface="Times New Roman" pitchFamily="18" charset="0"/>
              </a:rPr>
              <a:t>       Soit </a:t>
            </a:r>
            <a:r>
              <a:rPr lang="fr-FR" sz="1600" i="1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fr-FR" sz="1600">
                <a:latin typeface="Times New Roman" pitchFamily="18" charset="0"/>
                <a:cs typeface="Times New Roman" pitchFamily="18" charset="0"/>
              </a:rPr>
              <a:t> la lettre pointée par </a:t>
            </a:r>
            <a:r>
              <a:rPr lang="fr-FR" sz="1600" i="1">
                <a:latin typeface="Times New Roman" pitchFamily="18" charset="0"/>
                <a:cs typeface="Times New Roman" pitchFamily="18" charset="0"/>
              </a:rPr>
              <a:t>ps</a:t>
            </a:r>
            <a:br>
              <a:rPr lang="fr-FR" sz="1600">
                <a:latin typeface="Times New Roman" pitchFamily="18" charset="0"/>
                <a:cs typeface="Times New Roman" pitchFamily="18" charset="0"/>
              </a:rPr>
            </a:br>
            <a:r>
              <a:rPr lang="fr-FR" sz="1600">
                <a:latin typeface="Times New Roman" pitchFamily="18" charset="0"/>
                <a:cs typeface="Times New Roman" pitchFamily="18" charset="0"/>
              </a:rPr>
              <a:t>       </a:t>
            </a:r>
            <a:r>
              <a:rPr lang="fr-FR" sz="1600" b="1">
                <a:latin typeface="Times New Roman" pitchFamily="18" charset="0"/>
                <a:cs typeface="Times New Roman" pitchFamily="18" charset="0"/>
              </a:rPr>
              <a:t>Si</a:t>
            </a:r>
            <a:r>
              <a:rPr lang="fr-FR" sz="16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600" i="1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fr-FR" sz="1600">
                <a:latin typeface="Times New Roman" pitchFamily="18" charset="0"/>
                <a:cs typeface="Times New Roman" pitchFamily="18" charset="0"/>
              </a:rPr>
              <a:t> est un non terminal </a:t>
            </a:r>
            <a:r>
              <a:rPr lang="fr-FR" sz="1600" b="1">
                <a:latin typeface="Times New Roman" pitchFamily="18" charset="0"/>
                <a:cs typeface="Times New Roman" pitchFamily="18" charset="0"/>
              </a:rPr>
              <a:t>alors</a:t>
            </a:r>
            <a:br>
              <a:rPr lang="fr-FR" sz="1600">
                <a:latin typeface="Times New Roman" pitchFamily="18" charset="0"/>
                <a:cs typeface="Times New Roman" pitchFamily="18" charset="0"/>
              </a:rPr>
            </a:br>
            <a:r>
              <a:rPr lang="fr-FR" sz="1600">
                <a:latin typeface="Times New Roman" pitchFamily="18" charset="0"/>
                <a:cs typeface="Times New Roman" pitchFamily="18" charset="0"/>
              </a:rPr>
              <a:t>              </a:t>
            </a:r>
            <a:r>
              <a:rPr lang="fr-FR" sz="1600" b="1">
                <a:latin typeface="Times New Roman" pitchFamily="18" charset="0"/>
                <a:cs typeface="Times New Roman" pitchFamily="18" charset="0"/>
              </a:rPr>
              <a:t>Si</a:t>
            </a:r>
            <a:r>
              <a:rPr lang="fr-FR" sz="16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600" b="1">
                <a:latin typeface="Times New Roman" pitchFamily="18" charset="0"/>
                <a:cs typeface="Times New Roman" pitchFamily="18" charset="0"/>
              </a:rPr>
              <a:t>M[A,a]= X→Y1…Yn</a:t>
            </a:r>
            <a:r>
              <a:rPr lang="fr-FR" sz="16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600" b="1">
                <a:latin typeface="Times New Roman" pitchFamily="18" charset="0"/>
                <a:cs typeface="Times New Roman" pitchFamily="18" charset="0"/>
              </a:rPr>
              <a:t>alors</a:t>
            </a:r>
            <a:br>
              <a:rPr lang="fr-FR" sz="1600">
                <a:latin typeface="Times New Roman" pitchFamily="18" charset="0"/>
                <a:cs typeface="Times New Roman" pitchFamily="18" charset="0"/>
              </a:rPr>
            </a:br>
            <a:r>
              <a:rPr lang="fr-FR" sz="1600">
                <a:latin typeface="Times New Roman" pitchFamily="18" charset="0"/>
                <a:cs typeface="Times New Roman" pitchFamily="18" charset="0"/>
              </a:rPr>
              <a:t>                     enlever </a:t>
            </a:r>
            <a:r>
              <a:rPr lang="fr-FR" sz="1600" i="1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fr-FR" sz="1600">
                <a:latin typeface="Times New Roman" pitchFamily="18" charset="0"/>
                <a:cs typeface="Times New Roman" pitchFamily="18" charset="0"/>
              </a:rPr>
              <a:t> de la pile</a:t>
            </a:r>
            <a:br>
              <a:rPr lang="fr-FR" sz="1600">
                <a:latin typeface="Times New Roman" pitchFamily="18" charset="0"/>
                <a:cs typeface="Times New Roman" pitchFamily="18" charset="0"/>
              </a:rPr>
            </a:br>
            <a:r>
              <a:rPr lang="fr-FR" sz="1600">
                <a:latin typeface="Times New Roman" pitchFamily="18" charset="0"/>
                <a:cs typeface="Times New Roman" pitchFamily="18" charset="0"/>
              </a:rPr>
              <a:t>                     mettre </a:t>
            </a:r>
            <a:r>
              <a:rPr lang="fr-FR" sz="1600" i="1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fr-FR" sz="1600" i="1" baseline="-2500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fr-FR" sz="1600">
                <a:latin typeface="Times New Roman" pitchFamily="18" charset="0"/>
                <a:cs typeface="Times New Roman" pitchFamily="18" charset="0"/>
              </a:rPr>
              <a:t> puis </a:t>
            </a:r>
            <a:r>
              <a:rPr lang="fr-FR" sz="1600" i="1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fr-FR" sz="1600" i="1" baseline="-2500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fr-FR" sz="1600" baseline="-25000"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fr-FR" sz="1600">
                <a:latin typeface="Times New Roman" pitchFamily="18" charset="0"/>
                <a:cs typeface="Times New Roman" pitchFamily="18" charset="0"/>
              </a:rPr>
              <a:t> puis ...puis </a:t>
            </a:r>
            <a:r>
              <a:rPr lang="fr-FR" sz="1600" i="1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fr-FR" sz="1600" baseline="-2500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fr-FR" sz="1600">
                <a:latin typeface="Times New Roman" pitchFamily="18" charset="0"/>
                <a:cs typeface="Times New Roman" pitchFamily="18" charset="0"/>
              </a:rPr>
              <a:t> dans la pile</a:t>
            </a:r>
            <a:br>
              <a:rPr lang="fr-FR" sz="1600">
                <a:latin typeface="Times New Roman" pitchFamily="18" charset="0"/>
                <a:cs typeface="Times New Roman" pitchFamily="18" charset="0"/>
              </a:rPr>
            </a:br>
            <a:r>
              <a:rPr lang="fr-FR" sz="1600">
                <a:latin typeface="Times New Roman" pitchFamily="18" charset="0"/>
                <a:cs typeface="Times New Roman" pitchFamily="18" charset="0"/>
              </a:rPr>
              <a:t>                     émettre en sortie la production X→Y</a:t>
            </a:r>
            <a:r>
              <a:rPr lang="fr-FR" sz="1600" baseline="-2500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fr-FR" sz="1600">
                <a:latin typeface="Times New Roman" pitchFamily="18" charset="0"/>
                <a:cs typeface="Times New Roman" pitchFamily="18" charset="0"/>
              </a:rPr>
              <a:t>…Y</a:t>
            </a:r>
            <a:r>
              <a:rPr lang="fr-FR" sz="1600" baseline="-25000">
                <a:latin typeface="Times New Roman" pitchFamily="18" charset="0"/>
                <a:cs typeface="Times New Roman" pitchFamily="18" charset="0"/>
              </a:rPr>
              <a:t>n</a:t>
            </a:r>
            <a:br>
              <a:rPr lang="fr-FR" sz="1600">
                <a:latin typeface="Times New Roman" pitchFamily="18" charset="0"/>
                <a:cs typeface="Times New Roman" pitchFamily="18" charset="0"/>
              </a:rPr>
            </a:br>
            <a:r>
              <a:rPr lang="fr-FR" sz="1600">
                <a:latin typeface="Times New Roman" pitchFamily="18" charset="0"/>
                <a:cs typeface="Times New Roman" pitchFamily="18" charset="0"/>
              </a:rPr>
              <a:t>              </a:t>
            </a:r>
            <a:r>
              <a:rPr lang="fr-FR" sz="1600" b="1">
                <a:latin typeface="Times New Roman" pitchFamily="18" charset="0"/>
                <a:cs typeface="Times New Roman" pitchFamily="18" charset="0"/>
              </a:rPr>
              <a:t>sinon </a:t>
            </a:r>
            <a:r>
              <a:rPr lang="fr-FR" sz="1600">
                <a:latin typeface="Times New Roman" pitchFamily="18" charset="0"/>
                <a:cs typeface="Times New Roman" pitchFamily="18" charset="0"/>
              </a:rPr>
              <a:t> ERREUR </a:t>
            </a:r>
            <a:br>
              <a:rPr lang="fr-FR" sz="1600">
                <a:latin typeface="Times New Roman" pitchFamily="18" charset="0"/>
                <a:cs typeface="Times New Roman" pitchFamily="18" charset="0"/>
              </a:rPr>
            </a:br>
            <a:r>
              <a:rPr lang="fr-FR" sz="1600">
                <a:latin typeface="Times New Roman" pitchFamily="18" charset="0"/>
                <a:cs typeface="Times New Roman" pitchFamily="18" charset="0"/>
              </a:rPr>
              <a:t>      </a:t>
            </a:r>
            <a:r>
              <a:rPr lang="fr-FR" sz="1600" b="1">
                <a:latin typeface="Times New Roman" pitchFamily="18" charset="0"/>
                <a:cs typeface="Times New Roman" pitchFamily="18" charset="0"/>
              </a:rPr>
              <a:t>Sinon  </a:t>
            </a:r>
            <a:r>
              <a:rPr lang="fr-FR" sz="16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600" b="1">
                <a:latin typeface="Times New Roman" pitchFamily="18" charset="0"/>
                <a:cs typeface="Times New Roman" pitchFamily="18" charset="0"/>
              </a:rPr>
              <a:t>Si</a:t>
            </a:r>
            <a:r>
              <a:rPr lang="fr-FR" sz="16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600" i="1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fr-FR" sz="1600">
                <a:latin typeface="Times New Roman" pitchFamily="18" charset="0"/>
                <a:cs typeface="Times New Roman" pitchFamily="18" charset="0"/>
              </a:rPr>
              <a:t>=$ </a:t>
            </a:r>
            <a:r>
              <a:rPr lang="fr-FR" sz="1600" b="1">
                <a:latin typeface="Times New Roman" pitchFamily="18" charset="0"/>
                <a:cs typeface="Times New Roman" pitchFamily="18" charset="0"/>
              </a:rPr>
              <a:t>alors</a:t>
            </a:r>
            <a:br>
              <a:rPr lang="fr-FR" sz="1600">
                <a:latin typeface="Times New Roman" pitchFamily="18" charset="0"/>
                <a:cs typeface="Times New Roman" pitchFamily="18" charset="0"/>
              </a:rPr>
            </a:br>
            <a:r>
              <a:rPr lang="fr-FR" sz="1600">
                <a:latin typeface="Times New Roman" pitchFamily="18" charset="0"/>
                <a:cs typeface="Times New Roman" pitchFamily="18" charset="0"/>
              </a:rPr>
              <a:t>                  	   </a:t>
            </a:r>
            <a:r>
              <a:rPr lang="fr-FR" sz="1600" b="1">
                <a:latin typeface="Times New Roman" pitchFamily="18" charset="0"/>
                <a:cs typeface="Times New Roman" pitchFamily="18" charset="0"/>
              </a:rPr>
              <a:t>Si</a:t>
            </a:r>
            <a:r>
              <a:rPr lang="fr-FR" sz="16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600" i="1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fr-FR" sz="1600">
                <a:latin typeface="Times New Roman" pitchFamily="18" charset="0"/>
                <a:cs typeface="Times New Roman" pitchFamily="18" charset="0"/>
              </a:rPr>
              <a:t>=$ </a:t>
            </a:r>
            <a:r>
              <a:rPr lang="fr-FR" sz="1600" b="1">
                <a:latin typeface="Times New Roman" pitchFamily="18" charset="0"/>
                <a:cs typeface="Times New Roman" pitchFamily="18" charset="0"/>
              </a:rPr>
              <a:t>alors</a:t>
            </a:r>
            <a:r>
              <a:rPr lang="fr-FR" sz="1600">
                <a:latin typeface="Times New Roman" pitchFamily="18" charset="0"/>
                <a:cs typeface="Times New Roman" pitchFamily="18" charset="0"/>
              </a:rPr>
              <a:t> ACCEPTER</a:t>
            </a:r>
            <a:br>
              <a:rPr lang="fr-FR" sz="1600">
                <a:latin typeface="Times New Roman" pitchFamily="18" charset="0"/>
                <a:cs typeface="Times New Roman" pitchFamily="18" charset="0"/>
              </a:rPr>
            </a:br>
            <a:r>
              <a:rPr lang="fr-FR" sz="1600">
                <a:latin typeface="Times New Roman" pitchFamily="18" charset="0"/>
                <a:cs typeface="Times New Roman" pitchFamily="18" charset="0"/>
              </a:rPr>
              <a:t>                    	 </a:t>
            </a:r>
            <a:r>
              <a:rPr lang="fr-FR" sz="1600" b="1">
                <a:latin typeface="Times New Roman" pitchFamily="18" charset="0"/>
                <a:cs typeface="Times New Roman" pitchFamily="18" charset="0"/>
              </a:rPr>
              <a:t>Sinon</a:t>
            </a:r>
            <a:r>
              <a:rPr lang="fr-FR" sz="1600">
                <a:latin typeface="Times New Roman" pitchFamily="18" charset="0"/>
                <a:cs typeface="Times New Roman" pitchFamily="18" charset="0"/>
              </a:rPr>
              <a:t> ERREUR</a:t>
            </a:r>
            <a:br>
              <a:rPr lang="fr-FR" sz="1600">
                <a:latin typeface="Times New Roman" pitchFamily="18" charset="0"/>
                <a:cs typeface="Times New Roman" pitchFamily="18" charset="0"/>
              </a:rPr>
            </a:br>
            <a:r>
              <a:rPr lang="fr-FR" sz="1600">
                <a:latin typeface="Times New Roman" pitchFamily="18" charset="0"/>
                <a:cs typeface="Times New Roman" pitchFamily="18" charset="0"/>
              </a:rPr>
              <a:t>                      </a:t>
            </a:r>
            <a:r>
              <a:rPr lang="fr-FR" sz="1600" b="1">
                <a:latin typeface="Times New Roman" pitchFamily="18" charset="0"/>
                <a:cs typeface="Times New Roman" pitchFamily="18" charset="0"/>
              </a:rPr>
              <a:t>Sinon </a:t>
            </a:r>
            <a:r>
              <a:rPr lang="fr-FR" sz="1600">
                <a:latin typeface="Times New Roman" pitchFamily="18" charset="0"/>
                <a:cs typeface="Times New Roman" pitchFamily="18" charset="0"/>
              </a:rPr>
              <a:t>  </a:t>
            </a:r>
          </a:p>
          <a:p>
            <a:pPr algn="l" rtl="0" eaLnBrk="1" hangingPunct="1">
              <a:buFont typeface="Wingdings" pitchFamily="2" charset="2"/>
              <a:buNone/>
            </a:pPr>
            <a:r>
              <a:rPr lang="fr-FR" sz="1600" b="1">
                <a:latin typeface="Times New Roman" pitchFamily="18" charset="0"/>
                <a:cs typeface="Times New Roman" pitchFamily="18" charset="0"/>
              </a:rPr>
              <a:t>                                            Si</a:t>
            </a:r>
            <a:r>
              <a:rPr lang="fr-FR" sz="16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600" i="1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fr-FR" sz="160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fr-FR" sz="1600" i="1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fr-FR" sz="16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600" b="1">
                <a:latin typeface="Times New Roman" pitchFamily="18" charset="0"/>
                <a:cs typeface="Times New Roman" pitchFamily="18" charset="0"/>
              </a:rPr>
              <a:t>alors</a:t>
            </a:r>
            <a:r>
              <a:rPr lang="fr-FR" sz="160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fr-FR" sz="1600">
                <a:latin typeface="Times New Roman" pitchFamily="18" charset="0"/>
                <a:cs typeface="Times New Roman" pitchFamily="18" charset="0"/>
              </a:rPr>
            </a:br>
            <a:r>
              <a:rPr lang="fr-FR" sz="1600">
                <a:latin typeface="Times New Roman" pitchFamily="18" charset="0"/>
                <a:cs typeface="Times New Roman" pitchFamily="18" charset="0"/>
              </a:rPr>
              <a:t>                                            enlever </a:t>
            </a:r>
            <a:r>
              <a:rPr lang="fr-FR" sz="1600" i="1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fr-FR" sz="1600">
                <a:latin typeface="Times New Roman" pitchFamily="18" charset="0"/>
                <a:cs typeface="Times New Roman" pitchFamily="18" charset="0"/>
              </a:rPr>
              <a:t> de la pile</a:t>
            </a:r>
            <a:br>
              <a:rPr lang="fr-FR" sz="1600">
                <a:latin typeface="Times New Roman" pitchFamily="18" charset="0"/>
                <a:cs typeface="Times New Roman" pitchFamily="18" charset="0"/>
              </a:rPr>
            </a:br>
            <a:r>
              <a:rPr lang="fr-FR" sz="1600">
                <a:latin typeface="Times New Roman" pitchFamily="18" charset="0"/>
                <a:cs typeface="Times New Roman" pitchFamily="18" charset="0"/>
              </a:rPr>
              <a:t>                                            avancer </a:t>
            </a:r>
            <a:r>
              <a:rPr lang="fr-FR" sz="1600" i="1">
                <a:latin typeface="Times New Roman" pitchFamily="18" charset="0"/>
                <a:cs typeface="Times New Roman" pitchFamily="18" charset="0"/>
              </a:rPr>
              <a:t>ps</a:t>
            </a:r>
            <a:br>
              <a:rPr lang="fr-FR" sz="1600">
                <a:latin typeface="Times New Roman" pitchFamily="18" charset="0"/>
                <a:cs typeface="Times New Roman" pitchFamily="18" charset="0"/>
              </a:rPr>
            </a:br>
            <a:r>
              <a:rPr lang="fr-FR" sz="1600">
                <a:latin typeface="Times New Roman" pitchFamily="18" charset="0"/>
                <a:cs typeface="Times New Roman" pitchFamily="18" charset="0"/>
              </a:rPr>
              <a:t>                                   </a:t>
            </a:r>
            <a:r>
              <a:rPr lang="fr-FR" sz="1600" b="1">
                <a:latin typeface="Times New Roman" pitchFamily="18" charset="0"/>
                <a:cs typeface="Times New Roman" pitchFamily="18" charset="0"/>
              </a:rPr>
              <a:t>Sinon </a:t>
            </a:r>
            <a:r>
              <a:rPr lang="fr-FR" sz="1600">
                <a:latin typeface="Times New Roman" pitchFamily="18" charset="0"/>
                <a:cs typeface="Times New Roman" pitchFamily="18" charset="0"/>
              </a:rPr>
              <a:t> ERREUR</a:t>
            </a:r>
            <a:br>
              <a:rPr lang="fr-FR" sz="1600">
                <a:latin typeface="Times New Roman" pitchFamily="18" charset="0"/>
                <a:cs typeface="Times New Roman" pitchFamily="18" charset="0"/>
              </a:rPr>
            </a:br>
            <a:r>
              <a:rPr lang="fr-FR" sz="1600">
                <a:latin typeface="Times New Roman" pitchFamily="18" charset="0"/>
                <a:cs typeface="Times New Roman" pitchFamily="18" charset="0"/>
              </a:rPr>
              <a:t> J</a:t>
            </a:r>
            <a:r>
              <a:rPr lang="fr-FR" sz="1600" b="1">
                <a:latin typeface="Times New Roman" pitchFamily="18" charset="0"/>
                <a:cs typeface="Times New Roman" pitchFamily="18" charset="0"/>
              </a:rPr>
              <a:t>usqu'à</a:t>
            </a:r>
            <a:r>
              <a:rPr lang="fr-FR" sz="1600">
                <a:latin typeface="Times New Roman" pitchFamily="18" charset="0"/>
                <a:cs typeface="Times New Roman" pitchFamily="18" charset="0"/>
              </a:rPr>
              <a:t> ERREUR ou ACCEPTER</a:t>
            </a:r>
            <a:endParaRPr lang="en-US" sz="1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E51D9C-77CE-47C3-A5A8-D9CBD9D7432D}" type="slidenum">
              <a:rPr lang="en-US" altLang="en-US"/>
              <a:pPr>
                <a:defRPr/>
              </a:pPr>
              <a:t>8</a:t>
            </a:fld>
            <a:endParaRPr lang="en-US" altLang="en-US"/>
          </a:p>
        </p:txBody>
      </p:sp>
      <p:sp>
        <p:nvSpPr>
          <p:cNvPr id="37891" name="Espace réservé du numéro de diapositive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15B792EF-81D6-4141-BB90-394B856FEE4A}" type="slidenum">
              <a:rPr lang="ar-SA" altLang="en-US" sz="1200">
                <a:latin typeface="Garamond" pitchFamily="18" charset="0"/>
                <a:cs typeface="Arial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200">
              <a:latin typeface="Garamond" pitchFamily="18" charset="0"/>
              <a:cs typeface="Arial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401050" cy="722312"/>
          </a:xfrm>
        </p:spPr>
        <p:txBody>
          <a:bodyPr/>
          <a:lstStyle/>
          <a:p>
            <a:pPr eaLnBrk="1" hangingPunct="1"/>
            <a:r>
              <a:rPr lang="fr-FR" sz="3600" b="1">
                <a:latin typeface="Times New Roman" pitchFamily="18" charset="0"/>
                <a:cs typeface="Times New Roman" pitchFamily="18" charset="0"/>
              </a:rPr>
              <a:t>Analyse syntaxique descendante</a:t>
            </a:r>
            <a:endParaRPr lang="ar-DZ"/>
          </a:p>
        </p:txBody>
      </p:sp>
      <p:sp>
        <p:nvSpPr>
          <p:cNvPr id="3891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401050" cy="5059362"/>
          </a:xfrm>
        </p:spPr>
        <p:txBody>
          <a:bodyPr/>
          <a:lstStyle/>
          <a:p>
            <a:pPr algn="l" rtl="0" eaLnBrk="1" hangingPunct="1">
              <a:buFont typeface="Wingdings" pitchFamily="2" charset="2"/>
              <a:buNone/>
            </a:pPr>
            <a:r>
              <a:rPr lang="fr-FR" sz="1800" b="1">
                <a:latin typeface="Times New Roman" pitchFamily="18" charset="0"/>
                <a:cs typeface="Times New Roman" pitchFamily="18" charset="0"/>
              </a:rPr>
              <a:t>Exemple1</a:t>
            </a:r>
          </a:p>
          <a:p>
            <a:pPr algn="l" rtl="0" eaLnBrk="1" hangingPunct="1">
              <a:buFont typeface="Wingdings" pitchFamily="2" charset="2"/>
              <a:buNone/>
            </a:pPr>
            <a:r>
              <a:rPr lang="fr-FR" sz="1800"/>
              <a:t> 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soit le mot </a:t>
            </a:r>
            <a:r>
              <a:rPr lang="fr-FR" sz="1800" i="1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=3+4*5 </a:t>
            </a:r>
            <a:endParaRPr lang="en-US" sz="1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6C470B-211D-4314-987E-27625D181504}" type="slidenum">
              <a:rPr lang="en-US" altLang="en-US"/>
              <a:pPr>
                <a:defRPr/>
              </a:pPr>
              <a:t>9</a:t>
            </a:fld>
            <a:endParaRPr lang="en-US" altLang="en-US"/>
          </a:p>
        </p:txBody>
      </p:sp>
      <p:sp>
        <p:nvSpPr>
          <p:cNvPr id="38915" name="Espace réservé du numéro de diapositive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16BC85E8-06F8-4B34-8098-63EB8BF59CDF}" type="slidenum">
              <a:rPr lang="ar-SA" altLang="en-US" sz="1200">
                <a:latin typeface="Garamond" pitchFamily="18" charset="0"/>
                <a:cs typeface="Arial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1200">
              <a:latin typeface="Garamond" pitchFamily="18" charset="0"/>
              <a:cs typeface="Arial" charset="0"/>
            </a:endParaRPr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928688" y="2208213"/>
          <a:ext cx="3365500" cy="3291840"/>
        </p:xfrm>
        <a:graphic>
          <a:graphicData uri="http://schemas.openxmlformats.org/drawingml/2006/table">
            <a:tbl>
              <a:tblPr/>
              <a:tblGrid>
                <a:gridCol w="6905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29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PILE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Entrée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Sortie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$ </a:t>
                      </a:r>
                      <a:r>
                        <a:rPr kumimoji="0" lang="fr-FR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3+4*5$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E→TE'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$ </a:t>
                      </a:r>
                      <a:r>
                        <a:rPr kumimoji="0" lang="fr-FR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'</a:t>
                      </a:r>
                      <a:r>
                        <a:rPr kumimoji="0" lang="fr-FR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3+4*5$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T→FT'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$ </a:t>
                      </a:r>
                      <a:r>
                        <a:rPr kumimoji="0" lang="fr-FR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'</a:t>
                      </a:r>
                      <a:r>
                        <a:rPr kumimoji="0" lang="fr-FR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'</a:t>
                      </a:r>
                      <a:r>
                        <a:rPr kumimoji="0" lang="fr-FR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3+4*5$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F→nb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$ </a:t>
                      </a:r>
                      <a:r>
                        <a:rPr kumimoji="0" lang="fr-FR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'</a:t>
                      </a:r>
                      <a:r>
                        <a:rPr kumimoji="0" lang="fr-FR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'3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3+4*5$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$ </a:t>
                      </a:r>
                      <a:r>
                        <a:rPr kumimoji="0" lang="fr-FR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'</a:t>
                      </a:r>
                      <a:r>
                        <a:rPr kumimoji="0" lang="fr-FR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'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+4*5$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T'→Є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$ </a:t>
                      </a:r>
                      <a:r>
                        <a:rPr kumimoji="0" lang="fr-FR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'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+4*5$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E'→+TE'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$ </a:t>
                      </a:r>
                      <a:r>
                        <a:rPr kumimoji="0" lang="fr-FR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'</a:t>
                      </a:r>
                      <a:r>
                        <a:rPr kumimoji="0" lang="fr-FR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+4*5$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$ </a:t>
                      </a:r>
                      <a:r>
                        <a:rPr kumimoji="0" lang="fr-FR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'</a:t>
                      </a:r>
                      <a:r>
                        <a:rPr kumimoji="0" lang="fr-FR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4*5$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T→FT'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$ </a:t>
                      </a:r>
                      <a:r>
                        <a:rPr kumimoji="0" lang="fr-FR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'</a:t>
                      </a:r>
                      <a:r>
                        <a:rPr kumimoji="0" lang="fr-FR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'</a:t>
                      </a:r>
                      <a:r>
                        <a:rPr kumimoji="0" lang="fr-FR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4*5$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F→nb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$ </a:t>
                      </a:r>
                      <a:r>
                        <a:rPr kumimoji="0" lang="fr-FR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'</a:t>
                      </a:r>
                      <a:r>
                        <a:rPr kumimoji="0" lang="fr-FR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'4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4*5$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$ </a:t>
                      </a:r>
                      <a:r>
                        <a:rPr kumimoji="0" lang="fr-FR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'</a:t>
                      </a:r>
                      <a:r>
                        <a:rPr kumimoji="0" lang="fr-FR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'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*5$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T'→*FT'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$ </a:t>
                      </a:r>
                      <a:r>
                        <a:rPr kumimoji="0" lang="fr-FR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'</a:t>
                      </a:r>
                      <a:r>
                        <a:rPr kumimoji="0" lang="fr-FR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'</a:t>
                      </a:r>
                      <a:r>
                        <a:rPr kumimoji="0" lang="fr-FR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*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*5$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$ </a:t>
                      </a:r>
                      <a:r>
                        <a:rPr kumimoji="0" lang="fr-FR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'</a:t>
                      </a:r>
                      <a:r>
                        <a:rPr kumimoji="0" lang="fr-FR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'</a:t>
                      </a:r>
                      <a:r>
                        <a:rPr kumimoji="0" lang="fr-FR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5$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F→nb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$ </a:t>
                      </a:r>
                      <a:r>
                        <a:rPr kumimoji="0" lang="fr-FR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'</a:t>
                      </a:r>
                      <a:r>
                        <a:rPr kumimoji="0" lang="fr-FR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'5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5$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$ </a:t>
                      </a:r>
                      <a:r>
                        <a:rPr kumimoji="0" lang="fr-FR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'</a:t>
                      </a:r>
                      <a:r>
                        <a:rPr kumimoji="0" lang="fr-FR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'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$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T'→Є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$ </a:t>
                      </a:r>
                      <a:r>
                        <a:rPr kumimoji="0" lang="fr-FR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'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$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E'→Є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$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$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analyse syntaxique réussie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4714875" y="5214938"/>
          <a:ext cx="3048000" cy="571504"/>
        </p:xfrm>
        <a:graphic>
          <a:graphicData uri="http://schemas.openxmlformats.org/drawingml/2006/table">
            <a:tbl>
              <a:tblPr/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7150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2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dirty="0">
                          <a:latin typeface="Times New Roman"/>
                          <a:ea typeface="Times New Roman"/>
                        </a:rPr>
                        <a:t>Figure 5.1:</a:t>
                      </a:r>
                      <a:r>
                        <a:rPr lang="fr-FR" sz="1200" dirty="0">
                          <a:latin typeface="Times New Roman"/>
                          <a:ea typeface="Times New Roman"/>
                        </a:rPr>
                        <a:t> Arbre syntaxique pour 3+4*5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38998" name="Picture 1" descr="\begin{figure}&#10;\centerline{\epsfbox{SYNTAXIQUE/arbreETF.eps}}\end{figure}"/>
          <p:cNvPicPr>
            <a:picLocks noChangeAspect="1" noChangeArrowheads="1"/>
          </p:cNvPicPr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4572000" y="2714625"/>
            <a:ext cx="3367088" cy="2500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in">
  <a:themeElements>
    <a:clrScheme name="Urbai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i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i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24205</TotalTime>
  <Words>1524</Words>
  <Application>Microsoft Office PowerPoint</Application>
  <PresentationFormat>Affichage à l'écran (4:3)</PresentationFormat>
  <Paragraphs>203</Paragraphs>
  <Slides>9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7" baseType="lpstr">
      <vt:lpstr>Arial</vt:lpstr>
      <vt:lpstr>Garamond</vt:lpstr>
      <vt:lpstr>Georgia</vt:lpstr>
      <vt:lpstr>Times New Roman</vt:lpstr>
      <vt:lpstr>Trebuchet MS</vt:lpstr>
      <vt:lpstr>Wingdings</vt:lpstr>
      <vt:lpstr>Wingdings 2</vt:lpstr>
      <vt:lpstr>Urbain</vt:lpstr>
      <vt:lpstr>Analyse Syntaxique descendante</vt:lpstr>
      <vt:lpstr>Récursivité à gauche</vt:lpstr>
      <vt:lpstr>Récursivité à gauche</vt:lpstr>
      <vt:lpstr>Factorisation à gauche</vt:lpstr>
      <vt:lpstr>Premiers</vt:lpstr>
      <vt:lpstr>Suivants</vt:lpstr>
      <vt:lpstr>Construction de la table d'analyse </vt:lpstr>
      <vt:lpstr>Analyseur syntaxique descendant</vt:lpstr>
      <vt:lpstr>Analyse syntaxique descendante</vt:lpstr>
    </vt:vector>
  </TitlesOfParts>
  <Company>meadi.corp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nadjib</dc:creator>
  <cp:lastModifiedBy>Nadjib MEADI</cp:lastModifiedBy>
  <cp:revision>271</cp:revision>
  <dcterms:created xsi:type="dcterms:W3CDTF">2010-10-17T19:55:10Z</dcterms:created>
  <dcterms:modified xsi:type="dcterms:W3CDTF">2023-10-29T21:40:26Z</dcterms:modified>
</cp:coreProperties>
</file>