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4" r:id="rId1"/>
  </p:sldMasterIdLst>
  <p:notesMasterIdLst>
    <p:notesMasterId r:id="rId11"/>
  </p:notesMasterIdLst>
  <p:sldIdLst>
    <p:sldId id="363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858000" cy="9144000"/>
  <p:defaultTextStyle>
    <a:defPPr>
      <a:defRPr lang="ar-SA"/>
    </a:defPPr>
    <a:lvl1pPr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3668" autoAdjust="0"/>
  </p:normalViewPr>
  <p:slideViewPr>
    <p:cSldViewPr>
      <p:cViewPr varScale="1">
        <p:scale>
          <a:sx n="61" d="100"/>
          <a:sy n="61" d="100"/>
        </p:scale>
        <p:origin x="15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9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Cliquez pour modifier les styles du texte du masque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6BB61DB-A526-40B0-A0D4-A46AE107A9A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BB61DB-A526-40B0-A0D4-A46AE107A9A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64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07EE3DB-6DEF-40D6-BEC0-29258C2A2FBA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9CC29E9-90B9-4F2F-B0F0-7F018BCBB2D9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AC5908-C31E-4C6D-B8B4-AB6489BBB1AF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6FAE9-05B8-4788-A91F-F088D525463B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83362-DFCB-4593-BFBE-E497348D60FA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B4008-AE3A-4837-B35B-C96975F65491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29B6D-B76B-462D-BA81-73E662CA6C53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E35FF-2751-417C-B8EA-BE0C77B1EE3B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AA57CC-3E1D-4165-A53E-C907DC7F08B6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7873A-1528-4900-A663-0850EAE787DF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414F5A-2755-4038-8396-7468718FDB78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FCCB4-C31A-4151-83DB-ED8B6AD5E9B9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32D71E53-31EE-4825-ACE1-D74087E03C7B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163A17B-A95D-4FC5-A35B-236DA7DCD686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3F8C4444-85C6-447B-9BD1-F12CDA5D6664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D294BB9C-C4AB-4612-BD87-472DFE4A1E4F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4E137-E2B2-479D-ACCB-0C437DFF228C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D19BD-8BED-478B-BDE4-9C33C5152715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E77053-109B-4508-A0E7-1C0A7D39808C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991A2-7BA0-40F0-873B-6C80AAF3C296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02DE2-1460-470F-8945-ED158DC252D4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67609-3448-446B-A2C8-415761410D85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99D40CB4-BC75-486B-B5B8-AF544F706206}" type="datetime1">
              <a:rPr lang="ar-SA" smtClean="0"/>
              <a:pPr>
                <a:defRPr/>
              </a:pPr>
              <a:t>15/04/1445</a:t>
            </a:fld>
            <a:endParaRPr lang="en-US" alt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C7B2F8-6BEF-4424-A45C-06392B8E4FFE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fastnet.univ-brest.fr/~gire/COURS/COMPIL_IUP/img136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53DE5-9FB2-D461-9DDA-E3D322AA17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Analyse Syntaxique descendante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ACC1920-A9E1-371B-264B-1429910BC1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0A68C-CB1D-B28D-4CBB-1AA9628F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C29E9-90B9-4F2F-B0F0-7F018BCBB2D9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22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2312"/>
          </a:xfrm>
        </p:spPr>
        <p:txBody>
          <a:bodyPr/>
          <a:lstStyle/>
          <a:p>
            <a:pPr eaLnBrk="1" hangingPunct="1"/>
            <a:r>
              <a:rPr lang="fr-FR" sz="3600" b="1">
                <a:latin typeface="Times New Roman" pitchFamily="18" charset="0"/>
                <a:cs typeface="Times New Roman" pitchFamily="18" charset="0"/>
              </a:rPr>
              <a:t>Récursivité à gauche</a:t>
            </a:r>
            <a:endParaRPr lang="ar-DZ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5059362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Une grammaire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est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Récursive Gauche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 s’il existe une dérivation de la forme : A 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fr-FR" sz="1800" baseline="300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Aw, avec A 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et w 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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)*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Une récursivité A 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Aw est dite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immédiate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Elimination de la récursivité à gauche immédiate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Remplacer toute règle de la forme A→A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|β par les deux règles :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A→βA'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A'→ 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A'| Є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Elimination de la récursivité à gauche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Ordonner les non-terminaux A</a:t>
            </a:r>
            <a:r>
              <a:rPr lang="fr-FR" sz="18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,A</a:t>
            </a:r>
            <a:r>
              <a:rPr lang="fr-FR" sz="18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,…A</a:t>
            </a:r>
            <a:r>
              <a:rPr lang="fr-FR" sz="1800" baseline="-2500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Pour i=1 à n faire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   pour j=1 à i-1 faire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          remplacer chaque production de la forme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→A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 où A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→ 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|…| βp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 par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→ 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|…| 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    fin pour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   éliminer les récursivités à gauche immédiates des productions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i="1" baseline="-25000">
                <a:latin typeface="Times New Roman" pitchFamily="18" charset="0"/>
                <a:cs typeface="Times New Roman" pitchFamily="18" charset="0"/>
              </a:rPr>
              <a:t>i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fin pour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46D386-22D6-4CC0-AD90-615E92F3BAE7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31747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872165B-0BA6-45C2-A176-8B2D553567F0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23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400" b="1">
                <a:latin typeface="Times New Roman" pitchFamily="18" charset="0"/>
                <a:cs typeface="Times New Roman" pitchFamily="18" charset="0"/>
              </a:rPr>
              <a:t>Récursivité à gauche</a:t>
            </a:r>
            <a:endParaRPr lang="ar-DZ"/>
          </a:p>
        </p:txBody>
      </p:sp>
      <p:sp>
        <p:nvSpPr>
          <p:cNvPr id="3277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 Soit la grammaire suivante: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S→Aa|b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A→Ac|Sd|BA|c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600" b="1">
                <a:latin typeface="Times New Roman" pitchFamily="18" charset="0"/>
                <a:cs typeface="Times New Roman" pitchFamily="18" charset="0"/>
              </a:rPr>
              <a:t>B→SSc|a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1600">
                <a:latin typeface="Times New Roman" pitchFamily="18" charset="0"/>
                <a:cs typeface="Times New Roman" pitchFamily="18" charset="0"/>
              </a:rPr>
              <a:t>On ordonne </a:t>
            </a:r>
            <a:r>
              <a:rPr lang="en-US" sz="1600" b="1" i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,B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S→Aa|b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i=1 pas de récursivité immédiate dans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S→Aa|b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i=2 et j=1 on obtient :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A→Ac|Aad|bd|BA|c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on élimine la récursivité immédiate :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A→bdA'|BAA'|cA'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A'→ cA'|bdA'|Є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i=3 et j=1 on obtient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B→AaSc|bSc|a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      et j=2 donne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B→ bdA'aSc| BAA'aSc| cA'aSc|bSc|a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      on élimine la récursivité immédiate:   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B→ bdA'aScB' | cA'aScB' |bScB' |a B'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                                B'→ AA'aScB' | Є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ar-DZ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/>
            <a:endParaRPr lang="ar-DZ" sz="18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CEEEB-033D-4D46-AA3B-501F52B4459C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32771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A9458CD-7536-44EC-9963-0EF43F679CC5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5715000" y="2928938"/>
            <a:ext cx="30003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sz="2000"/>
              <a:t>On a obtenu:</a:t>
            </a:r>
            <a:endParaRPr lang="en-US" sz="2000"/>
          </a:p>
          <a:p>
            <a:pPr>
              <a:buFont typeface="Wingdings" pitchFamily="2" charset="2"/>
              <a:buNone/>
            </a:pPr>
            <a:r>
              <a:rPr lang="fr-FR" sz="2000"/>
              <a:t>S→Aa|b</a:t>
            </a:r>
            <a:endParaRPr lang="en-US" sz="2000"/>
          </a:p>
          <a:p>
            <a:pPr>
              <a:buFont typeface="Wingdings" pitchFamily="2" charset="2"/>
              <a:buNone/>
            </a:pPr>
            <a:r>
              <a:rPr lang="fr-FR" sz="2000"/>
              <a:t>A→bdA'|BAA'|cA'</a:t>
            </a:r>
            <a:endParaRPr lang="en-US" sz="2000"/>
          </a:p>
          <a:p>
            <a:pPr>
              <a:buFont typeface="Wingdings" pitchFamily="2" charset="2"/>
              <a:buNone/>
            </a:pPr>
            <a:r>
              <a:rPr lang="fr-FR" sz="2000"/>
              <a:t>A'→ cA'|bdA'|Є</a:t>
            </a:r>
            <a:endParaRPr lang="en-US" sz="2000"/>
          </a:p>
          <a:p>
            <a:pPr>
              <a:buFont typeface="Wingdings" pitchFamily="2" charset="2"/>
              <a:buNone/>
            </a:pPr>
            <a:r>
              <a:rPr lang="fr-FR" sz="2000"/>
              <a:t>B→ bdA'aScB' | cA'aScB'|bScB'|aB'</a:t>
            </a:r>
            <a:endParaRPr lang="en-US" sz="2000"/>
          </a:p>
          <a:p>
            <a:pPr>
              <a:buFont typeface="Wingdings" pitchFamily="2" charset="2"/>
              <a:buNone/>
            </a:pPr>
            <a:r>
              <a:rPr lang="fr-FR" sz="2000"/>
              <a:t>B'→ AA'aScB'| Є</a:t>
            </a:r>
            <a:endParaRPr lang="ar-DZ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23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4400" b="1">
                <a:latin typeface="Times New Roman" pitchFamily="18" charset="0"/>
                <a:cs typeface="Times New Roman" pitchFamily="18" charset="0"/>
              </a:rPr>
              <a:t>Factorisation à gauche</a:t>
            </a:r>
            <a:endParaRPr lang="ar-DZ" sz="4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5059362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L'idée de base est que pour développer un non-terminal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quand il n'est pas évident de choisir l'alternative à utiliser (c à d quelle production prendre), on doit réécrire les productions de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de façon à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différer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la décision jusqu'à ce que suffisamment de texte ait été lu pour faire le bon choix.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Solution: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Pour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chaque non-terminal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   trouver le plus long préfixe commun à deux de ses alternatives ou plus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≠ε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, remplacer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|…|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|γ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|..|γ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 (où les γ</a:t>
            </a:r>
            <a:r>
              <a:rPr lang="fr-FR" sz="1800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ne commencent  pas par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 par le deux règles: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A'|γ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|..|γ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             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A'→β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|…|β</a:t>
            </a:r>
            <a:r>
              <a:rPr lang="fr-FR" sz="1800" b="1" baseline="-25000">
                <a:latin typeface="Times New Roman" pitchFamily="18" charset="0"/>
                <a:cs typeface="Times New Roman" pitchFamily="18" charset="0"/>
              </a:rPr>
              <a:t>n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finpour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Recommencer jusqu'à ne plus en trouver.</a:t>
            </a:r>
          </a:p>
          <a:p>
            <a:pPr algn="l" rtl="0" eaLnBrk="1" hangingPunct="1">
              <a:buFont typeface="Wingdings" pitchFamily="2" charset="2"/>
              <a:buNone/>
            </a:pP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Exemple …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A76A0-A748-400F-AD97-8C7BACD3F6C9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33795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D99E9B4-22BE-4310-B32C-A78C8ED17A0D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pPr rtl="0" eaLnBrk="1" hangingPunct="1"/>
            <a:r>
              <a:rPr lang="fr-FR" sz="3600" b="1">
                <a:latin typeface="Times New Roman" pitchFamily="18" charset="0"/>
                <a:cs typeface="Times New Roman" pitchFamily="18" charset="0"/>
              </a:rPr>
              <a:t>Premiers</a:t>
            </a:r>
            <a:endParaRPr lang="ar-DZ"/>
          </a:p>
        </p:txBody>
      </p:sp>
      <p:sp>
        <p:nvSpPr>
          <p:cNvPr id="34821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5572125"/>
          </a:xfrm>
        </p:spPr>
        <p:txBody>
          <a:bodyPr>
            <a:normAutofit lnSpcReduction="10000"/>
          </a:bodyPr>
          <a:lstStyle/>
          <a:p>
            <a:pPr algn="just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Ensemble de tous les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terminaux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qui peuvent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commencer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une chaîne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baseline="-250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18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1800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 rtl="0" eaLnBrk="1" hangingPunct="1">
              <a:buFont typeface="Wingdings" pitchFamily="2" charset="2"/>
              <a:buNone/>
            </a:pP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c-à-d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toutes les lettres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telles qu'il existe une dérivation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→*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Algorithme de construction des ensembles PREMIER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est un non-terminal et X →Y</a:t>
            </a:r>
            <a:r>
              <a:rPr lang="fr-FR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8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est une production 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800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Є(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aseline="-250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18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alors: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1" algn="l" rtl="0" eaLnBrk="1" hangingPunct="1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ajouter les éléments de PREMIER(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sauf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dans PREMIER(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s'il existe j (j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 {2,…,n}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tel que pour tout i=1,…,j-1 on a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Є PREMIER(Y</a:t>
            </a:r>
            <a:r>
              <a:rPr lang="fr-FR" sz="1800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), alors ajouter les éléments de PREMIER(</a:t>
            </a:r>
            <a:r>
              <a:rPr lang="fr-FR" sz="18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800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sauf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 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dans PREMIER(X)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si pour tout i=1,…,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n, a 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/>
              </a:rPr>
              <a:t>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Є PREMIER(Y</a:t>
            </a:r>
            <a:r>
              <a:rPr lang="fr-FR" sz="1800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), 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alors ajouter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dans PREMIER(X)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Si X est un non-terminal et X →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 est une production, ajouter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dans PREMIER(X)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Si X est un terminal, PREMIER(X)={X}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Recommencer jusqu'à ce qu'on n'ajoute rien de nouveau dans les ensembles PREMIER.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Exemple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E→TE‘			PREMIER(E) = PREMIER(T)={(,nb}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E'→+TE'|Є		PREMIER(E') ={+,Є}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T→FT‘			PREMIER(T) = PREMIER(F) ={(,nb}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T'→*FT'|Є                              PREMIER(T') ={*, Є 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F→(E)|nb                                PREMIER(F) ={(,nb}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BD816-CB85-4471-9981-FABFB09D4FAB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34819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5C2796A-E5F7-474A-9970-C165E748E303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pPr eaLnBrk="1" hangingPunct="1"/>
            <a:r>
              <a:rPr lang="fr-FR" sz="3600" b="1">
                <a:latin typeface="Times New Roman" pitchFamily="18" charset="0"/>
                <a:cs typeface="Times New Roman" pitchFamily="18" charset="0"/>
              </a:rPr>
              <a:t>Suivants</a:t>
            </a:r>
            <a:endParaRPr lang="ar-DZ" sz="3600"/>
          </a:p>
        </p:txBody>
      </p:sp>
      <p:sp>
        <p:nvSpPr>
          <p:cNvPr id="35845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071563"/>
            <a:ext cx="8229600" cy="5143500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Ensemble de tous les symboles terminaux 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qui peuvent apparaître immédiatement à droite de 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dans une dérivation :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S→</a:t>
            </a:r>
            <a:r>
              <a:rPr lang="fr-FR" sz="1800" b="1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Aaβ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Algorithme de construction des ensembles SUIVANT :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Ajouter un marqueur de fin de chaîne ($) à SUIVANT(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( 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est l'axiome)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S'il y a une production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Bβ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où 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est un non-terminal, alors ajouter le contenu de PREMIER(β) à SUIVANT(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sauf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S'il y a une production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, alors ajouter SUIVANT(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à SUIVANT(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S'il y a une production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 b="1" dirty="0" err="1">
                <a:latin typeface="Times New Roman" pitchFamily="18" charset="0"/>
                <a:cs typeface="Times New Roman" pitchFamily="18" charset="0"/>
              </a:rPr>
              <a:t>Bβ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 avec </a:t>
            </a:r>
            <a:r>
              <a:rPr lang="fr-FR" sz="1800" dirty="0">
                <a:latin typeface="Times New Roman" pitchFamily="18" charset="0"/>
                <a:cs typeface="Times New Roman" pitchFamily="18" charset="0"/>
                <a:sym typeface="Symbol"/>
              </a:rPr>
              <a:t>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 €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PREMIER(β), alors ajouter SUIVANT(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 à SUIVANT(</a:t>
            </a:r>
            <a:r>
              <a:rPr lang="fr-FR" sz="1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Recommencer à partir de l'étape 3 jusqu'à ce qu'on n'ajoute rien dans les SUIVANT.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Exemple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E→TE‘			Suivant(E)={ $,)}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E'→+TE'|Є		Suivant(E')={$,)}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T→FT‘			Suivant(T)={+,),$}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T'→*FT'|Є		Suivant(T')={ +,),$}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F→(E)|nb		Suivant(F)={ *,+,),$}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BFA79-4C93-44C5-B578-7A994CB8DDA4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35843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A8DF426C-3CE0-4102-8B98-695D80888C33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Construction de la table d'analyse </a:t>
            </a:r>
            <a:endParaRPr lang="ar-DZ" dirty="0"/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401050" cy="5059362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Une table d'analyse est un tableau M à deux dimensions qui indique pour chaque symbole non-terminal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et chaque symbole terminal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(ou symbole $) la règle de production à appliquer. 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Algorithme de construction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Pour chaque production  faire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1. pour tout a</a:t>
            </a:r>
            <a:r>
              <a:rPr lang="el-GR" sz="1800">
                <a:latin typeface="Times New Roman" pitchFamily="18" charset="0"/>
                <a:cs typeface="Times New Roman" pitchFamily="18" charset="0"/>
              </a:rPr>
              <a:t> €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PREMIER(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 (et a≠</a:t>
            </a:r>
            <a:r>
              <a:rPr lang="el-GR" sz="18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), rajouter la production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dans la case M[A,a]</a:t>
            </a:r>
            <a:br>
              <a:rPr lang="fr-FR" sz="1800">
                <a:latin typeface="Times New Roman" pitchFamily="18" charset="0"/>
                <a:cs typeface="Times New Roman" pitchFamily="18" charset="0"/>
              </a:rPr>
            </a:br>
            <a:r>
              <a:rPr lang="fr-FR" sz="1800">
                <a:latin typeface="Times New Roman" pitchFamily="18" charset="0"/>
                <a:cs typeface="Times New Roman" pitchFamily="18" charset="0"/>
              </a:rPr>
              <a:t>2. si </a:t>
            </a:r>
            <a:r>
              <a:rPr lang="el-GR" sz="1800">
                <a:latin typeface="Times New Roman" pitchFamily="18" charset="0"/>
                <a:cs typeface="Times New Roman" pitchFamily="18" charset="0"/>
              </a:rPr>
              <a:t>ε €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PREMIER(</a:t>
            </a:r>
            <a:r>
              <a:rPr lang="fr-FR" sz="18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), alors pour chaque b</a:t>
            </a:r>
            <a:r>
              <a:rPr lang="el-GR" sz="1800">
                <a:latin typeface="Times New Roman" pitchFamily="18" charset="0"/>
                <a:cs typeface="Times New Roman" pitchFamily="18" charset="0"/>
              </a:rPr>
              <a:t>€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SUIVANT(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) ajouter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A→</a:t>
            </a:r>
            <a:r>
              <a:rPr lang="fr-FR" sz="1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dans M[A,b]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/>
            <a:r>
              <a:rPr lang="fr-FR" sz="1800">
                <a:latin typeface="Times New Roman" pitchFamily="18" charset="0"/>
                <a:cs typeface="Times New Roman" pitchFamily="18" charset="0"/>
              </a:rPr>
              <a:t>Chaque case M[A,a] vide est une erreur de syntaxe 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Exemple: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Pour l'exemple  précédent, on obtient la table </a:t>
            </a:r>
          </a:p>
          <a:p>
            <a:pPr algn="l" rtl="0" eaLnBrk="1" hangingPunct="1">
              <a:buFont typeface="Wingdings" pitchFamily="2" charset="2"/>
              <a:buNone/>
            </a:pPr>
            <a:endParaRPr lang="fr-FR" sz="1800" b="1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72E08-F69D-43CC-96AC-C6063967848F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36867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572D0CB-C9EA-4950-8112-4C186903B245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071688" y="4475163"/>
          <a:ext cx="5548312" cy="1097280"/>
        </p:xfrm>
        <a:graphic>
          <a:graphicData uri="http://schemas.openxmlformats.org/drawingml/2006/table">
            <a:tbl>
              <a:tblPr/>
              <a:tblGrid>
                <a:gridCol w="357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3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nb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E→TE'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E→TE'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E'→+TE'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T→FT'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T→FT'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T'→*FT'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F→nb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F→(E)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>
            <a:normAutofit/>
          </a:bodyPr>
          <a:lstStyle/>
          <a:p>
            <a:pPr rtl="0" eaLnBrk="1" hangingPunct="1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Analyseur syntaxique descendant</a:t>
            </a:r>
            <a:endParaRPr lang="ar-DZ" dirty="0"/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025227"/>
            <a:ext cx="8401050" cy="5572125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400" b="1">
                <a:latin typeface="Times New Roman" pitchFamily="18" charset="0"/>
                <a:cs typeface="Times New Roman" pitchFamily="18" charset="0"/>
              </a:rPr>
              <a:t>Algorithme :</a:t>
            </a:r>
            <a:r>
              <a:rPr lang="fr-FR" sz="14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Données : mot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, table d'analyse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et un pointeur </a:t>
            </a:r>
            <a:r>
              <a:rPr lang="fr-FR" sz="1600" b="1" i="1">
                <a:latin typeface="Times New Roman" pitchFamily="18" charset="0"/>
                <a:cs typeface="Times New Roman" pitchFamily="18" charset="0"/>
              </a:rPr>
              <a:t>ps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sur la 1</a:t>
            </a:r>
            <a:r>
              <a:rPr lang="fr-FR" sz="1600" baseline="30000">
                <a:latin typeface="Times New Roman" pitchFamily="18" charset="0"/>
                <a:cs typeface="Times New Roman" pitchFamily="18" charset="0"/>
              </a:rPr>
              <a:t>ère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lettre de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>
                <a:latin typeface="Times New Roman" pitchFamily="18" charset="0"/>
                <a:cs typeface="Times New Roman" pitchFamily="18" charset="0"/>
              </a:rPr>
              <a:t>        Initialisation de la pile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S$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 b="1">
                <a:latin typeface="Times New Roman" pitchFamily="18" charset="0"/>
                <a:cs typeface="Times New Roman" pitchFamily="18" charset="0"/>
              </a:rPr>
              <a:t>Répéter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Soit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le symbole en sommet de pile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Soit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la lettre pointée par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ps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est un non terminal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alors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M[A,a]= X→Y1…Yn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alors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enlever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de la pile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mettre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600" i="1" baseline="-2500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puis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600" i="1" baseline="-2500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1600" baseline="-2500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puis ...puis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16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dans la pile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émettre en sortie la production X→Y</a:t>
            </a:r>
            <a:r>
              <a:rPr lang="fr-FR" sz="16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…Y</a:t>
            </a:r>
            <a:r>
              <a:rPr lang="fr-FR" sz="1600" baseline="-25000">
                <a:latin typeface="Times New Roman" pitchFamily="18" charset="0"/>
                <a:cs typeface="Times New Roman" pitchFamily="18" charset="0"/>
              </a:rPr>
              <a:t>n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sinon 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ERREUR 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Sinon  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=$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alors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	  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=$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alors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ACCEPTER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	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Sinon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ERREUR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Sinon 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600" b="1">
                <a:latin typeface="Times New Roman" pitchFamily="18" charset="0"/>
                <a:cs typeface="Times New Roman" pitchFamily="18" charset="0"/>
              </a:rPr>
              <a:t>                                            Si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alors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                       enlever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de la pile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                       avancer </a:t>
            </a:r>
            <a:r>
              <a:rPr lang="fr-FR" sz="1600" i="1">
                <a:latin typeface="Times New Roman" pitchFamily="18" charset="0"/>
                <a:cs typeface="Times New Roman" pitchFamily="18" charset="0"/>
              </a:rPr>
              <a:t>ps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                                  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Sinon 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ERREUR</a:t>
            </a:r>
            <a:br>
              <a:rPr lang="fr-FR" sz="1600">
                <a:latin typeface="Times New Roman" pitchFamily="18" charset="0"/>
                <a:cs typeface="Times New Roman" pitchFamily="18" charset="0"/>
              </a:rPr>
            </a:br>
            <a:r>
              <a:rPr lang="fr-FR" sz="1600">
                <a:latin typeface="Times New Roman" pitchFamily="18" charset="0"/>
                <a:cs typeface="Times New Roman" pitchFamily="18" charset="0"/>
              </a:rPr>
              <a:t> J</a:t>
            </a:r>
            <a:r>
              <a:rPr lang="fr-FR" sz="1600" b="1">
                <a:latin typeface="Times New Roman" pitchFamily="18" charset="0"/>
                <a:cs typeface="Times New Roman" pitchFamily="18" charset="0"/>
              </a:rPr>
              <a:t>usqu'à</a:t>
            </a:r>
            <a:r>
              <a:rPr lang="fr-FR" sz="1600">
                <a:latin typeface="Times New Roman" pitchFamily="18" charset="0"/>
                <a:cs typeface="Times New Roman" pitchFamily="18" charset="0"/>
              </a:rPr>
              <a:t> ERREUR ou ACCEPTER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E51D9C-77CE-47C3-A5A8-D9CBD9D7432D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37891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5B792EF-81D6-4141-BB90-394B856FEE4A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pPr eaLnBrk="1" hangingPunct="1"/>
            <a:r>
              <a:rPr lang="fr-FR" sz="3600" b="1">
                <a:latin typeface="Times New Roman" pitchFamily="18" charset="0"/>
                <a:cs typeface="Times New Roman" pitchFamily="18" charset="0"/>
              </a:rPr>
              <a:t>Analyse syntaxique descendante</a:t>
            </a:r>
            <a:endParaRPr lang="ar-DZ"/>
          </a:p>
        </p:txBody>
      </p:sp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401050" cy="5059362"/>
          </a:xfrm>
        </p:spPr>
        <p:txBody>
          <a:bodyPr/>
          <a:lstStyle/>
          <a:p>
            <a:pPr algn="l" rtl="0" eaLnBrk="1" hangingPunct="1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Exemple1</a:t>
            </a:r>
          </a:p>
          <a:p>
            <a:pPr algn="l" rtl="0" eaLnBrk="1" hangingPunct="1">
              <a:buFont typeface="Wingdings" pitchFamily="2" charset="2"/>
              <a:buNone/>
            </a:pPr>
            <a:r>
              <a:rPr lang="fr-FR" sz="1800"/>
              <a:t>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soit le mot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=3+4*5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6C470B-211D-4314-987E-27625D181504}" type="slidenum">
              <a:rPr lang="en-US" altLang="en-US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38915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16BC85E8-06F8-4B34-8098-63EB8BF59CDF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928688" y="2208213"/>
          <a:ext cx="3365500" cy="3291840"/>
        </p:xfrm>
        <a:graphic>
          <a:graphicData uri="http://schemas.openxmlformats.org/drawingml/2006/table">
            <a:tbl>
              <a:tblPr/>
              <a:tblGrid>
                <a:gridCol w="690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PILE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Entrée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Sortie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E→TE'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T→FT'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F→nb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'3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E'→+TE'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T→FT'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F→nb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'4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T'→*FT'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F→nb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'5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 </a:t>
                      </a:r>
                      <a:r>
                        <a:rPr kumimoji="0" lang="fr-FR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E'→Є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analyse syntaxique réussie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4714875" y="5214938"/>
          <a:ext cx="3048000" cy="571504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</a:rPr>
                        <a:t>Figure 5.1:</a:t>
                      </a:r>
                      <a:r>
                        <a:rPr lang="fr-FR" sz="1200" dirty="0">
                          <a:latin typeface="Times New Roman"/>
                          <a:ea typeface="Times New Roman"/>
                        </a:rPr>
                        <a:t> Arbre syntaxique pour 3+4*5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8998" name="Picture 1" descr="\begin{figure}&#10;\centerline{\epsfbox{SYNTAXIQUE/arbreETF.eps}}\end{figure}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572000" y="2714625"/>
            <a:ext cx="33670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24205</TotalTime>
  <Words>1524</Words>
  <Application>Microsoft Office PowerPoint</Application>
  <PresentationFormat>Affichage à l'écran (4:3)</PresentationFormat>
  <Paragraphs>203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Garamond</vt:lpstr>
      <vt:lpstr>Georgia</vt:lpstr>
      <vt:lpstr>Times New Roman</vt:lpstr>
      <vt:lpstr>Trebuchet MS</vt:lpstr>
      <vt:lpstr>Wingdings</vt:lpstr>
      <vt:lpstr>Wingdings 2</vt:lpstr>
      <vt:lpstr>Urbain</vt:lpstr>
      <vt:lpstr>Analyse Syntaxique descendante</vt:lpstr>
      <vt:lpstr>Récursivité à gauche</vt:lpstr>
      <vt:lpstr>Récursivité à gauche</vt:lpstr>
      <vt:lpstr>Factorisation à gauche</vt:lpstr>
      <vt:lpstr>Premiers</vt:lpstr>
      <vt:lpstr>Suivants</vt:lpstr>
      <vt:lpstr>Construction de la table d'analyse </vt:lpstr>
      <vt:lpstr>Analyseur syntaxique descendant</vt:lpstr>
      <vt:lpstr>Analyse syntaxique descendante</vt:lpstr>
    </vt:vector>
  </TitlesOfParts>
  <Company>meadi.corp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nadjib</dc:creator>
  <cp:lastModifiedBy>Nadjib MEADI</cp:lastModifiedBy>
  <cp:revision>271</cp:revision>
  <dcterms:created xsi:type="dcterms:W3CDTF">2010-10-17T19:55:10Z</dcterms:created>
  <dcterms:modified xsi:type="dcterms:W3CDTF">2023-10-29T21:40:26Z</dcterms:modified>
</cp:coreProperties>
</file>