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6" r:id="rId5"/>
    <p:sldId id="267" r:id="rId6"/>
    <p:sldId id="268" r:id="rId7"/>
    <p:sldId id="263" r:id="rId8"/>
    <p:sldId id="259" r:id="rId9"/>
    <p:sldId id="265" r:id="rId10"/>
    <p:sldId id="264" r:id="rId11"/>
    <p:sldId id="262" r:id="rId12"/>
    <p:sldId id="260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C8951C-338B-84F9-9FD6-5644ABDDF8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C4D405-AF42-7432-34E9-4FFAB872C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20AE0C-37C3-0904-9FFE-6096E9183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40A9C6-DB67-4D36-9D8A-6BB3CAFBA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CCFBC5-FC3C-FCD6-F2BF-84DAD799B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881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163A51-EB7C-4F18-5365-4FF93F54B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7B7FB4-C107-68AE-ACD9-DF7B1F256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961E0E-5AEA-BBED-95F2-7DF3970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4F2D29-02E8-D227-93F3-2F1EAB6B9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F801BF-8429-20F6-24A7-48670554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32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FE05DE-81BB-B543-8F2B-EF5BDC1DC9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71EC02-FEC2-78F2-BA2C-3EC4C6E22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5DEC99-0C6F-F10A-4559-DB35A0462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A1CE10-75F9-B39A-CF3E-1F3664126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17E8D16-41C6-A7FC-531D-DA523D1E9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856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0A4E96-BD07-FC2E-DC8B-D4CFF28A3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CC761-B8A4-54FD-DC34-427674BEB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5EB23B-2700-A381-1E1C-C826E3CE0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3F68ED-7B31-DC43-2168-56CBF9AB6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074494-138E-86BD-4011-F5CFC5ECF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86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BACD50-E766-25DB-034F-097EEF075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D5181E-0E90-B450-41E4-82F1A7005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DFD690-F3DE-86EA-1002-E510C2D21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DFB444-647C-EB8F-C4CB-1CCDAA42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C6BB6F-A051-443B-092F-35561A4C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9773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F94AE1-12D4-B413-F326-C8495D12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9DC0EE-FC02-3C5A-8D7B-E533E9CE4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CF397A-E2D5-3579-4E4E-7AE1966FB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48CA51-320C-C0CF-4671-A6F79B08A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138D6B-E037-D7C3-9D4D-316A348DA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230F200-B1C8-291E-32CE-4CD53A9D8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912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EED909-DFF0-CB6C-5B7D-F2CC1FD47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2B1A2B-7423-A82C-7358-92723E729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D3111B-75A8-C482-FF12-F598B8E1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8CB6802-E93E-9B42-E51F-7F2E9A7277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9D580DE-FD7F-775B-B15B-74DD2EB3D1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9491D79-AACC-4C48-4566-4E71CF50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2126DD0-7C7D-B430-6FF9-14641E771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1283F27-59D1-DFE0-D0C1-FBDEA62F9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630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4C74E1-2DF2-D57A-A333-84AD119D3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A1442FE-81F3-705D-0DB3-3240BE48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58F78E-2383-FB26-13CB-B4EAEC07F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75BC6DD-DE1E-2A91-1A5B-5E5C5E96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376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73F6925-0E29-73FB-F505-33D5482DE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4F6A776-9340-A843-857D-6EC9C408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163F9B-B199-55C6-BC44-6CF41C733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884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466F97-DC60-5D22-7323-77837453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E4100B-C449-9C67-6119-1FD646E5E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19209D-DD33-FFB8-35A9-7A76D7F8C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BFF5D04-8CBB-B3F9-BEC8-E4202019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90DD66-A9C7-42F2-5578-D992E343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A80891-5872-48A6-B192-066A04810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9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FE97F0-B3FC-E090-5010-38E904857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0D5678-AA8E-D23A-4C98-2D97D4A47D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BFD849-8CD6-3FC6-A33E-4C0A67D8D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2FB05B-A732-3263-9F68-A42CC507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37437B9-15E8-4B3A-07B2-99457CAD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E65281-068F-D6D4-CA22-10C4DD20C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2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45DAAE9-33FC-7966-32CE-773C948F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09D9C80-A463-A9A6-8ECC-9CB8E8119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B4895F-F9FA-C04F-4BE0-BD07516A6F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63022-1D85-4D5E-9EFA-54575A0B471D}" type="datetimeFigureOut">
              <a:rPr lang="fr-FR" smtClean="0"/>
              <a:t>30/11/2024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CA5D3B-EE96-1CF2-2587-CD27EE34C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5AC443-DD0F-8187-3A27-D2C38B9D3B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93526-35AF-461E-87EE-1782CF5C58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32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E16CA2-242D-C5D0-25F8-BDCAD45F5A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ar-DZ" b="1" dirty="0">
                <a:solidFill>
                  <a:srgbClr val="FF0000"/>
                </a:solidFill>
              </a:rPr>
              <a:t>محا	ضرة رقم 6 حول </a:t>
            </a:r>
            <a:br>
              <a:rPr lang="ar-DZ" b="1" dirty="0">
                <a:solidFill>
                  <a:srgbClr val="FF0000"/>
                </a:solidFill>
              </a:rPr>
            </a:br>
            <a:r>
              <a:rPr lang="ar-DZ" b="1" dirty="0">
                <a:solidFill>
                  <a:srgbClr val="FF0000"/>
                </a:solidFill>
              </a:rPr>
              <a:t>المنهاج التقليدي و الحديث من منضور علماء الاجتماع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8DBDAA-1F60-6C2E-66DB-97D76FF1B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0520"/>
            <a:ext cx="9144000" cy="109728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ar-DZ" dirty="0"/>
              <a:t> </a:t>
            </a:r>
            <a:r>
              <a:rPr lang="ar-DZ" sz="4400" b="1" dirty="0"/>
              <a:t>إعداد الدكتورة / حميدة جرو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779839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1C881-84C1-7E99-F144-6C05F501E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b="1" dirty="0">
                <a:solidFill>
                  <a:srgbClr val="FF0000"/>
                </a:solidFill>
              </a:rPr>
              <a:t>بيير بورديو </a:t>
            </a:r>
            <a:r>
              <a:rPr lang="fr-FR" b="1" dirty="0">
                <a:solidFill>
                  <a:srgbClr val="FF0000"/>
                </a:solidFill>
              </a:rPr>
              <a:t>Pierre Bourdieu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655587B5-FB4C-3179-86B6-BFDDACD9B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5361" y="1736090"/>
            <a:ext cx="4663440" cy="4497069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C88704D-240A-2734-6FF9-C6CD05E4EAC2}"/>
              </a:ext>
            </a:extLst>
          </p:cNvPr>
          <p:cNvSpPr txBox="1"/>
          <p:nvPr/>
        </p:nvSpPr>
        <p:spPr>
          <a:xfrm>
            <a:off x="5806439" y="2052935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fr-FR" sz="3600" dirty="0"/>
              <a:t> </a:t>
            </a:r>
            <a:r>
              <a:rPr lang="ar-DZ" sz="3600" dirty="0"/>
              <a:t>ناقش أن المنهج الحديث يمكن أن يكون أكثر إنصافًا إذا أخذ في الاعتبار الفروق الثقافية والاجتماعية بين الطلاب، ويعمل على تقليل الفجوات التعليمية.</a:t>
            </a:r>
          </a:p>
        </p:txBody>
      </p:sp>
    </p:spTree>
    <p:extLst>
      <p:ext uri="{BB962C8B-B14F-4D97-AF65-F5344CB8AC3E}">
        <p14:creationId xmlns:p14="http://schemas.microsoft.com/office/powerpoint/2010/main" val="314379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7FDD3-3284-D9BC-18F2-7B07078B1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solidFill>
                  <a:srgbClr val="FF0000"/>
                </a:solidFill>
              </a:rPr>
              <a:t>أنتوني </a:t>
            </a:r>
            <a:r>
              <a:rPr lang="ar-DZ" b="1" dirty="0" err="1">
                <a:solidFill>
                  <a:srgbClr val="FF0000"/>
                </a:solidFill>
              </a:rPr>
              <a:t>جيدنز</a:t>
            </a:r>
            <a:r>
              <a:rPr lang="ar-DZ" b="1" dirty="0">
                <a:solidFill>
                  <a:srgbClr val="FF0000"/>
                </a:solidFill>
              </a:rPr>
              <a:t>  </a:t>
            </a:r>
            <a:r>
              <a:rPr lang="fr-FR" b="1" dirty="0">
                <a:solidFill>
                  <a:srgbClr val="FF0000"/>
                </a:solidFill>
              </a:rPr>
              <a:t>Anthony Giddens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71DF26-FEBB-AA95-DA8E-1315D9F34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7480" y="2438399"/>
            <a:ext cx="4846320" cy="2910841"/>
          </a:xfrm>
        </p:spPr>
        <p:txBody>
          <a:bodyPr/>
          <a:lstStyle/>
          <a:p>
            <a:pPr marL="0" indent="0" algn="just" rtl="1">
              <a:buNone/>
            </a:pPr>
            <a:r>
              <a:rPr lang="fr-FR" sz="3600" dirty="0"/>
              <a:t> </a:t>
            </a:r>
            <a:r>
              <a:rPr lang="ar-DZ" sz="3600" dirty="0"/>
              <a:t>يرى أن المناهج الحديثة تعزز التعلم مدى الحياة وتتماشى مع متطلبات المجتمعات الحديثة ذات الطبيعة الديناميكية.</a:t>
            </a:r>
          </a:p>
          <a:p>
            <a:pPr marL="0" indent="0" algn="r" rtl="1">
              <a:buNone/>
            </a:pPr>
            <a:endParaRPr lang="fr-FR" sz="36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D44C71B-1ECC-CF2D-43BD-63E4F1CD5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1" y="2238374"/>
            <a:ext cx="4739640" cy="350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36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8ACB4A-2ADF-B364-DEAF-6D38FC7D1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خصائصه وفقًا لعلماء الاجتماع:</a:t>
            </a:r>
            <a:br>
              <a:rPr lang="ar-DZ" b="1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B64266-EC6C-5017-2A8D-B652F686E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15055"/>
          </a:xfrm>
        </p:spPr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lang="ar-DZ" sz="3600" b="1" dirty="0"/>
              <a:t>  التركيز على المتعلم ودوره النشط في العملية التعليمية.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DZ" sz="3600" b="1" dirty="0"/>
              <a:t>الاهتمام بتطوير المهارات الحياتية مثل التفكير النقدي، الإبداع، والعمل الجماعي.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DZ" sz="3600" b="1" dirty="0"/>
              <a:t>ربط التعليم بواقع الحياة ومتطلبات سوق العمل.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6959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CDD8D0-D583-38AC-C3E1-CC1E079A1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من منظور علم الاجتماع: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60E8C5-05D0-9F91-B745-C1643F87D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3200" b="1" dirty="0">
                <a:solidFill>
                  <a:srgbClr val="00B0F0"/>
                </a:solidFill>
              </a:rPr>
              <a:t>1إعادة إنتاج النظام الاجتماعي</a:t>
            </a:r>
            <a:r>
              <a:rPr lang="ar-DZ" sz="3200" dirty="0"/>
              <a:t>: وفقًا لنظرية إعادة الإنتاج لبيير بورديو، يُمكن أن تُستخدم المناهج التقليدية كأداة لإعادة إنتاج الفوارق الاجتماعية والثقافية القائمة من خلال تعزيز الثقافة السائدة.</a:t>
            </a:r>
          </a:p>
          <a:p>
            <a:pPr algn="r" rtl="1"/>
            <a:r>
              <a:rPr lang="ar-DZ" sz="3200" b="1" dirty="0">
                <a:solidFill>
                  <a:srgbClr val="00B0F0"/>
                </a:solidFill>
              </a:rPr>
              <a:t>2.	أداة للضبط الاجتماعي</a:t>
            </a:r>
            <a:r>
              <a:rPr lang="ar-DZ" sz="3200" dirty="0"/>
              <a:t>: تُساهم المناهج التقليدية في ترسيخ قيم المجتمع ومعاييره لدى الأفراد، ما يجعلها وسيلة للحفاظ على الاستقرار الاجتماعي.</a:t>
            </a:r>
          </a:p>
          <a:p>
            <a:pPr algn="r" rtl="1"/>
            <a:r>
              <a:rPr lang="ar-DZ" sz="3200" b="1" dirty="0">
                <a:solidFill>
                  <a:srgbClr val="00B0F0"/>
                </a:solidFill>
              </a:rPr>
              <a:t>3.	تعزيز الهوية الثقافية</a:t>
            </a:r>
            <a:r>
              <a:rPr lang="ar-DZ" sz="3200" dirty="0"/>
              <a:t>: يُركز المنهاج التقليدي على تقديم محتوى يعكس التراث الثقافي والقيم الوطنية، مما يُساعد في تعزيز الهوية الثقافية للمجتمع.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8225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AC8F46-FAB6-EF4C-55BA-777451F57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5555"/>
          </a:xfrm>
        </p:spPr>
        <p:txBody>
          <a:bodyPr>
            <a:normAutofit/>
          </a:bodyPr>
          <a:lstStyle/>
          <a:p>
            <a:pPr algn="ctr"/>
            <a:r>
              <a:rPr lang="ar-DZ" sz="6000" b="1" dirty="0">
                <a:solidFill>
                  <a:srgbClr val="FF0000"/>
                </a:solidFill>
              </a:rPr>
              <a:t>المنهج التقليدي ورؤية علماء الاجتماع:</a:t>
            </a:r>
            <a:endParaRPr lang="fr-FR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79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CFE45F-0457-E65E-50C5-BB1EF2FC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إميل دوركايم  </a:t>
            </a:r>
            <a:r>
              <a:rPr lang="fr-FR" b="1" dirty="0">
                <a:solidFill>
                  <a:srgbClr val="FF0000"/>
                </a:solidFill>
              </a:rPr>
              <a:t>Émile Durkheim</a:t>
            </a:r>
            <a:r>
              <a:rPr lang="ar-DZ" b="1" dirty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64890096-6E56-8716-31B2-57D764711F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6334" y="2129631"/>
            <a:ext cx="3857625" cy="3859689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97B3EE70-FEDD-F8E1-867E-0653EA8A952C}"/>
              </a:ext>
            </a:extLst>
          </p:cNvPr>
          <p:cNvSpPr txBox="1"/>
          <p:nvPr/>
        </p:nvSpPr>
        <p:spPr>
          <a:xfrm>
            <a:off x="5257800" y="2296775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DZ" sz="3600" dirty="0"/>
              <a:t>يرى أن التعليم التقليدي يهدف إلى تعزيز النظام الاجتماعي من خلال نقل القيم الثقافية والاجتماعية القائمة. </a:t>
            </a:r>
          </a:p>
          <a:p>
            <a:pPr algn="just" rtl="1"/>
            <a:r>
              <a:rPr lang="ar-DZ" sz="3600" dirty="0"/>
              <a:t>المناهج التقليدية تساعد على تهيئة الأفراد للانخراط في المجتمع الصناعي المنظم.</a:t>
            </a:r>
          </a:p>
        </p:txBody>
      </p:sp>
    </p:spTree>
    <p:extLst>
      <p:ext uri="{BB962C8B-B14F-4D97-AF65-F5344CB8AC3E}">
        <p14:creationId xmlns:p14="http://schemas.microsoft.com/office/powerpoint/2010/main" val="413008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29058-D81B-1D64-B6C3-2B4D95611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Max Weber</a:t>
            </a:r>
            <a:r>
              <a:rPr lang="ar-DZ" b="1" dirty="0">
                <a:solidFill>
                  <a:srgbClr val="FF0000"/>
                </a:solidFill>
              </a:rPr>
              <a:t>ماكس فيبر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AEF02BB-B471-06A1-64EF-230CDD5F22C8}"/>
              </a:ext>
            </a:extLst>
          </p:cNvPr>
          <p:cNvSpPr txBox="1"/>
          <p:nvPr/>
        </p:nvSpPr>
        <p:spPr>
          <a:xfrm>
            <a:off x="5078730" y="2505670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DZ" sz="3600" dirty="0"/>
              <a:t>اشار إلى أن المناهج التقليدية ترتبط بالعقلانية البيروقراطية؛ حيث يتم تلقين الطلاب المهارات والمعارف المطلوبة لملء وظائف محددة مسبقًا في المجتمع.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2FA942C0-08A6-D0E6-A472-CAB2F46DFA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5321" y="2011680"/>
            <a:ext cx="4145280" cy="387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372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923639-F1ED-D34D-117C-6323D69B3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5400" b="1" dirty="0">
                <a:solidFill>
                  <a:srgbClr val="FF0000"/>
                </a:solidFill>
              </a:rPr>
              <a:t>كارل ماركس  </a:t>
            </a:r>
            <a:r>
              <a:rPr lang="fr-FR" sz="5400" b="1" dirty="0">
                <a:solidFill>
                  <a:srgbClr val="FF0000"/>
                </a:solidFill>
              </a:rPr>
              <a:t>Karl Marx</a:t>
            </a:r>
            <a:r>
              <a:rPr lang="ar-DZ" sz="5400" b="1" dirty="0">
                <a:solidFill>
                  <a:srgbClr val="FF0000"/>
                </a:solidFill>
              </a:rPr>
              <a:t> </a:t>
            </a:r>
            <a:endParaRPr lang="fr-FR" sz="5400" b="1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7CC6CA1D-B142-BA7E-9B47-407D2396A4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9428" y="1858383"/>
            <a:ext cx="3401863" cy="385910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1B0E300-91C4-430F-7EFB-DAD385F00E79}"/>
              </a:ext>
            </a:extLst>
          </p:cNvPr>
          <p:cNvSpPr txBox="1"/>
          <p:nvPr/>
        </p:nvSpPr>
        <p:spPr>
          <a:xfrm>
            <a:off x="4916572" y="2312015"/>
            <a:ext cx="6096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DZ" sz="4000" dirty="0"/>
              <a:t>انتقد المناهج التقليدية لأنها قد تكون أداة للطبقة المهيمنة لتعزيز هيمنتها على الطبقات الأقل حظًا، مما يؤدي إلى تعزيز الفوارق الطبقية</a:t>
            </a:r>
            <a:r>
              <a:rPr lang="ar-DZ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508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0FC5B3-BAEF-E157-9054-70DE13CEB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b="1" dirty="0">
                <a:solidFill>
                  <a:srgbClr val="FF0000"/>
                </a:solidFill>
              </a:rPr>
              <a:t>خصائصه وفقًا لعلماء الاجتماع:</a:t>
            </a:r>
            <a:br>
              <a:rPr lang="ar-DZ" b="1" dirty="0">
                <a:solidFill>
                  <a:srgbClr val="FF0000"/>
                </a:solidFill>
              </a:rPr>
            </a:b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9189D3-40F3-12B0-31E7-2A2B3E62B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3600" dirty="0"/>
              <a:t>التركيز على نقل المعرفة القائمة بدلًا من توليد المعرفة الجديدة.</a:t>
            </a:r>
          </a:p>
          <a:p>
            <a:pPr algn="r" rtl="1"/>
            <a:r>
              <a:rPr lang="ar-DZ" sz="3600" dirty="0"/>
              <a:t>عدم الاهتمام الكبير بالفروق الفردية أو التفكير النقدي.</a:t>
            </a:r>
          </a:p>
          <a:p>
            <a:pPr algn="r" rtl="1"/>
            <a:r>
              <a:rPr lang="ar-DZ" sz="3600" dirty="0"/>
              <a:t>تعزيز الامتثال والطاعة على الابتكار والإبداع.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84826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D61081-AC95-BE87-751B-988619C5E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20235"/>
          </a:xfrm>
        </p:spPr>
        <p:txBody>
          <a:bodyPr>
            <a:normAutofit/>
          </a:bodyPr>
          <a:lstStyle/>
          <a:p>
            <a:pPr algn="ctr"/>
            <a:r>
              <a:rPr lang="ar-DZ" sz="5400" b="1" dirty="0">
                <a:solidFill>
                  <a:srgbClr val="FF0000"/>
                </a:solidFill>
              </a:rPr>
              <a:t>المنهج الحديث ورؤية علماء الاجتماع:</a:t>
            </a:r>
            <a:endParaRPr lang="fr-FR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25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C825C-EA49-E1B9-0E33-377099484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>
                <a:solidFill>
                  <a:srgbClr val="FF0000"/>
                </a:solidFill>
              </a:rPr>
              <a:t>باولو </a:t>
            </a:r>
            <a:r>
              <a:rPr lang="ar-DZ" b="1" dirty="0" err="1">
                <a:solidFill>
                  <a:srgbClr val="FF0000"/>
                </a:solidFill>
              </a:rPr>
              <a:t>فريري</a:t>
            </a:r>
            <a:r>
              <a:rPr lang="ar-DZ" b="1" dirty="0">
                <a:solidFill>
                  <a:srgbClr val="FF0000"/>
                </a:solidFill>
              </a:rPr>
              <a:t>  </a:t>
            </a:r>
            <a:r>
              <a:rPr lang="fr-FR" b="1" dirty="0">
                <a:solidFill>
                  <a:srgbClr val="FF0000"/>
                </a:solidFill>
              </a:rPr>
              <a:t>Paulo Freire</a:t>
            </a:r>
            <a:r>
              <a:rPr lang="ar-DZ" b="1" dirty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628B211D-253E-5C85-7790-B4FF7D57F3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7290" y="1951514"/>
            <a:ext cx="4080510" cy="399208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435D47B-AB29-79A9-4575-45A667964FC8}"/>
              </a:ext>
            </a:extLst>
          </p:cNvPr>
          <p:cNvSpPr txBox="1"/>
          <p:nvPr/>
        </p:nvSpPr>
        <p:spPr>
          <a:xfrm>
            <a:off x="5440680" y="2327255"/>
            <a:ext cx="6096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DZ" sz="3600" dirty="0"/>
              <a:t>أكد أن المنهج الحديث يجب أن يكون وسيلة لتحرير العقول وليس تقييدها. رأى أن التعليم التفاعلي يساعد في تطوير الوعي النقدي، مما يمكن الأفراد من تحدي الظلم الاجتماعي.</a:t>
            </a:r>
          </a:p>
        </p:txBody>
      </p:sp>
    </p:spTree>
    <p:extLst>
      <p:ext uri="{BB962C8B-B14F-4D97-AF65-F5344CB8AC3E}">
        <p14:creationId xmlns:p14="http://schemas.microsoft.com/office/powerpoint/2010/main" val="9752153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365</Words>
  <Application>Microsoft Office PowerPoint</Application>
  <PresentationFormat>Grand écran</PresentationFormat>
  <Paragraphs>29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محا ضرة رقم 6 حول  المنهاج التقليدي و الحديث من منضور علماء الاجتماع</vt:lpstr>
      <vt:lpstr>من منظور علم الاجتماع:</vt:lpstr>
      <vt:lpstr>المنهج التقليدي ورؤية علماء الاجتماع:</vt:lpstr>
      <vt:lpstr>إميل دوركايم  Émile Durkheim </vt:lpstr>
      <vt:lpstr>Max Weberماكس فيبر </vt:lpstr>
      <vt:lpstr>كارل ماركس  Karl Marx </vt:lpstr>
      <vt:lpstr>خصائصه وفقًا لعلماء الاجتماع: </vt:lpstr>
      <vt:lpstr>المنهج الحديث ورؤية علماء الاجتماع:</vt:lpstr>
      <vt:lpstr>باولو فريري  Paulo Freire </vt:lpstr>
      <vt:lpstr>بيير بورديو Pierre Bourdieu</vt:lpstr>
      <vt:lpstr>أنتوني جيدنز  Anthony Giddens</vt:lpstr>
      <vt:lpstr>خصائصه وفقًا لعلماء الاجتماع: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client</dc:creator>
  <cp:lastModifiedBy>client</cp:lastModifiedBy>
  <cp:revision>5</cp:revision>
  <dcterms:created xsi:type="dcterms:W3CDTF">2024-11-30T15:37:41Z</dcterms:created>
  <dcterms:modified xsi:type="dcterms:W3CDTF">2024-11-30T17:43:29Z</dcterms:modified>
</cp:coreProperties>
</file>