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324" r:id="rId2"/>
    <p:sldId id="259" r:id="rId3"/>
    <p:sldId id="282" r:id="rId4"/>
    <p:sldId id="405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7" r:id="rId17"/>
    <p:sldId id="418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31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AFE6"/>
    <a:srgbClr val="7EC472"/>
    <a:srgbClr val="E08DF7"/>
    <a:srgbClr val="876CFA"/>
    <a:srgbClr val="A50DB1"/>
    <a:srgbClr val="CC66FF"/>
    <a:srgbClr val="DA70CB"/>
    <a:srgbClr val="211E54"/>
    <a:srgbClr val="509F43"/>
    <a:srgbClr val="C3D6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89580" autoAdjust="0"/>
  </p:normalViewPr>
  <p:slideViewPr>
    <p:cSldViewPr>
      <p:cViewPr varScale="1">
        <p:scale>
          <a:sx n="45" d="100"/>
          <a:sy n="45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4DDB-AB9D-497A-B6B0-9897134E7211}" type="datetimeFigureOut">
              <a:rPr lang="fr-FR" smtClean="0"/>
              <a:pPr/>
              <a:t>05/03/2025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398BF-B79E-4FE7-81B0-58922178FB3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7725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51D63-F3B4-4A31-B013-8E1A33140055}" type="datetimeFigureOut">
              <a:rPr lang="fr-FR" smtClean="0"/>
              <a:pPr/>
              <a:t>05/03/2025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F8E7E-4CD1-4477-BCE7-EA6BC1CCBF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0748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Notre travail de recherche s’intitule : les différents mécanismes de contrôle et </a:t>
            </a:r>
            <a:r>
              <a:rPr lang="fr-FR" sz="11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 impact </a:t>
            </a:r>
            <a:r>
              <a:rPr lang="fr-F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 phénomène de l’enracinement des dirigeants sur la performance des firmes : cas Français</a:t>
            </a:r>
            <a:endParaRPr lang="fr-FR" sz="11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F8E7E-4CD1-4477-BCE7-EA6BC1CCBF1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 outre, La propriété des investisseurs institutionnels a aussi constitué une caractéristique actionnariale affectant la possibilité d’avoir une stratégie d’enracinement).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F8E7E-4CD1-4477-BCE7-EA6BC1CCBF1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F8E7E-4CD1-4477-BCE7-EA6BC1CCBF15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71BEBB-3801-4264-8EC0-6F3502F9F436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5CC05-7DBF-4C36-8715-269E68FA004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29A2C-2828-4644-97BC-FD0E9D5CE12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BFB4EE-2645-4E7A-AD5B-E440053AAE8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4D36E-31C8-4F0E-88EF-4E324A7802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010EA-B1D4-4EFB-8E5A-B6083153916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137427-33E8-44C9-976A-D5D69C4A268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91651-58B6-44C5-9779-6B9C93167A97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C5DBB7-9220-4B82-9DFD-A01A0BA10BA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0B3280-FED6-431D-9A48-D3B9CFA2AD9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A071D0-BE55-473C-ACB8-668E64497427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980CBF5-DCDD-43B2-8005-9C24C7AE2E1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2143116"/>
            <a:ext cx="7772400" cy="1362075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بسم الله الرحمان الرحيم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/>
              <a:t> </a:t>
            </a:r>
            <a:r>
              <a:rPr lang="ar-DZ" b="0" dirty="0" smtClean="0"/>
              <a:t>( قَالَ رَبِّ اشْرَحْ لِي صَدْرِي </a:t>
            </a:r>
            <a:r>
              <a:rPr lang="ar-DZ" sz="2000" b="0" dirty="0" smtClean="0"/>
              <a:t>(25) </a:t>
            </a:r>
            <a:r>
              <a:rPr lang="ar-DZ" b="0" dirty="0" smtClean="0"/>
              <a:t>وَيَسِّرْ لِي أَمْرِي </a:t>
            </a:r>
            <a:r>
              <a:rPr lang="ar-DZ" sz="2000" b="0" dirty="0" smtClean="0"/>
              <a:t>(26) </a:t>
            </a:r>
            <a:r>
              <a:rPr lang="ar-DZ" b="0" dirty="0" smtClean="0"/>
              <a:t>وَاحْلُلْ عُقْدَةً مِنْ لِسَانِي </a:t>
            </a:r>
            <a:r>
              <a:rPr lang="ar-DZ" sz="2000" b="0" dirty="0" smtClean="0"/>
              <a:t>(27) </a:t>
            </a:r>
            <a:r>
              <a:rPr lang="ar-DZ" b="0" dirty="0" smtClean="0"/>
              <a:t>يَفْقَهُوا قَوْلِي </a:t>
            </a:r>
            <a:r>
              <a:rPr lang="ar-DZ" sz="2000" b="0" dirty="0" smtClean="0"/>
              <a:t>(28) </a:t>
            </a:r>
            <a:r>
              <a:rPr lang="ar-DZ" b="0" dirty="0" smtClean="0"/>
              <a:t>) صدق الله العظيم  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b="0" dirty="0" smtClean="0"/>
              <a:t>  </a:t>
            </a:r>
            <a:r>
              <a:rPr lang="ar-DZ" sz="2800" b="0" smtClean="0"/>
              <a:t>سورة طه</a:t>
            </a:r>
            <a:endParaRPr lang="fr-FR" sz="28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4D36E-31C8-4F0E-88EF-4E324A78024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86F54FA5-AD23-4F16-8969-C9345FC91EFB}" type="slidenum">
              <a:rPr lang="en-US"/>
              <a:pPr/>
              <a:t>10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Growth Strategies (cont’d)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US"/>
              <a:t>Renewal Strategies</a:t>
            </a:r>
          </a:p>
          <a:p>
            <a:pPr lvl="1">
              <a:spcBef>
                <a:spcPct val="50000"/>
              </a:spcBef>
            </a:pPr>
            <a:r>
              <a:rPr lang="en-US"/>
              <a:t>Developing strategies to counter organization weaknesses that are leading to performance declines.</a:t>
            </a:r>
          </a:p>
          <a:p>
            <a:pPr lvl="2">
              <a:spcBef>
                <a:spcPct val="50000"/>
              </a:spcBef>
            </a:pPr>
            <a:r>
              <a:rPr lang="en-US" b="1"/>
              <a:t>Retrenchment:</a:t>
            </a:r>
            <a:r>
              <a:rPr lang="en-US"/>
              <a:t> focusing of eliminating non-critical weaknesses and restoring strengths to overcome current performance problems.</a:t>
            </a:r>
          </a:p>
          <a:p>
            <a:pPr lvl="2">
              <a:spcBef>
                <a:spcPct val="50000"/>
              </a:spcBef>
            </a:pPr>
            <a:r>
              <a:rPr lang="en-US" b="1"/>
              <a:t>Turnaround:</a:t>
            </a:r>
            <a:r>
              <a:rPr lang="en-US"/>
              <a:t> addressing critical long-term performance problems through the use of strong cost elimination measures and large-scale organizational restructuring solutions.</a:t>
            </a:r>
          </a:p>
        </p:txBody>
      </p:sp>
    </p:spTree>
    <p:extLst>
      <p:ext uri="{BB962C8B-B14F-4D97-AF65-F5344CB8AC3E}">
        <p14:creationId xmlns:p14="http://schemas.microsoft.com/office/powerpoint/2010/main" val="42887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737EA248-E6D4-47DA-9B5C-556F4A37FB95}" type="slidenum">
              <a:rPr lang="en-US"/>
              <a:pPr/>
              <a:t>11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Corporate Portfolio Analysis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</a:pPr>
            <a:r>
              <a:rPr lang="en-US"/>
              <a:t>BCG Matrix </a:t>
            </a:r>
          </a:p>
          <a:p>
            <a:pPr lvl="1">
              <a:spcBef>
                <a:spcPct val="50000"/>
              </a:spcBef>
            </a:pPr>
            <a:r>
              <a:rPr lang="en-US"/>
              <a:t>Developed by the Boston Consulting Group</a:t>
            </a:r>
          </a:p>
          <a:p>
            <a:pPr lvl="1">
              <a:spcBef>
                <a:spcPct val="50000"/>
              </a:spcBef>
            </a:pPr>
            <a:r>
              <a:rPr lang="en-US"/>
              <a:t>Considers market share and industry growth rate</a:t>
            </a:r>
          </a:p>
          <a:p>
            <a:pPr lvl="1">
              <a:spcBef>
                <a:spcPct val="50000"/>
              </a:spcBef>
            </a:pPr>
            <a:r>
              <a:rPr lang="en-US"/>
              <a:t>Classifies firms as:</a:t>
            </a:r>
          </a:p>
          <a:p>
            <a:pPr lvl="2">
              <a:spcBef>
                <a:spcPct val="50000"/>
              </a:spcBef>
            </a:pPr>
            <a:r>
              <a:rPr lang="en-US" b="1"/>
              <a:t>Cash cows:</a:t>
            </a:r>
            <a:r>
              <a:rPr lang="en-US"/>
              <a:t> low growth rate, high market share</a:t>
            </a:r>
          </a:p>
          <a:p>
            <a:pPr lvl="2">
              <a:spcBef>
                <a:spcPct val="50000"/>
              </a:spcBef>
            </a:pPr>
            <a:r>
              <a:rPr lang="en-US" b="1"/>
              <a:t>Stars:</a:t>
            </a:r>
            <a:r>
              <a:rPr lang="en-US"/>
              <a:t> high growth rate, high market share</a:t>
            </a:r>
          </a:p>
          <a:p>
            <a:pPr lvl="2">
              <a:spcBef>
                <a:spcPct val="50000"/>
              </a:spcBef>
            </a:pPr>
            <a:r>
              <a:rPr lang="en-US" b="1"/>
              <a:t>Question marks:</a:t>
            </a:r>
            <a:r>
              <a:rPr lang="en-US"/>
              <a:t> high growth rate, low market share</a:t>
            </a:r>
          </a:p>
          <a:p>
            <a:pPr lvl="2">
              <a:spcBef>
                <a:spcPct val="50000"/>
              </a:spcBef>
            </a:pPr>
            <a:r>
              <a:rPr lang="en-US" b="1"/>
              <a:t>Dogs:</a:t>
            </a:r>
            <a:r>
              <a:rPr lang="en-US"/>
              <a:t> low growth rate, low market share</a:t>
            </a:r>
          </a:p>
          <a:p>
            <a:pPr lvl="1"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6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8026A98C-B02A-43DD-81FC-17F5E10933AE}" type="slidenum">
              <a:rPr lang="en-US"/>
              <a:pPr/>
              <a:t>12</a:t>
            </a:fld>
            <a:endParaRPr lang="en-US"/>
          </a:p>
        </p:txBody>
      </p:sp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295400"/>
            <a:ext cx="59055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2" name="Text Box 2"/>
          <p:cNvSpPr txBox="1">
            <a:spLocks noChangeArrowheads="1"/>
          </p:cNvSpPr>
          <p:nvPr/>
        </p:nvSpPr>
        <p:spPr bwMode="blackWhite">
          <a:xfrm>
            <a:off x="7732713" y="6075363"/>
            <a:ext cx="855662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rIns="0" bIns="0" anchor="ctr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Exhibit 8.5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7232650" y="6237288"/>
            <a:ext cx="87313" cy="87312"/>
          </a:xfrm>
          <a:prstGeom prst="ellipse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7380288" y="6237288"/>
            <a:ext cx="88900" cy="87312"/>
          </a:xfrm>
          <a:prstGeom prst="ellipse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7086600" y="6237288"/>
            <a:ext cx="87313" cy="87312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7467600" y="6286500"/>
            <a:ext cx="1127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519112"/>
          </a:xfrm>
        </p:spPr>
        <p:txBody>
          <a:bodyPr/>
          <a:lstStyle/>
          <a:p>
            <a:r>
              <a:rPr lang="en-US" sz="2800">
                <a:solidFill>
                  <a:schemeClr val="tx1"/>
                </a:solidFill>
              </a:rPr>
              <a:t>The BCG Matrix</a:t>
            </a:r>
          </a:p>
        </p:txBody>
      </p:sp>
    </p:spTree>
    <p:extLst>
      <p:ext uri="{BB962C8B-B14F-4D97-AF65-F5344CB8AC3E}">
        <p14:creationId xmlns:p14="http://schemas.microsoft.com/office/powerpoint/2010/main" val="231637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512A3F38-38C1-4A17-9849-ECC59124A6FF}" type="slidenum">
              <a:rPr lang="en-US"/>
              <a:pPr/>
              <a:t>13</a:t>
            </a:fld>
            <a:endParaRPr 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Business-Level Strategy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Business-Level Strategy</a:t>
            </a:r>
          </a:p>
          <a:p>
            <a:pPr lvl="1"/>
            <a:r>
              <a:rPr lang="en-US"/>
              <a:t>A strategy that seeks to determine how an organization should compete in each of its SBUs (strategic business units).</a:t>
            </a:r>
          </a:p>
        </p:txBody>
      </p:sp>
    </p:spTree>
    <p:extLst>
      <p:ext uri="{BB962C8B-B14F-4D97-AF65-F5344CB8AC3E}">
        <p14:creationId xmlns:p14="http://schemas.microsoft.com/office/powerpoint/2010/main" val="483035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5476F2BD-AF5C-43B9-A853-776244432623}" type="slidenum">
              <a:rPr lang="en-US"/>
              <a:pPr/>
              <a:t>14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Role of Competitive Advantage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en-US"/>
              <a:t>Competitive Advantage</a:t>
            </a:r>
          </a:p>
          <a:p>
            <a:pPr lvl="1">
              <a:spcBef>
                <a:spcPct val="50000"/>
              </a:spcBef>
            </a:pPr>
            <a:r>
              <a:rPr lang="en-US"/>
              <a:t>An organization’s distinctive competitive edge that is sourced and sustained in its core competencies.</a:t>
            </a:r>
          </a:p>
          <a:p>
            <a:pPr>
              <a:spcBef>
                <a:spcPct val="50000"/>
              </a:spcBef>
            </a:pPr>
            <a:r>
              <a:rPr lang="en-US"/>
              <a:t>Quality as a Competitive Advantage</a:t>
            </a:r>
          </a:p>
          <a:p>
            <a:pPr lvl="1">
              <a:spcBef>
                <a:spcPct val="50000"/>
              </a:spcBef>
            </a:pPr>
            <a:r>
              <a:rPr lang="en-US"/>
              <a:t>Differentiates the firm from its competitors.</a:t>
            </a:r>
          </a:p>
          <a:p>
            <a:pPr lvl="1">
              <a:spcBef>
                <a:spcPct val="50000"/>
              </a:spcBef>
            </a:pPr>
            <a:r>
              <a:rPr lang="en-US"/>
              <a:t>Can create a sustainable competitive advantage.</a:t>
            </a:r>
          </a:p>
          <a:p>
            <a:pPr lvl="1">
              <a:spcBef>
                <a:spcPct val="50000"/>
              </a:spcBef>
            </a:pPr>
            <a:r>
              <a:rPr lang="en-US"/>
              <a:t>Represents the company’s focus on quality management to achieve continuous improvement and meet customers’ demand for quality.</a:t>
            </a:r>
          </a:p>
        </p:txBody>
      </p:sp>
    </p:spTree>
    <p:extLst>
      <p:ext uri="{BB962C8B-B14F-4D97-AF65-F5344CB8AC3E}">
        <p14:creationId xmlns:p14="http://schemas.microsoft.com/office/powerpoint/2010/main" val="375164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DD63F2E-186F-4492-8D7D-9BD112850CEA}" type="slidenum">
              <a:rPr lang="en-US"/>
              <a:pPr/>
              <a:t>15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1066800"/>
          </a:xfrm>
        </p:spPr>
        <p:txBody>
          <a:bodyPr>
            <a:normAutofit fontScale="90000"/>
          </a:bodyPr>
          <a:lstStyle/>
          <a:p>
            <a:r>
              <a:rPr lang="en-US"/>
              <a:t>The Role of Competitive Advantage (cont’d)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02600" cy="4267200"/>
          </a:xfrm>
        </p:spPr>
        <p:txBody>
          <a:bodyPr/>
          <a:lstStyle/>
          <a:p>
            <a:r>
              <a:rPr lang="en-US"/>
              <a:t>Sustainable Competitive Advantage</a:t>
            </a:r>
          </a:p>
          <a:p>
            <a:pPr lvl="1"/>
            <a:r>
              <a:rPr lang="en-US"/>
              <a:t>Continuing over time to effectively exploit resources and develop core competencies that enable an organization to keep its edge over its industry competitors.</a:t>
            </a:r>
          </a:p>
        </p:txBody>
      </p:sp>
      <p:pic>
        <p:nvPicPr>
          <p:cNvPr id="194564" name="Picture 4" descr="PE0191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3590925"/>
            <a:ext cx="4202112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738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F8CE5E34-85B3-4E30-AF30-FA48E8D80EF7}" type="slidenum">
              <a:rPr lang="en-US"/>
              <a:pPr/>
              <a:t>16</a:t>
            </a:fld>
            <a:endParaRPr lang="en-US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171575"/>
            <a:ext cx="5867400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6" name="Text Box 2"/>
          <p:cNvSpPr txBox="1">
            <a:spLocks noChangeArrowheads="1"/>
          </p:cNvSpPr>
          <p:nvPr/>
        </p:nvSpPr>
        <p:spPr bwMode="blackWhite">
          <a:xfrm>
            <a:off x="7732713" y="6075363"/>
            <a:ext cx="855662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rIns="0" bIns="0" anchor="ctr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Exhibit 8.6</a:t>
            </a: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7232650" y="6237288"/>
            <a:ext cx="87313" cy="87312"/>
          </a:xfrm>
          <a:prstGeom prst="ellipse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7380288" y="6237288"/>
            <a:ext cx="88900" cy="87312"/>
          </a:xfrm>
          <a:prstGeom prst="ellipse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7086600" y="6237288"/>
            <a:ext cx="87313" cy="87312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7467600" y="6286500"/>
            <a:ext cx="1127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946150"/>
          </a:xfrm>
        </p:spPr>
        <p:txBody>
          <a:bodyPr/>
          <a:lstStyle/>
          <a:p>
            <a:r>
              <a:rPr lang="en-US" sz="2800">
                <a:solidFill>
                  <a:schemeClr val="tx1"/>
                </a:solidFill>
              </a:rPr>
              <a:t>Forces in the Industry 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Analysis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457200" y="6035675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900" b="1" i="1">
                <a:latin typeface="Arial" pitchFamily="34" charset="0"/>
              </a:rPr>
              <a:t>Source:</a:t>
            </a:r>
            <a:r>
              <a:rPr lang="en-US" sz="900" i="1">
                <a:latin typeface="Arial" pitchFamily="34" charset="0"/>
              </a:rPr>
              <a:t> </a:t>
            </a:r>
            <a:r>
              <a:rPr lang="en-US" sz="900">
                <a:latin typeface="Arial" pitchFamily="34" charset="0"/>
              </a:rPr>
              <a:t>Based on M.E. Porter, </a:t>
            </a:r>
            <a:r>
              <a:rPr lang="en-US" sz="900" i="1">
                <a:latin typeface="Arial" pitchFamily="34" charset="0"/>
              </a:rPr>
              <a:t>Competitive Strategy: Techniques for Analyzing Industries and Competitors </a:t>
            </a:r>
            <a:r>
              <a:rPr lang="en-US" sz="900">
                <a:latin typeface="Arial" pitchFamily="34" charset="0"/>
              </a:rPr>
              <a:t>(New York: The Free Press, 1980).</a:t>
            </a:r>
          </a:p>
        </p:txBody>
      </p:sp>
    </p:spTree>
    <p:extLst>
      <p:ext uri="{BB962C8B-B14F-4D97-AF65-F5344CB8AC3E}">
        <p14:creationId xmlns:p14="http://schemas.microsoft.com/office/powerpoint/2010/main" val="36348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3A2048C3-C270-46B4-AEE2-A02CECCD6A88}" type="slidenum">
              <a:rPr lang="en-US"/>
              <a:pPr/>
              <a:t>17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Competitive Forces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Threat of New Entrants</a:t>
            </a:r>
          </a:p>
          <a:p>
            <a:pPr lvl="1"/>
            <a:r>
              <a:rPr lang="en-US"/>
              <a:t>The ease or difficulty with which new competitors can enter an industry.</a:t>
            </a:r>
          </a:p>
          <a:p>
            <a:r>
              <a:rPr lang="en-US"/>
              <a:t>Threat of Substitutes</a:t>
            </a:r>
          </a:p>
          <a:p>
            <a:pPr lvl="1"/>
            <a:r>
              <a:rPr lang="en-US"/>
              <a:t>The extent to which switching costs and brand loyalty affect the likelihood of customers adopting substitutes products and services.</a:t>
            </a:r>
          </a:p>
          <a:p>
            <a:r>
              <a:rPr lang="en-US"/>
              <a:t>Bargaining Power of Buyers</a:t>
            </a:r>
          </a:p>
          <a:p>
            <a:pPr lvl="1"/>
            <a:r>
              <a:rPr lang="en-US"/>
              <a:t>The degree to which buyers have the market strength to hold sway over and influence competitors in an industry. </a:t>
            </a:r>
          </a:p>
        </p:txBody>
      </p:sp>
    </p:spTree>
    <p:extLst>
      <p:ext uri="{BB962C8B-B14F-4D97-AF65-F5344CB8AC3E}">
        <p14:creationId xmlns:p14="http://schemas.microsoft.com/office/powerpoint/2010/main" val="226208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AC950E82-ABE2-413E-80E4-8B5AB9D0EE92}" type="slidenum">
              <a:rPr lang="en-US"/>
              <a:pPr/>
              <a:t>18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Competitive Forces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Bargaining Power of Suppliers</a:t>
            </a:r>
          </a:p>
          <a:p>
            <a:pPr lvl="1"/>
            <a:r>
              <a:rPr lang="en-US"/>
              <a:t>The relative number of buyers to suppliers and threats from substitutes and new entrants affect the buyer-supplier relationship.</a:t>
            </a:r>
          </a:p>
          <a:p>
            <a:r>
              <a:rPr lang="en-US"/>
              <a:t>Current Rivalry</a:t>
            </a:r>
          </a:p>
          <a:p>
            <a:pPr lvl="1"/>
            <a:r>
              <a:rPr lang="en-US"/>
              <a:t>Intensity among rivals increases when industry growth rates slow, demand falls, and product prices descend.</a:t>
            </a:r>
          </a:p>
        </p:txBody>
      </p:sp>
    </p:spTree>
    <p:extLst>
      <p:ext uri="{BB962C8B-B14F-4D97-AF65-F5344CB8AC3E}">
        <p14:creationId xmlns:p14="http://schemas.microsoft.com/office/powerpoint/2010/main" val="146726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2AA6A16C-83BE-4277-8EF3-814B3C6C9229}" type="slidenum">
              <a:rPr lang="en-US"/>
              <a:pPr/>
              <a:t>19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en-US" dirty="0"/>
              <a:t>Competitive Strategies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en-US" dirty="0"/>
              <a:t>Cost Leadership Strategy</a:t>
            </a:r>
          </a:p>
          <a:p>
            <a:pPr lvl="1">
              <a:spcBef>
                <a:spcPct val="40000"/>
              </a:spcBef>
            </a:pPr>
            <a:r>
              <a:rPr lang="en-US" dirty="0"/>
              <a:t>Seeking to attain the lowest total overall costs relative to other industry competitors.</a:t>
            </a:r>
          </a:p>
          <a:p>
            <a:pPr>
              <a:spcBef>
                <a:spcPct val="40000"/>
              </a:spcBef>
            </a:pPr>
            <a:r>
              <a:rPr lang="en-US" dirty="0"/>
              <a:t>Differentiation Strategy</a:t>
            </a:r>
          </a:p>
          <a:p>
            <a:pPr lvl="1">
              <a:spcBef>
                <a:spcPct val="40000"/>
              </a:spcBef>
            </a:pPr>
            <a:r>
              <a:rPr lang="en-US" dirty="0"/>
              <a:t>Attempting to create a unique and distinctive product or service for which customers will pay a premium.</a:t>
            </a:r>
          </a:p>
          <a:p>
            <a:pPr>
              <a:spcBef>
                <a:spcPct val="40000"/>
              </a:spcBef>
            </a:pPr>
            <a:r>
              <a:rPr lang="en-US" dirty="0"/>
              <a:t>Focus Strategy</a:t>
            </a:r>
          </a:p>
          <a:p>
            <a:pPr lvl="1">
              <a:spcBef>
                <a:spcPct val="40000"/>
              </a:spcBef>
            </a:pPr>
            <a:r>
              <a:rPr lang="en-US" dirty="0"/>
              <a:t>Using a cost or differentiation advantage to exploit a particular market segment rather a larger market.</a:t>
            </a:r>
          </a:p>
        </p:txBody>
      </p:sp>
    </p:spTree>
    <p:extLst>
      <p:ext uri="{BB962C8B-B14F-4D97-AF65-F5344CB8AC3E}">
        <p14:creationId xmlns:p14="http://schemas.microsoft.com/office/powerpoint/2010/main" val="316128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714348" y="2143116"/>
            <a:ext cx="76200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rtl="1"/>
            <a:endParaRPr lang="fr-FR" sz="30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57158" y="500042"/>
            <a:ext cx="8072494" cy="1384995"/>
          </a:xfrm>
          <a:prstGeom prst="rect">
            <a:avLst/>
          </a:prstGeom>
          <a:solidFill>
            <a:schemeClr val="bg2"/>
          </a:solidFill>
          <a:ln w="38100">
            <a:solidFill>
              <a:srgbClr val="211E54"/>
            </a:solidFill>
          </a:ln>
          <a:effectLst>
            <a:outerShdw blurRad="57150" dist="38100" dir="5400000" algn="ctr" rotWithShape="0">
              <a:schemeClr val="accent4">
                <a:shade val="9000"/>
                <a:satMod val="105000"/>
                <a:alpha val="48000"/>
              </a:schemeClr>
            </a:outerShdw>
            <a:softEdge rad="63500"/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University:  Med </a:t>
            </a:r>
            <a:r>
              <a:rPr lang="en-US" sz="2800" b="1" dirty="0" err="1">
                <a:solidFill>
                  <a:schemeClr val="tx1"/>
                </a:solidFill>
              </a:rPr>
              <a:t>Kheider</a:t>
            </a:r>
            <a:r>
              <a:rPr lang="en-US" sz="2800" b="1" dirty="0">
                <a:solidFill>
                  <a:schemeClr val="tx1"/>
                </a:solidFill>
              </a:rPr>
              <a:t>- </a:t>
            </a:r>
            <a:r>
              <a:rPr lang="en-US" sz="2800" b="1" dirty="0" err="1" smtClean="0">
                <a:solidFill>
                  <a:schemeClr val="tx1"/>
                </a:solidFill>
              </a:rPr>
              <a:t>Biskra</a:t>
            </a:r>
            <a:r>
              <a:rPr lang="en-US" sz="2800" b="1" dirty="0" smtClean="0">
                <a:solidFill>
                  <a:schemeClr val="tx1"/>
                </a:solidFill>
              </a:rPr>
              <a:t>-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</a:rPr>
              <a:t>Faculty of Economics and Management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</a:rPr>
              <a:t>Level: Level: 3</a:t>
            </a:r>
            <a:r>
              <a:rPr lang="en-US" sz="2800" b="1" baseline="30000" dirty="0">
                <a:solidFill>
                  <a:schemeClr val="tx1"/>
                </a:solidFill>
              </a:rPr>
              <a:t>rd</a:t>
            </a:r>
            <a:r>
              <a:rPr lang="en-US" sz="2800" b="1" dirty="0">
                <a:solidFill>
                  <a:schemeClr val="tx1"/>
                </a:solidFill>
              </a:rPr>
              <a:t> Year. Option:  </a:t>
            </a:r>
            <a:r>
              <a:rPr lang="en-US" sz="2800" b="1" dirty="0" smtClean="0">
                <a:solidFill>
                  <a:schemeClr val="tx1"/>
                </a:solidFill>
              </a:rPr>
              <a:t>Management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FB4EE-2645-4E7A-AD5B-E440053AAE8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75656" y="5195522"/>
            <a:ext cx="5544615" cy="132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accent4">
                    <a:lumMod val="10000"/>
                  </a:schemeClr>
                </a:solidFill>
              </a:rPr>
              <a:t>Dr: </a:t>
            </a:r>
            <a:r>
              <a:rPr lang="fr-FR" sz="2400" b="1" dirty="0" err="1" smtClean="0">
                <a:solidFill>
                  <a:schemeClr val="accent4">
                    <a:lumMod val="10000"/>
                  </a:schemeClr>
                </a:solidFill>
              </a:rPr>
              <a:t>Reguia</a:t>
            </a:r>
            <a:r>
              <a:rPr lang="fr-FR" sz="2400" b="1" dirty="0" smtClean="0">
                <a:solidFill>
                  <a:schemeClr val="accent4">
                    <a:lumMod val="10000"/>
                  </a:schemeClr>
                </a:solidFill>
              </a:rPr>
              <a:t> Abdelhamid </a:t>
            </a:r>
            <a:r>
              <a:rPr lang="fr-FR" sz="2400" b="1" dirty="0" err="1" smtClean="0">
                <a:solidFill>
                  <a:schemeClr val="accent4">
                    <a:lumMod val="10000"/>
                  </a:schemeClr>
                </a:solidFill>
              </a:rPr>
              <a:t>Cherroun</a:t>
            </a:r>
            <a:endParaRPr lang="fr-FR" sz="24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algn="ctr"/>
            <a:r>
              <a:rPr lang="fr-FR" sz="2400" b="1" dirty="0" err="1" smtClean="0">
                <a:solidFill>
                  <a:schemeClr val="accent4">
                    <a:lumMod val="10000"/>
                  </a:schemeClr>
                </a:solidFill>
              </a:rPr>
              <a:t>Associate</a:t>
            </a:r>
            <a:r>
              <a:rPr lang="fr-FR" sz="2400" b="1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fr-FR" sz="2400" b="1" dirty="0" err="1" smtClean="0">
                <a:solidFill>
                  <a:schemeClr val="accent4">
                    <a:lumMod val="10000"/>
                  </a:schemeClr>
                </a:solidFill>
              </a:rPr>
              <a:t>professsor</a:t>
            </a:r>
            <a:endParaRPr lang="fr-FR" sz="2400" b="1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8" name="Picture 7" descr="C:\Users\DELL\Desktop\CRE CDC Final\logo_umkbiskr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848" y="2143116"/>
            <a:ext cx="1785950" cy="857256"/>
          </a:xfrm>
          <a:prstGeom prst="rect">
            <a:avLst/>
          </a:prstGeom>
          <a:noFill/>
        </p:spPr>
      </p:pic>
      <p:sp>
        <p:nvSpPr>
          <p:cNvPr id="2" name="Ellipse 1"/>
          <p:cNvSpPr/>
          <p:nvPr/>
        </p:nvSpPr>
        <p:spPr>
          <a:xfrm>
            <a:off x="357158" y="3000372"/>
            <a:ext cx="7815242" cy="1868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smtClean="0">
                <a:solidFill>
                  <a:schemeClr val="accent3"/>
                </a:solidFill>
              </a:rPr>
              <a:t>Lecture 6:</a:t>
            </a:r>
            <a:endParaRPr lang="en-US" sz="32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en-US" sz="3200" b="1" i="1" dirty="0" smtClean="0">
                <a:solidFill>
                  <a:schemeClr val="accent3"/>
                </a:solidFill>
              </a:rPr>
              <a:t> </a:t>
            </a:r>
            <a:r>
              <a:rPr lang="fr-FR" sz="3200" b="1" i="1" dirty="0" smtClean="0">
                <a:solidFill>
                  <a:schemeClr val="accent3"/>
                </a:solidFill>
              </a:rPr>
              <a:t>Strategic Management</a:t>
            </a:r>
            <a:endParaRPr lang="fr-FR" sz="2800" dirty="0">
              <a:solidFill>
                <a:schemeClr val="accent3"/>
              </a:solidFill>
            </a:endParaRPr>
          </a:p>
          <a:p>
            <a:pPr algn="ctr"/>
            <a:endParaRPr lang="fr-FR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80783F46-291E-437A-85C5-D99CE81F3F98}" type="slidenum">
              <a:rPr lang="en-US"/>
              <a:pPr/>
              <a:t>20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Strategic Management Today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The Rule of Three</a:t>
            </a:r>
          </a:p>
          <a:p>
            <a:pPr lvl="1">
              <a:spcBef>
                <a:spcPct val="50000"/>
              </a:spcBef>
            </a:pPr>
            <a:r>
              <a:rPr lang="en-US"/>
              <a:t>The competitive forces in an industry, if unfettered, will inevitably create a situation where three companies (full-line generalists) will dominate any given market</a:t>
            </a:r>
          </a:p>
          <a:p>
            <a:pPr lvl="1">
              <a:spcBef>
                <a:spcPct val="50000"/>
              </a:spcBef>
            </a:pPr>
            <a:r>
              <a:rPr lang="en-US"/>
              <a:t>Some firms in the same market become super niche players and while others end up as “stuck-in-the-ditch” bottom dwellers.</a:t>
            </a:r>
          </a:p>
        </p:txBody>
      </p:sp>
    </p:spTree>
    <p:extLst>
      <p:ext uri="{BB962C8B-B14F-4D97-AF65-F5344CB8AC3E}">
        <p14:creationId xmlns:p14="http://schemas.microsoft.com/office/powerpoint/2010/main" val="178844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3C63BC60-16C4-4F3B-B894-C3E30091C753}" type="slidenum">
              <a:rPr lang="en-US"/>
              <a:pPr/>
              <a:t>21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1066800"/>
          </a:xfrm>
        </p:spPr>
        <p:txBody>
          <a:bodyPr>
            <a:normAutofit fontScale="90000"/>
          </a:bodyPr>
          <a:lstStyle/>
          <a:p>
            <a:r>
              <a:rPr lang="en-US"/>
              <a:t>Strategies for Applying e-Business Techniques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02600" cy="4267200"/>
          </a:xfrm>
        </p:spPr>
        <p:txBody>
          <a:bodyPr>
            <a:normAutofit lnSpcReduction="10000"/>
          </a:bodyPr>
          <a:lstStyle/>
          <a:p>
            <a:r>
              <a:rPr lang="en-US"/>
              <a:t>Cost Leadership</a:t>
            </a:r>
          </a:p>
          <a:p>
            <a:pPr lvl="1"/>
            <a:r>
              <a:rPr lang="en-US"/>
              <a:t>On-line activities: bidding, order processing, inventory control, recruitment and hiring</a:t>
            </a:r>
          </a:p>
          <a:p>
            <a:r>
              <a:rPr lang="en-US"/>
              <a:t>Differentiation</a:t>
            </a:r>
          </a:p>
          <a:p>
            <a:pPr lvl="1"/>
            <a:r>
              <a:rPr lang="en-US"/>
              <a:t>Internet-based knowledge systems, on-line ordering and customer support</a:t>
            </a:r>
          </a:p>
          <a:p>
            <a:r>
              <a:rPr lang="en-US"/>
              <a:t>Focus</a:t>
            </a:r>
          </a:p>
          <a:p>
            <a:pPr lvl="1"/>
            <a:r>
              <a:rPr lang="en-US"/>
              <a:t>Chat rooms and discussion boards, targeted web sites</a:t>
            </a:r>
          </a:p>
        </p:txBody>
      </p:sp>
    </p:spTree>
    <p:extLst>
      <p:ext uri="{BB962C8B-B14F-4D97-AF65-F5344CB8AC3E}">
        <p14:creationId xmlns:p14="http://schemas.microsoft.com/office/powerpoint/2010/main" val="343899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C02792FD-EB78-45AF-950E-AFE01F6571F8}" type="slidenum">
              <a:rPr lang="en-US"/>
              <a:pPr/>
              <a:t>22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 Service Strategies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Giving the customers what they want.</a:t>
            </a:r>
          </a:p>
          <a:p>
            <a:r>
              <a:rPr lang="en-US"/>
              <a:t>Communicating effectively with them.</a:t>
            </a:r>
          </a:p>
          <a:p>
            <a:r>
              <a:rPr lang="en-US"/>
              <a:t>Providing employees with customer service training.</a:t>
            </a:r>
          </a:p>
        </p:txBody>
      </p:sp>
      <p:pic>
        <p:nvPicPr>
          <p:cNvPr id="201732" name="Picture 4" descr="j01995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088" y="3429000"/>
            <a:ext cx="2668587" cy="270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6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7994770A-4511-4C98-B1CF-92A228089B94}" type="slidenum">
              <a:rPr lang="en-US"/>
              <a:pPr/>
              <a:t>23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Innovation Strategies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Possible Events</a:t>
            </a:r>
          </a:p>
          <a:p>
            <a:pPr lvl="1"/>
            <a:r>
              <a:rPr lang="en-US"/>
              <a:t>Radical breakthroughs in products.</a:t>
            </a:r>
          </a:p>
          <a:p>
            <a:pPr lvl="1"/>
            <a:r>
              <a:rPr lang="en-US"/>
              <a:t>Application of existing technology to new uses.</a:t>
            </a:r>
          </a:p>
          <a:p>
            <a:r>
              <a:rPr lang="en-US"/>
              <a:t>Strategic Decisions about Innovation</a:t>
            </a:r>
          </a:p>
          <a:p>
            <a:pPr lvl="1"/>
            <a:r>
              <a:rPr lang="en-US"/>
              <a:t>Basic research</a:t>
            </a:r>
          </a:p>
          <a:p>
            <a:pPr lvl="1"/>
            <a:r>
              <a:rPr lang="en-US"/>
              <a:t>Product development</a:t>
            </a:r>
          </a:p>
          <a:p>
            <a:pPr lvl="1"/>
            <a:r>
              <a:rPr lang="en-US"/>
              <a:t>Process innovation</a:t>
            </a:r>
          </a:p>
          <a:p>
            <a:r>
              <a:rPr lang="en-US"/>
              <a:t>First Mover</a:t>
            </a:r>
          </a:p>
          <a:p>
            <a:pPr lvl="1"/>
            <a:r>
              <a:rPr lang="en-US"/>
              <a:t>An organization that brings a product innovation to market or use a new process innovations</a:t>
            </a:r>
          </a:p>
        </p:txBody>
      </p:sp>
    </p:spTree>
    <p:extLst>
      <p:ext uri="{BB962C8B-B14F-4D97-AF65-F5344CB8AC3E}">
        <p14:creationId xmlns:p14="http://schemas.microsoft.com/office/powerpoint/2010/main" val="227581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5B7193E8-F02D-4557-B65A-C4E2E4A25140}" type="slidenum">
              <a:rPr lang="en-US"/>
              <a:pPr/>
              <a:t>24</a:t>
            </a:fld>
            <a:endParaRPr lang="en-US"/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blackWhite">
          <a:xfrm>
            <a:off x="7732713" y="6075363"/>
            <a:ext cx="855662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rIns="0" bIns="0" anchor="ctr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Exhibit 8.8</a:t>
            </a: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7232650" y="6237288"/>
            <a:ext cx="87313" cy="87312"/>
          </a:xfrm>
          <a:prstGeom prst="ellipse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7380288" y="6237288"/>
            <a:ext cx="88900" cy="87312"/>
          </a:xfrm>
          <a:prstGeom prst="ellipse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7086600" y="6237288"/>
            <a:ext cx="87313" cy="87312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7467600" y="6286500"/>
            <a:ext cx="1127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519112"/>
          </a:xfrm>
        </p:spPr>
        <p:txBody>
          <a:bodyPr/>
          <a:lstStyle/>
          <a:p>
            <a:r>
              <a:rPr lang="en-US" sz="2800">
                <a:solidFill>
                  <a:schemeClr val="tx1"/>
                </a:solidFill>
              </a:rPr>
              <a:t>First-Mover Advantages</a:t>
            </a:r>
            <a:r>
              <a:rPr lang="en-US" sz="2800">
                <a:solidFill>
                  <a:schemeClr val="tx1"/>
                </a:solidFill>
                <a:cs typeface="Arial" pitchFamily="34" charset="0"/>
              </a:rPr>
              <a:t>–</a:t>
            </a:r>
            <a:r>
              <a:rPr lang="en-US" sz="2800">
                <a:solidFill>
                  <a:schemeClr val="tx1"/>
                </a:solidFill>
              </a:rPr>
              <a:t>Disadvantages</a:t>
            </a:r>
            <a:endParaRPr lang="en-US" sz="2800" b="0">
              <a:solidFill>
                <a:schemeClr val="tx1"/>
              </a:solidFill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sz="2400" b="1">
                <a:solidFill>
                  <a:srgbClr val="008000"/>
                </a:solidFill>
              </a:rPr>
              <a:t>Advantages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Reputation for being innovative and industry leader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Cost and learning benefits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Control over scarce resources and keeping competitors from having access to them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Opportunity to begin building customer relationships and customer loyalty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sz="2400" b="1">
                <a:solidFill>
                  <a:srgbClr val="CC0000"/>
                </a:solidFill>
                <a:latin typeface="Frutiger" charset="0"/>
              </a:rPr>
              <a:t>Disadvantages</a:t>
            </a:r>
          </a:p>
          <a:p>
            <a:pPr lvl="1">
              <a:spcBef>
                <a:spcPct val="35000"/>
              </a:spcBef>
            </a:pPr>
            <a:r>
              <a:rPr lang="en-US" sz="2000">
                <a:solidFill>
                  <a:srgbClr val="221E1F"/>
                </a:solidFill>
                <a:latin typeface="Frutiger" charset="0"/>
              </a:rPr>
              <a:t>Uncertainty over exact direction technology and market will go</a:t>
            </a:r>
          </a:p>
          <a:p>
            <a:pPr lvl="1">
              <a:spcBef>
                <a:spcPct val="35000"/>
              </a:spcBef>
            </a:pPr>
            <a:r>
              <a:rPr lang="en-US" sz="2000">
                <a:solidFill>
                  <a:srgbClr val="221E1F"/>
                </a:solidFill>
                <a:latin typeface="Frutiger" charset="0"/>
              </a:rPr>
              <a:t>Risk of competitors imitating innovations</a:t>
            </a:r>
          </a:p>
          <a:p>
            <a:pPr lvl="1">
              <a:spcBef>
                <a:spcPct val="35000"/>
              </a:spcBef>
            </a:pPr>
            <a:r>
              <a:rPr lang="en-US" sz="2000">
                <a:solidFill>
                  <a:srgbClr val="221E1F"/>
                </a:solidFill>
                <a:latin typeface="Frutiger" charset="0"/>
              </a:rPr>
              <a:t>Financial and strategic risks</a:t>
            </a:r>
          </a:p>
          <a:p>
            <a:pPr lvl="1">
              <a:spcBef>
                <a:spcPct val="35000"/>
              </a:spcBef>
            </a:pPr>
            <a:r>
              <a:rPr lang="en-US" sz="2000">
                <a:solidFill>
                  <a:srgbClr val="221E1F"/>
                </a:solidFill>
                <a:latin typeface="Frutiger" charset="0"/>
              </a:rPr>
              <a:t>High development costs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5125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build="p"/>
      <p:bldP spid="2868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1"/>
          <p:cNvSpPr>
            <a:spLocks noChangeArrowheads="1" noChangeShapeType="1" noTextEdit="1"/>
          </p:cNvSpPr>
          <p:nvPr/>
        </p:nvSpPr>
        <p:spPr bwMode="auto">
          <a:xfrm>
            <a:off x="1500166" y="2786058"/>
            <a:ext cx="6240463" cy="1477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DZ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107763" dir="13500000" algn="ctr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شكرا</a:t>
            </a:r>
          </a:p>
          <a:p>
            <a:pPr algn="ctr"/>
            <a:r>
              <a:rPr lang="fr-FR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107763" dir="13500000" algn="ctr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Thank</a:t>
            </a:r>
            <a:r>
              <a:rPr lang="fr-FR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107763" dir="13500000" algn="ctr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fr-FR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107763" dir="13500000" algn="ctr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you</a:t>
            </a:r>
            <a:endParaRPr lang="fr-FR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107763" dir="13500000" algn="ctr" rotWithShape="0">
                  <a:srgbClr val="B2B2B2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714544" y="6429396"/>
            <a:ext cx="2133600" cy="244475"/>
          </a:xfrm>
        </p:spPr>
        <p:txBody>
          <a:bodyPr/>
          <a:lstStyle/>
          <a:p>
            <a:fld id="{E9BFB4EE-2645-4E7A-AD5B-E440053AAE8B}" type="slidenum">
              <a:rPr lang="en-US" smtClean="0">
                <a:solidFill>
                  <a:schemeClr val="accent4">
                    <a:lumMod val="10000"/>
                  </a:schemeClr>
                </a:solidFill>
              </a:rPr>
              <a:pPr/>
              <a:t>3</a:t>
            </a:fld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xmlns="" id="{C6C2F09F-D2C7-4F86-8A88-7991269FC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928670"/>
            <a:ext cx="7848600" cy="310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Management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Stephen P. Robbins			  Mary Coulter  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84BCAA65-8D47-4662-9186-218980D1AC40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3886200"/>
            <a:ext cx="1981200" cy="1447800"/>
          </a:xfrm>
          <a:prstGeom prst="rect">
            <a:avLst/>
          </a:prstGeom>
        </p:spPr>
        <p:txBody>
          <a:bodyPr/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000" b="1" smtClean="0">
                <a:solidFill>
                  <a:srgbClr val="003366"/>
                </a:solidFill>
              </a:rPr>
              <a:t>Chapter</a:t>
            </a:r>
            <a:r>
              <a:rPr lang="en-US" altLang="en-US" sz="2800" smtClean="0"/>
              <a:t/>
            </a:r>
            <a:br>
              <a:rPr lang="en-US" altLang="en-US" sz="2800" smtClean="0"/>
            </a:br>
            <a:r>
              <a:rPr lang="ar-SA" altLang="en-US" sz="7200" b="1" smtClean="0"/>
              <a:t>3</a:t>
            </a:r>
            <a:endParaRPr lang="en-US" altLang="en-US" sz="7200" b="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83529AE4-4B64-4E4D-ADA6-76B3A3D4F153}"/>
              </a:ext>
            </a:extLst>
          </p:cNvPr>
          <p:cNvSpPr txBox="1">
            <a:spLocks noChangeArrowheads="1"/>
          </p:cNvSpPr>
          <p:nvPr/>
        </p:nvSpPr>
        <p:spPr>
          <a:xfrm>
            <a:off x="3505200" y="3810000"/>
            <a:ext cx="5181600" cy="1446550"/>
          </a:xfrm>
          <a:prstGeom prst="rect">
            <a:avLst/>
          </a:prstGeom>
        </p:spPr>
        <p:txBody>
          <a:bodyPr anchor="t"/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en-GB" altLang="en-US" sz="4400" smtClean="0"/>
              <a:t>Strategic Management</a:t>
            </a:r>
            <a:endParaRPr lang="en-US" altLang="en-US" sz="4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6580EB4-8D37-44B0-9CEA-E150AA768C5B}" type="slidenum">
              <a:rPr lang="en-US"/>
              <a:pPr/>
              <a:t>4</a:t>
            </a:fld>
            <a:endParaRPr lang="en-US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Types of Organizational Strategies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US"/>
              <a:t>Corporate-Level Strategies</a:t>
            </a:r>
          </a:p>
          <a:p>
            <a:pPr lvl="1">
              <a:spcBef>
                <a:spcPct val="50000"/>
              </a:spcBef>
            </a:pPr>
            <a:r>
              <a:rPr lang="en-US"/>
              <a:t>Top management’s overall plan for the entire organization and its strategic business units</a:t>
            </a:r>
          </a:p>
          <a:p>
            <a:pPr>
              <a:spcBef>
                <a:spcPct val="50000"/>
              </a:spcBef>
            </a:pPr>
            <a:r>
              <a:rPr lang="en-US"/>
              <a:t>Types of Corporate Strategies</a:t>
            </a:r>
          </a:p>
          <a:p>
            <a:pPr lvl="1">
              <a:spcBef>
                <a:spcPct val="50000"/>
              </a:spcBef>
            </a:pPr>
            <a:r>
              <a:rPr lang="en-US"/>
              <a:t>Growth: expansion into new products and markets</a:t>
            </a:r>
          </a:p>
          <a:p>
            <a:pPr lvl="1">
              <a:spcBef>
                <a:spcPct val="50000"/>
              </a:spcBef>
            </a:pPr>
            <a:r>
              <a:rPr lang="en-US"/>
              <a:t>Stability: maintenance of the status quo</a:t>
            </a:r>
          </a:p>
          <a:p>
            <a:pPr lvl="1">
              <a:spcBef>
                <a:spcPct val="50000"/>
              </a:spcBef>
            </a:pPr>
            <a:r>
              <a:rPr lang="en-US"/>
              <a:t>Renewal: redirection of the firm into new markets</a:t>
            </a:r>
          </a:p>
        </p:txBody>
      </p:sp>
    </p:spTree>
    <p:extLst>
      <p:ext uri="{BB962C8B-B14F-4D97-AF65-F5344CB8AC3E}">
        <p14:creationId xmlns:p14="http://schemas.microsoft.com/office/powerpoint/2010/main" val="93133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CBD3445-A281-4AA3-B376-53F011ABCA0C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7232650" y="6237288"/>
            <a:ext cx="87313" cy="87312"/>
          </a:xfrm>
          <a:prstGeom prst="ellipse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7380288" y="6237288"/>
            <a:ext cx="88900" cy="87312"/>
          </a:xfrm>
          <a:prstGeom prst="ellipse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7086600" y="6237288"/>
            <a:ext cx="87313" cy="87312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579438"/>
            <a:ext cx="8077200" cy="519112"/>
          </a:xfrm>
        </p:spPr>
        <p:txBody>
          <a:bodyPr/>
          <a:lstStyle/>
          <a:p>
            <a:r>
              <a:rPr lang="en-US" sz="2800">
                <a:solidFill>
                  <a:schemeClr val="tx1"/>
                </a:solidFill>
              </a:rPr>
              <a:t>Levels of Organizational Strategy</a:t>
            </a:r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2414588"/>
            <a:ext cx="810577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67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27D8F4EA-472F-44B7-B18F-06A97D9B71AE}" type="slidenum">
              <a:rPr lang="en-US"/>
              <a:pPr/>
              <a:t>6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Corporate-Level Strategies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</a:pPr>
            <a:r>
              <a:rPr lang="en-US"/>
              <a:t>Growth Strategy</a:t>
            </a:r>
          </a:p>
          <a:p>
            <a:pPr lvl="1">
              <a:spcBef>
                <a:spcPct val="50000"/>
              </a:spcBef>
            </a:pPr>
            <a:r>
              <a:rPr lang="en-US"/>
              <a:t>Seeking to increase the organization’s business by expansion into new products and markets.</a:t>
            </a:r>
          </a:p>
          <a:p>
            <a:pPr>
              <a:spcBef>
                <a:spcPct val="50000"/>
              </a:spcBef>
            </a:pPr>
            <a:r>
              <a:rPr lang="en-US"/>
              <a:t>Types of Growth Strategies</a:t>
            </a:r>
          </a:p>
          <a:p>
            <a:pPr lvl="1">
              <a:spcBef>
                <a:spcPct val="50000"/>
              </a:spcBef>
            </a:pPr>
            <a:r>
              <a:rPr lang="en-US"/>
              <a:t>Concentration</a:t>
            </a:r>
          </a:p>
          <a:p>
            <a:pPr lvl="1">
              <a:spcBef>
                <a:spcPct val="50000"/>
              </a:spcBef>
            </a:pPr>
            <a:r>
              <a:rPr lang="en-US"/>
              <a:t>Vertical integration</a:t>
            </a:r>
          </a:p>
          <a:p>
            <a:pPr lvl="1">
              <a:spcBef>
                <a:spcPct val="50000"/>
              </a:spcBef>
            </a:pPr>
            <a:r>
              <a:rPr lang="en-US"/>
              <a:t>Horizontal integration</a:t>
            </a:r>
          </a:p>
          <a:p>
            <a:pPr lvl="1">
              <a:spcBef>
                <a:spcPct val="50000"/>
              </a:spcBef>
            </a:pPr>
            <a:r>
              <a:rPr lang="en-US"/>
              <a:t>Diversification</a:t>
            </a:r>
          </a:p>
        </p:txBody>
      </p:sp>
    </p:spTree>
    <p:extLst>
      <p:ext uri="{BB962C8B-B14F-4D97-AF65-F5344CB8AC3E}">
        <p14:creationId xmlns:p14="http://schemas.microsoft.com/office/powerpoint/2010/main" val="211613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2F0BB53-A4FC-4E2F-97ED-49E5F56F21C9}" type="slidenum">
              <a:rPr lang="en-US"/>
              <a:pPr/>
              <a:t>7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Growth Strategies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r>
              <a:rPr lang="en-US"/>
              <a:t>Concentration</a:t>
            </a:r>
          </a:p>
          <a:p>
            <a:pPr lvl="1">
              <a:spcBef>
                <a:spcPct val="50000"/>
              </a:spcBef>
            </a:pPr>
            <a:r>
              <a:rPr lang="en-US"/>
              <a:t>Focusing on a primary line of business and increasing the number of products offered or markets served.</a:t>
            </a:r>
          </a:p>
          <a:p>
            <a:pPr>
              <a:spcBef>
                <a:spcPct val="50000"/>
              </a:spcBef>
            </a:pPr>
            <a:r>
              <a:rPr lang="en-US"/>
              <a:t>Vertical Integration</a:t>
            </a:r>
          </a:p>
          <a:p>
            <a:pPr lvl="1">
              <a:spcBef>
                <a:spcPct val="50000"/>
              </a:spcBef>
            </a:pPr>
            <a:r>
              <a:rPr lang="en-US"/>
              <a:t>Backward vertical integration: attempting to gain control of inputs (become a self-supplier).</a:t>
            </a:r>
          </a:p>
          <a:p>
            <a:pPr lvl="1">
              <a:spcBef>
                <a:spcPct val="50000"/>
              </a:spcBef>
            </a:pPr>
            <a:r>
              <a:rPr lang="en-US"/>
              <a:t>Forward vertical integration: attempting to gain control of output through control of the distribution channel and/or provide customer service activities (eliminating intermediaries).</a:t>
            </a:r>
          </a:p>
        </p:txBody>
      </p:sp>
    </p:spTree>
    <p:extLst>
      <p:ext uri="{BB962C8B-B14F-4D97-AF65-F5344CB8AC3E}">
        <p14:creationId xmlns:p14="http://schemas.microsoft.com/office/powerpoint/2010/main" val="37318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96563F67-55E3-43C6-A20B-6447619D4E24}" type="slidenum">
              <a:rPr lang="en-US"/>
              <a:pPr/>
              <a:t>8</a:t>
            </a:fld>
            <a:endParaRPr 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Growth Strategies (cont’d)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Horizontal Integration</a:t>
            </a:r>
          </a:p>
          <a:p>
            <a:pPr lvl="1"/>
            <a:r>
              <a:rPr lang="en-US"/>
              <a:t>Combining operations with another competitor in the same industry to increase competitive strengths and lower competition among industry rivals.</a:t>
            </a:r>
          </a:p>
          <a:p>
            <a:r>
              <a:rPr lang="en-US"/>
              <a:t>Related Diversification</a:t>
            </a:r>
          </a:p>
          <a:p>
            <a:pPr lvl="1"/>
            <a:r>
              <a:rPr lang="en-US"/>
              <a:t>Expanding by merging with or acquiring firms in different, but related industries that are “strategic fits”.</a:t>
            </a:r>
          </a:p>
          <a:p>
            <a:r>
              <a:rPr lang="en-US"/>
              <a:t>Unrelated Diversification</a:t>
            </a:r>
          </a:p>
          <a:p>
            <a:pPr lvl="1"/>
            <a:r>
              <a:rPr lang="en-US"/>
              <a:t>Growing by merging with or acquiring firms in unrelated industries where higher financial returns are possible.</a:t>
            </a:r>
          </a:p>
        </p:txBody>
      </p:sp>
    </p:spTree>
    <p:extLst>
      <p:ext uri="{BB962C8B-B14F-4D97-AF65-F5344CB8AC3E}">
        <p14:creationId xmlns:p14="http://schemas.microsoft.com/office/powerpoint/2010/main" val="129488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2005 Prentice Hall, Inc.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1D831094-D51F-4CA0-83B5-E9B7BA1B2567}" type="slidenum">
              <a:rPr lang="en-US"/>
              <a:pPr/>
              <a:t>9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Growth Strategies (cont’d)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Stability Strategy</a:t>
            </a:r>
          </a:p>
          <a:p>
            <a:pPr lvl="1"/>
            <a:r>
              <a:rPr lang="en-US"/>
              <a:t>A strategy that seeks to maintain the status quo to deal with the uncertainty of a dynamic environment, when the industry is experiencing slow- or no-growth conditions, or if the owners of the firm elect not to grow for personal reasons.</a:t>
            </a:r>
          </a:p>
        </p:txBody>
      </p:sp>
    </p:spTree>
    <p:extLst>
      <p:ext uri="{BB962C8B-B14F-4D97-AF65-F5344CB8AC3E}">
        <p14:creationId xmlns:p14="http://schemas.microsoft.com/office/powerpoint/2010/main" val="77582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9312</TotalTime>
  <Words>1248</Words>
  <Application>Microsoft Office PowerPoint</Application>
  <PresentationFormat>Affichage à l'écran (4:3)</PresentationFormat>
  <Paragraphs>183</Paragraphs>
  <Slides>25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Solstice</vt:lpstr>
      <vt:lpstr>بسم الله الرحمان الرحيم  ( قَالَ رَبِّ اشْرَحْ لِي صَدْرِي (25) وَيَسِّرْ لِي أَمْرِي (26) وَاحْلُلْ عُقْدَةً مِنْ لِسَانِي (27) يَفْقَهُوا قَوْلِي (28) ) صدق الله العظيم     سورة طه</vt:lpstr>
      <vt:lpstr>Présentation PowerPoint</vt:lpstr>
      <vt:lpstr>Présentation PowerPoint</vt:lpstr>
      <vt:lpstr>Types of Organizational Strategies</vt:lpstr>
      <vt:lpstr>Levels of Organizational Strategy</vt:lpstr>
      <vt:lpstr>Corporate-Level Strategies</vt:lpstr>
      <vt:lpstr>Growth Strategies</vt:lpstr>
      <vt:lpstr>Growth Strategies (cont’d)</vt:lpstr>
      <vt:lpstr>Growth Strategies (cont’d)</vt:lpstr>
      <vt:lpstr>Growth Strategies (cont’d)</vt:lpstr>
      <vt:lpstr>Corporate Portfolio Analysis</vt:lpstr>
      <vt:lpstr>The BCG Matrix</vt:lpstr>
      <vt:lpstr>Business-Level Strategy</vt:lpstr>
      <vt:lpstr>The Role of Competitive Advantage</vt:lpstr>
      <vt:lpstr>The Role of Competitive Advantage (cont’d)</vt:lpstr>
      <vt:lpstr>Forces in the Industry  Analysis</vt:lpstr>
      <vt:lpstr>Five Competitive Forces</vt:lpstr>
      <vt:lpstr>Five Competitive Forces</vt:lpstr>
      <vt:lpstr>Competitive Strategies</vt:lpstr>
      <vt:lpstr>Strategic Management Today</vt:lpstr>
      <vt:lpstr>Strategies for Applying e-Business Techniques</vt:lpstr>
      <vt:lpstr>Customer Service Strategies</vt:lpstr>
      <vt:lpstr>Innovation Strategies</vt:lpstr>
      <vt:lpstr>First-Mover Advantages–Disadvantages</vt:lpstr>
      <vt:lpstr>Présentation PowerPoint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.</dc:creator>
  <cp:lastModifiedBy>ACER</cp:lastModifiedBy>
  <cp:revision>1212</cp:revision>
  <dcterms:created xsi:type="dcterms:W3CDTF">2008-12-20T18:29:40Z</dcterms:created>
  <dcterms:modified xsi:type="dcterms:W3CDTF">2025-03-05T11:24:02Z</dcterms:modified>
</cp:coreProperties>
</file>