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56" r:id="rId4"/>
    <p:sldId id="268" r:id="rId5"/>
    <p:sldId id="257" r:id="rId6"/>
    <p:sldId id="267" r:id="rId7"/>
    <p:sldId id="263" r:id="rId8"/>
    <p:sldId id="264" r:id="rId9"/>
    <p:sldId id="266" r:id="rId10"/>
    <p:sldId id="265" r:id="rId11"/>
    <p:sldId id="258" r:id="rId12"/>
    <p:sldId id="259" r:id="rId13"/>
    <p:sldId id="260" r:id="rId14"/>
    <p:sldId id="262" r:id="rId15"/>
    <p:sldId id="261" r:id="rId16"/>
    <p:sldId id="269" r:id="rId17"/>
    <p:sldId id="270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999A-00B8-41AA-BE93-6B7913171735}" type="datetimeFigureOut">
              <a:rPr lang="fr-FR" smtClean="0"/>
              <a:t>27/04/2025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0310B-BB8E-4895-8101-F5AB46689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6142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999A-00B8-41AA-BE93-6B7913171735}" type="datetimeFigureOut">
              <a:rPr lang="fr-FR" smtClean="0"/>
              <a:t>27/04/2025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0310B-BB8E-4895-8101-F5AB46689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965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999A-00B8-41AA-BE93-6B7913171735}" type="datetimeFigureOut">
              <a:rPr lang="fr-FR" smtClean="0"/>
              <a:t>27/04/2025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0310B-BB8E-4895-8101-F5AB46689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6967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999A-00B8-41AA-BE93-6B7913171735}" type="datetimeFigureOut">
              <a:rPr lang="fr-FR" smtClean="0"/>
              <a:t>27/04/2025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0310B-BB8E-4895-8101-F5AB46689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583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999A-00B8-41AA-BE93-6B7913171735}" type="datetimeFigureOut">
              <a:rPr lang="fr-FR" smtClean="0"/>
              <a:t>27/04/2025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0310B-BB8E-4895-8101-F5AB46689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9751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999A-00B8-41AA-BE93-6B7913171735}" type="datetimeFigureOut">
              <a:rPr lang="fr-FR" smtClean="0"/>
              <a:t>27/04/2025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0310B-BB8E-4895-8101-F5AB46689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3473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999A-00B8-41AA-BE93-6B7913171735}" type="datetimeFigureOut">
              <a:rPr lang="fr-FR" smtClean="0"/>
              <a:t>27/04/2025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0310B-BB8E-4895-8101-F5AB46689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6685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999A-00B8-41AA-BE93-6B7913171735}" type="datetimeFigureOut">
              <a:rPr lang="fr-FR" smtClean="0"/>
              <a:t>27/04/2025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0310B-BB8E-4895-8101-F5AB46689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5638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999A-00B8-41AA-BE93-6B7913171735}" type="datetimeFigureOut">
              <a:rPr lang="fr-FR" smtClean="0"/>
              <a:t>27/04/2025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0310B-BB8E-4895-8101-F5AB46689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7847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999A-00B8-41AA-BE93-6B7913171735}" type="datetimeFigureOut">
              <a:rPr lang="fr-FR" smtClean="0"/>
              <a:t>27/04/2025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0310B-BB8E-4895-8101-F5AB46689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2727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999A-00B8-41AA-BE93-6B7913171735}" type="datetimeFigureOut">
              <a:rPr lang="fr-FR" smtClean="0"/>
              <a:t>27/04/2025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0310B-BB8E-4895-8101-F5AB46689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050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5999A-00B8-41AA-BE93-6B7913171735}" type="datetimeFigureOut">
              <a:rPr lang="fr-FR" smtClean="0"/>
              <a:t>27/04/2025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0310B-BB8E-4895-8101-F5AB46689A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8300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Logo mémoire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9266" y="218601"/>
            <a:ext cx="1626012" cy="147372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0" name="Groupe 9"/>
          <p:cNvGrpSpPr/>
          <p:nvPr/>
        </p:nvGrpSpPr>
        <p:grpSpPr>
          <a:xfrm>
            <a:off x="5343098" y="5709650"/>
            <a:ext cx="1610436" cy="835807"/>
            <a:chOff x="5178151" y="5578639"/>
            <a:chExt cx="1610436" cy="835807"/>
          </a:xfrm>
        </p:grpSpPr>
        <p:sp>
          <p:nvSpPr>
            <p:cNvPr id="9" name="Rectangle à coins arrondis 8"/>
            <p:cNvSpPr/>
            <p:nvPr/>
          </p:nvSpPr>
          <p:spPr>
            <a:xfrm>
              <a:off x="5178151" y="5578639"/>
              <a:ext cx="1610436" cy="835807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fr-FR" sz="3200" dirty="0">
                <a:solidFill>
                  <a:schemeClr val="tx1"/>
                </a:solidFill>
              </a:endParaRPr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5309146" y="5673376"/>
              <a:ext cx="134844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ar-DZ" b="1" dirty="0" smtClean="0"/>
                <a:t>السنة الدراسية </a:t>
              </a:r>
            </a:p>
            <a:p>
              <a:pPr algn="ctr"/>
              <a:r>
                <a:rPr lang="ar-DZ" b="1" dirty="0" smtClean="0"/>
                <a:t>2024/2025</a:t>
              </a:r>
              <a:endParaRPr lang="fr-FR" b="1" dirty="0"/>
            </a:p>
          </p:txBody>
        </p:sp>
      </p:grpSp>
      <p:grpSp>
        <p:nvGrpSpPr>
          <p:cNvPr id="14" name="Groupe 13"/>
          <p:cNvGrpSpPr/>
          <p:nvPr/>
        </p:nvGrpSpPr>
        <p:grpSpPr>
          <a:xfrm>
            <a:off x="573206" y="4423228"/>
            <a:ext cx="2415653" cy="1286422"/>
            <a:chOff x="3275463" y="3558533"/>
            <a:chExt cx="2415653" cy="1286422"/>
          </a:xfrm>
        </p:grpSpPr>
        <p:sp>
          <p:nvSpPr>
            <p:cNvPr id="13" name="Rectangle à coins arrondis 12"/>
            <p:cNvSpPr/>
            <p:nvPr/>
          </p:nvSpPr>
          <p:spPr>
            <a:xfrm>
              <a:off x="3275463" y="3558533"/>
              <a:ext cx="2415653" cy="128642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fr-FR" sz="3200" dirty="0">
                <a:solidFill>
                  <a:schemeClr val="tx1"/>
                </a:solidFill>
              </a:endParaRP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3554997" y="3809013"/>
              <a:ext cx="184858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ar-DZ" sz="2000" b="1" dirty="0" smtClean="0">
                  <a:solidFill>
                    <a:srgbClr val="002060"/>
                  </a:solidFill>
                </a:rPr>
                <a:t>تحت إشراف </a:t>
              </a:r>
            </a:p>
            <a:p>
              <a:pPr algn="ctr"/>
              <a:r>
                <a:rPr lang="ar-DZ" sz="2000" b="1" dirty="0" smtClean="0">
                  <a:solidFill>
                    <a:srgbClr val="002060"/>
                  </a:solidFill>
                </a:rPr>
                <a:t>الأستاذة: مناني ص.</a:t>
              </a:r>
              <a:endParaRPr lang="fr-FR" sz="20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15" name="Groupe 14"/>
          <p:cNvGrpSpPr/>
          <p:nvPr/>
        </p:nvGrpSpPr>
        <p:grpSpPr>
          <a:xfrm>
            <a:off x="9307774" y="4423228"/>
            <a:ext cx="2306471" cy="1286422"/>
            <a:chOff x="9225887" y="3302758"/>
            <a:chExt cx="2567246" cy="1370950"/>
          </a:xfrm>
        </p:grpSpPr>
        <p:sp>
          <p:nvSpPr>
            <p:cNvPr id="12" name="Rectangle à coins arrondis 11"/>
            <p:cNvSpPr/>
            <p:nvPr/>
          </p:nvSpPr>
          <p:spPr>
            <a:xfrm>
              <a:off x="9225887" y="3302758"/>
              <a:ext cx="2567246" cy="137095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fr-FR" sz="3200" dirty="0">
                <a:solidFill>
                  <a:schemeClr val="tx1"/>
                </a:solidFill>
              </a:endParaRPr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9559570" y="3665067"/>
              <a:ext cx="189988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ar-DZ" sz="2000" b="1" dirty="0" smtClean="0">
                  <a:solidFill>
                    <a:srgbClr val="002060"/>
                  </a:solidFill>
                </a:rPr>
                <a:t>من اعداد: </a:t>
              </a:r>
            </a:p>
            <a:p>
              <a:pPr algn="ctr"/>
              <a:r>
                <a:rPr lang="ar-DZ" sz="2000" b="1" dirty="0" smtClean="0">
                  <a:solidFill>
                    <a:srgbClr val="002060"/>
                  </a:solidFill>
                </a:rPr>
                <a:t>موسي محمد الحسين</a:t>
              </a:r>
              <a:endParaRPr lang="fr-FR" sz="20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17" name="Groupe 16"/>
          <p:cNvGrpSpPr/>
          <p:nvPr/>
        </p:nvGrpSpPr>
        <p:grpSpPr>
          <a:xfrm>
            <a:off x="3432815" y="2053751"/>
            <a:ext cx="5431002" cy="1542198"/>
            <a:chOff x="3607108" y="1760560"/>
            <a:chExt cx="5431002" cy="1542198"/>
          </a:xfrm>
        </p:grpSpPr>
        <p:sp>
          <p:nvSpPr>
            <p:cNvPr id="11" name="Rectangle à coins arrondis 10"/>
            <p:cNvSpPr/>
            <p:nvPr/>
          </p:nvSpPr>
          <p:spPr>
            <a:xfrm>
              <a:off x="3607108" y="1760560"/>
              <a:ext cx="5431002" cy="1542198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fr-FR" sz="3200" dirty="0">
                <a:solidFill>
                  <a:schemeClr val="tx1"/>
                </a:solidFill>
              </a:endParaRPr>
            </a:p>
          </p:txBody>
        </p:sp>
        <p:sp>
          <p:nvSpPr>
            <p:cNvPr id="16" name="ZoneTexte 15"/>
            <p:cNvSpPr txBox="1"/>
            <p:nvPr/>
          </p:nvSpPr>
          <p:spPr>
            <a:xfrm>
              <a:off x="3751937" y="2239271"/>
              <a:ext cx="514134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 rtl="1"/>
              <a:r>
                <a:rPr lang="ar-DZ" sz="3200" b="1" dirty="0" smtClean="0">
                  <a:solidFill>
                    <a:srgbClr val="002060"/>
                  </a:solidFill>
                </a:rPr>
                <a:t>دراسة حالة حول شركة </a:t>
              </a:r>
              <a:r>
                <a:rPr lang="ar-DZ" sz="3200" b="1" dirty="0" err="1" smtClean="0">
                  <a:solidFill>
                    <a:srgbClr val="002060"/>
                  </a:solidFill>
                </a:rPr>
                <a:t>فايزر</a:t>
              </a:r>
              <a:r>
                <a:rPr lang="ar-DZ" sz="3200" b="1" dirty="0" smtClean="0">
                  <a:solidFill>
                    <a:srgbClr val="002060"/>
                  </a:solidFill>
                </a:rPr>
                <a:t> </a:t>
              </a:r>
              <a:r>
                <a:rPr lang="fr-FR" sz="3200" b="1" dirty="0" smtClean="0">
                  <a:solidFill>
                    <a:srgbClr val="002060"/>
                  </a:solidFill>
                </a:rPr>
                <a:t>Pfizer</a:t>
              </a:r>
              <a:endParaRPr lang="fr-FR" sz="32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18" name="ZoneTexte 17"/>
          <p:cNvSpPr txBox="1"/>
          <p:nvPr/>
        </p:nvSpPr>
        <p:spPr>
          <a:xfrm>
            <a:off x="3241746" y="218601"/>
            <a:ext cx="656461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DZ" sz="3200" b="1" dirty="0" smtClean="0">
                <a:solidFill>
                  <a:srgbClr val="002060"/>
                </a:solidFill>
              </a:rPr>
              <a:t>جامعة محمد خيضر-بسكرة </a:t>
            </a:r>
          </a:p>
          <a:p>
            <a:pPr algn="ctr"/>
            <a:r>
              <a:rPr lang="ar-DZ" sz="3200" b="1" dirty="0" smtClean="0">
                <a:solidFill>
                  <a:srgbClr val="002060"/>
                </a:solidFill>
              </a:rPr>
              <a:t>كلية العلوم الاقتصادية والتجارية وعلوم التسيير </a:t>
            </a:r>
            <a:endParaRPr lang="fr-FR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54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/>
          <p:cNvGrpSpPr/>
          <p:nvPr/>
        </p:nvGrpSpPr>
        <p:grpSpPr>
          <a:xfrm>
            <a:off x="1596788" y="1787854"/>
            <a:ext cx="9252376" cy="4039739"/>
            <a:chOff x="2142699" y="928046"/>
            <a:chExt cx="9252376" cy="4039739"/>
          </a:xfrm>
        </p:grpSpPr>
        <p:sp>
          <p:nvSpPr>
            <p:cNvPr id="4" name="Rectangle à coins arrondis 3"/>
            <p:cNvSpPr/>
            <p:nvPr/>
          </p:nvSpPr>
          <p:spPr>
            <a:xfrm>
              <a:off x="2142699" y="928046"/>
              <a:ext cx="9252376" cy="4039739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3200" dirty="0">
                <a:solidFill>
                  <a:schemeClr val="tx1"/>
                </a:solidFill>
              </a:endParaRPr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2683358" y="1255596"/>
              <a:ext cx="8261340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DZ" sz="2400" b="1" dirty="0" smtClean="0">
                  <a:solidFill>
                    <a:srgbClr val="0070C0"/>
                  </a:solidFill>
                </a:rPr>
                <a:t>7. العمليات</a:t>
              </a:r>
            </a:p>
            <a:p>
              <a:pPr marL="342900" indent="-342900" algn="r" rtl="1">
                <a:buFont typeface="Wingdings" panose="05000000000000000000" pitchFamily="2" charset="2"/>
                <a:buChar char="v"/>
              </a:pPr>
              <a:r>
                <a:rPr lang="ar-DZ" sz="2400" b="1" u="sng" dirty="0" smtClean="0">
                  <a:solidFill>
                    <a:srgbClr val="002060"/>
                  </a:solidFill>
                </a:rPr>
                <a:t>عمليات البحث والتطوير</a:t>
              </a:r>
            </a:p>
            <a:p>
              <a:pPr marL="342900" indent="-342900" algn="r" rtl="1">
                <a:buClr>
                  <a:srgbClr val="0070C0"/>
                </a:buClr>
                <a:buFont typeface="Arial" panose="020B0604020202020204" pitchFamily="34" charset="0"/>
                <a:buChar char="•"/>
              </a:pPr>
              <a:r>
                <a:rPr lang="ar-DZ" sz="2400" dirty="0" smtClean="0"/>
                <a:t>نظام متكامل لإدارة التجارب السريرية بسرعة وكفاءة. </a:t>
              </a:r>
            </a:p>
            <a:p>
              <a:pPr marL="342900" indent="-342900" algn="r" rtl="1">
                <a:buClr>
                  <a:srgbClr val="0070C0"/>
                </a:buClr>
                <a:buFont typeface="Arial" panose="020B0604020202020204" pitchFamily="34" charset="0"/>
                <a:buChar char="•"/>
              </a:pPr>
              <a:r>
                <a:rPr lang="ar-DZ" sz="2400" dirty="0" smtClean="0"/>
                <a:t>استخدام الذكاء الاصطناعي لتحليل البيانات الطبية وتسريع اكتشاف الأدوية.</a:t>
              </a:r>
            </a:p>
            <a:p>
              <a:pPr marL="342900" indent="-342900" algn="r" rtl="1">
                <a:buFont typeface="Wingdings" panose="05000000000000000000" pitchFamily="2" charset="2"/>
                <a:buChar char="v"/>
              </a:pPr>
              <a:r>
                <a:rPr lang="ar-DZ" sz="2400" b="1" u="sng" dirty="0" smtClean="0">
                  <a:solidFill>
                    <a:srgbClr val="002060"/>
                  </a:solidFill>
                </a:rPr>
                <a:t>التصنيع والجودة</a:t>
              </a:r>
            </a:p>
            <a:p>
              <a:pPr marL="342900" indent="-342900" algn="r" rtl="1">
                <a:buClr>
                  <a:srgbClr val="0070C0"/>
                </a:buClr>
                <a:buFont typeface="Arial" panose="020B0604020202020204" pitchFamily="34" charset="0"/>
                <a:buChar char="•"/>
              </a:pPr>
              <a:r>
                <a:rPr lang="ar-DZ" sz="2400" dirty="0" smtClean="0"/>
                <a:t>أنظمة تتبع إلكترونية لمراقبة جودة الأدوية عبر سلسلة التوريد.</a:t>
              </a:r>
            </a:p>
            <a:p>
              <a:pPr marL="342900" indent="-342900" algn="r" rtl="1">
                <a:buClr>
                  <a:srgbClr val="0070C0"/>
                </a:buClr>
                <a:buFont typeface="Arial" panose="020B0604020202020204" pitchFamily="34" charset="0"/>
                <a:buChar char="•"/>
              </a:pPr>
              <a:r>
                <a:rPr lang="ar-DZ" sz="2400" dirty="0" smtClean="0"/>
                <a:t>عمليات انتاج خاضعة لمعايير صارمة. </a:t>
              </a:r>
            </a:p>
          </p:txBody>
        </p:sp>
      </p:grpSp>
      <p:sp>
        <p:nvSpPr>
          <p:cNvPr id="6" name="Organigramme : Alternative 5"/>
          <p:cNvSpPr/>
          <p:nvPr/>
        </p:nvSpPr>
        <p:spPr>
          <a:xfrm>
            <a:off x="4034683" y="120853"/>
            <a:ext cx="4072087" cy="723332"/>
          </a:xfrm>
          <a:prstGeom prst="flowChartAlternate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000" b="1" dirty="0" smtClean="0">
                <a:solidFill>
                  <a:srgbClr val="0070C0"/>
                </a:solidFill>
              </a:rPr>
              <a:t>المزيج التسويقي</a:t>
            </a:r>
            <a:endParaRPr lang="fr-FR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64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Alternative 3"/>
          <p:cNvSpPr/>
          <p:nvPr/>
        </p:nvSpPr>
        <p:spPr>
          <a:xfrm>
            <a:off x="4034683" y="189092"/>
            <a:ext cx="4072087" cy="723332"/>
          </a:xfrm>
          <a:prstGeom prst="flowChartAlternate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000" b="1" dirty="0" smtClean="0">
                <a:solidFill>
                  <a:srgbClr val="0070C0"/>
                </a:solidFill>
              </a:rPr>
              <a:t>تحليل </a:t>
            </a:r>
            <a:r>
              <a:rPr lang="fr-FR" sz="4000" b="1" dirty="0" smtClean="0">
                <a:solidFill>
                  <a:srgbClr val="0070C0"/>
                </a:solidFill>
              </a:rPr>
              <a:t>PESTEL</a:t>
            </a:r>
            <a:endParaRPr lang="fr-FR" sz="4000" b="1" dirty="0">
              <a:solidFill>
                <a:srgbClr val="0070C0"/>
              </a:solidFill>
            </a:endParaRPr>
          </a:p>
        </p:txBody>
      </p:sp>
      <p:grpSp>
        <p:nvGrpSpPr>
          <p:cNvPr id="7" name="Groupe 6"/>
          <p:cNvGrpSpPr/>
          <p:nvPr/>
        </p:nvGrpSpPr>
        <p:grpSpPr>
          <a:xfrm>
            <a:off x="6878470" y="1910122"/>
            <a:ext cx="5641075" cy="3343702"/>
            <a:chOff x="6701050" y="1187356"/>
            <a:chExt cx="5641075" cy="3343702"/>
          </a:xfrm>
        </p:grpSpPr>
        <p:sp>
          <p:nvSpPr>
            <p:cNvPr id="5" name="Rectangle à coins arrondis 4"/>
            <p:cNvSpPr/>
            <p:nvPr/>
          </p:nvSpPr>
          <p:spPr>
            <a:xfrm>
              <a:off x="7096836" y="1187356"/>
              <a:ext cx="4672083" cy="334370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fr-FR" dirty="0">
                <a:solidFill>
                  <a:srgbClr val="0070C0"/>
                </a:solidFill>
              </a:endParaRPr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6701050" y="1719615"/>
              <a:ext cx="5641075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DZ" sz="3200" b="1" dirty="0" smtClean="0">
                  <a:solidFill>
                    <a:srgbClr val="0070C0"/>
                  </a:solidFill>
                </a:rPr>
                <a:t>العوامل السياسية </a:t>
              </a:r>
            </a:p>
            <a:p>
              <a:pPr marL="1200150" lvl="2" indent="-285750" algn="r" rtl="1">
                <a:buClr>
                  <a:srgbClr val="0070C0"/>
                </a:buClr>
                <a:buFont typeface="Wingdings" panose="05000000000000000000" pitchFamily="2" charset="2"/>
                <a:buChar char="§"/>
              </a:pPr>
              <a:r>
                <a:rPr lang="ar-DZ" sz="3200" dirty="0" smtClean="0"/>
                <a:t>اللوائح الحكومية </a:t>
              </a:r>
            </a:p>
            <a:p>
              <a:pPr marL="1200150" lvl="2" indent="-285750" algn="r" rtl="1">
                <a:buClr>
                  <a:srgbClr val="0070C0"/>
                </a:buClr>
                <a:buFont typeface="Wingdings" panose="05000000000000000000" pitchFamily="2" charset="2"/>
                <a:buChar char="§"/>
              </a:pPr>
              <a:r>
                <a:rPr lang="ar-DZ" sz="3200" dirty="0" smtClean="0"/>
                <a:t>الضرائب والسياسات التجارية</a:t>
              </a:r>
            </a:p>
            <a:p>
              <a:pPr marL="1200150" lvl="2" indent="-285750" algn="r" rtl="1">
                <a:buClr>
                  <a:srgbClr val="0070C0"/>
                </a:buClr>
                <a:buFont typeface="Wingdings" panose="05000000000000000000" pitchFamily="2" charset="2"/>
                <a:buChar char="§"/>
              </a:pPr>
              <a:r>
                <a:rPr lang="ar-DZ" sz="3200" dirty="0" smtClean="0"/>
                <a:t>العلاقات الدولية </a:t>
              </a:r>
            </a:p>
          </p:txBody>
        </p:sp>
      </p:grpSp>
      <p:grpSp>
        <p:nvGrpSpPr>
          <p:cNvPr id="10" name="Groupe 9"/>
          <p:cNvGrpSpPr/>
          <p:nvPr/>
        </p:nvGrpSpPr>
        <p:grpSpPr>
          <a:xfrm>
            <a:off x="0" y="1910122"/>
            <a:ext cx="5619466" cy="3343702"/>
            <a:chOff x="415687" y="1187356"/>
            <a:chExt cx="5619466" cy="3343702"/>
          </a:xfrm>
        </p:grpSpPr>
        <p:sp>
          <p:nvSpPr>
            <p:cNvPr id="8" name="Rectangle à coins arrondis 7"/>
            <p:cNvSpPr/>
            <p:nvPr/>
          </p:nvSpPr>
          <p:spPr>
            <a:xfrm>
              <a:off x="641446" y="1187356"/>
              <a:ext cx="4763068" cy="334370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fr-FR" dirty="0">
                <a:solidFill>
                  <a:srgbClr val="0070C0"/>
                </a:solidFill>
              </a:endParaRP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415687" y="1581934"/>
              <a:ext cx="5619466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DZ" sz="3200" b="1" dirty="0" smtClean="0">
                  <a:solidFill>
                    <a:srgbClr val="0070C0"/>
                  </a:solidFill>
                </a:rPr>
                <a:t>العوامل الاقتصادية</a:t>
              </a:r>
            </a:p>
            <a:p>
              <a:pPr marL="1200150" lvl="2" indent="-285750" algn="r" rtl="1">
                <a:buClr>
                  <a:srgbClr val="0070C0"/>
                </a:buClr>
                <a:buFont typeface="Wingdings" panose="05000000000000000000" pitchFamily="2" charset="2"/>
                <a:buChar char="§"/>
              </a:pPr>
              <a:r>
                <a:rPr lang="ar-DZ" sz="3200" dirty="0" smtClean="0"/>
                <a:t>أسعار الصرف</a:t>
              </a:r>
            </a:p>
            <a:p>
              <a:pPr marL="1200150" lvl="2" indent="-285750" algn="r" rtl="1">
                <a:buClr>
                  <a:srgbClr val="0070C0"/>
                </a:buClr>
                <a:buFont typeface="Wingdings" panose="05000000000000000000" pitchFamily="2" charset="2"/>
                <a:buChar char="§"/>
              </a:pPr>
              <a:r>
                <a:rPr lang="ar-DZ" sz="3200" dirty="0" smtClean="0"/>
                <a:t>الركود أو الانتعاش الاقتصادي</a:t>
              </a:r>
            </a:p>
            <a:p>
              <a:pPr marL="1200150" lvl="2" indent="-285750" algn="r" rtl="1">
                <a:buClr>
                  <a:srgbClr val="0070C0"/>
                </a:buClr>
                <a:buFont typeface="Wingdings" panose="05000000000000000000" pitchFamily="2" charset="2"/>
                <a:buChar char="§"/>
              </a:pPr>
              <a:r>
                <a:rPr lang="ar-DZ" sz="3200" dirty="0" smtClean="0"/>
                <a:t>التمويل الحكومي للرعاية الصحية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9447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6550925" y="2012645"/>
            <a:ext cx="5641075" cy="3343702"/>
            <a:chOff x="1965277" y="1581934"/>
            <a:chExt cx="5641075" cy="3343702"/>
          </a:xfrm>
        </p:grpSpPr>
        <p:sp>
          <p:nvSpPr>
            <p:cNvPr id="5" name="Rectangle à coins arrondis 4"/>
            <p:cNvSpPr/>
            <p:nvPr/>
          </p:nvSpPr>
          <p:spPr>
            <a:xfrm>
              <a:off x="2568055" y="1581934"/>
              <a:ext cx="4763068" cy="334370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fr-FR" dirty="0">
                <a:solidFill>
                  <a:srgbClr val="0070C0"/>
                </a:solidFill>
              </a:endParaRPr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1965277" y="2121659"/>
              <a:ext cx="5641075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DZ" sz="3200" b="1" dirty="0" smtClean="0">
                  <a:solidFill>
                    <a:srgbClr val="0070C0"/>
                  </a:solidFill>
                </a:rPr>
                <a:t>العوامل الاجتماعية </a:t>
              </a:r>
            </a:p>
            <a:p>
              <a:pPr marL="1200150" lvl="2" indent="-285750" algn="r" rtl="1">
                <a:buClr>
                  <a:srgbClr val="0070C0"/>
                </a:buClr>
                <a:buFont typeface="Wingdings" panose="05000000000000000000" pitchFamily="2" charset="2"/>
                <a:buChar char="§"/>
              </a:pPr>
              <a:r>
                <a:rPr lang="ar-DZ" sz="3200" dirty="0" smtClean="0"/>
                <a:t>الوعي الصحي </a:t>
              </a:r>
            </a:p>
            <a:p>
              <a:pPr marL="1200150" lvl="2" indent="-285750" algn="r" rtl="1">
                <a:buClr>
                  <a:srgbClr val="0070C0"/>
                </a:buClr>
                <a:buFont typeface="Wingdings" panose="05000000000000000000" pitchFamily="2" charset="2"/>
                <a:buChar char="§"/>
              </a:pPr>
              <a:r>
                <a:rPr lang="ar-DZ" sz="3200" dirty="0" smtClean="0"/>
                <a:t>الشيخوخة السكانية</a:t>
              </a:r>
            </a:p>
            <a:p>
              <a:pPr marL="1200150" lvl="2" indent="-285750" algn="r" rtl="1">
                <a:buClr>
                  <a:srgbClr val="0070C0"/>
                </a:buClr>
                <a:buFont typeface="Wingdings" panose="05000000000000000000" pitchFamily="2" charset="2"/>
                <a:buChar char="§"/>
              </a:pPr>
              <a:r>
                <a:rPr lang="ar-DZ" sz="3200" dirty="0" smtClean="0"/>
                <a:t>مواقف الناس اتجاه التطعيم</a:t>
              </a:r>
            </a:p>
          </p:txBody>
        </p:sp>
      </p:grpSp>
      <p:grpSp>
        <p:nvGrpSpPr>
          <p:cNvPr id="7" name="Groupe 6"/>
          <p:cNvGrpSpPr/>
          <p:nvPr/>
        </p:nvGrpSpPr>
        <p:grpSpPr>
          <a:xfrm>
            <a:off x="-297976" y="2012645"/>
            <a:ext cx="5641075" cy="3343702"/>
            <a:chOff x="1965277" y="1581934"/>
            <a:chExt cx="5641075" cy="3343702"/>
          </a:xfrm>
        </p:grpSpPr>
        <p:sp>
          <p:nvSpPr>
            <p:cNvPr id="8" name="Rectangle à coins arrondis 7"/>
            <p:cNvSpPr/>
            <p:nvPr/>
          </p:nvSpPr>
          <p:spPr>
            <a:xfrm>
              <a:off x="2568055" y="1581934"/>
              <a:ext cx="4763068" cy="334370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fr-FR" dirty="0">
                <a:solidFill>
                  <a:srgbClr val="0070C0"/>
                </a:solidFill>
              </a:endParaRP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1965277" y="1976512"/>
              <a:ext cx="5641075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DZ" sz="3200" b="1" dirty="0" smtClean="0">
                  <a:solidFill>
                    <a:srgbClr val="0070C0"/>
                  </a:solidFill>
                </a:rPr>
                <a:t>العوامل التكنولوجية </a:t>
              </a:r>
            </a:p>
            <a:p>
              <a:pPr marL="1200150" lvl="2" indent="-285750" algn="r" rtl="1">
                <a:buClr>
                  <a:srgbClr val="0070C0"/>
                </a:buClr>
                <a:buFont typeface="Wingdings" panose="05000000000000000000" pitchFamily="2" charset="2"/>
                <a:buChar char="§"/>
              </a:pPr>
              <a:r>
                <a:rPr lang="ar-DZ" sz="3200" dirty="0" smtClean="0"/>
                <a:t>الابتكار والبحث العلمي</a:t>
              </a:r>
            </a:p>
            <a:p>
              <a:pPr marL="1200150" lvl="2" indent="-285750" algn="r" rtl="1">
                <a:buClr>
                  <a:srgbClr val="0070C0"/>
                </a:buClr>
                <a:buFont typeface="Wingdings" panose="05000000000000000000" pitchFamily="2" charset="2"/>
                <a:buChar char="§"/>
              </a:pPr>
              <a:r>
                <a:rPr lang="ar-DZ" sz="3200" dirty="0" smtClean="0"/>
                <a:t>الذكاء الاصطناعي وتحليل البيانات</a:t>
              </a:r>
            </a:p>
            <a:p>
              <a:pPr marL="1200150" lvl="2" indent="-285750" algn="r" rtl="1">
                <a:buClr>
                  <a:srgbClr val="0070C0"/>
                </a:buClr>
                <a:buFont typeface="Wingdings" panose="05000000000000000000" pitchFamily="2" charset="2"/>
                <a:buChar char="§"/>
              </a:pPr>
              <a:r>
                <a:rPr lang="ar-DZ" sz="3200" dirty="0" smtClean="0"/>
                <a:t>التقنيات الحيوية</a:t>
              </a:r>
            </a:p>
          </p:txBody>
        </p:sp>
      </p:grpSp>
      <p:sp>
        <p:nvSpPr>
          <p:cNvPr id="10" name="Organigramme : Alternative 9"/>
          <p:cNvSpPr/>
          <p:nvPr/>
        </p:nvSpPr>
        <p:spPr>
          <a:xfrm>
            <a:off x="4034683" y="189092"/>
            <a:ext cx="4072087" cy="723332"/>
          </a:xfrm>
          <a:prstGeom prst="flowChartAlternate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000" b="1" dirty="0" smtClean="0">
                <a:solidFill>
                  <a:srgbClr val="0070C0"/>
                </a:solidFill>
              </a:rPr>
              <a:t>تحليل </a:t>
            </a:r>
            <a:r>
              <a:rPr lang="fr-FR" sz="4000" b="1" dirty="0" smtClean="0">
                <a:solidFill>
                  <a:srgbClr val="0070C0"/>
                </a:solidFill>
              </a:rPr>
              <a:t>PESTEL</a:t>
            </a:r>
            <a:endParaRPr lang="fr-FR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16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6741995" y="1883392"/>
            <a:ext cx="5641075" cy="3343702"/>
            <a:chOff x="2129051" y="1581934"/>
            <a:chExt cx="5641075" cy="3343702"/>
          </a:xfrm>
        </p:grpSpPr>
        <p:sp>
          <p:nvSpPr>
            <p:cNvPr id="5" name="Rectangle à coins arrondis 4"/>
            <p:cNvSpPr/>
            <p:nvPr/>
          </p:nvSpPr>
          <p:spPr>
            <a:xfrm>
              <a:off x="2568055" y="1581934"/>
              <a:ext cx="4763068" cy="334370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fr-FR" dirty="0">
                <a:solidFill>
                  <a:srgbClr val="0070C0"/>
                </a:solidFill>
              </a:endParaRPr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2129051" y="2067068"/>
              <a:ext cx="5641075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DZ" sz="3200" b="1" dirty="0" smtClean="0">
                  <a:solidFill>
                    <a:srgbClr val="0070C0"/>
                  </a:solidFill>
                </a:rPr>
                <a:t>العوامل البيئية </a:t>
              </a:r>
            </a:p>
            <a:p>
              <a:pPr marL="1200150" lvl="2" indent="-285750" algn="r" rtl="1">
                <a:buClr>
                  <a:srgbClr val="0070C0"/>
                </a:buClr>
                <a:buFont typeface="Wingdings" panose="05000000000000000000" pitchFamily="2" charset="2"/>
                <a:buChar char="§"/>
              </a:pPr>
              <a:r>
                <a:rPr lang="ar-DZ" sz="3200" dirty="0" smtClean="0"/>
                <a:t>الضغوط البيئية </a:t>
              </a:r>
            </a:p>
            <a:p>
              <a:pPr marL="1200150" lvl="2" indent="-285750" algn="r" rtl="1">
                <a:buClr>
                  <a:srgbClr val="0070C0"/>
                </a:buClr>
                <a:buFont typeface="Wingdings" panose="05000000000000000000" pitchFamily="2" charset="2"/>
                <a:buChar char="§"/>
              </a:pPr>
              <a:r>
                <a:rPr lang="ar-DZ" sz="3200" dirty="0" smtClean="0"/>
                <a:t>تغير المناخ</a:t>
              </a:r>
            </a:p>
            <a:p>
              <a:pPr marL="1200150" lvl="2" indent="-285750" algn="r" rtl="1">
                <a:buClr>
                  <a:srgbClr val="0070C0"/>
                </a:buClr>
                <a:buFont typeface="Wingdings" panose="05000000000000000000" pitchFamily="2" charset="2"/>
                <a:buChar char="§"/>
              </a:pPr>
              <a:r>
                <a:rPr lang="ar-DZ" sz="3200" dirty="0" smtClean="0"/>
                <a:t>المسؤولية البيئية</a:t>
              </a:r>
            </a:p>
          </p:txBody>
        </p:sp>
      </p:grpSp>
      <p:grpSp>
        <p:nvGrpSpPr>
          <p:cNvPr id="7" name="Groupe 6"/>
          <p:cNvGrpSpPr/>
          <p:nvPr/>
        </p:nvGrpSpPr>
        <p:grpSpPr>
          <a:xfrm>
            <a:off x="-191069" y="1883392"/>
            <a:ext cx="5641075" cy="3343702"/>
            <a:chOff x="1965277" y="1581934"/>
            <a:chExt cx="5641075" cy="3343702"/>
          </a:xfrm>
        </p:grpSpPr>
        <p:sp>
          <p:nvSpPr>
            <p:cNvPr id="8" name="Rectangle à coins arrondis 7"/>
            <p:cNvSpPr/>
            <p:nvPr/>
          </p:nvSpPr>
          <p:spPr>
            <a:xfrm>
              <a:off x="2568055" y="1581934"/>
              <a:ext cx="4763068" cy="334370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fr-FR" dirty="0">
                <a:solidFill>
                  <a:srgbClr val="0070C0"/>
                </a:solidFill>
              </a:endParaRP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1965277" y="2121659"/>
              <a:ext cx="5641075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DZ" sz="3200" b="1" dirty="0" smtClean="0">
                  <a:solidFill>
                    <a:srgbClr val="0070C0"/>
                  </a:solidFill>
                </a:rPr>
                <a:t>العوامل القانونية </a:t>
              </a:r>
            </a:p>
            <a:p>
              <a:pPr marL="1200150" lvl="2" indent="-285750" algn="r" rtl="1">
                <a:buClr>
                  <a:srgbClr val="0070C0"/>
                </a:buClr>
                <a:buFont typeface="Wingdings" panose="05000000000000000000" pitchFamily="2" charset="2"/>
                <a:buChar char="§"/>
              </a:pPr>
              <a:r>
                <a:rPr lang="ar-DZ" sz="3200" dirty="0" smtClean="0"/>
                <a:t>حقوق الملكية الفكرية </a:t>
              </a:r>
            </a:p>
            <a:p>
              <a:pPr marL="1200150" lvl="2" indent="-285750" algn="r" rtl="1">
                <a:buClr>
                  <a:srgbClr val="0070C0"/>
                </a:buClr>
                <a:buFont typeface="Wingdings" panose="05000000000000000000" pitchFamily="2" charset="2"/>
                <a:buChar char="§"/>
              </a:pPr>
              <a:r>
                <a:rPr lang="ar-DZ" sz="3200" dirty="0" smtClean="0"/>
                <a:t>التشريعات الصحية</a:t>
              </a:r>
            </a:p>
            <a:p>
              <a:pPr marL="1200150" lvl="2" indent="-285750" algn="r" rtl="1">
                <a:buClr>
                  <a:srgbClr val="0070C0"/>
                </a:buClr>
                <a:buFont typeface="Wingdings" panose="05000000000000000000" pitchFamily="2" charset="2"/>
                <a:buChar char="§"/>
              </a:pPr>
              <a:r>
                <a:rPr lang="ar-DZ" sz="3200" dirty="0" smtClean="0"/>
                <a:t>الدعاوى القضائية</a:t>
              </a:r>
            </a:p>
          </p:txBody>
        </p:sp>
      </p:grpSp>
      <p:sp>
        <p:nvSpPr>
          <p:cNvPr id="10" name="Organigramme : Alternative 9"/>
          <p:cNvSpPr/>
          <p:nvPr/>
        </p:nvSpPr>
        <p:spPr>
          <a:xfrm>
            <a:off x="4034683" y="189092"/>
            <a:ext cx="4072087" cy="723332"/>
          </a:xfrm>
          <a:prstGeom prst="flowChartAlternate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000" b="1" dirty="0" smtClean="0">
                <a:solidFill>
                  <a:srgbClr val="0070C0"/>
                </a:solidFill>
              </a:rPr>
              <a:t>تحليل </a:t>
            </a:r>
            <a:r>
              <a:rPr lang="fr-FR" sz="4000" b="1" dirty="0" smtClean="0">
                <a:solidFill>
                  <a:srgbClr val="0070C0"/>
                </a:solidFill>
              </a:rPr>
              <a:t>PESTEL</a:t>
            </a:r>
            <a:endParaRPr lang="fr-FR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21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/>
          <p:cNvGrpSpPr/>
          <p:nvPr/>
        </p:nvGrpSpPr>
        <p:grpSpPr>
          <a:xfrm>
            <a:off x="-150125" y="1324821"/>
            <a:ext cx="6691952" cy="4517408"/>
            <a:chOff x="2387967" y="1581934"/>
            <a:chExt cx="5641075" cy="3343702"/>
          </a:xfrm>
        </p:grpSpPr>
        <p:sp>
          <p:nvSpPr>
            <p:cNvPr id="8" name="Rectangle à coins arrondis 7"/>
            <p:cNvSpPr/>
            <p:nvPr/>
          </p:nvSpPr>
          <p:spPr>
            <a:xfrm>
              <a:off x="2568055" y="1581934"/>
              <a:ext cx="4763068" cy="334370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fr-FR" dirty="0">
                <a:solidFill>
                  <a:srgbClr val="0070C0"/>
                </a:solidFill>
              </a:endParaRP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2387967" y="2697935"/>
              <a:ext cx="5641075" cy="11116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200150" lvl="2" indent="-285750" algn="r" rtl="1">
                <a:buClr>
                  <a:srgbClr val="0070C0"/>
                </a:buClr>
                <a:buFont typeface="Wingdings" panose="05000000000000000000" pitchFamily="2" charset="2"/>
                <a:buChar char="§"/>
              </a:pPr>
              <a:r>
                <a:rPr lang="ar-DZ" sz="3200" dirty="0" smtClean="0"/>
                <a:t>التأخر في تطوير بعض المنتجات جديدة</a:t>
              </a:r>
            </a:p>
            <a:p>
              <a:pPr marL="1200150" lvl="2" indent="-285750" algn="r" rtl="1">
                <a:buClr>
                  <a:srgbClr val="0070C0"/>
                </a:buClr>
                <a:buFont typeface="Wingdings" panose="05000000000000000000" pitchFamily="2" charset="2"/>
                <a:buChar char="§"/>
              </a:pPr>
              <a:r>
                <a:rPr lang="ar-DZ" sz="3200" dirty="0" smtClean="0"/>
                <a:t>ارتفاع التكاليف التشغيلية والانتاجية</a:t>
              </a:r>
            </a:p>
            <a:p>
              <a:pPr lvl="2" algn="r" rtl="1">
                <a:buClr>
                  <a:srgbClr val="0070C0"/>
                </a:buClr>
              </a:pPr>
              <a:endParaRPr lang="ar-DZ" sz="3200" dirty="0" smtClean="0"/>
            </a:p>
          </p:txBody>
        </p:sp>
      </p:grpSp>
      <p:sp>
        <p:nvSpPr>
          <p:cNvPr id="10" name="Organigramme : Alternative 9"/>
          <p:cNvSpPr/>
          <p:nvPr/>
        </p:nvSpPr>
        <p:spPr>
          <a:xfrm>
            <a:off x="4034683" y="189092"/>
            <a:ext cx="4072087" cy="723332"/>
          </a:xfrm>
          <a:prstGeom prst="flowChartAlternate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000" b="1" dirty="0" smtClean="0">
                <a:solidFill>
                  <a:srgbClr val="0070C0"/>
                </a:solidFill>
              </a:rPr>
              <a:t>تحليل </a:t>
            </a:r>
            <a:r>
              <a:rPr lang="fr-FR" sz="4000" b="1" dirty="0" smtClean="0">
                <a:solidFill>
                  <a:srgbClr val="0070C0"/>
                </a:solidFill>
              </a:rPr>
              <a:t>SWOT</a:t>
            </a:r>
            <a:endParaRPr lang="fr-FR" sz="4000" b="1" dirty="0">
              <a:solidFill>
                <a:srgbClr val="0070C0"/>
              </a:solidFill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5982121" y="1324820"/>
            <a:ext cx="6549613" cy="4517409"/>
            <a:chOff x="5940489" y="1187356"/>
            <a:chExt cx="6549613" cy="4517409"/>
          </a:xfrm>
        </p:grpSpPr>
        <p:grpSp>
          <p:nvGrpSpPr>
            <p:cNvPr id="4" name="Groupe 3"/>
            <p:cNvGrpSpPr/>
            <p:nvPr/>
          </p:nvGrpSpPr>
          <p:grpSpPr>
            <a:xfrm>
              <a:off x="5940489" y="1187356"/>
              <a:ext cx="6549613" cy="4517409"/>
              <a:chOff x="2568055" y="1581934"/>
              <a:chExt cx="5104664" cy="3343702"/>
            </a:xfrm>
          </p:grpSpPr>
          <p:sp>
            <p:nvSpPr>
              <p:cNvPr id="5" name="Rectangle à coins arrondis 4"/>
              <p:cNvSpPr/>
              <p:nvPr/>
            </p:nvSpPr>
            <p:spPr>
              <a:xfrm>
                <a:off x="2568055" y="1581934"/>
                <a:ext cx="4763068" cy="3343702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fr-FR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" name="ZoneTexte 5"/>
              <p:cNvSpPr txBox="1"/>
              <p:nvPr/>
            </p:nvSpPr>
            <p:spPr>
              <a:xfrm>
                <a:off x="2824601" y="2523270"/>
                <a:ext cx="4848118" cy="18908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200150" lvl="2" indent="-285750" algn="r" rtl="1">
                  <a:buClr>
                    <a:srgbClr val="0070C0"/>
                  </a:buClr>
                  <a:buFont typeface="Wingdings" panose="05000000000000000000" pitchFamily="2" charset="2"/>
                  <a:buChar char="§"/>
                </a:pPr>
                <a:r>
                  <a:rPr lang="ar-DZ" sz="3200" dirty="0" smtClean="0"/>
                  <a:t>قوة العلامة التجارية والسمعة العالمية </a:t>
                </a:r>
              </a:p>
              <a:p>
                <a:pPr marL="1200150" lvl="2" indent="-285750" algn="r" rtl="1">
                  <a:buClr>
                    <a:srgbClr val="0070C0"/>
                  </a:buClr>
                  <a:buFont typeface="Wingdings" panose="05000000000000000000" pitchFamily="2" charset="2"/>
                  <a:buChar char="§"/>
                </a:pPr>
                <a:r>
                  <a:rPr lang="ar-DZ" sz="3200" dirty="0" smtClean="0"/>
                  <a:t>الاستثمارات الضخمة في البحث والتطوير</a:t>
                </a:r>
              </a:p>
              <a:p>
                <a:pPr marL="1200150" lvl="2" indent="-285750" algn="r" rtl="1">
                  <a:buClr>
                    <a:srgbClr val="0070C0"/>
                  </a:buClr>
                  <a:buFont typeface="Wingdings" panose="05000000000000000000" pitchFamily="2" charset="2"/>
                  <a:buChar char="§"/>
                </a:pPr>
                <a:r>
                  <a:rPr lang="ar-DZ" sz="3200" dirty="0" smtClean="0"/>
                  <a:t>تنوع المنتجات </a:t>
                </a:r>
              </a:p>
              <a:p>
                <a:pPr marL="1200150" lvl="2" indent="-285750" algn="r" rtl="1">
                  <a:buClr>
                    <a:srgbClr val="0070C0"/>
                  </a:buClr>
                  <a:buFont typeface="Wingdings" panose="05000000000000000000" pitchFamily="2" charset="2"/>
                  <a:buChar char="§"/>
                </a:pPr>
                <a:r>
                  <a:rPr lang="ar-DZ" sz="3200" dirty="0" smtClean="0"/>
                  <a:t>انتشار عالم قوي</a:t>
                </a:r>
              </a:p>
            </p:txBody>
          </p:sp>
        </p:grpSp>
        <p:sp>
          <p:nvSpPr>
            <p:cNvPr id="2" name="ZoneTexte 1"/>
            <p:cNvSpPr txBox="1"/>
            <p:nvPr/>
          </p:nvSpPr>
          <p:spPr>
            <a:xfrm>
              <a:off x="7723027" y="1407740"/>
              <a:ext cx="232788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DZ" sz="4800" b="1" dirty="0" smtClean="0">
                  <a:solidFill>
                    <a:srgbClr val="0070C0"/>
                  </a:solidFill>
                </a:rPr>
                <a:t>نقاط القوة </a:t>
              </a:r>
              <a:endParaRPr lang="fr-FR" sz="48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11" name="ZoneTexte 10"/>
          <p:cNvSpPr txBox="1"/>
          <p:nvPr/>
        </p:nvSpPr>
        <p:spPr>
          <a:xfrm>
            <a:off x="1405437" y="1545203"/>
            <a:ext cx="26292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sz="4800" b="1" dirty="0" smtClean="0">
                <a:solidFill>
                  <a:srgbClr val="0070C0"/>
                </a:solidFill>
              </a:rPr>
              <a:t>نقاط الضعف</a:t>
            </a:r>
            <a:endParaRPr lang="fr-FR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49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6124245" y="1469708"/>
            <a:ext cx="6390242" cy="4701477"/>
            <a:chOff x="5940488" y="1302552"/>
            <a:chExt cx="6563262" cy="4517409"/>
          </a:xfrm>
        </p:grpSpPr>
        <p:grpSp>
          <p:nvGrpSpPr>
            <p:cNvPr id="5" name="Groupe 4"/>
            <p:cNvGrpSpPr/>
            <p:nvPr/>
          </p:nvGrpSpPr>
          <p:grpSpPr>
            <a:xfrm>
              <a:off x="5940488" y="1302552"/>
              <a:ext cx="6563262" cy="4517409"/>
              <a:chOff x="2568054" y="1667200"/>
              <a:chExt cx="5115302" cy="3343702"/>
            </a:xfrm>
          </p:grpSpPr>
          <p:sp>
            <p:nvSpPr>
              <p:cNvPr id="7" name="Rectangle à coins arrondis 6"/>
              <p:cNvSpPr/>
              <p:nvPr/>
            </p:nvSpPr>
            <p:spPr>
              <a:xfrm>
                <a:off x="2568054" y="1667200"/>
                <a:ext cx="4763068" cy="3343702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fr-FR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" name="ZoneTexte 7"/>
              <p:cNvSpPr txBox="1"/>
              <p:nvPr/>
            </p:nvSpPr>
            <p:spPr>
              <a:xfrm>
                <a:off x="2835238" y="2407221"/>
                <a:ext cx="4848118" cy="2255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200150" lvl="2" indent="-285750" algn="r" rtl="1">
                  <a:buClr>
                    <a:srgbClr val="0070C0"/>
                  </a:buClr>
                  <a:buFont typeface="Wingdings" panose="05000000000000000000" pitchFamily="2" charset="2"/>
                  <a:buChar char="§"/>
                </a:pPr>
                <a:r>
                  <a:rPr lang="ar-DZ" sz="3200" dirty="0" smtClean="0"/>
                  <a:t>الطلب المتزايد على الرعاية الصحية العالمية </a:t>
                </a:r>
              </a:p>
              <a:p>
                <a:pPr marL="1200150" lvl="2" indent="-285750" algn="r" rtl="1">
                  <a:buClr>
                    <a:srgbClr val="0070C0"/>
                  </a:buClr>
                  <a:buFont typeface="Wingdings" panose="05000000000000000000" pitchFamily="2" charset="2"/>
                  <a:buChar char="§"/>
                </a:pPr>
                <a:r>
                  <a:rPr lang="ar-DZ" sz="3200" dirty="0" smtClean="0"/>
                  <a:t>التوسع في الأسواق الناشئة</a:t>
                </a:r>
              </a:p>
              <a:p>
                <a:pPr marL="1200150" lvl="2" indent="-285750" algn="r" rtl="1">
                  <a:buClr>
                    <a:srgbClr val="0070C0"/>
                  </a:buClr>
                  <a:buFont typeface="Wingdings" panose="05000000000000000000" pitchFamily="2" charset="2"/>
                  <a:buChar char="§"/>
                </a:pPr>
                <a:r>
                  <a:rPr lang="ar-DZ" sz="3200" dirty="0" smtClean="0"/>
                  <a:t>التحول الرقمي والذكاء الاصطناعي في تطوير الادوية </a:t>
                </a:r>
              </a:p>
              <a:p>
                <a:pPr marL="1200150" lvl="2" indent="-285750" algn="r" rtl="1">
                  <a:buClr>
                    <a:srgbClr val="0070C0"/>
                  </a:buClr>
                  <a:buFont typeface="Wingdings" panose="05000000000000000000" pitchFamily="2" charset="2"/>
                  <a:buChar char="§"/>
                </a:pPr>
                <a:r>
                  <a:rPr lang="ar-DZ" sz="3200" dirty="0" err="1" smtClean="0"/>
                  <a:t>الاستحواذات</a:t>
                </a:r>
                <a:r>
                  <a:rPr lang="ar-DZ" sz="3200" dirty="0" smtClean="0"/>
                  <a:t> والشركات الاستراتيجية</a:t>
                </a:r>
              </a:p>
            </p:txBody>
          </p:sp>
        </p:grpSp>
        <p:sp>
          <p:nvSpPr>
            <p:cNvPr id="6" name="ZoneTexte 5"/>
            <p:cNvSpPr txBox="1"/>
            <p:nvPr/>
          </p:nvSpPr>
          <p:spPr>
            <a:xfrm>
              <a:off x="8204908" y="1342508"/>
              <a:ext cx="158248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DZ" sz="4800" b="1" dirty="0" smtClean="0">
                  <a:solidFill>
                    <a:srgbClr val="0070C0"/>
                  </a:solidFill>
                </a:rPr>
                <a:t>الفرص</a:t>
              </a:r>
              <a:endParaRPr lang="fr-FR" sz="4800" b="1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76739" y="1469709"/>
            <a:ext cx="6149755" cy="4701477"/>
            <a:chOff x="5940488" y="1302552"/>
            <a:chExt cx="6563262" cy="4517409"/>
          </a:xfrm>
        </p:grpSpPr>
        <p:grpSp>
          <p:nvGrpSpPr>
            <p:cNvPr id="10" name="Groupe 9"/>
            <p:cNvGrpSpPr/>
            <p:nvPr/>
          </p:nvGrpSpPr>
          <p:grpSpPr>
            <a:xfrm>
              <a:off x="5940488" y="1302552"/>
              <a:ext cx="6563262" cy="4517409"/>
              <a:chOff x="2568054" y="1667200"/>
              <a:chExt cx="5115302" cy="3343702"/>
            </a:xfrm>
          </p:grpSpPr>
          <p:sp>
            <p:nvSpPr>
              <p:cNvPr id="12" name="Rectangle à coins arrondis 11"/>
              <p:cNvSpPr/>
              <p:nvPr/>
            </p:nvSpPr>
            <p:spPr>
              <a:xfrm>
                <a:off x="2568054" y="1667200"/>
                <a:ext cx="4763068" cy="3343702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fr-FR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13" name="ZoneTexte 12"/>
              <p:cNvSpPr txBox="1"/>
              <p:nvPr/>
            </p:nvSpPr>
            <p:spPr>
              <a:xfrm>
                <a:off x="2835238" y="2407221"/>
                <a:ext cx="4848118" cy="1526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200150" lvl="2" indent="-285750" algn="r" rtl="1">
                  <a:buClr>
                    <a:srgbClr val="0070C0"/>
                  </a:buClr>
                  <a:buFont typeface="Wingdings" panose="05000000000000000000" pitchFamily="2" charset="2"/>
                  <a:buChar char="§"/>
                </a:pPr>
                <a:r>
                  <a:rPr lang="ar-DZ" sz="3200" dirty="0" smtClean="0"/>
                  <a:t>المنافسة الشرسة </a:t>
                </a:r>
              </a:p>
              <a:p>
                <a:pPr marL="1200150" lvl="2" indent="-285750" algn="r" rtl="1">
                  <a:buClr>
                    <a:srgbClr val="0070C0"/>
                  </a:buClr>
                  <a:buFont typeface="Wingdings" panose="05000000000000000000" pitchFamily="2" charset="2"/>
                  <a:buChar char="§"/>
                </a:pPr>
                <a:r>
                  <a:rPr lang="ar-DZ" sz="3200" dirty="0" smtClean="0"/>
                  <a:t>التقلبات السياسية والاقتصادية العالمية</a:t>
                </a:r>
              </a:p>
              <a:p>
                <a:pPr marL="1200150" lvl="2" indent="-285750" algn="r" rtl="1">
                  <a:buClr>
                    <a:srgbClr val="0070C0"/>
                  </a:buClr>
                  <a:buFont typeface="Wingdings" panose="05000000000000000000" pitchFamily="2" charset="2"/>
                  <a:buChar char="§"/>
                </a:pPr>
                <a:r>
                  <a:rPr lang="ar-DZ" sz="3200" dirty="0" smtClean="0"/>
                  <a:t>الضغوط من الحكومات لخفض أسعار الأدوية </a:t>
                </a:r>
              </a:p>
            </p:txBody>
          </p:sp>
        </p:grpSp>
        <p:sp>
          <p:nvSpPr>
            <p:cNvPr id="11" name="ZoneTexte 10"/>
            <p:cNvSpPr txBox="1"/>
            <p:nvPr/>
          </p:nvSpPr>
          <p:spPr>
            <a:xfrm>
              <a:off x="8204908" y="1342508"/>
              <a:ext cx="202811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DZ" sz="4800" b="1" dirty="0" smtClean="0">
                  <a:solidFill>
                    <a:srgbClr val="0070C0"/>
                  </a:solidFill>
                </a:rPr>
                <a:t>التهديدات</a:t>
              </a:r>
              <a:endParaRPr lang="fr-FR" sz="48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14" name="Organigramme : Alternative 13"/>
          <p:cNvSpPr/>
          <p:nvPr/>
        </p:nvSpPr>
        <p:spPr>
          <a:xfrm>
            <a:off x="4034683" y="189092"/>
            <a:ext cx="4072087" cy="723332"/>
          </a:xfrm>
          <a:prstGeom prst="flowChartAlternate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000" b="1" dirty="0" smtClean="0">
                <a:solidFill>
                  <a:srgbClr val="0070C0"/>
                </a:solidFill>
              </a:rPr>
              <a:t>تحليل </a:t>
            </a:r>
            <a:r>
              <a:rPr lang="fr-FR" sz="4000" b="1" dirty="0" smtClean="0">
                <a:solidFill>
                  <a:srgbClr val="0070C0"/>
                </a:solidFill>
              </a:rPr>
              <a:t>SWOT</a:t>
            </a:r>
            <a:endParaRPr lang="fr-FR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72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Alternative 3"/>
          <p:cNvSpPr/>
          <p:nvPr/>
        </p:nvSpPr>
        <p:spPr>
          <a:xfrm>
            <a:off x="3493828" y="216388"/>
            <a:ext cx="5131558" cy="834490"/>
          </a:xfrm>
          <a:prstGeom prst="flowChartAlternate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000" b="1" dirty="0" smtClean="0">
                <a:solidFill>
                  <a:srgbClr val="0070C0"/>
                </a:solidFill>
              </a:rPr>
              <a:t>أشكال الدخول الى السوق</a:t>
            </a:r>
            <a:endParaRPr lang="fr-FR" sz="4000" b="1" dirty="0">
              <a:solidFill>
                <a:srgbClr val="0070C0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32012" y="1241946"/>
            <a:ext cx="11655189" cy="5486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3200" dirty="0">
              <a:solidFill>
                <a:schemeClr val="tx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32263" y="1378424"/>
            <a:ext cx="1076502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Wingdings" panose="05000000000000000000" pitchFamily="2" charset="2"/>
              <a:buChar char="v"/>
            </a:pPr>
            <a:r>
              <a:rPr lang="ar-DZ" sz="2000" b="1" u="sng" dirty="0" smtClean="0">
                <a:solidFill>
                  <a:srgbClr val="0070C0"/>
                </a:solidFill>
              </a:rPr>
              <a:t>التصدير المباشر</a:t>
            </a:r>
          </a:p>
          <a:p>
            <a:pPr algn="r"/>
            <a:r>
              <a:rPr lang="ar-DZ" sz="2000" dirty="0" smtClean="0"/>
              <a:t>تقوم </a:t>
            </a:r>
            <a:r>
              <a:rPr lang="ar-DZ" sz="2000" dirty="0" err="1" smtClean="0"/>
              <a:t>فايزر</a:t>
            </a:r>
            <a:r>
              <a:rPr lang="ar-DZ" sz="2000" dirty="0" smtClean="0"/>
              <a:t> بتصنيع الأدوية في دول معينة مثل الولايات المتحدة أو ألمانيا، ثم تقوم بتصديرها الى أسواق أخرى دون الحاجة لأنشاء مصانع محلية جديدة. </a:t>
            </a:r>
          </a:p>
          <a:p>
            <a:pPr algn="r"/>
            <a:endParaRPr lang="ar-DZ" sz="2000" dirty="0" smtClean="0"/>
          </a:p>
          <a:p>
            <a:pPr marL="342900" indent="-342900" algn="r" rtl="1">
              <a:buFont typeface="Wingdings" panose="05000000000000000000" pitchFamily="2" charset="2"/>
              <a:buChar char="v"/>
            </a:pPr>
            <a:r>
              <a:rPr lang="ar-DZ" sz="2000" b="1" u="sng" dirty="0" smtClean="0">
                <a:solidFill>
                  <a:srgbClr val="0070C0"/>
                </a:solidFill>
              </a:rPr>
              <a:t>الاستثمارات الأجنبية المباشرة </a:t>
            </a:r>
          </a:p>
          <a:p>
            <a:pPr algn="r"/>
            <a:r>
              <a:rPr lang="ar-DZ" sz="2000" dirty="0" smtClean="0"/>
              <a:t>في بعض الأسواق المهمة (مثل الصين أو البرازيل) تستثمر </a:t>
            </a:r>
            <a:r>
              <a:rPr lang="ar-DZ" sz="2000" dirty="0" err="1" smtClean="0"/>
              <a:t>فايزر</a:t>
            </a:r>
            <a:r>
              <a:rPr lang="ar-DZ" sz="2000" dirty="0" smtClean="0"/>
              <a:t> أموال كبيرة لإنشاء مصانع، مراكز توزيع أو مراكز أبحاث طبية. </a:t>
            </a:r>
            <a:endParaRPr lang="fr-FR" sz="2000" dirty="0" smtClean="0"/>
          </a:p>
          <a:p>
            <a:pPr algn="r"/>
            <a:endParaRPr lang="ar-DZ" sz="2000" dirty="0" smtClean="0"/>
          </a:p>
          <a:p>
            <a:pPr marL="342900" indent="-342900" algn="r" rtl="1">
              <a:buFont typeface="Wingdings" panose="05000000000000000000" pitchFamily="2" charset="2"/>
              <a:buChar char="v"/>
            </a:pPr>
            <a:r>
              <a:rPr lang="ar-DZ" sz="2000" b="1" dirty="0" smtClean="0">
                <a:solidFill>
                  <a:srgbClr val="0070C0"/>
                </a:solidFill>
              </a:rPr>
              <a:t>التحالفات والشركات الاستراتيجية </a:t>
            </a:r>
          </a:p>
          <a:p>
            <a:pPr algn="r"/>
            <a:r>
              <a:rPr lang="ar-DZ" sz="2000" dirty="0" smtClean="0"/>
              <a:t>كثيرا ما تتحالف </a:t>
            </a:r>
            <a:r>
              <a:rPr lang="ar-DZ" sz="2000" dirty="0" err="1" smtClean="0"/>
              <a:t>فايزر</a:t>
            </a:r>
            <a:r>
              <a:rPr lang="ar-DZ" sz="2000" dirty="0" smtClean="0"/>
              <a:t> مع شركات أدوية أو مؤسسات بحثية لتطوير أدوية جديدة أو تسويق منتجاتها في أسواق جديدة.</a:t>
            </a:r>
            <a:endParaRPr lang="fr-FR" sz="2000" dirty="0" smtClean="0"/>
          </a:p>
          <a:p>
            <a:pPr algn="r"/>
            <a:endParaRPr lang="ar-DZ" sz="2000" dirty="0" smtClean="0"/>
          </a:p>
          <a:p>
            <a:pPr marL="342900" indent="-342900" algn="r" rtl="1">
              <a:buFont typeface="Wingdings" panose="05000000000000000000" pitchFamily="2" charset="2"/>
              <a:buChar char="v"/>
            </a:pPr>
            <a:r>
              <a:rPr lang="ar-DZ" sz="2000" b="1" u="sng" dirty="0" smtClean="0">
                <a:solidFill>
                  <a:srgbClr val="0070C0"/>
                </a:solidFill>
              </a:rPr>
              <a:t>الترخيص التجاري </a:t>
            </a:r>
          </a:p>
          <a:p>
            <a:pPr algn="r"/>
            <a:r>
              <a:rPr lang="ar-DZ" sz="2000" dirty="0" smtClean="0"/>
              <a:t>تقوم </a:t>
            </a:r>
            <a:r>
              <a:rPr lang="ar-DZ" sz="2000" b="1" dirty="0" err="1" smtClean="0"/>
              <a:t>فايزر</a:t>
            </a:r>
            <a:r>
              <a:rPr lang="ar-DZ" sz="2000" dirty="0" smtClean="0"/>
              <a:t> بترخيص تقنياتها أو منتجاتها لشركات محلية، فتقوم هذه الشركات بتصنيع وبيع منتجات </a:t>
            </a:r>
            <a:r>
              <a:rPr lang="ar-DZ" sz="2000" dirty="0" err="1" smtClean="0"/>
              <a:t>فايزر</a:t>
            </a:r>
            <a:r>
              <a:rPr lang="ar-DZ" sz="2000" dirty="0" smtClean="0"/>
              <a:t> مقابل نسبة من الأرباح.</a:t>
            </a:r>
            <a:endParaRPr lang="fr-FR" sz="2000" dirty="0" smtClean="0"/>
          </a:p>
          <a:p>
            <a:pPr algn="r"/>
            <a:endParaRPr lang="ar-DZ" sz="2000" dirty="0" smtClean="0"/>
          </a:p>
          <a:p>
            <a:pPr marL="342900" indent="-342900" algn="r" rtl="1">
              <a:buFont typeface="Wingdings" panose="05000000000000000000" pitchFamily="2" charset="2"/>
              <a:buChar char="v"/>
            </a:pPr>
            <a:r>
              <a:rPr lang="ar-DZ" sz="2000" b="1" u="sng" dirty="0" smtClean="0">
                <a:solidFill>
                  <a:srgbClr val="0070C0"/>
                </a:solidFill>
              </a:rPr>
              <a:t>المشاريع المشتركة </a:t>
            </a:r>
          </a:p>
          <a:p>
            <a:pPr algn="r" rtl="1"/>
            <a:r>
              <a:rPr lang="ar-DZ" sz="2000" dirty="0" smtClean="0"/>
              <a:t>أحيانا تنشئ </a:t>
            </a:r>
            <a:r>
              <a:rPr lang="ar-DZ" sz="2000" dirty="0" err="1" smtClean="0"/>
              <a:t>فايزر</a:t>
            </a:r>
            <a:r>
              <a:rPr lang="ar-DZ" sz="2000" dirty="0" smtClean="0"/>
              <a:t> شركات مشتركة مع شركاء محليين لتطوير، تصنيع أو توزيع الأدوية في سوق معينة. ومثال على ذلك تعاونها مع شركة </a:t>
            </a:r>
            <a:r>
              <a:rPr lang="fr-FR" sz="2000" dirty="0" err="1" smtClean="0"/>
              <a:t>Hisun</a:t>
            </a:r>
            <a:r>
              <a:rPr lang="fr-FR" sz="2000" dirty="0" smtClean="0"/>
              <a:t> </a:t>
            </a:r>
            <a:r>
              <a:rPr lang="ar-DZ" sz="2000" dirty="0"/>
              <a:t> </a:t>
            </a:r>
            <a:r>
              <a:rPr lang="ar-DZ" sz="2000" dirty="0" smtClean="0"/>
              <a:t>الصينية  عام 2012. </a:t>
            </a:r>
          </a:p>
          <a:p>
            <a:pPr algn="r"/>
            <a:r>
              <a:rPr lang="ar-DZ" sz="2000" dirty="0" smtClean="0"/>
              <a:t>  </a:t>
            </a:r>
          </a:p>
          <a:p>
            <a:pPr algn="r"/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408763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941694" y="1760560"/>
            <a:ext cx="10357845" cy="338464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fr-FR" sz="3200" dirty="0">
              <a:solidFill>
                <a:schemeClr val="tx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69649" y="2463253"/>
            <a:ext cx="99019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v"/>
            </a:pPr>
            <a:r>
              <a:rPr lang="ar-DZ" sz="2400" b="1" u="sng" dirty="0">
                <a:solidFill>
                  <a:srgbClr val="0070C0"/>
                </a:solidFill>
              </a:rPr>
              <a:t>الاستحواذ على شركات محلية </a:t>
            </a:r>
          </a:p>
          <a:p>
            <a:pPr algn="r" rtl="1"/>
            <a:r>
              <a:rPr lang="ar-DZ" sz="2400" dirty="0"/>
              <a:t>تشتري </a:t>
            </a:r>
            <a:r>
              <a:rPr lang="ar-DZ" sz="2400" dirty="0" err="1"/>
              <a:t>فايزر</a:t>
            </a:r>
            <a:r>
              <a:rPr lang="ar-DZ" sz="2400" dirty="0"/>
              <a:t> أحيانا شركات أدوية محلية، للدخول الى السوق بسرعة والاستفادة من البنية التحتية الجاهزة والعلاقات المحلية</a:t>
            </a:r>
            <a:r>
              <a:rPr lang="ar-DZ" sz="2400" dirty="0" smtClean="0"/>
              <a:t>. ومثال على ذلك اشترت شركة </a:t>
            </a:r>
            <a:r>
              <a:rPr lang="ar-DZ" sz="2400" dirty="0" err="1" smtClean="0"/>
              <a:t>فايزر</a:t>
            </a:r>
            <a:r>
              <a:rPr lang="ar-DZ" sz="2400" dirty="0" smtClean="0"/>
              <a:t> شركة </a:t>
            </a:r>
            <a:r>
              <a:rPr lang="ar-DZ" sz="2400" b="1" dirty="0" err="1" smtClean="0">
                <a:solidFill>
                  <a:srgbClr val="0070C0"/>
                </a:solidFill>
              </a:rPr>
              <a:t>وايث</a:t>
            </a:r>
            <a:r>
              <a:rPr lang="ar-DZ" sz="2400" dirty="0" smtClean="0">
                <a:solidFill>
                  <a:srgbClr val="0070C0"/>
                </a:solidFill>
              </a:rPr>
              <a:t> </a:t>
            </a:r>
            <a:r>
              <a:rPr lang="fr-FR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Wyeth</a:t>
            </a:r>
            <a:r>
              <a:rPr lang="ar-DZ" sz="2400" dirty="0" smtClean="0">
                <a:solidFill>
                  <a:srgbClr val="0070C0"/>
                </a:solidFill>
              </a:rPr>
              <a:t> </a:t>
            </a:r>
            <a:r>
              <a:rPr lang="ar-DZ" sz="2400" dirty="0" smtClean="0"/>
              <a:t>عام 2009. </a:t>
            </a:r>
            <a:endParaRPr lang="fr-FR" sz="2400" dirty="0"/>
          </a:p>
          <a:p>
            <a:endParaRPr lang="fr-FR" sz="2400" dirty="0"/>
          </a:p>
        </p:txBody>
      </p:sp>
      <p:sp>
        <p:nvSpPr>
          <p:cNvPr id="8" name="Organigramme : Alternative 7"/>
          <p:cNvSpPr/>
          <p:nvPr/>
        </p:nvSpPr>
        <p:spPr>
          <a:xfrm>
            <a:off x="3493828" y="216388"/>
            <a:ext cx="5131558" cy="834490"/>
          </a:xfrm>
          <a:prstGeom prst="flowChartAlternate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000" b="1" dirty="0" smtClean="0">
                <a:solidFill>
                  <a:srgbClr val="0070C0"/>
                </a:solidFill>
              </a:rPr>
              <a:t>أشكال الدخول الى السوق</a:t>
            </a:r>
            <a:endParaRPr lang="fr-FR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33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/>
          <p:cNvGrpSpPr/>
          <p:nvPr/>
        </p:nvGrpSpPr>
        <p:grpSpPr>
          <a:xfrm>
            <a:off x="2393918" y="1419364"/>
            <a:ext cx="7353615" cy="5233919"/>
            <a:chOff x="3177400" y="1473956"/>
            <a:chExt cx="5786651" cy="5233919"/>
          </a:xfrm>
        </p:grpSpPr>
        <p:sp>
          <p:nvSpPr>
            <p:cNvPr id="4" name="Rectangle à coins arrondis 3"/>
            <p:cNvSpPr/>
            <p:nvPr/>
          </p:nvSpPr>
          <p:spPr>
            <a:xfrm>
              <a:off x="3177400" y="1473956"/>
              <a:ext cx="5786651" cy="4926843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fr-FR" sz="3200" dirty="0">
                <a:solidFill>
                  <a:schemeClr val="tx1"/>
                </a:solidFill>
              </a:endParaRPr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3931072" y="1691117"/>
              <a:ext cx="4175698" cy="50167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14350" indent="-514350" algn="r" rtl="1">
                <a:buClr>
                  <a:srgbClr val="0070C0"/>
                </a:buClr>
                <a:buFont typeface="+mj-lt"/>
                <a:buAutoNum type="arabicPeriod"/>
              </a:pPr>
              <a:r>
                <a:rPr lang="ar-DZ" sz="3200" dirty="0" smtClean="0"/>
                <a:t>التعريف بالشركة</a:t>
              </a:r>
            </a:p>
            <a:p>
              <a:pPr marL="514350" indent="-514350" algn="r" rtl="1">
                <a:buClr>
                  <a:srgbClr val="0070C0"/>
                </a:buClr>
                <a:buFont typeface="+mj-lt"/>
                <a:buAutoNum type="arabicPeriod"/>
              </a:pPr>
              <a:r>
                <a:rPr lang="ar-DZ" sz="3200" dirty="0" smtClean="0"/>
                <a:t>تطور شعار الشركة </a:t>
              </a:r>
            </a:p>
            <a:p>
              <a:pPr marL="514350" indent="-514350" algn="r" rtl="1">
                <a:buClr>
                  <a:srgbClr val="0070C0"/>
                </a:buClr>
                <a:buFont typeface="+mj-lt"/>
                <a:buAutoNum type="arabicPeriod"/>
              </a:pPr>
              <a:r>
                <a:rPr lang="ar-DZ" sz="3200" dirty="0" smtClean="0"/>
                <a:t>أبرز محطات الشركة </a:t>
              </a:r>
            </a:p>
            <a:p>
              <a:pPr marL="514350" indent="-514350" algn="r" rtl="1">
                <a:buClr>
                  <a:srgbClr val="0070C0"/>
                </a:buClr>
                <a:buFont typeface="+mj-lt"/>
                <a:buAutoNum type="arabicPeriod"/>
              </a:pPr>
              <a:r>
                <a:rPr lang="ar-DZ" sz="3200" dirty="0" smtClean="0"/>
                <a:t>أبرز منتجات الشركة </a:t>
              </a:r>
            </a:p>
            <a:p>
              <a:pPr marL="514350" indent="-514350" algn="r" rtl="1">
                <a:buClr>
                  <a:srgbClr val="0070C0"/>
                </a:buClr>
                <a:buFont typeface="+mj-lt"/>
                <a:buAutoNum type="arabicPeriod"/>
              </a:pPr>
              <a:r>
                <a:rPr lang="ar-DZ" sz="3200" dirty="0" smtClean="0"/>
                <a:t>أبرز الشركات المنافسة </a:t>
              </a:r>
            </a:p>
            <a:p>
              <a:pPr marL="514350" indent="-514350" algn="r" rtl="1">
                <a:buClr>
                  <a:srgbClr val="0070C0"/>
                </a:buClr>
                <a:buFont typeface="+mj-lt"/>
                <a:buAutoNum type="arabicPeriod"/>
              </a:pPr>
              <a:r>
                <a:rPr lang="ar-DZ" sz="3200" dirty="0" smtClean="0"/>
                <a:t>المزيج التسويقي </a:t>
              </a:r>
            </a:p>
            <a:p>
              <a:pPr marL="514350" indent="-514350" algn="r" rtl="1">
                <a:buClr>
                  <a:srgbClr val="0070C0"/>
                </a:buClr>
                <a:buFont typeface="+mj-lt"/>
                <a:buAutoNum type="arabicPeriod"/>
              </a:pPr>
              <a:r>
                <a:rPr lang="ar-DZ" sz="3200" dirty="0" smtClean="0"/>
                <a:t>تحليل </a:t>
              </a:r>
              <a:r>
                <a:rPr lang="fr-FR" sz="3200" dirty="0" smtClean="0"/>
                <a:t>PESTEL </a:t>
              </a:r>
              <a:endParaRPr lang="ar-DZ" sz="3200" dirty="0" smtClean="0"/>
            </a:p>
            <a:p>
              <a:pPr marL="514350" indent="-514350" algn="r" rtl="1">
                <a:buClr>
                  <a:srgbClr val="0070C0"/>
                </a:buClr>
                <a:buFont typeface="+mj-lt"/>
                <a:buAutoNum type="arabicPeriod"/>
              </a:pPr>
              <a:r>
                <a:rPr lang="ar-DZ" sz="3200" dirty="0" smtClean="0"/>
                <a:t> تحليل </a:t>
              </a:r>
              <a:r>
                <a:rPr lang="fr-FR" sz="3200" dirty="0" smtClean="0"/>
                <a:t>SWOT</a:t>
              </a:r>
              <a:endParaRPr lang="ar-DZ" sz="3200" dirty="0" smtClean="0"/>
            </a:p>
            <a:p>
              <a:pPr marL="514350" indent="-514350" algn="r" rtl="1">
                <a:buClr>
                  <a:srgbClr val="0070C0"/>
                </a:buClr>
                <a:buFont typeface="+mj-lt"/>
                <a:buAutoNum type="arabicPeriod"/>
              </a:pPr>
              <a:r>
                <a:rPr lang="ar-DZ" sz="3200" dirty="0" smtClean="0"/>
                <a:t> أشكال الدخول الى السوق </a:t>
              </a:r>
            </a:p>
            <a:p>
              <a:pPr marL="514350" indent="-514350" algn="r" rtl="1">
                <a:buClr>
                  <a:srgbClr val="0070C0"/>
                </a:buClr>
                <a:buFont typeface="+mj-lt"/>
                <a:buAutoNum type="arabicPeriod"/>
              </a:pPr>
              <a:endParaRPr lang="fr-FR" sz="3200" dirty="0"/>
            </a:p>
          </p:txBody>
        </p:sp>
      </p:grpSp>
      <p:sp>
        <p:nvSpPr>
          <p:cNvPr id="6" name="Organigramme : Alternative 5"/>
          <p:cNvSpPr/>
          <p:nvPr/>
        </p:nvSpPr>
        <p:spPr>
          <a:xfrm>
            <a:off x="4034683" y="189092"/>
            <a:ext cx="4072087" cy="723332"/>
          </a:xfrm>
          <a:prstGeom prst="flowChartAlternate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000" b="1" dirty="0" smtClean="0">
                <a:solidFill>
                  <a:srgbClr val="0070C0"/>
                </a:solidFill>
              </a:rPr>
              <a:t>خطة البحث </a:t>
            </a:r>
            <a:endParaRPr lang="fr-FR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68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 11"/>
          <p:cNvGrpSpPr/>
          <p:nvPr/>
        </p:nvGrpSpPr>
        <p:grpSpPr>
          <a:xfrm>
            <a:off x="1089157" y="2109735"/>
            <a:ext cx="10456848" cy="2943925"/>
            <a:chOff x="3068085" y="690369"/>
            <a:chExt cx="7959307" cy="2943925"/>
          </a:xfrm>
        </p:grpSpPr>
        <p:grpSp>
          <p:nvGrpSpPr>
            <p:cNvPr id="6" name="Groupe 5"/>
            <p:cNvGrpSpPr/>
            <p:nvPr/>
          </p:nvGrpSpPr>
          <p:grpSpPr>
            <a:xfrm>
              <a:off x="5838514" y="690369"/>
              <a:ext cx="5188878" cy="2943925"/>
              <a:chOff x="4353637" y="914400"/>
              <a:chExt cx="6714698" cy="1815152"/>
            </a:xfrm>
          </p:grpSpPr>
          <p:sp>
            <p:nvSpPr>
              <p:cNvPr id="4" name="Rectangle à coins arrondis 3"/>
              <p:cNvSpPr/>
              <p:nvPr/>
            </p:nvSpPr>
            <p:spPr>
              <a:xfrm>
                <a:off x="4353637" y="914400"/>
                <a:ext cx="6714698" cy="1815152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ar-DZ" sz="3200" smtClean="0"/>
                  <a:t>هي شركة عالمية أمريكية للأدوية متعددة الجنسيات، وسميت على اسم مؤسسها « شارلز فايزر». تأسست عام 1849 في مدينة نيويورك كشركة مصنعة للمواد الكيميائية. </a:t>
                </a:r>
                <a:endParaRPr lang="fr-FR" sz="3200" dirty="0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4533777" y="1129324"/>
                <a:ext cx="6225208" cy="12714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ar-DZ" sz="3200" dirty="0" smtClean="0"/>
                  <a:t>هي شركة عالمية أمريكية للأدوية متعددة الجنسيات، وسميت على اسم </a:t>
                </a:r>
                <a:r>
                  <a:rPr lang="ar-DZ" sz="3200" dirty="0" smtClean="0"/>
                  <a:t>مؤسسها الكيميائي  </a:t>
                </a:r>
                <a:r>
                  <a:rPr lang="ar-DZ" sz="3200" dirty="0" smtClean="0"/>
                  <a:t>« </a:t>
                </a:r>
                <a:r>
                  <a:rPr lang="ar-DZ" sz="3200" b="1" dirty="0" smtClean="0">
                    <a:solidFill>
                      <a:srgbClr val="0070C0"/>
                    </a:solidFill>
                  </a:rPr>
                  <a:t>شارلز </a:t>
                </a:r>
                <a:r>
                  <a:rPr lang="ar-DZ" sz="3200" b="1" dirty="0" err="1" smtClean="0">
                    <a:solidFill>
                      <a:srgbClr val="0070C0"/>
                    </a:solidFill>
                  </a:rPr>
                  <a:t>فايزر</a:t>
                </a:r>
                <a:r>
                  <a:rPr lang="ar-DZ" sz="3200" dirty="0" smtClean="0"/>
                  <a:t>». تأسست عام </a:t>
                </a:r>
                <a:r>
                  <a:rPr lang="ar-DZ" sz="3200" b="1" dirty="0" smtClean="0">
                    <a:solidFill>
                      <a:srgbClr val="0070C0"/>
                    </a:solidFill>
                  </a:rPr>
                  <a:t>1849</a:t>
                </a:r>
                <a:r>
                  <a:rPr lang="ar-DZ" sz="3200" dirty="0" smtClean="0"/>
                  <a:t> في مدينة نيويورك كشركة مصنعة للمواد الكيميائية. </a:t>
                </a:r>
                <a:endParaRPr lang="fr-FR" sz="3200" dirty="0"/>
              </a:p>
            </p:txBody>
          </p:sp>
        </p:grpSp>
        <p:pic>
          <p:nvPicPr>
            <p:cNvPr id="7" name="Imag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68085" y="690371"/>
              <a:ext cx="2381250" cy="2943923"/>
            </a:xfrm>
            <a:prstGeom prst="rect">
              <a:avLst/>
            </a:prstGeom>
            <a:ln w="88900" cap="sq" cmpd="thickThin">
              <a:solidFill>
                <a:srgbClr val="0070C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</p:grpSp>
      <p:sp>
        <p:nvSpPr>
          <p:cNvPr id="13" name="Organigramme : Alternative 12"/>
          <p:cNvSpPr/>
          <p:nvPr/>
        </p:nvSpPr>
        <p:spPr>
          <a:xfrm>
            <a:off x="3870910" y="133016"/>
            <a:ext cx="3916907" cy="723332"/>
          </a:xfrm>
          <a:prstGeom prst="flowChartAlternate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000" b="1" dirty="0" smtClean="0">
                <a:solidFill>
                  <a:srgbClr val="0070C0"/>
                </a:solidFill>
              </a:rPr>
              <a:t>التعريف بالشركة</a:t>
            </a:r>
            <a:endParaRPr lang="fr-FR" sz="4000" b="1" dirty="0">
              <a:solidFill>
                <a:srgbClr val="0070C0"/>
              </a:solidFill>
            </a:endParaRPr>
          </a:p>
        </p:txBody>
      </p:sp>
      <p:sp>
        <p:nvSpPr>
          <p:cNvPr id="18" name="Organigramme : Alternative 17"/>
          <p:cNvSpPr/>
          <p:nvPr/>
        </p:nvSpPr>
        <p:spPr>
          <a:xfrm>
            <a:off x="3870910" y="133016"/>
            <a:ext cx="3916907" cy="723332"/>
          </a:xfrm>
          <a:prstGeom prst="flowChartAlternate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000" b="1" dirty="0" smtClean="0">
                <a:solidFill>
                  <a:srgbClr val="0070C0"/>
                </a:solidFill>
              </a:rPr>
              <a:t>تطور شعار الشركة</a:t>
            </a:r>
            <a:endParaRPr lang="fr-FR" sz="4000" b="1" dirty="0">
              <a:solidFill>
                <a:srgbClr val="0070C0"/>
              </a:solidFill>
            </a:endParaRPr>
          </a:p>
        </p:txBody>
      </p:sp>
      <p:grpSp>
        <p:nvGrpSpPr>
          <p:cNvPr id="21" name="Groupe 20"/>
          <p:cNvGrpSpPr/>
          <p:nvPr/>
        </p:nvGrpSpPr>
        <p:grpSpPr>
          <a:xfrm>
            <a:off x="2104548" y="1023187"/>
            <a:ext cx="7449629" cy="5736908"/>
            <a:chOff x="490086" y="152697"/>
            <a:chExt cx="5296677" cy="6498311"/>
          </a:xfrm>
        </p:grpSpPr>
        <p:sp>
          <p:nvSpPr>
            <p:cNvPr id="20" name="Rectangle 19"/>
            <p:cNvSpPr/>
            <p:nvPr/>
          </p:nvSpPr>
          <p:spPr>
            <a:xfrm>
              <a:off x="490086" y="152697"/>
              <a:ext cx="5296677" cy="6498311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9" name="Image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667" y="257331"/>
              <a:ext cx="5117513" cy="62526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1473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1132764" y="1241943"/>
            <a:ext cx="10275958" cy="5404517"/>
            <a:chOff x="2070434" y="-102043"/>
            <a:chExt cx="9252376" cy="4039739"/>
          </a:xfrm>
        </p:grpSpPr>
        <p:sp>
          <p:nvSpPr>
            <p:cNvPr id="5" name="Rectangle à coins arrondis 4"/>
            <p:cNvSpPr/>
            <p:nvPr/>
          </p:nvSpPr>
          <p:spPr>
            <a:xfrm>
              <a:off x="2070434" y="-102043"/>
              <a:ext cx="9252376" cy="4039739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3200" dirty="0">
                <a:solidFill>
                  <a:schemeClr val="tx1"/>
                </a:solidFill>
              </a:endParaRPr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2565951" y="222159"/>
              <a:ext cx="8261340" cy="37155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 algn="r" rtl="1">
                <a:buFont typeface="Wingdings" panose="05000000000000000000" pitchFamily="2" charset="2"/>
                <a:buChar char="v"/>
              </a:pPr>
              <a:r>
                <a:rPr lang="ar-DZ" sz="2000" b="1" dirty="0" smtClean="0">
                  <a:solidFill>
                    <a:srgbClr val="0070C0"/>
                  </a:solidFill>
                </a:rPr>
                <a:t>1849م</a:t>
              </a:r>
              <a:r>
                <a:rPr lang="ar-DZ" sz="2000" dirty="0" smtClean="0">
                  <a:solidFill>
                    <a:srgbClr val="0070C0"/>
                  </a:solidFill>
                </a:rPr>
                <a:t> </a:t>
              </a:r>
              <a:r>
                <a:rPr lang="ar-DZ" sz="2000" b="1" dirty="0" smtClean="0">
                  <a:solidFill>
                    <a:srgbClr val="0070C0"/>
                  </a:solidFill>
                </a:rPr>
                <a:t>:</a:t>
              </a:r>
              <a:r>
                <a:rPr lang="ar-DZ" sz="2000" dirty="0" smtClean="0"/>
                <a:t> </a:t>
              </a:r>
              <a:r>
                <a:rPr lang="ar-DZ" sz="2000" dirty="0"/>
                <a:t>تأسست شركة </a:t>
              </a:r>
              <a:r>
                <a:rPr lang="ar-DZ" sz="2000" dirty="0" err="1"/>
                <a:t>فايزر</a:t>
              </a:r>
              <a:r>
                <a:rPr lang="ar-DZ" sz="2000" dirty="0"/>
                <a:t> في مدينة نيويورك على يد </a:t>
              </a:r>
              <a:r>
                <a:rPr lang="ar-DZ" sz="2000" b="1" dirty="0">
                  <a:solidFill>
                    <a:srgbClr val="0070C0"/>
                  </a:solidFill>
                </a:rPr>
                <a:t>تشارلز </a:t>
              </a:r>
              <a:r>
                <a:rPr lang="ar-DZ" sz="2000" b="1" dirty="0" err="1">
                  <a:solidFill>
                    <a:srgbClr val="0070C0"/>
                  </a:solidFill>
                </a:rPr>
                <a:t>فايزر</a:t>
              </a:r>
              <a:r>
                <a:rPr lang="ar-DZ" sz="2000" dirty="0"/>
                <a:t> وابن عمه </a:t>
              </a:r>
              <a:r>
                <a:rPr lang="ar-DZ" sz="2000" b="1" dirty="0">
                  <a:solidFill>
                    <a:srgbClr val="0070C0"/>
                  </a:solidFill>
                </a:rPr>
                <a:t>تشارلز </a:t>
              </a:r>
              <a:r>
                <a:rPr lang="ar-DZ" sz="2000" b="1" dirty="0" err="1">
                  <a:solidFill>
                    <a:srgbClr val="0070C0"/>
                  </a:solidFill>
                </a:rPr>
                <a:t>إرهارت</a:t>
              </a:r>
              <a:r>
                <a:rPr lang="ar-DZ" sz="2000" dirty="0"/>
                <a:t>، وبدأت في تصنيع الأدوية الكيميائية.</a:t>
              </a:r>
            </a:p>
            <a:p>
              <a:pPr algn="r"/>
              <a:endParaRPr lang="ar-DZ" sz="2000" dirty="0"/>
            </a:p>
            <a:p>
              <a:pPr marL="342900" indent="-342900" algn="r" rtl="1">
                <a:buFont typeface="Wingdings" panose="05000000000000000000" pitchFamily="2" charset="2"/>
                <a:buChar char="v"/>
              </a:pPr>
              <a:r>
                <a:rPr lang="ar-DZ" sz="2000" b="1" dirty="0" smtClean="0">
                  <a:solidFill>
                    <a:srgbClr val="0070C0"/>
                  </a:solidFill>
                </a:rPr>
                <a:t>1940م : </a:t>
              </a:r>
              <a:r>
                <a:rPr lang="ar-DZ" sz="2000" dirty="0"/>
                <a:t>خلال الحرب العالمية الثانية، كانت </a:t>
              </a:r>
              <a:r>
                <a:rPr lang="ar-DZ" sz="2000" b="1" dirty="0" err="1">
                  <a:solidFill>
                    <a:srgbClr val="0070C0"/>
                  </a:solidFill>
                </a:rPr>
                <a:t>فايزر</a:t>
              </a:r>
              <a:r>
                <a:rPr lang="ar-DZ" sz="2000" dirty="0"/>
                <a:t> من الشركات الرائدة في إنتاج البنسلين، مما ساعد في إنقاذ حياة العديد من الجنود.</a:t>
              </a:r>
            </a:p>
            <a:p>
              <a:pPr algn="r"/>
              <a:endParaRPr lang="ar-DZ" sz="2000" dirty="0"/>
            </a:p>
            <a:p>
              <a:pPr marL="342900" indent="-342900" algn="r" rtl="1">
                <a:buFont typeface="Wingdings" panose="05000000000000000000" pitchFamily="2" charset="2"/>
                <a:buChar char="v"/>
              </a:pPr>
              <a:r>
                <a:rPr lang="ar-DZ" sz="2000" b="1" dirty="0" smtClean="0">
                  <a:solidFill>
                    <a:srgbClr val="0070C0"/>
                  </a:solidFill>
                </a:rPr>
                <a:t>1980م: </a:t>
              </a:r>
              <a:r>
                <a:rPr lang="ar-DZ" sz="2000" dirty="0"/>
                <a:t>دخلت </a:t>
              </a:r>
              <a:r>
                <a:rPr lang="ar-DZ" sz="2000" b="1" dirty="0" err="1">
                  <a:solidFill>
                    <a:srgbClr val="0070C0"/>
                  </a:solidFill>
                </a:rPr>
                <a:t>فايزر</a:t>
              </a:r>
              <a:r>
                <a:rPr lang="ar-DZ" sz="2000" dirty="0"/>
                <a:t> في مجال صناعة الأدوية الخاصة بالقلب والأوعية الدموية، وأطلقت دواء "</a:t>
              </a:r>
              <a:r>
                <a:rPr lang="ar-DZ" sz="2000" b="1" dirty="0" err="1">
                  <a:solidFill>
                    <a:srgbClr val="0070C0"/>
                  </a:solidFill>
                </a:rPr>
                <a:t>ليبتور</a:t>
              </a:r>
              <a:r>
                <a:rPr lang="ar-DZ" sz="2000" dirty="0"/>
                <a:t>" </a:t>
              </a:r>
              <a:r>
                <a:rPr lang="ar-DZ" sz="2000" dirty="0" smtClean="0"/>
                <a:t>في </a:t>
              </a:r>
              <a:r>
                <a:rPr lang="ar-DZ" sz="2000" dirty="0"/>
                <a:t>عام 1987، وهو دواء لخفض مستويات الكوليسترول في الدم وأصبح من بين أكثر الأدوية مبيعًا في تاريخ الشركة.</a:t>
              </a:r>
            </a:p>
            <a:p>
              <a:pPr algn="r"/>
              <a:endParaRPr lang="ar-DZ" sz="2000" dirty="0"/>
            </a:p>
            <a:p>
              <a:pPr marL="342900" indent="-342900" algn="r" rtl="1">
                <a:buFont typeface="Wingdings" panose="05000000000000000000" pitchFamily="2" charset="2"/>
                <a:buChar char="v"/>
              </a:pPr>
              <a:r>
                <a:rPr lang="ar-DZ" sz="2000" b="1" dirty="0" smtClean="0">
                  <a:solidFill>
                    <a:srgbClr val="0070C0"/>
                  </a:solidFill>
                </a:rPr>
                <a:t>2000م : </a:t>
              </a:r>
              <a:r>
                <a:rPr lang="ar-DZ" sz="2000" dirty="0"/>
                <a:t>استحوذت </a:t>
              </a:r>
              <a:r>
                <a:rPr lang="ar-DZ" sz="2000" b="1" dirty="0" err="1">
                  <a:solidFill>
                    <a:srgbClr val="0070C0"/>
                  </a:solidFill>
                </a:rPr>
                <a:t>فايزر</a:t>
              </a:r>
              <a:r>
                <a:rPr lang="ar-DZ" sz="2000" dirty="0"/>
                <a:t> على شركة "</a:t>
              </a:r>
              <a:r>
                <a:rPr lang="ar-DZ" sz="2000" b="1" dirty="0" err="1">
                  <a:solidFill>
                    <a:srgbClr val="0070C0"/>
                  </a:solidFill>
                </a:rPr>
                <a:t>وارنر-لامبرت</a:t>
              </a:r>
              <a:r>
                <a:rPr lang="ar-DZ" sz="2000" dirty="0"/>
                <a:t>"، مما جعلها واحدة من أكبر شركات الأدوية في العالم وزاد من قوتها في السوق.</a:t>
              </a:r>
            </a:p>
            <a:p>
              <a:pPr algn="r"/>
              <a:endParaRPr lang="ar-DZ" sz="2000" dirty="0"/>
            </a:p>
            <a:p>
              <a:pPr marL="342900" indent="-342900" algn="r" rtl="1">
                <a:buFont typeface="Wingdings" panose="05000000000000000000" pitchFamily="2" charset="2"/>
                <a:buChar char="v"/>
              </a:pPr>
              <a:r>
                <a:rPr lang="ar-DZ" sz="2000" b="1" dirty="0" smtClean="0">
                  <a:solidFill>
                    <a:srgbClr val="0070C0"/>
                  </a:solidFill>
                </a:rPr>
                <a:t>2020م : </a:t>
              </a:r>
              <a:r>
                <a:rPr lang="ar-DZ" sz="2000" dirty="0"/>
                <a:t>تعاونت </a:t>
              </a:r>
              <a:r>
                <a:rPr lang="ar-DZ" sz="2000" b="1" dirty="0" err="1">
                  <a:solidFill>
                    <a:srgbClr val="0070C0"/>
                  </a:solidFill>
                </a:rPr>
                <a:t>فايزر</a:t>
              </a:r>
              <a:r>
                <a:rPr lang="ar-DZ" sz="2000" dirty="0">
                  <a:solidFill>
                    <a:srgbClr val="0070C0"/>
                  </a:solidFill>
                </a:rPr>
                <a:t> </a:t>
              </a:r>
              <a:r>
                <a:rPr lang="ar-DZ" sz="2000" dirty="0"/>
                <a:t>مع شركة </a:t>
              </a:r>
              <a:r>
                <a:rPr lang="ar-DZ" sz="2000" b="1" dirty="0" err="1">
                  <a:solidFill>
                    <a:srgbClr val="0070C0"/>
                  </a:solidFill>
                </a:rPr>
                <a:t>بيونتك</a:t>
              </a:r>
              <a:r>
                <a:rPr lang="ar-DZ" sz="2000" dirty="0">
                  <a:solidFill>
                    <a:srgbClr val="0070C0"/>
                  </a:solidFill>
                </a:rPr>
                <a:t> </a:t>
              </a:r>
              <a:r>
                <a:rPr lang="ar-DZ" sz="2000" dirty="0"/>
                <a:t>الألمانية لتطوير لقاح ضد فيروس كورونا، مما جعلها من الشركات الرائدة في مكافحة الجائحة.</a:t>
              </a:r>
              <a:endParaRPr lang="ar-DZ" sz="2000" dirty="0" smtClean="0"/>
            </a:p>
          </p:txBody>
        </p:sp>
      </p:grpSp>
      <p:sp>
        <p:nvSpPr>
          <p:cNvPr id="7" name="Organigramme : Alternative 6"/>
          <p:cNvSpPr/>
          <p:nvPr/>
        </p:nvSpPr>
        <p:spPr>
          <a:xfrm>
            <a:off x="3847152" y="170463"/>
            <a:ext cx="4326344" cy="723332"/>
          </a:xfrm>
          <a:prstGeom prst="flowChartAlternate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000" b="1" dirty="0" smtClean="0">
                <a:solidFill>
                  <a:srgbClr val="0070C0"/>
                </a:solidFill>
              </a:rPr>
              <a:t>أبرز </a:t>
            </a:r>
            <a:r>
              <a:rPr lang="ar-DZ" sz="4000" b="1" dirty="0" smtClean="0">
                <a:solidFill>
                  <a:srgbClr val="0070C0"/>
                </a:solidFill>
              </a:rPr>
              <a:t>محطات الشركة</a:t>
            </a:r>
            <a:endParaRPr lang="fr-FR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81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Alternative 3"/>
          <p:cNvSpPr/>
          <p:nvPr/>
        </p:nvSpPr>
        <p:spPr>
          <a:xfrm>
            <a:off x="3870910" y="216388"/>
            <a:ext cx="4072087" cy="723332"/>
          </a:xfrm>
          <a:prstGeom prst="flowChartAlternate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000" b="1" dirty="0" smtClean="0">
                <a:solidFill>
                  <a:srgbClr val="0070C0"/>
                </a:solidFill>
              </a:rPr>
              <a:t>أبرز منتجات الشركة </a:t>
            </a:r>
            <a:endParaRPr lang="fr-FR" sz="4000" b="1" dirty="0">
              <a:solidFill>
                <a:srgbClr val="0070C0"/>
              </a:solidFill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965277" y="1356963"/>
            <a:ext cx="8609211" cy="395201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 smtClean="0">
                <a:solidFill>
                  <a:schemeClr val="tx1"/>
                </a:solidFill>
              </a:rPr>
              <a:t>تقوم شركة </a:t>
            </a:r>
            <a:r>
              <a:rPr lang="ar-DZ" sz="3200" b="1" dirty="0" err="1" smtClean="0">
                <a:solidFill>
                  <a:srgbClr val="0070C0"/>
                </a:solidFill>
              </a:rPr>
              <a:t>فايزر</a:t>
            </a:r>
            <a:r>
              <a:rPr lang="ar-DZ" sz="3200" dirty="0" smtClean="0">
                <a:solidFill>
                  <a:srgbClr val="0070C0"/>
                </a:solidFill>
              </a:rPr>
              <a:t> </a:t>
            </a:r>
            <a:r>
              <a:rPr lang="ar-DZ" sz="3200" dirty="0" smtClean="0">
                <a:solidFill>
                  <a:schemeClr val="tx1"/>
                </a:solidFill>
              </a:rPr>
              <a:t>بتطوير وإنتاج الأدوية واللقاحات لمجموعة واسعة من التخصصات الطبية بما في ذلك علم المناعة، الأورام، أمراض القلب وعلم الأعصاب... ولعل أشهرها هو لقاح «</a:t>
            </a:r>
            <a:r>
              <a:rPr lang="ar-DZ" sz="3200" b="1" dirty="0" err="1" smtClean="0">
                <a:solidFill>
                  <a:srgbClr val="0070C0"/>
                </a:solidFill>
              </a:rPr>
              <a:t>فايزر</a:t>
            </a:r>
            <a:r>
              <a:rPr lang="ar-DZ" sz="3200" b="1" dirty="0" smtClean="0">
                <a:solidFill>
                  <a:srgbClr val="0070C0"/>
                </a:solidFill>
              </a:rPr>
              <a:t> </a:t>
            </a:r>
            <a:r>
              <a:rPr lang="ar-DZ" sz="3200" b="1" dirty="0" err="1" smtClean="0">
                <a:solidFill>
                  <a:srgbClr val="0070C0"/>
                </a:solidFill>
              </a:rPr>
              <a:t>بيونتيك</a:t>
            </a:r>
            <a:r>
              <a:rPr lang="ar-DZ" sz="3200" dirty="0" smtClean="0">
                <a:solidFill>
                  <a:schemeClr val="tx1"/>
                </a:solidFill>
              </a:rPr>
              <a:t>» المضاد لفيروس كوفيد-19.</a:t>
            </a:r>
            <a:endParaRPr lang="fr-FR" sz="3200" dirty="0">
              <a:solidFill>
                <a:schemeClr val="tx1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225" y="1187357"/>
            <a:ext cx="10304060" cy="5284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953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/>
          <p:cNvGrpSpPr/>
          <p:nvPr/>
        </p:nvGrpSpPr>
        <p:grpSpPr>
          <a:xfrm>
            <a:off x="986050" y="907361"/>
            <a:ext cx="3698543" cy="1671852"/>
            <a:chOff x="4817660" y="443552"/>
            <a:chExt cx="3698543" cy="1671852"/>
          </a:xfrm>
        </p:grpSpPr>
        <p:sp>
          <p:nvSpPr>
            <p:cNvPr id="6" name="Rectangle 5"/>
            <p:cNvSpPr/>
            <p:nvPr/>
          </p:nvSpPr>
          <p:spPr>
            <a:xfrm>
              <a:off x="4817660" y="682388"/>
              <a:ext cx="3698543" cy="10372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5" name="Imag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95080" y="443552"/>
              <a:ext cx="3343701" cy="1671852"/>
            </a:xfrm>
            <a:prstGeom prst="rect">
              <a:avLst/>
            </a:prstGeom>
          </p:spPr>
        </p:pic>
      </p:grp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048" y="2579213"/>
            <a:ext cx="3698541" cy="1269242"/>
          </a:xfrm>
          <a:prstGeom prst="rect">
            <a:avLst/>
          </a:prstGeom>
        </p:spPr>
      </p:pic>
      <p:grpSp>
        <p:nvGrpSpPr>
          <p:cNvPr id="11" name="Groupe 10"/>
          <p:cNvGrpSpPr/>
          <p:nvPr/>
        </p:nvGrpSpPr>
        <p:grpSpPr>
          <a:xfrm>
            <a:off x="986049" y="4026975"/>
            <a:ext cx="3698541" cy="1241945"/>
            <a:chOff x="5759355" y="1426190"/>
            <a:chExt cx="4258102" cy="1446664"/>
          </a:xfrm>
        </p:grpSpPr>
        <p:sp>
          <p:nvSpPr>
            <p:cNvPr id="10" name="Rectangle 9"/>
            <p:cNvSpPr/>
            <p:nvPr/>
          </p:nvSpPr>
          <p:spPr>
            <a:xfrm>
              <a:off x="5759355" y="1487606"/>
              <a:ext cx="4258102" cy="13852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Imag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29952" y="1426190"/>
              <a:ext cx="3916908" cy="1446664"/>
            </a:xfrm>
            <a:prstGeom prst="rect">
              <a:avLst/>
            </a:prstGeom>
          </p:spPr>
        </p:pic>
      </p:grpSp>
      <p:grpSp>
        <p:nvGrpSpPr>
          <p:cNvPr id="14" name="Groupe 13"/>
          <p:cNvGrpSpPr/>
          <p:nvPr/>
        </p:nvGrpSpPr>
        <p:grpSpPr>
          <a:xfrm>
            <a:off x="986052" y="5535005"/>
            <a:ext cx="3698541" cy="1269242"/>
            <a:chOff x="5936775" y="1009934"/>
            <a:chExt cx="3875965" cy="1310185"/>
          </a:xfrm>
        </p:grpSpPr>
        <p:sp>
          <p:nvSpPr>
            <p:cNvPr id="13" name="Rectangle 12"/>
            <p:cNvSpPr/>
            <p:nvPr/>
          </p:nvSpPr>
          <p:spPr>
            <a:xfrm>
              <a:off x="5936775" y="1009934"/>
              <a:ext cx="3875965" cy="131018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2" name="Image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52781" y="1153234"/>
              <a:ext cx="3643952" cy="1023583"/>
            </a:xfrm>
            <a:prstGeom prst="rect">
              <a:avLst/>
            </a:prstGeom>
          </p:spPr>
        </p:pic>
      </p:grpSp>
      <p:sp>
        <p:nvSpPr>
          <p:cNvPr id="15" name="Organigramme : Alternative 14"/>
          <p:cNvSpPr/>
          <p:nvPr/>
        </p:nvSpPr>
        <p:spPr>
          <a:xfrm>
            <a:off x="3847152" y="170463"/>
            <a:ext cx="4326344" cy="723332"/>
          </a:xfrm>
          <a:prstGeom prst="flowChartAlternate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000" b="1" dirty="0" smtClean="0">
                <a:solidFill>
                  <a:srgbClr val="0070C0"/>
                </a:solidFill>
              </a:rPr>
              <a:t>أبرز الشركات المنافسة</a:t>
            </a:r>
            <a:endParaRPr lang="fr-FR" sz="4000" b="1" dirty="0">
              <a:solidFill>
                <a:srgbClr val="0070C0"/>
              </a:solidFill>
            </a:endParaRPr>
          </a:p>
        </p:txBody>
      </p:sp>
      <p:sp>
        <p:nvSpPr>
          <p:cNvPr id="16" name="Organigramme : Alternative 15"/>
          <p:cNvSpPr/>
          <p:nvPr/>
        </p:nvSpPr>
        <p:spPr>
          <a:xfrm>
            <a:off x="7392032" y="1176586"/>
            <a:ext cx="4072087" cy="1037230"/>
          </a:xfrm>
          <a:prstGeom prst="flowChartAlternate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rgbClr val="0070C0"/>
                </a:solidFill>
              </a:rPr>
              <a:t>جونسون </a:t>
            </a:r>
            <a:r>
              <a:rPr lang="ar-DZ" sz="3200" b="1" dirty="0" err="1" smtClean="0">
                <a:solidFill>
                  <a:srgbClr val="0070C0"/>
                </a:solidFill>
              </a:rPr>
              <a:t>آند</a:t>
            </a:r>
            <a:r>
              <a:rPr lang="ar-DZ" sz="3200" b="1" dirty="0" smtClean="0">
                <a:solidFill>
                  <a:srgbClr val="0070C0"/>
                </a:solidFill>
              </a:rPr>
              <a:t> جونسون</a:t>
            </a:r>
          </a:p>
          <a:p>
            <a:pPr algn="ctr" rtl="1"/>
            <a:r>
              <a:rPr lang="ar-DZ" sz="3200" b="1" dirty="0" smtClean="0">
                <a:solidFill>
                  <a:srgbClr val="0070C0"/>
                </a:solidFill>
              </a:rPr>
              <a:t>(</a:t>
            </a:r>
            <a:r>
              <a:rPr lang="ar-DZ" sz="3200" b="1" dirty="0" err="1" smtClean="0">
                <a:solidFill>
                  <a:srgbClr val="0070C0"/>
                </a:solidFill>
              </a:rPr>
              <a:t>الو.م.أ</a:t>
            </a:r>
            <a:r>
              <a:rPr lang="ar-DZ" sz="3200" b="1" dirty="0" smtClean="0">
                <a:solidFill>
                  <a:srgbClr val="0070C0"/>
                </a:solidFill>
              </a:rPr>
              <a:t>)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17" name="Organigramme : Alternative 16"/>
          <p:cNvSpPr/>
          <p:nvPr/>
        </p:nvSpPr>
        <p:spPr>
          <a:xfrm>
            <a:off x="7506268" y="2727185"/>
            <a:ext cx="3957851" cy="1216957"/>
          </a:xfrm>
          <a:prstGeom prst="flowChartAlternate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err="1" smtClean="0">
                <a:solidFill>
                  <a:srgbClr val="0070C0"/>
                </a:solidFill>
              </a:rPr>
              <a:t>جلاكسو</a:t>
            </a:r>
            <a:r>
              <a:rPr lang="ar-DZ" sz="3200" b="1" dirty="0" smtClean="0">
                <a:solidFill>
                  <a:srgbClr val="0070C0"/>
                </a:solidFill>
              </a:rPr>
              <a:t> سميث كلاين</a:t>
            </a:r>
          </a:p>
          <a:p>
            <a:pPr algn="ctr" rtl="1"/>
            <a:r>
              <a:rPr lang="ar-DZ" sz="3200" b="1" dirty="0" smtClean="0">
                <a:solidFill>
                  <a:srgbClr val="0070C0"/>
                </a:solidFill>
              </a:rPr>
              <a:t>(المملكة المتحدة)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18" name="Organigramme : Alternative 17"/>
          <p:cNvSpPr/>
          <p:nvPr/>
        </p:nvSpPr>
        <p:spPr>
          <a:xfrm>
            <a:off x="7449149" y="4092115"/>
            <a:ext cx="4072087" cy="1130153"/>
          </a:xfrm>
          <a:prstGeom prst="flowChartAlternate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rgbClr val="0070C0"/>
                </a:solidFill>
              </a:rPr>
              <a:t>شركة </a:t>
            </a:r>
            <a:r>
              <a:rPr lang="ar-DZ" sz="3200" b="1" dirty="0" err="1" smtClean="0">
                <a:solidFill>
                  <a:srgbClr val="0070C0"/>
                </a:solidFill>
              </a:rPr>
              <a:t>نوفاريتس</a:t>
            </a:r>
            <a:r>
              <a:rPr lang="ar-DZ" sz="3200" b="1" dirty="0" smtClean="0">
                <a:solidFill>
                  <a:srgbClr val="0070C0"/>
                </a:solidFill>
              </a:rPr>
              <a:t> (سويسرا)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19" name="Organigramme : Alternative 18"/>
          <p:cNvSpPr/>
          <p:nvPr/>
        </p:nvSpPr>
        <p:spPr>
          <a:xfrm>
            <a:off x="7506268" y="5518213"/>
            <a:ext cx="4072087" cy="1251899"/>
          </a:xfrm>
          <a:prstGeom prst="flowChartAlternate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000" b="1" dirty="0" smtClean="0">
                <a:solidFill>
                  <a:srgbClr val="0070C0"/>
                </a:solidFill>
              </a:rPr>
              <a:t>شركة روش (سويسرا)</a:t>
            </a:r>
            <a:endParaRPr lang="fr-FR" sz="4000" b="1" dirty="0">
              <a:solidFill>
                <a:srgbClr val="0070C0"/>
              </a:solidFill>
            </a:endParaRPr>
          </a:p>
        </p:txBody>
      </p:sp>
      <p:sp>
        <p:nvSpPr>
          <p:cNvPr id="20" name="Flèche gauche 19"/>
          <p:cNvSpPr/>
          <p:nvPr/>
        </p:nvSpPr>
        <p:spPr>
          <a:xfrm>
            <a:off x="4835321" y="1489063"/>
            <a:ext cx="2350006" cy="412275"/>
          </a:xfrm>
          <a:prstGeom prst="leftArrow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 gauche 20"/>
          <p:cNvSpPr/>
          <p:nvPr/>
        </p:nvSpPr>
        <p:spPr>
          <a:xfrm>
            <a:off x="4899385" y="3056394"/>
            <a:ext cx="2350006" cy="419695"/>
          </a:xfrm>
          <a:prstGeom prst="leftArrow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Flèche gauche 21"/>
          <p:cNvSpPr/>
          <p:nvPr/>
        </p:nvSpPr>
        <p:spPr>
          <a:xfrm>
            <a:off x="4899385" y="4566635"/>
            <a:ext cx="2350006" cy="414797"/>
          </a:xfrm>
          <a:prstGeom prst="leftArrow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Flèche gauche 22"/>
          <p:cNvSpPr/>
          <p:nvPr/>
        </p:nvSpPr>
        <p:spPr>
          <a:xfrm>
            <a:off x="4899385" y="6058385"/>
            <a:ext cx="2350006" cy="369711"/>
          </a:xfrm>
          <a:prstGeom prst="leftArrow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142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181302" y="1091820"/>
            <a:ext cx="10200931" cy="530897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3200" dirty="0">
              <a:solidFill>
                <a:schemeClr val="tx1"/>
              </a:solidFill>
            </a:endParaRPr>
          </a:p>
        </p:txBody>
      </p:sp>
      <p:sp>
        <p:nvSpPr>
          <p:cNvPr id="11" name="Organigramme : Alternative 10"/>
          <p:cNvSpPr/>
          <p:nvPr/>
        </p:nvSpPr>
        <p:spPr>
          <a:xfrm>
            <a:off x="4034683" y="120853"/>
            <a:ext cx="4072087" cy="723332"/>
          </a:xfrm>
          <a:prstGeom prst="flowChartAlternate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000" b="1" dirty="0" smtClean="0">
                <a:solidFill>
                  <a:srgbClr val="0070C0"/>
                </a:solidFill>
              </a:rPr>
              <a:t>المزيج التسويقي</a:t>
            </a:r>
            <a:endParaRPr lang="fr-FR" sz="4000" b="1" dirty="0">
              <a:solidFill>
                <a:srgbClr val="0070C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181303" y="1391818"/>
            <a:ext cx="977884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000" b="1" dirty="0" smtClean="0">
                <a:solidFill>
                  <a:srgbClr val="0070C0"/>
                </a:solidFill>
              </a:rPr>
              <a:t>1. المنتج</a:t>
            </a:r>
          </a:p>
          <a:p>
            <a:pPr algn="r"/>
            <a:r>
              <a:rPr lang="ar-DZ" sz="2000" dirty="0" smtClean="0"/>
              <a:t>أدوية وعلاجات متنوعة (مثل اللقاحات، أدوية السرطان، الأمراض المزمنة، المضادات الحيوية)، مع التركيز على الابتكار والبحث العلمي. </a:t>
            </a:r>
          </a:p>
          <a:p>
            <a:pPr algn="r"/>
            <a:endParaRPr lang="ar-DZ" sz="2000" dirty="0"/>
          </a:p>
          <a:p>
            <a:pPr algn="r" rtl="1"/>
            <a:r>
              <a:rPr lang="ar-DZ" sz="2000" b="1" dirty="0" smtClean="0">
                <a:solidFill>
                  <a:srgbClr val="0070C0"/>
                </a:solidFill>
              </a:rPr>
              <a:t>2. السعر </a:t>
            </a:r>
          </a:p>
          <a:p>
            <a:pPr algn="r"/>
            <a:r>
              <a:rPr lang="ar-DZ" sz="2000" dirty="0" smtClean="0"/>
              <a:t>استراتيجيات تسعير متنوعة حسب السوق: تسعير ممتاز للأدوية الجديدة، وتسعير مدعوم أو مخفض في الدول النامية.</a:t>
            </a:r>
          </a:p>
          <a:p>
            <a:pPr algn="r"/>
            <a:endParaRPr lang="ar-DZ" sz="2000" dirty="0" smtClean="0"/>
          </a:p>
          <a:p>
            <a:pPr algn="r" rtl="1"/>
            <a:r>
              <a:rPr lang="ar-DZ" sz="2000" b="1" dirty="0" smtClean="0">
                <a:solidFill>
                  <a:srgbClr val="0070C0"/>
                </a:solidFill>
              </a:rPr>
              <a:t>3. المكان </a:t>
            </a:r>
          </a:p>
          <a:p>
            <a:pPr algn="r"/>
            <a:r>
              <a:rPr lang="ar-DZ" sz="2000" dirty="0" smtClean="0"/>
              <a:t>توزيع عالمي عبر المستشفيات، صيدليات، موزعين، شركات التأمين، بالإضافة الى الشركات مع الحكومات والمؤسسات الصحية. </a:t>
            </a:r>
          </a:p>
          <a:p>
            <a:pPr algn="r"/>
            <a:endParaRPr lang="ar-DZ" sz="2000" dirty="0" smtClean="0"/>
          </a:p>
          <a:p>
            <a:pPr algn="r" rtl="1"/>
            <a:r>
              <a:rPr lang="ar-DZ" sz="2000" b="1" dirty="0" smtClean="0">
                <a:solidFill>
                  <a:srgbClr val="0070C0"/>
                </a:solidFill>
              </a:rPr>
              <a:t>4. الترويج </a:t>
            </a:r>
          </a:p>
          <a:p>
            <a:pPr algn="r"/>
            <a:r>
              <a:rPr lang="ar-DZ" sz="2000" dirty="0" smtClean="0"/>
              <a:t>حملات توعية صحية، إعلانات طبية موجهة للأطباء والمرضى، شراكات بحثية، مؤتمرات طبية ونشاط قوي في العلاقات العامة خاصة خلال أزمات صحية (مثل كورونا).</a:t>
            </a:r>
          </a:p>
          <a:p>
            <a:pPr algn="r"/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3443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257667" y="1323832"/>
            <a:ext cx="9626118" cy="530897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3200" dirty="0">
              <a:solidFill>
                <a:schemeClr val="tx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828803" y="1746915"/>
            <a:ext cx="826134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2400" b="1" dirty="0" smtClean="0">
                <a:solidFill>
                  <a:srgbClr val="0070C0"/>
                </a:solidFill>
              </a:rPr>
              <a:t>5. الأفراد</a:t>
            </a:r>
          </a:p>
          <a:p>
            <a:pPr marL="342900" indent="-342900" algn="r" rtl="1">
              <a:buFont typeface="Wingdings" panose="05000000000000000000" pitchFamily="2" charset="2"/>
              <a:buChar char="v"/>
            </a:pPr>
            <a:r>
              <a:rPr lang="ar-DZ" sz="2400" b="1" u="sng" dirty="0" smtClean="0">
                <a:solidFill>
                  <a:srgbClr val="002060"/>
                </a:solidFill>
              </a:rPr>
              <a:t>الكوادر الطبية والعلمية </a:t>
            </a:r>
          </a:p>
          <a:p>
            <a:pPr marL="342900" indent="-342900" algn="r" rtl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ar-DZ" sz="2400" dirty="0" smtClean="0"/>
              <a:t>توظيف أفضل الباحثين والأطباء لتطوير أدوية مبتكرة </a:t>
            </a:r>
          </a:p>
          <a:p>
            <a:pPr marL="342900" indent="-342900" algn="r" rtl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ar-DZ" sz="2400" dirty="0" smtClean="0"/>
              <a:t>فرق مبيعات متخصصة مدربة على تقديم المعلومات الدوائية بدقة للأطباء والصيدليات.</a:t>
            </a:r>
          </a:p>
          <a:p>
            <a:pPr marL="342900" indent="-342900" algn="r" rtl="1">
              <a:buFont typeface="Wingdings" panose="05000000000000000000" pitchFamily="2" charset="2"/>
              <a:buChar char="v"/>
            </a:pPr>
            <a:r>
              <a:rPr lang="ar-DZ" sz="2400" b="1" u="sng" dirty="0" smtClean="0">
                <a:solidFill>
                  <a:srgbClr val="002060"/>
                </a:solidFill>
              </a:rPr>
              <a:t>خدمة العملاء </a:t>
            </a:r>
          </a:p>
          <a:p>
            <a:pPr marL="342900" indent="-342900" algn="r" rtl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ar-DZ" sz="2400" dirty="0" smtClean="0"/>
              <a:t>فرق دعم فني لتقديم المساعدة الفنية للمستشفيات حول الأدوية.</a:t>
            </a:r>
          </a:p>
          <a:p>
            <a:pPr marL="342900" indent="-342900" algn="r" rtl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ar-DZ" sz="2400" dirty="0" smtClean="0"/>
              <a:t>خطوط هاتفية واستخدامات الكترونية للإجابة على استفسارات المرضى. </a:t>
            </a:r>
          </a:p>
          <a:p>
            <a:pPr marL="342900" indent="-342900" algn="r" rtl="1">
              <a:buFont typeface="Wingdings" panose="05000000000000000000" pitchFamily="2" charset="2"/>
              <a:buChar char="v"/>
            </a:pPr>
            <a:r>
              <a:rPr lang="ar-DZ" sz="2400" b="1" u="sng" dirty="0" smtClean="0">
                <a:solidFill>
                  <a:srgbClr val="002060"/>
                </a:solidFill>
              </a:rPr>
              <a:t>الشركاء الاستراتيجيون</a:t>
            </a:r>
          </a:p>
          <a:p>
            <a:pPr marL="342900" indent="-342900" algn="r" rtl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ar-DZ" sz="2400" dirty="0" smtClean="0"/>
              <a:t>تعاون مع علماء ومؤسسات بحثية (مثل شركة </a:t>
            </a:r>
            <a:r>
              <a:rPr lang="ar-DZ" sz="2400" dirty="0" err="1" smtClean="0"/>
              <a:t>فايزر</a:t>
            </a:r>
            <a:r>
              <a:rPr lang="ar-DZ" sz="2400" dirty="0" smtClean="0"/>
              <a:t>- </a:t>
            </a:r>
            <a:r>
              <a:rPr lang="ar-DZ" sz="2400" dirty="0" err="1" smtClean="0"/>
              <a:t>بيونتيك</a:t>
            </a:r>
            <a:r>
              <a:rPr lang="ar-DZ" sz="2400" dirty="0" smtClean="0"/>
              <a:t> للقاحات)</a:t>
            </a:r>
          </a:p>
          <a:p>
            <a:pPr marL="342900" indent="-342900" algn="r" rtl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ar-DZ" sz="2400" dirty="0" smtClean="0"/>
              <a:t>تدريب الوزعين والصيادلة على معايير التخزين السليم للأدوية.</a:t>
            </a:r>
          </a:p>
        </p:txBody>
      </p:sp>
      <p:sp>
        <p:nvSpPr>
          <p:cNvPr id="6" name="Organigramme : Alternative 5"/>
          <p:cNvSpPr/>
          <p:nvPr/>
        </p:nvSpPr>
        <p:spPr>
          <a:xfrm>
            <a:off x="4034683" y="120853"/>
            <a:ext cx="4072087" cy="723332"/>
          </a:xfrm>
          <a:prstGeom prst="flowChartAlternate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000" b="1" dirty="0" smtClean="0">
                <a:solidFill>
                  <a:srgbClr val="0070C0"/>
                </a:solidFill>
              </a:rPr>
              <a:t>المزيج التسويقي</a:t>
            </a:r>
            <a:endParaRPr lang="fr-FR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19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e 6"/>
          <p:cNvGrpSpPr/>
          <p:nvPr/>
        </p:nvGrpSpPr>
        <p:grpSpPr>
          <a:xfrm>
            <a:off x="1146413" y="1378422"/>
            <a:ext cx="9635318" cy="5308979"/>
            <a:chOff x="1255595" y="1269240"/>
            <a:chExt cx="9635318" cy="5308979"/>
          </a:xfrm>
        </p:grpSpPr>
        <p:sp>
          <p:nvSpPr>
            <p:cNvPr id="4" name="Rectangle à coins arrondis 3"/>
            <p:cNvSpPr/>
            <p:nvPr/>
          </p:nvSpPr>
          <p:spPr>
            <a:xfrm>
              <a:off x="1473959" y="1269240"/>
              <a:ext cx="9416954" cy="5308979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3200" dirty="0">
                <a:solidFill>
                  <a:schemeClr val="tx1"/>
                </a:solidFill>
              </a:endParaRPr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1255595" y="1812538"/>
              <a:ext cx="9121151" cy="37856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DZ" sz="2400" b="1" dirty="0" smtClean="0">
                  <a:solidFill>
                    <a:srgbClr val="0070C0"/>
                  </a:solidFill>
                </a:rPr>
                <a:t>6. الدليل المادي</a:t>
              </a:r>
            </a:p>
            <a:p>
              <a:pPr marL="342900" indent="-342900" algn="r" rtl="1">
                <a:buFont typeface="Wingdings" panose="05000000000000000000" pitchFamily="2" charset="2"/>
                <a:buChar char="v"/>
              </a:pPr>
              <a:r>
                <a:rPr lang="ar-DZ" sz="2400" b="1" u="sng" dirty="0" smtClean="0">
                  <a:solidFill>
                    <a:srgbClr val="002060"/>
                  </a:solidFill>
                </a:rPr>
                <a:t>التغليف والعلامة التجارية</a:t>
              </a:r>
            </a:p>
            <a:p>
              <a:pPr marL="342900" indent="-342900" algn="r" rtl="1">
                <a:buClr>
                  <a:srgbClr val="0070C0"/>
                </a:buClr>
                <a:buFont typeface="Arial" panose="020B0604020202020204" pitchFamily="34" charset="0"/>
                <a:buChar char="•"/>
              </a:pPr>
              <a:r>
                <a:rPr lang="ar-DZ" sz="2400" dirty="0" smtClean="0"/>
                <a:t>عبوات أدوية ذات تصميم مميز يعكس الجودة.</a:t>
              </a:r>
            </a:p>
            <a:p>
              <a:pPr marL="342900" indent="-342900" algn="r" rtl="1">
                <a:buClr>
                  <a:srgbClr val="0070C0"/>
                </a:buClr>
                <a:buFont typeface="Arial" panose="020B0604020202020204" pitchFamily="34" charset="0"/>
                <a:buChar char="•"/>
              </a:pPr>
              <a:r>
                <a:rPr lang="ar-DZ" sz="2400" dirty="0" smtClean="0"/>
                <a:t>ملصقات واضحة تحوي معلومات الجرعات والتحذيرات بلغات متعددة.</a:t>
              </a:r>
            </a:p>
            <a:p>
              <a:pPr marL="342900" indent="-342900" algn="r" rtl="1">
                <a:buFont typeface="Wingdings" panose="05000000000000000000" pitchFamily="2" charset="2"/>
                <a:buChar char="v"/>
              </a:pPr>
              <a:r>
                <a:rPr lang="ar-DZ" sz="2400" b="1" u="sng" dirty="0" smtClean="0">
                  <a:solidFill>
                    <a:srgbClr val="002060"/>
                  </a:solidFill>
                </a:rPr>
                <a:t>المرافق والتقنيات</a:t>
              </a:r>
            </a:p>
            <a:p>
              <a:pPr marL="342900" indent="-342900" algn="r" rtl="1">
                <a:buClr>
                  <a:srgbClr val="0070C0"/>
                </a:buClr>
                <a:buFont typeface="Arial" panose="020B0604020202020204" pitchFamily="34" charset="0"/>
                <a:buChar char="•"/>
              </a:pPr>
              <a:r>
                <a:rPr lang="ar-DZ" sz="2400" dirty="0" smtClean="0"/>
                <a:t>مخابر بحثية عالية التقنية.</a:t>
              </a:r>
            </a:p>
            <a:p>
              <a:pPr marL="342900" indent="-342900" algn="r" rtl="1">
                <a:buClr>
                  <a:srgbClr val="0070C0"/>
                </a:buClr>
                <a:buFont typeface="Arial" panose="020B0604020202020204" pitchFamily="34" charset="0"/>
                <a:buChar char="•"/>
              </a:pPr>
              <a:r>
                <a:rPr lang="ar-DZ" sz="2400" dirty="0" smtClean="0"/>
                <a:t>مواقع إلكترونية تفاعلية ( مثل قسم «</a:t>
              </a:r>
              <a:r>
                <a:rPr lang="ar-DZ" sz="2400" b="1" dirty="0" smtClean="0"/>
                <a:t>الصحة للمرضى</a:t>
              </a:r>
              <a:r>
                <a:rPr lang="ar-DZ" sz="2400" dirty="0" smtClean="0"/>
                <a:t>» على موقع </a:t>
              </a:r>
              <a:r>
                <a:rPr lang="ar-DZ" sz="2400" dirty="0" err="1" smtClean="0"/>
                <a:t>فايزر</a:t>
              </a:r>
              <a:r>
                <a:rPr lang="ar-DZ" sz="2400" dirty="0" smtClean="0"/>
                <a:t> الرسمي) </a:t>
              </a:r>
            </a:p>
            <a:p>
              <a:pPr marL="342900" indent="-342900" algn="r" rtl="1">
                <a:buFont typeface="Wingdings" panose="05000000000000000000" pitchFamily="2" charset="2"/>
                <a:buChar char="v"/>
              </a:pPr>
              <a:r>
                <a:rPr lang="ar-DZ" sz="2400" b="1" u="sng" dirty="0" smtClean="0">
                  <a:solidFill>
                    <a:srgbClr val="002060"/>
                  </a:solidFill>
                </a:rPr>
                <a:t>التجارب الملموسة</a:t>
              </a:r>
            </a:p>
            <a:p>
              <a:pPr marL="342900" indent="-342900" algn="r" rtl="1">
                <a:buClr>
                  <a:srgbClr val="0070C0"/>
                </a:buClr>
                <a:buFont typeface="Arial" panose="020B0604020202020204" pitchFamily="34" charset="0"/>
                <a:buChar char="•"/>
              </a:pPr>
              <a:r>
                <a:rPr lang="ar-DZ" sz="2400" dirty="0" smtClean="0"/>
                <a:t>عيادات متنقلة لتقديم اللقاحات في المناطق النائية.</a:t>
              </a:r>
            </a:p>
            <a:p>
              <a:pPr marL="342900" indent="-342900" algn="r" rtl="1">
                <a:buClr>
                  <a:srgbClr val="0070C0"/>
                </a:buClr>
                <a:buFont typeface="Arial" panose="020B0604020202020204" pitchFamily="34" charset="0"/>
                <a:buChar char="•"/>
              </a:pPr>
              <a:r>
                <a:rPr lang="ar-DZ" sz="2400" dirty="0" smtClean="0"/>
                <a:t>مؤتمرات طبية افتراضية باستخدام تقنيات </a:t>
              </a:r>
              <a:r>
                <a:rPr lang="fr-FR" sz="2400" dirty="0" smtClean="0"/>
                <a:t>VR</a:t>
              </a:r>
              <a:r>
                <a:rPr lang="ar-DZ" sz="2400" dirty="0" smtClean="0"/>
                <a:t> لعرض آلية عمل الأدوية.</a:t>
              </a:r>
            </a:p>
          </p:txBody>
        </p:sp>
      </p:grpSp>
      <p:sp>
        <p:nvSpPr>
          <p:cNvPr id="6" name="Organigramme : Alternative 5"/>
          <p:cNvSpPr/>
          <p:nvPr/>
        </p:nvSpPr>
        <p:spPr>
          <a:xfrm>
            <a:off x="4034683" y="120853"/>
            <a:ext cx="4072087" cy="723332"/>
          </a:xfrm>
          <a:prstGeom prst="flowChartAlternateProcess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000" b="1" dirty="0" smtClean="0">
                <a:solidFill>
                  <a:srgbClr val="0070C0"/>
                </a:solidFill>
              </a:rPr>
              <a:t>المزيج التسويقي</a:t>
            </a:r>
            <a:endParaRPr lang="fr-FR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34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918</Words>
  <Application>Microsoft Office PowerPoint</Application>
  <PresentationFormat>Grand écran</PresentationFormat>
  <Paragraphs>149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DELL</dc:creator>
  <cp:lastModifiedBy>DELL</cp:lastModifiedBy>
  <cp:revision>43</cp:revision>
  <dcterms:created xsi:type="dcterms:W3CDTF">2025-04-27T13:40:54Z</dcterms:created>
  <dcterms:modified xsi:type="dcterms:W3CDTF">2025-04-27T21:13:25Z</dcterms:modified>
</cp:coreProperties>
</file>