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C35A7E13-F686-4E29-A6F3-D06B31812CFD}">
          <p14:sldIdLst>
            <p14:sldId id="256"/>
            <p14:sldId id="257"/>
            <p14:sldId id="258"/>
            <p14:sldId id="259"/>
            <p14:sldId id="261"/>
            <p14:sldId id="260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03/07/2025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03/07/2025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03/07/2025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03/07/2025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03/07/2025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03/07/2025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03/07/2025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03/07/2025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03/07/2025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03/07/2025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03/07/2025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03/07/2025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Advanced </a:t>
            </a:r>
            <a:r>
              <a:rPr lang="fr-FR" b="1" dirty="0" err="1"/>
              <a:t>Databases</a:t>
            </a:r>
            <a:r>
              <a:rPr lang="fr-FR" b="1" dirty="0"/>
              <a:t> &amp; </a:t>
            </a:r>
            <a:r>
              <a:rPr lang="fr-FR" b="1" dirty="0" err="1"/>
              <a:t>Big</a:t>
            </a:r>
            <a:r>
              <a:rPr lang="fr-FR" b="1" dirty="0"/>
              <a:t> Data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651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Object-</a:t>
            </a:r>
            <a:r>
              <a:rPr lang="fr-FR" b="1" dirty="0" err="1"/>
              <a:t>Oriented</a:t>
            </a:r>
            <a:r>
              <a:rPr lang="fr-FR" b="1" dirty="0"/>
              <a:t> </a:t>
            </a:r>
            <a:r>
              <a:rPr lang="fr-FR" b="1" dirty="0" err="1"/>
              <a:t>Databases</a:t>
            </a:r>
            <a:r>
              <a:rPr lang="fr-FR" b="1" dirty="0"/>
              <a:t> (OODB)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>
            <a:normAutofit/>
          </a:bodyPr>
          <a:lstStyle/>
          <a:p>
            <a:r>
              <a:rPr lang="fr-FR" b="1" dirty="0"/>
              <a:t>Object-</a:t>
            </a:r>
            <a:r>
              <a:rPr lang="fr-FR" b="1" dirty="0" err="1"/>
              <a:t>Relational</a:t>
            </a:r>
            <a:r>
              <a:rPr lang="fr-FR" b="1" dirty="0"/>
              <a:t> </a:t>
            </a:r>
            <a:r>
              <a:rPr lang="fr-FR" b="1" dirty="0" err="1"/>
              <a:t>Databases</a:t>
            </a:r>
            <a:r>
              <a:rPr lang="fr-FR" b="1" dirty="0"/>
              <a:t> (ORDBMS)</a:t>
            </a:r>
          </a:p>
          <a:p>
            <a:r>
              <a:rPr lang="fr-FR" b="1" dirty="0" err="1" smtClean="0"/>
              <a:t>PostgreSQL</a:t>
            </a:r>
            <a:r>
              <a:rPr lang="fr-FR" dirty="0"/>
              <a:t>:</a:t>
            </a:r>
          </a:p>
          <a:p>
            <a:pPr lvl="1"/>
            <a:r>
              <a:rPr lang="fr-FR" dirty="0"/>
              <a:t>User-</a:t>
            </a:r>
            <a:r>
              <a:rPr lang="fr-FR" dirty="0" err="1"/>
              <a:t>defined</a:t>
            </a:r>
            <a:r>
              <a:rPr lang="fr-FR" dirty="0"/>
              <a:t> types (</a:t>
            </a:r>
            <a:r>
              <a:rPr lang="fr-FR" dirty="0" err="1"/>
              <a:t>UDTs</a:t>
            </a:r>
            <a:r>
              <a:rPr lang="fr-FR" dirty="0"/>
              <a:t>)</a:t>
            </a:r>
          </a:p>
          <a:p>
            <a:pPr lvl="1"/>
            <a:r>
              <a:rPr lang="fr-FR" dirty="0"/>
              <a:t>Table </a:t>
            </a:r>
            <a:r>
              <a:rPr lang="fr-FR" dirty="0" err="1"/>
              <a:t>inheritance</a:t>
            </a:r>
            <a:endParaRPr lang="fr-FR" dirty="0"/>
          </a:p>
          <a:p>
            <a:pPr lvl="1"/>
            <a:r>
              <a:rPr lang="fr-FR" dirty="0"/>
              <a:t>Composite types</a:t>
            </a:r>
          </a:p>
          <a:p>
            <a:r>
              <a:rPr lang="fr-FR" b="1" dirty="0"/>
              <a:t>Oracle Object-</a:t>
            </a:r>
            <a:r>
              <a:rPr lang="fr-FR" b="1" dirty="0" err="1"/>
              <a:t>Relational</a:t>
            </a:r>
            <a:r>
              <a:rPr lang="fr-FR" dirty="0"/>
              <a:t>:</a:t>
            </a:r>
          </a:p>
          <a:p>
            <a:pPr lvl="1"/>
            <a:r>
              <a:rPr lang="fr-FR" dirty="0" err="1"/>
              <a:t>Nested</a:t>
            </a:r>
            <a:r>
              <a:rPr lang="fr-FR" dirty="0"/>
              <a:t> tables, </a:t>
            </a:r>
            <a:r>
              <a:rPr lang="fr-FR" dirty="0" err="1"/>
              <a:t>objects</a:t>
            </a:r>
            <a:r>
              <a:rPr lang="fr-FR" dirty="0"/>
              <a:t> as </a:t>
            </a:r>
            <a:r>
              <a:rPr lang="fr-FR" dirty="0" err="1"/>
              <a:t>column</a:t>
            </a:r>
            <a:r>
              <a:rPr lang="fr-FR" dirty="0"/>
              <a:t> types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5345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Object-</a:t>
            </a:r>
            <a:r>
              <a:rPr lang="fr-FR" b="1" dirty="0" err="1"/>
              <a:t>Oriented</a:t>
            </a:r>
            <a:r>
              <a:rPr lang="fr-FR" b="1" dirty="0"/>
              <a:t> </a:t>
            </a:r>
            <a:r>
              <a:rPr lang="fr-FR" b="1" dirty="0" err="1"/>
              <a:t>Databases</a:t>
            </a:r>
            <a:r>
              <a:rPr lang="fr-FR" b="1" dirty="0"/>
              <a:t> (OODB)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b="1" dirty="0" err="1">
                <a:solidFill>
                  <a:srgbClr val="92D050"/>
                </a:solidFill>
              </a:rPr>
              <a:t>Advantages</a:t>
            </a:r>
            <a:r>
              <a:rPr lang="fr-FR" b="1" dirty="0">
                <a:solidFill>
                  <a:srgbClr val="92D050"/>
                </a:solidFill>
              </a:rPr>
              <a:t> of OODBMS</a:t>
            </a:r>
          </a:p>
          <a:p>
            <a:r>
              <a:rPr lang="fr-FR" sz="2600" dirty="0" smtClean="0"/>
              <a:t>Natural </a:t>
            </a:r>
            <a:r>
              <a:rPr lang="fr-FR" sz="2600" dirty="0" err="1"/>
              <a:t>mapping</a:t>
            </a:r>
            <a:r>
              <a:rPr lang="fr-FR" sz="2600" dirty="0"/>
              <a:t> </a:t>
            </a:r>
            <a:r>
              <a:rPr lang="fr-FR" sz="2600" dirty="0" err="1"/>
              <a:t>with</a:t>
            </a:r>
            <a:r>
              <a:rPr lang="fr-FR" sz="2600" dirty="0"/>
              <a:t> </a:t>
            </a:r>
            <a:r>
              <a:rPr lang="fr-FR" sz="2600" dirty="0" err="1"/>
              <a:t>object-oriented</a:t>
            </a:r>
            <a:r>
              <a:rPr lang="fr-FR" sz="2600" dirty="0"/>
              <a:t> </a:t>
            </a:r>
            <a:r>
              <a:rPr lang="fr-FR" sz="2600" dirty="0" smtClean="0"/>
              <a:t>code</a:t>
            </a:r>
          </a:p>
          <a:p>
            <a:r>
              <a:rPr lang="fr-FR" sz="2600" dirty="0" err="1" smtClean="0"/>
              <a:t>Handles</a:t>
            </a:r>
            <a:r>
              <a:rPr lang="fr-FR" sz="2600" dirty="0" smtClean="0"/>
              <a:t> </a:t>
            </a:r>
            <a:r>
              <a:rPr lang="fr-FR" sz="2600" dirty="0" err="1"/>
              <a:t>complex</a:t>
            </a:r>
            <a:r>
              <a:rPr lang="fr-FR" sz="2600" dirty="0"/>
              <a:t> data </a:t>
            </a:r>
            <a:r>
              <a:rPr lang="fr-FR" sz="2600" dirty="0" err="1" smtClean="0"/>
              <a:t>easily</a:t>
            </a:r>
            <a:endParaRPr lang="fr-FR" sz="2600" dirty="0" smtClean="0"/>
          </a:p>
          <a:p>
            <a:r>
              <a:rPr lang="fr-FR" sz="2600" dirty="0" smtClean="0"/>
              <a:t>Supports </a:t>
            </a:r>
            <a:r>
              <a:rPr lang="fr-FR" sz="2600" dirty="0" err="1"/>
              <a:t>reuse</a:t>
            </a:r>
            <a:r>
              <a:rPr lang="fr-FR" sz="2600" dirty="0"/>
              <a:t>, </a:t>
            </a:r>
            <a:r>
              <a:rPr lang="fr-FR" sz="2600" dirty="0" err="1"/>
              <a:t>modularity</a:t>
            </a:r>
            <a:r>
              <a:rPr lang="fr-FR" sz="2600" dirty="0"/>
              <a:t> via </a:t>
            </a:r>
            <a:r>
              <a:rPr lang="fr-FR" sz="2600" dirty="0" err="1" smtClean="0"/>
              <a:t>inheritance</a:t>
            </a:r>
            <a:endParaRPr lang="fr-FR" sz="2600" dirty="0" smtClean="0"/>
          </a:p>
          <a:p>
            <a:r>
              <a:rPr lang="fr-FR" sz="2600" dirty="0" err="1" smtClean="0"/>
              <a:t>Better</a:t>
            </a:r>
            <a:r>
              <a:rPr lang="fr-FR" sz="2600" dirty="0" smtClean="0"/>
              <a:t> </a:t>
            </a:r>
            <a:r>
              <a:rPr lang="fr-FR" sz="2600" dirty="0" err="1"/>
              <a:t>modeling</a:t>
            </a:r>
            <a:r>
              <a:rPr lang="fr-FR" sz="2600" dirty="0"/>
              <a:t> of real-world </a:t>
            </a:r>
            <a:r>
              <a:rPr lang="fr-FR" sz="2600" dirty="0" err="1" smtClean="0"/>
              <a:t>entities</a:t>
            </a:r>
            <a:endParaRPr lang="fr-FR" sz="2600" dirty="0" smtClean="0"/>
          </a:p>
          <a:p>
            <a:endParaRPr lang="fr-FR" sz="2600" dirty="0"/>
          </a:p>
          <a:p>
            <a:r>
              <a:rPr lang="fr-FR" b="1" dirty="0" smtClean="0"/>
              <a:t> </a:t>
            </a:r>
            <a:r>
              <a:rPr lang="fr-FR" b="1" dirty="0" err="1">
                <a:solidFill>
                  <a:srgbClr val="FF0000"/>
                </a:solidFill>
              </a:rPr>
              <a:t>Disadvantages</a:t>
            </a:r>
            <a:endParaRPr lang="fr-FR" b="1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2600" dirty="0" err="1" smtClean="0"/>
              <a:t>Less</a:t>
            </a:r>
            <a:r>
              <a:rPr lang="fr-FR" sz="2600" dirty="0" smtClean="0"/>
              <a:t> </a:t>
            </a:r>
            <a:r>
              <a:rPr lang="fr-FR" sz="2600" dirty="0" err="1"/>
              <a:t>standardization</a:t>
            </a:r>
            <a:r>
              <a:rPr lang="fr-FR" sz="2600" dirty="0"/>
              <a:t> </a:t>
            </a:r>
            <a:r>
              <a:rPr lang="fr-FR" sz="2600" dirty="0" err="1"/>
              <a:t>compared</a:t>
            </a:r>
            <a:r>
              <a:rPr lang="fr-FR" sz="2600" dirty="0"/>
              <a:t> to </a:t>
            </a:r>
            <a:r>
              <a:rPr lang="fr-FR" sz="2600" dirty="0" smtClean="0"/>
              <a:t>SQL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600" dirty="0" smtClean="0"/>
              <a:t>Limited </a:t>
            </a:r>
            <a:r>
              <a:rPr lang="fr-FR" sz="2600" dirty="0" err="1"/>
              <a:t>industry</a:t>
            </a:r>
            <a:r>
              <a:rPr lang="fr-FR" sz="2600" dirty="0"/>
              <a:t> </a:t>
            </a:r>
            <a:r>
              <a:rPr lang="fr-FR" sz="2600" dirty="0" smtClean="0"/>
              <a:t>support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600" dirty="0" err="1" smtClean="0"/>
              <a:t>Difficult</a:t>
            </a:r>
            <a:r>
              <a:rPr lang="fr-FR" sz="2600" dirty="0" smtClean="0"/>
              <a:t> </a:t>
            </a:r>
            <a:r>
              <a:rPr lang="fr-FR" sz="2600" dirty="0"/>
              <a:t>to </a:t>
            </a:r>
            <a:r>
              <a:rPr lang="fr-FR" sz="2600" dirty="0" err="1"/>
              <a:t>optimize</a:t>
            </a:r>
            <a:r>
              <a:rPr lang="fr-FR" sz="2600" dirty="0"/>
              <a:t> </a:t>
            </a:r>
            <a:r>
              <a:rPr lang="fr-FR" sz="2600" dirty="0" err="1"/>
              <a:t>complex</a:t>
            </a:r>
            <a:r>
              <a:rPr lang="fr-FR" sz="2600" dirty="0"/>
              <a:t> </a:t>
            </a:r>
            <a:r>
              <a:rPr lang="fr-FR" sz="2600" dirty="0" err="1" smtClean="0"/>
              <a:t>queries</a:t>
            </a:r>
            <a:endParaRPr lang="fr-FR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fr-FR" sz="2600" dirty="0" err="1" smtClean="0"/>
              <a:t>Often</a:t>
            </a:r>
            <a:r>
              <a:rPr lang="fr-FR" sz="2600" dirty="0" smtClean="0"/>
              <a:t> </a:t>
            </a:r>
            <a:r>
              <a:rPr lang="fr-FR" sz="2600" dirty="0" err="1"/>
              <a:t>embedded</a:t>
            </a:r>
            <a:r>
              <a:rPr lang="fr-FR" sz="2600" dirty="0"/>
              <a:t> and not </a:t>
            </a:r>
            <a:r>
              <a:rPr lang="fr-FR" sz="2600" dirty="0" err="1"/>
              <a:t>distributed</a:t>
            </a:r>
            <a:endParaRPr lang="fr-FR" sz="26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6775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b="1" dirty="0"/>
              <a:t>Object-</a:t>
            </a:r>
            <a:r>
              <a:rPr lang="fr-FR" sz="3200" b="1" dirty="0" err="1"/>
              <a:t>Oriented</a:t>
            </a:r>
            <a:r>
              <a:rPr lang="fr-FR" sz="3200" b="1" dirty="0"/>
              <a:t> </a:t>
            </a:r>
            <a:r>
              <a:rPr lang="fr-FR" sz="3200" b="1" dirty="0" err="1"/>
              <a:t>Databases</a:t>
            </a:r>
            <a:r>
              <a:rPr lang="fr-FR" sz="3200" b="1" dirty="0"/>
              <a:t> (OODB)</a:t>
            </a:r>
            <a:r>
              <a:rPr lang="fr-FR" sz="3200" b="1" dirty="0" smtClean="0"/>
              <a:t/>
            </a:r>
            <a:br>
              <a:rPr lang="fr-FR" sz="3200" b="1" dirty="0" smtClean="0"/>
            </a:br>
            <a:r>
              <a:rPr lang="fr-FR" sz="3200" b="1" dirty="0" smtClean="0"/>
              <a:t>Object </a:t>
            </a:r>
            <a:r>
              <a:rPr lang="fr-FR" sz="3200" b="1" dirty="0" err="1"/>
              <a:t>Query</a:t>
            </a:r>
            <a:r>
              <a:rPr lang="fr-FR" sz="3200" b="1" dirty="0"/>
              <a:t> </a:t>
            </a:r>
            <a:r>
              <a:rPr lang="fr-FR" sz="3200" b="1" dirty="0" err="1"/>
              <a:t>Language</a:t>
            </a:r>
            <a:r>
              <a:rPr lang="fr-FR" sz="3200" b="1" dirty="0"/>
              <a:t> (OQL)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OQL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(Object Query Language) is a declarative query language designed for object-oriented databases (OODBMS).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It was defined by the Object Data Management Group (ODMG).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OQL is similar in syntax to SQL, but it operates on objects, classes, attributes, and relationships, rather than rows and tables.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814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b="1" dirty="0"/>
              <a:t>Object-</a:t>
            </a:r>
            <a:r>
              <a:rPr lang="fr-FR" sz="3200" b="1" dirty="0" err="1"/>
              <a:t>Oriented</a:t>
            </a:r>
            <a:r>
              <a:rPr lang="fr-FR" sz="3200" b="1" dirty="0"/>
              <a:t> </a:t>
            </a:r>
            <a:r>
              <a:rPr lang="fr-FR" sz="3200" b="1" dirty="0" err="1"/>
              <a:t>Databases</a:t>
            </a:r>
            <a:r>
              <a:rPr lang="fr-FR" sz="3200" b="1" dirty="0"/>
              <a:t> (OODB)</a:t>
            </a:r>
            <a:r>
              <a:rPr lang="fr-FR" sz="3200" b="1" dirty="0" smtClean="0"/>
              <a:t/>
            </a:r>
            <a:br>
              <a:rPr lang="fr-FR" sz="3200" b="1" dirty="0" smtClean="0"/>
            </a:br>
            <a:r>
              <a:rPr lang="fr-FR" sz="3200" b="1" dirty="0" smtClean="0"/>
              <a:t>Object </a:t>
            </a:r>
            <a:r>
              <a:rPr lang="fr-FR" sz="3200" b="1" dirty="0" err="1"/>
              <a:t>Query</a:t>
            </a:r>
            <a:r>
              <a:rPr lang="fr-FR" sz="3200" b="1" dirty="0"/>
              <a:t> </a:t>
            </a:r>
            <a:r>
              <a:rPr lang="fr-FR" sz="3200" b="1" dirty="0" err="1"/>
              <a:t>Language</a:t>
            </a:r>
            <a:r>
              <a:rPr lang="fr-FR" sz="3200" b="1" dirty="0"/>
              <a:t> (OQL)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r>
              <a:rPr lang="fr-FR" b="1" dirty="0" err="1" smtClean="0"/>
              <a:t>Syntax</a:t>
            </a:r>
            <a:r>
              <a:rPr lang="fr-FR" b="1" dirty="0" smtClean="0"/>
              <a:t> of OQL</a:t>
            </a:r>
            <a:endParaRPr lang="fr-FR" b="1" dirty="0"/>
          </a:p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/>
              <a:t>&lt;extent-variable</a:t>
            </a:r>
            <a:r>
              <a:rPr lang="en-US" sz="2800" dirty="0" smtClean="0"/>
              <a:t>&gt; </a:t>
            </a:r>
            <a:r>
              <a:rPr lang="en-US" dirty="0">
                <a:sym typeface="Wingdings" pitchFamily="2" charset="2"/>
              </a:rPr>
              <a:t> </a:t>
            </a:r>
            <a:r>
              <a:rPr lang="en-US" sz="2400" dirty="0"/>
              <a:t>class or collection of objects.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59632" y="2348880"/>
            <a:ext cx="7056784" cy="22322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solidFill>
                  <a:srgbClr val="FF0000"/>
                </a:solidFill>
              </a:rPr>
              <a:t>SELECT</a:t>
            </a:r>
            <a:r>
              <a:rPr lang="en-US" dirty="0"/>
              <a:t> &lt;expression&gt;</a:t>
            </a:r>
          </a:p>
          <a:p>
            <a:r>
              <a:rPr lang="en-US" dirty="0">
                <a:solidFill>
                  <a:srgbClr val="FF0000"/>
                </a:solidFill>
              </a:rPr>
              <a:t>FROM</a:t>
            </a:r>
            <a:r>
              <a:rPr lang="en-US" dirty="0"/>
              <a:t> &lt;extent-variable&gt;</a:t>
            </a:r>
          </a:p>
          <a:p>
            <a:r>
              <a:rPr lang="en-US" dirty="0"/>
              <a:t>[</a:t>
            </a:r>
            <a:r>
              <a:rPr lang="en-US" dirty="0">
                <a:solidFill>
                  <a:srgbClr val="FF0000"/>
                </a:solidFill>
              </a:rPr>
              <a:t>WHERE</a:t>
            </a:r>
            <a:r>
              <a:rPr lang="en-US" dirty="0"/>
              <a:t> &lt;condition&gt;]</a:t>
            </a:r>
          </a:p>
          <a:p>
            <a:r>
              <a:rPr lang="en-US" dirty="0"/>
              <a:t>[</a:t>
            </a:r>
            <a:r>
              <a:rPr lang="en-US" dirty="0">
                <a:solidFill>
                  <a:srgbClr val="FF0000"/>
                </a:solidFill>
              </a:rPr>
              <a:t>ORDER BY </a:t>
            </a:r>
            <a:r>
              <a:rPr lang="en-US" dirty="0"/>
              <a:t>&lt;attribute&gt; ASC|DESC]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7494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b="1" dirty="0"/>
              <a:t>Object-</a:t>
            </a:r>
            <a:r>
              <a:rPr lang="fr-FR" sz="3200" b="1" dirty="0" err="1"/>
              <a:t>Oriented</a:t>
            </a:r>
            <a:r>
              <a:rPr lang="fr-FR" sz="3200" b="1" dirty="0"/>
              <a:t> </a:t>
            </a:r>
            <a:r>
              <a:rPr lang="fr-FR" sz="3200" b="1" dirty="0" err="1"/>
              <a:t>Databases</a:t>
            </a:r>
            <a:r>
              <a:rPr lang="fr-FR" sz="3200" b="1" dirty="0"/>
              <a:t> (OODB)</a:t>
            </a:r>
            <a:r>
              <a:rPr lang="fr-FR" sz="3200" b="1" dirty="0" smtClean="0"/>
              <a:t/>
            </a:r>
            <a:br>
              <a:rPr lang="fr-FR" sz="3200" b="1" dirty="0" smtClean="0"/>
            </a:br>
            <a:r>
              <a:rPr lang="fr-FR" sz="3200" b="1" dirty="0" smtClean="0"/>
              <a:t>Object </a:t>
            </a:r>
            <a:r>
              <a:rPr lang="fr-FR" sz="3200" b="1" dirty="0" err="1"/>
              <a:t>Query</a:t>
            </a:r>
            <a:r>
              <a:rPr lang="fr-FR" sz="3200" b="1" dirty="0"/>
              <a:t> </a:t>
            </a:r>
            <a:r>
              <a:rPr lang="fr-FR" sz="3200" b="1" dirty="0" err="1"/>
              <a:t>Language</a:t>
            </a:r>
            <a:r>
              <a:rPr lang="fr-FR" sz="3200" b="1" dirty="0"/>
              <a:t> (OQL)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class Student {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String name;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age;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Department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department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class Department {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String name;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Professor head;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class Professor {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String name;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}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32040" y="1700808"/>
            <a:ext cx="3096344" cy="38164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SELECT s</a:t>
            </a:r>
          </a:p>
          <a:p>
            <a:r>
              <a:rPr lang="en-US" dirty="0"/>
              <a:t>FROM Student </a:t>
            </a:r>
            <a:r>
              <a:rPr lang="en-US" dirty="0" smtClean="0"/>
              <a:t>s</a:t>
            </a:r>
          </a:p>
          <a:p>
            <a:endParaRPr lang="en-US" dirty="0"/>
          </a:p>
          <a:p>
            <a:r>
              <a:rPr lang="en-US" dirty="0"/>
              <a:t>SELECT s.name</a:t>
            </a:r>
          </a:p>
          <a:p>
            <a:r>
              <a:rPr lang="en-US" dirty="0"/>
              <a:t>FROM Student </a:t>
            </a:r>
            <a:r>
              <a:rPr lang="en-US" dirty="0" smtClean="0"/>
              <a:t>s</a:t>
            </a:r>
          </a:p>
          <a:p>
            <a:endParaRPr lang="en-US" dirty="0"/>
          </a:p>
          <a:p>
            <a:r>
              <a:rPr lang="en-US" dirty="0"/>
              <a:t>SELECT s</a:t>
            </a:r>
          </a:p>
          <a:p>
            <a:r>
              <a:rPr lang="en-US" dirty="0"/>
              <a:t>FROM Student s</a:t>
            </a:r>
          </a:p>
          <a:p>
            <a:r>
              <a:rPr lang="en-US" dirty="0"/>
              <a:t>WHERE </a:t>
            </a:r>
            <a:r>
              <a:rPr lang="en-US" dirty="0" err="1"/>
              <a:t>s.age</a:t>
            </a:r>
            <a:r>
              <a:rPr lang="en-US" dirty="0"/>
              <a:t> &gt; 20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705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b="1" dirty="0"/>
              <a:t>Object-</a:t>
            </a:r>
            <a:r>
              <a:rPr lang="fr-FR" sz="3200" b="1" dirty="0" err="1"/>
              <a:t>Oriented</a:t>
            </a:r>
            <a:r>
              <a:rPr lang="fr-FR" sz="3200" b="1" dirty="0"/>
              <a:t> </a:t>
            </a:r>
            <a:r>
              <a:rPr lang="fr-FR" sz="3200" b="1" dirty="0" err="1"/>
              <a:t>Databases</a:t>
            </a:r>
            <a:r>
              <a:rPr lang="fr-FR" sz="3200" b="1" dirty="0"/>
              <a:t> (OODB)</a:t>
            </a:r>
            <a:r>
              <a:rPr lang="fr-FR" sz="3200" b="1" dirty="0" smtClean="0"/>
              <a:t/>
            </a:r>
            <a:br>
              <a:rPr lang="fr-FR" sz="3200" b="1" dirty="0" smtClean="0"/>
            </a:br>
            <a:r>
              <a:rPr lang="fr-FR" sz="3200" b="1" dirty="0" smtClean="0"/>
              <a:t>Object </a:t>
            </a:r>
            <a:r>
              <a:rPr lang="fr-FR" sz="3200" b="1" dirty="0" err="1"/>
              <a:t>Query</a:t>
            </a:r>
            <a:r>
              <a:rPr lang="fr-FR" sz="3200" b="1" dirty="0"/>
              <a:t> </a:t>
            </a:r>
            <a:r>
              <a:rPr lang="fr-FR" sz="3200" b="1" dirty="0" err="1"/>
              <a:t>Language</a:t>
            </a:r>
            <a:r>
              <a:rPr lang="fr-FR" sz="3200" b="1" dirty="0"/>
              <a:t> (OQL)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class Student {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String name;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age;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Department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department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class Department {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String name;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Professor head;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class Professor {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String name;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}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95936" y="1700808"/>
            <a:ext cx="4896544" cy="38164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SELECT s.name</a:t>
            </a:r>
          </a:p>
          <a:p>
            <a:r>
              <a:rPr lang="en-US" dirty="0"/>
              <a:t>FROM Student s</a:t>
            </a:r>
          </a:p>
          <a:p>
            <a:r>
              <a:rPr lang="en-US" dirty="0"/>
              <a:t>WHERE s.department.name = 'Computer </a:t>
            </a:r>
            <a:r>
              <a:rPr lang="en-US" dirty="0" smtClean="0"/>
              <a:t>Science‘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SELECT s.department.name, COUNT(s)</a:t>
            </a:r>
          </a:p>
          <a:p>
            <a:r>
              <a:rPr lang="en-US" dirty="0"/>
              <a:t>FROM Student s</a:t>
            </a:r>
          </a:p>
          <a:p>
            <a:r>
              <a:rPr lang="en-US" dirty="0"/>
              <a:t>GROUP BY s.department.name</a:t>
            </a:r>
          </a:p>
        </p:txBody>
      </p:sp>
    </p:spTree>
    <p:extLst>
      <p:ext uri="{BB962C8B-B14F-4D97-AF65-F5344CB8AC3E}">
        <p14:creationId xmlns:p14="http://schemas.microsoft.com/office/powerpoint/2010/main" val="2006881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Aggregation and Grouping</a:t>
            </a:r>
          </a:p>
          <a:p>
            <a:pPr marL="0" indent="0">
              <a:buNone/>
            </a:pPr>
            <a:r>
              <a:rPr lang="en-US" dirty="0"/>
              <a:t>Just like SQL, OQL supports:</a:t>
            </a:r>
          </a:p>
          <a:p>
            <a:r>
              <a:rPr lang="en-US" dirty="0"/>
              <a:t>SUM()</a:t>
            </a:r>
          </a:p>
          <a:p>
            <a:r>
              <a:rPr lang="en-US" dirty="0"/>
              <a:t>AVG()</a:t>
            </a:r>
          </a:p>
          <a:p>
            <a:r>
              <a:rPr lang="en-US" dirty="0"/>
              <a:t>MAX()</a:t>
            </a:r>
          </a:p>
          <a:p>
            <a:r>
              <a:rPr lang="en-US" dirty="0"/>
              <a:t>MIN()</a:t>
            </a:r>
          </a:p>
          <a:p>
            <a:r>
              <a:rPr lang="en-US" dirty="0"/>
              <a:t>COUNT()</a:t>
            </a:r>
          </a:p>
          <a:p>
            <a:r>
              <a:rPr lang="en-US" dirty="0"/>
              <a:t>GROUP BY and HAVING</a:t>
            </a:r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b="1" dirty="0"/>
              <a:t>Object-</a:t>
            </a:r>
            <a:r>
              <a:rPr lang="fr-FR" sz="3200" b="1" dirty="0" err="1"/>
              <a:t>Oriented</a:t>
            </a:r>
            <a:r>
              <a:rPr lang="fr-FR" sz="3200" b="1" dirty="0"/>
              <a:t> </a:t>
            </a:r>
            <a:r>
              <a:rPr lang="fr-FR" sz="3200" b="1" dirty="0" err="1"/>
              <a:t>Databases</a:t>
            </a:r>
            <a:r>
              <a:rPr lang="fr-FR" sz="3200" b="1" dirty="0"/>
              <a:t> (OODB)</a:t>
            </a:r>
            <a:r>
              <a:rPr lang="fr-FR" sz="3200" b="1" dirty="0" smtClean="0"/>
              <a:t/>
            </a:r>
            <a:br>
              <a:rPr lang="fr-FR" sz="3200" b="1" dirty="0" smtClean="0"/>
            </a:br>
            <a:r>
              <a:rPr lang="fr-FR" sz="3200" b="1" dirty="0" smtClean="0"/>
              <a:t>Object </a:t>
            </a:r>
            <a:r>
              <a:rPr lang="fr-FR" sz="3200" b="1" dirty="0" err="1"/>
              <a:t>Query</a:t>
            </a:r>
            <a:r>
              <a:rPr lang="fr-FR" sz="3200" b="1" dirty="0"/>
              <a:t> </a:t>
            </a:r>
            <a:r>
              <a:rPr lang="fr-FR" sz="3200" b="1" dirty="0" err="1"/>
              <a:t>Language</a:t>
            </a:r>
            <a:r>
              <a:rPr lang="fr-FR" sz="3200" b="1" dirty="0"/>
              <a:t> (OQL)</a:t>
            </a:r>
          </a:p>
        </p:txBody>
      </p:sp>
    </p:spTree>
    <p:extLst>
      <p:ext uri="{BB962C8B-B14F-4D97-AF65-F5344CB8AC3E}">
        <p14:creationId xmlns:p14="http://schemas.microsoft.com/office/powerpoint/2010/main" val="26850182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Object Construction (select new objects)</a:t>
            </a:r>
          </a:p>
          <a:p>
            <a:endParaRPr lang="en-US" dirty="0" smtClean="0"/>
          </a:p>
          <a:p>
            <a:r>
              <a:rPr lang="en-US" dirty="0" smtClean="0"/>
              <a:t>SELECT </a:t>
            </a:r>
            <a:r>
              <a:rPr lang="en-US" dirty="0"/>
              <a:t>NEW </a:t>
            </a:r>
            <a:r>
              <a:rPr lang="en-US" dirty="0" err="1"/>
              <a:t>StudentSummary</a:t>
            </a:r>
            <a:r>
              <a:rPr lang="en-US" dirty="0"/>
              <a:t>(s.name, s.department.name) FROM Student s</a:t>
            </a:r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b="1" dirty="0"/>
              <a:t>Object-</a:t>
            </a:r>
            <a:r>
              <a:rPr lang="fr-FR" sz="3200" b="1" dirty="0" err="1"/>
              <a:t>Oriented</a:t>
            </a:r>
            <a:r>
              <a:rPr lang="fr-FR" sz="3200" b="1" dirty="0"/>
              <a:t> </a:t>
            </a:r>
            <a:r>
              <a:rPr lang="fr-FR" sz="3200" b="1" dirty="0" err="1"/>
              <a:t>Databases</a:t>
            </a:r>
            <a:r>
              <a:rPr lang="fr-FR" sz="3200" b="1" dirty="0"/>
              <a:t> (OODB)</a:t>
            </a:r>
            <a:r>
              <a:rPr lang="fr-FR" sz="3200" b="1" dirty="0" smtClean="0"/>
              <a:t/>
            </a:r>
            <a:br>
              <a:rPr lang="fr-FR" sz="3200" b="1" dirty="0" smtClean="0"/>
            </a:br>
            <a:r>
              <a:rPr lang="fr-FR" sz="3200" b="1" dirty="0" smtClean="0"/>
              <a:t>Object </a:t>
            </a:r>
            <a:r>
              <a:rPr lang="fr-FR" sz="3200" b="1" dirty="0" err="1"/>
              <a:t>Query</a:t>
            </a:r>
            <a:r>
              <a:rPr lang="fr-FR" sz="3200" b="1" dirty="0"/>
              <a:t> </a:t>
            </a:r>
            <a:r>
              <a:rPr lang="fr-FR" sz="3200" b="1" dirty="0" err="1"/>
              <a:t>Language</a:t>
            </a:r>
            <a:r>
              <a:rPr lang="fr-FR" sz="3200" b="1" dirty="0"/>
              <a:t> (OQL)</a:t>
            </a:r>
          </a:p>
        </p:txBody>
      </p:sp>
    </p:spTree>
    <p:extLst>
      <p:ext uri="{BB962C8B-B14F-4D97-AF65-F5344CB8AC3E}">
        <p14:creationId xmlns:p14="http://schemas.microsoft.com/office/powerpoint/2010/main" val="12831034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5773580"/>
              </p:ext>
            </p:extLst>
          </p:nvPr>
        </p:nvGraphicFramePr>
        <p:xfrm>
          <a:off x="457200" y="2230016"/>
          <a:ext cx="8229600" cy="379127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758254">
                <a:tc>
                  <a:txBody>
                    <a:bodyPr/>
                    <a:lstStyle/>
                    <a:p>
                      <a:r>
                        <a:rPr lang="fr-FR" dirty="0" err="1"/>
                        <a:t>Tool</a:t>
                      </a:r>
                      <a:r>
                        <a:rPr lang="fr-FR" dirty="0"/>
                        <a:t>/DBMS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Notes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58254">
                <a:tc>
                  <a:txBody>
                    <a:bodyPr/>
                    <a:lstStyle/>
                    <a:p>
                      <a:r>
                        <a:rPr lang="fr-FR" b="1" dirty="0" err="1"/>
                        <a:t>ObjectDB</a:t>
                      </a:r>
                      <a:endParaRPr lang="fr-F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Uses JPQL (OQL-inspired)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58254">
                <a:tc>
                  <a:txBody>
                    <a:bodyPr/>
                    <a:lstStyle/>
                    <a:p>
                      <a:r>
                        <a:rPr lang="fr-FR" b="1"/>
                        <a:t>Versant</a:t>
                      </a:r>
                      <a:endParaRPr lang="fr-F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Has OQL-like query system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58254">
                <a:tc>
                  <a:txBody>
                    <a:bodyPr/>
                    <a:lstStyle/>
                    <a:p>
                      <a:r>
                        <a:rPr lang="fr-FR" b="1"/>
                        <a:t>db4o</a:t>
                      </a:r>
                      <a:endParaRPr lang="fr-F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Uses "Query-By-Example" or native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58254">
                <a:tc>
                  <a:txBody>
                    <a:bodyPr/>
                    <a:lstStyle/>
                    <a:p>
                      <a:r>
                        <a:rPr lang="fr-FR" b="1"/>
                        <a:t>ODMG Standard</a:t>
                      </a:r>
                      <a:endParaRPr lang="fr-F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Academic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reference</a:t>
                      </a:r>
                      <a:r>
                        <a:rPr lang="fr-FR" dirty="0"/>
                        <a:t> for OQL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1520" y="1632085"/>
            <a:ext cx="3643562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Tools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that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Support OQL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b="1" dirty="0"/>
              <a:t>Object-</a:t>
            </a:r>
            <a:r>
              <a:rPr lang="fr-FR" sz="3200" b="1" dirty="0" err="1"/>
              <a:t>Oriented</a:t>
            </a:r>
            <a:r>
              <a:rPr lang="fr-FR" sz="3200" b="1" dirty="0"/>
              <a:t> </a:t>
            </a:r>
            <a:r>
              <a:rPr lang="fr-FR" sz="3200" b="1" dirty="0" err="1"/>
              <a:t>Databases</a:t>
            </a:r>
            <a:r>
              <a:rPr lang="fr-FR" sz="3200" b="1" dirty="0"/>
              <a:t> (OODB)</a:t>
            </a:r>
            <a:r>
              <a:rPr lang="fr-FR" sz="3200" b="1" dirty="0" smtClean="0"/>
              <a:t/>
            </a:r>
            <a:br>
              <a:rPr lang="fr-FR" sz="3200" b="1" dirty="0" smtClean="0"/>
            </a:br>
            <a:r>
              <a:rPr lang="fr-FR" sz="3200" b="1" dirty="0" smtClean="0"/>
              <a:t>Object </a:t>
            </a:r>
            <a:r>
              <a:rPr lang="fr-FR" sz="3200" b="1" dirty="0" err="1"/>
              <a:t>Query</a:t>
            </a:r>
            <a:r>
              <a:rPr lang="fr-FR" sz="3200" b="1" dirty="0"/>
              <a:t> </a:t>
            </a:r>
            <a:r>
              <a:rPr lang="fr-FR" sz="3200" b="1" dirty="0" err="1"/>
              <a:t>Language</a:t>
            </a:r>
            <a:r>
              <a:rPr lang="fr-FR" sz="3200" b="1" dirty="0"/>
              <a:t> (OQL)</a:t>
            </a:r>
          </a:p>
        </p:txBody>
      </p:sp>
    </p:spTree>
    <p:extLst>
      <p:ext uri="{BB962C8B-B14F-4D97-AF65-F5344CB8AC3E}">
        <p14:creationId xmlns:p14="http://schemas.microsoft.com/office/powerpoint/2010/main" val="17367166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ObjectDB</a:t>
            </a:r>
            <a:r>
              <a:rPr lang="en-US" b="1" dirty="0"/>
              <a:t> – Object-Oriented Database for Java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err="1">
                <a:latin typeface="Times New Roman" pitchFamily="18" charset="0"/>
                <a:cs typeface="Times New Roman" pitchFamily="18" charset="0"/>
              </a:rPr>
              <a:t>ObjectDB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object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database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designed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specifically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for Java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allows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storing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retrieving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querying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Java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objects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directly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— no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need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convert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them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rows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/tables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err="1">
                <a:latin typeface="Times New Roman" pitchFamily="18" charset="0"/>
                <a:cs typeface="Times New Roman" pitchFamily="18" charset="0"/>
              </a:rPr>
              <a:t>Fully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supports JPA (Java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Persistence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API) and JPQL (Java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Persistence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Query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94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/>
          </a:bodyPr>
          <a:lstStyle/>
          <a:p>
            <a:r>
              <a:rPr lang="fr-FR" b="1" dirty="0"/>
              <a:t>Semestre : S2 Intitulé de l’UE : UEM 2</a:t>
            </a:r>
          </a:p>
          <a:p>
            <a:r>
              <a:rPr lang="fr-FR" b="1" dirty="0"/>
              <a:t>Intitulée de la matière : Bases de Données Avancées &amp; </a:t>
            </a:r>
            <a:r>
              <a:rPr lang="fr-FR" b="1" dirty="0" err="1"/>
              <a:t>Big</a:t>
            </a:r>
            <a:r>
              <a:rPr lang="fr-FR" b="1" dirty="0"/>
              <a:t> data Crédits : 4</a:t>
            </a:r>
          </a:p>
          <a:p>
            <a:r>
              <a:rPr lang="fr-FR" b="1" dirty="0"/>
              <a:t>Coefficients : 2 </a:t>
            </a:r>
            <a:endParaRPr lang="fr-FR" b="1" dirty="0" smtClean="0"/>
          </a:p>
          <a:p>
            <a:pPr marL="0" indent="0">
              <a:buNone/>
            </a:pPr>
            <a:endParaRPr lang="fr-FR" b="1" dirty="0" smtClean="0"/>
          </a:p>
          <a:p>
            <a:r>
              <a:rPr lang="fr-FR" b="1" dirty="0" smtClean="0"/>
              <a:t>Objectifs </a:t>
            </a:r>
            <a:r>
              <a:rPr lang="fr-FR" b="1" dirty="0"/>
              <a:t>de </a:t>
            </a:r>
            <a:r>
              <a:rPr lang="fr-FR" b="1" dirty="0" smtClean="0"/>
              <a:t>l’enseignement</a:t>
            </a:r>
            <a:r>
              <a:rPr lang="fr-FR" dirty="0" smtClean="0"/>
              <a:t>: Ce </a:t>
            </a:r>
            <a:r>
              <a:rPr lang="fr-FR" dirty="0"/>
              <a:t>module permet aux étudiants de maitriser les grands standard des bases de données Objets/relationnelles SQL3 et ODMG ainsi que la gestion des données non structurées temps réel avec Hadoop. 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39215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 err="1"/>
              <a:t>ObjectDB</a:t>
            </a:r>
            <a:r>
              <a:rPr lang="en-US" sz="3200" b="1" dirty="0"/>
              <a:t> – Object-Oriented Database for Java</a:t>
            </a:r>
            <a:endParaRPr lang="fr-FR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755576" y="1268760"/>
            <a:ext cx="7776864" cy="54726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600" b="1" dirty="0"/>
              <a:t>import </a:t>
            </a:r>
            <a:r>
              <a:rPr lang="fr-FR" sz="1600" b="1" dirty="0" err="1"/>
              <a:t>javax.persistence</a:t>
            </a:r>
            <a:r>
              <a:rPr lang="fr-FR" sz="1600" b="1" dirty="0"/>
              <a:t>.*;</a:t>
            </a:r>
          </a:p>
          <a:p>
            <a:endParaRPr lang="fr-FR" sz="1600" b="1" dirty="0"/>
          </a:p>
          <a:p>
            <a:r>
              <a:rPr lang="fr-FR" sz="1600" b="1" dirty="0"/>
              <a:t>@</a:t>
            </a:r>
            <a:r>
              <a:rPr lang="fr-FR" sz="1600" b="1" dirty="0" err="1"/>
              <a:t>Entity</a:t>
            </a:r>
            <a:endParaRPr lang="fr-FR" sz="1600" b="1" dirty="0"/>
          </a:p>
          <a:p>
            <a:r>
              <a:rPr lang="fr-FR" sz="1600" b="1" dirty="0"/>
              <a:t>public class Person {</a:t>
            </a:r>
          </a:p>
          <a:p>
            <a:r>
              <a:rPr lang="fr-FR" sz="1600" b="1" dirty="0"/>
              <a:t>    @Id</a:t>
            </a:r>
          </a:p>
          <a:p>
            <a:r>
              <a:rPr lang="fr-FR" sz="1600" b="1" dirty="0"/>
              <a:t>    @</a:t>
            </a:r>
            <a:r>
              <a:rPr lang="fr-FR" sz="1600" b="1" dirty="0" err="1"/>
              <a:t>GeneratedValue</a:t>
            </a:r>
            <a:endParaRPr lang="fr-FR" sz="1600" b="1" dirty="0"/>
          </a:p>
          <a:p>
            <a:r>
              <a:rPr lang="fr-FR" sz="1600" b="1" dirty="0"/>
              <a:t>    </a:t>
            </a:r>
            <a:r>
              <a:rPr lang="fr-FR" sz="1600" b="1" dirty="0" err="1"/>
              <a:t>private</a:t>
            </a:r>
            <a:r>
              <a:rPr lang="fr-FR" sz="1600" b="1" dirty="0"/>
              <a:t> long id;</a:t>
            </a:r>
          </a:p>
          <a:p>
            <a:endParaRPr lang="fr-FR" sz="1600" b="1" dirty="0"/>
          </a:p>
          <a:p>
            <a:r>
              <a:rPr lang="fr-FR" sz="1600" b="1" dirty="0"/>
              <a:t>    </a:t>
            </a:r>
            <a:r>
              <a:rPr lang="fr-FR" sz="1600" b="1" dirty="0" err="1"/>
              <a:t>private</a:t>
            </a:r>
            <a:r>
              <a:rPr lang="fr-FR" sz="1600" b="1" dirty="0"/>
              <a:t> String </a:t>
            </a:r>
            <a:r>
              <a:rPr lang="fr-FR" sz="1600" b="1" dirty="0" err="1"/>
              <a:t>name</a:t>
            </a:r>
            <a:r>
              <a:rPr lang="fr-FR" sz="1600" b="1" dirty="0"/>
              <a:t>;</a:t>
            </a:r>
          </a:p>
          <a:p>
            <a:r>
              <a:rPr lang="fr-FR" sz="1600" b="1" dirty="0"/>
              <a:t>    </a:t>
            </a:r>
            <a:r>
              <a:rPr lang="fr-FR" sz="1600" b="1" dirty="0" err="1"/>
              <a:t>private</a:t>
            </a:r>
            <a:r>
              <a:rPr lang="fr-FR" sz="1600" b="1" dirty="0"/>
              <a:t> </a:t>
            </a:r>
            <a:r>
              <a:rPr lang="fr-FR" sz="1600" b="1" dirty="0" err="1"/>
              <a:t>int</a:t>
            </a:r>
            <a:r>
              <a:rPr lang="fr-FR" sz="1600" b="1" dirty="0"/>
              <a:t> </a:t>
            </a:r>
            <a:r>
              <a:rPr lang="fr-FR" sz="1600" b="1" dirty="0" err="1"/>
              <a:t>age</a:t>
            </a:r>
            <a:r>
              <a:rPr lang="fr-FR" sz="1600" b="1" dirty="0"/>
              <a:t>;</a:t>
            </a:r>
          </a:p>
          <a:p>
            <a:endParaRPr lang="fr-FR" sz="1600" b="1" dirty="0"/>
          </a:p>
          <a:p>
            <a:r>
              <a:rPr lang="fr-FR" sz="1600" b="1" dirty="0"/>
              <a:t>    public Person() {}  // </a:t>
            </a:r>
            <a:r>
              <a:rPr lang="fr-FR" sz="1600" b="1" dirty="0" err="1"/>
              <a:t>Required</a:t>
            </a:r>
            <a:r>
              <a:rPr lang="fr-FR" sz="1600" b="1" dirty="0"/>
              <a:t> default </a:t>
            </a:r>
            <a:r>
              <a:rPr lang="fr-FR" sz="1600" b="1" dirty="0" err="1"/>
              <a:t>constructor</a:t>
            </a:r>
            <a:endParaRPr lang="fr-FR" sz="1600" b="1" dirty="0"/>
          </a:p>
          <a:p>
            <a:endParaRPr lang="fr-FR" sz="1600" b="1" dirty="0"/>
          </a:p>
          <a:p>
            <a:r>
              <a:rPr lang="fr-FR" sz="1600" b="1" dirty="0"/>
              <a:t>    public Person(String </a:t>
            </a:r>
            <a:r>
              <a:rPr lang="fr-FR" sz="1600" b="1" dirty="0" err="1"/>
              <a:t>name</a:t>
            </a:r>
            <a:r>
              <a:rPr lang="fr-FR" sz="1600" b="1" dirty="0"/>
              <a:t>, </a:t>
            </a:r>
            <a:r>
              <a:rPr lang="fr-FR" sz="1600" b="1" dirty="0" err="1"/>
              <a:t>int</a:t>
            </a:r>
            <a:r>
              <a:rPr lang="fr-FR" sz="1600" b="1" dirty="0"/>
              <a:t> </a:t>
            </a:r>
            <a:r>
              <a:rPr lang="fr-FR" sz="1600" b="1" dirty="0" err="1"/>
              <a:t>age</a:t>
            </a:r>
            <a:r>
              <a:rPr lang="fr-FR" sz="1600" b="1" dirty="0"/>
              <a:t>) {</a:t>
            </a:r>
          </a:p>
          <a:p>
            <a:r>
              <a:rPr lang="fr-FR" sz="1600" b="1" dirty="0"/>
              <a:t>        this.name = </a:t>
            </a:r>
            <a:r>
              <a:rPr lang="fr-FR" sz="1600" b="1" dirty="0" err="1"/>
              <a:t>name</a:t>
            </a:r>
            <a:r>
              <a:rPr lang="fr-FR" sz="1600" b="1" dirty="0"/>
              <a:t>;</a:t>
            </a:r>
          </a:p>
          <a:p>
            <a:r>
              <a:rPr lang="fr-FR" sz="1600" b="1" dirty="0"/>
              <a:t>        </a:t>
            </a:r>
            <a:r>
              <a:rPr lang="fr-FR" sz="1600" b="1" dirty="0" err="1"/>
              <a:t>this.age</a:t>
            </a:r>
            <a:r>
              <a:rPr lang="fr-FR" sz="1600" b="1" dirty="0"/>
              <a:t> = </a:t>
            </a:r>
            <a:r>
              <a:rPr lang="fr-FR" sz="1600" b="1" dirty="0" err="1"/>
              <a:t>age</a:t>
            </a:r>
            <a:r>
              <a:rPr lang="fr-FR" sz="1600" b="1" dirty="0"/>
              <a:t>;</a:t>
            </a:r>
          </a:p>
          <a:p>
            <a:r>
              <a:rPr lang="fr-FR" sz="1600" b="1" dirty="0"/>
              <a:t>    }</a:t>
            </a:r>
          </a:p>
          <a:p>
            <a:endParaRPr lang="fr-FR" sz="1600" b="1" dirty="0"/>
          </a:p>
          <a:p>
            <a:r>
              <a:rPr lang="fr-FR" sz="1600" b="1" dirty="0"/>
              <a:t>    public String </a:t>
            </a:r>
            <a:r>
              <a:rPr lang="fr-FR" sz="1600" b="1" dirty="0" err="1"/>
              <a:t>toString</a:t>
            </a:r>
            <a:r>
              <a:rPr lang="fr-FR" sz="1600" b="1" dirty="0"/>
              <a:t>() {</a:t>
            </a:r>
          </a:p>
          <a:p>
            <a:r>
              <a:rPr lang="fr-FR" sz="1600" b="1" dirty="0"/>
              <a:t>        return "Person{id=" + id + ", </a:t>
            </a:r>
            <a:r>
              <a:rPr lang="fr-FR" sz="1600" b="1" dirty="0" err="1"/>
              <a:t>name</a:t>
            </a:r>
            <a:r>
              <a:rPr lang="fr-FR" sz="1600" b="1" dirty="0"/>
              <a:t>=" + </a:t>
            </a:r>
            <a:r>
              <a:rPr lang="fr-FR" sz="1600" b="1" dirty="0" err="1"/>
              <a:t>name</a:t>
            </a:r>
            <a:r>
              <a:rPr lang="fr-FR" sz="1600" b="1" dirty="0"/>
              <a:t> + ", </a:t>
            </a:r>
            <a:r>
              <a:rPr lang="fr-FR" sz="1600" b="1" dirty="0" err="1"/>
              <a:t>age</a:t>
            </a:r>
            <a:r>
              <a:rPr lang="fr-FR" sz="1600" b="1" dirty="0"/>
              <a:t>=" + </a:t>
            </a:r>
            <a:r>
              <a:rPr lang="fr-FR" sz="1600" b="1" dirty="0" err="1"/>
              <a:t>age</a:t>
            </a:r>
            <a:r>
              <a:rPr lang="fr-FR" sz="1600" b="1" dirty="0"/>
              <a:t> + "}";</a:t>
            </a:r>
          </a:p>
          <a:p>
            <a:r>
              <a:rPr lang="fr-FR" sz="1600" b="1" dirty="0"/>
              <a:t>    }</a:t>
            </a:r>
          </a:p>
          <a:p>
            <a:r>
              <a:rPr lang="fr-FR" sz="1600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079777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 err="1"/>
              <a:t>ObjectDB</a:t>
            </a:r>
            <a:r>
              <a:rPr lang="en-US" sz="3200" b="1" dirty="0"/>
              <a:t> – Object-Oriented Database for Java</a:t>
            </a:r>
            <a:endParaRPr lang="fr-FR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755576" y="1268760"/>
            <a:ext cx="7776864" cy="54726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600" b="1" dirty="0"/>
              <a:t>import </a:t>
            </a:r>
            <a:r>
              <a:rPr lang="fr-FR" sz="1600" b="1" dirty="0" err="1"/>
              <a:t>javax.persistence</a:t>
            </a:r>
            <a:r>
              <a:rPr lang="fr-FR" sz="1600" b="1" dirty="0"/>
              <a:t>.*;</a:t>
            </a:r>
          </a:p>
          <a:p>
            <a:endParaRPr lang="fr-FR" sz="1600" b="1" dirty="0"/>
          </a:p>
          <a:p>
            <a:r>
              <a:rPr lang="fr-FR" sz="1600" b="1" dirty="0"/>
              <a:t>public class </a:t>
            </a:r>
            <a:r>
              <a:rPr lang="fr-FR" sz="1600" b="1" dirty="0" err="1"/>
              <a:t>CreateData</a:t>
            </a:r>
            <a:r>
              <a:rPr lang="fr-FR" sz="1600" b="1" dirty="0"/>
              <a:t> {</a:t>
            </a:r>
          </a:p>
          <a:p>
            <a:r>
              <a:rPr lang="fr-FR" sz="1600" b="1" dirty="0"/>
              <a:t>    public </a:t>
            </a:r>
            <a:r>
              <a:rPr lang="fr-FR" sz="1600" b="1" dirty="0" err="1"/>
              <a:t>static</a:t>
            </a:r>
            <a:r>
              <a:rPr lang="fr-FR" sz="1600" b="1" dirty="0"/>
              <a:t> </a:t>
            </a:r>
            <a:r>
              <a:rPr lang="fr-FR" sz="1600" b="1" dirty="0" err="1"/>
              <a:t>void</a:t>
            </a:r>
            <a:r>
              <a:rPr lang="fr-FR" sz="1600" b="1" dirty="0"/>
              <a:t> main(String[] </a:t>
            </a:r>
            <a:r>
              <a:rPr lang="fr-FR" sz="1600" b="1" dirty="0" err="1"/>
              <a:t>args</a:t>
            </a:r>
            <a:r>
              <a:rPr lang="fr-FR" sz="1600" b="1" dirty="0"/>
              <a:t>) {</a:t>
            </a:r>
          </a:p>
          <a:p>
            <a:r>
              <a:rPr lang="fr-FR" sz="1600" b="1" dirty="0"/>
              <a:t>        </a:t>
            </a:r>
            <a:r>
              <a:rPr lang="fr-FR" sz="1600" b="1" dirty="0" err="1"/>
              <a:t>EntityManagerFactory</a:t>
            </a:r>
            <a:r>
              <a:rPr lang="fr-FR" sz="1600" b="1" dirty="0"/>
              <a:t> </a:t>
            </a:r>
            <a:r>
              <a:rPr lang="fr-FR" sz="1600" b="1" dirty="0" err="1"/>
              <a:t>emf</a:t>
            </a:r>
            <a:r>
              <a:rPr lang="fr-FR" sz="1600" b="1" dirty="0"/>
              <a:t> = </a:t>
            </a:r>
            <a:r>
              <a:rPr lang="fr-FR" sz="1600" b="1" dirty="0" err="1"/>
              <a:t>Persistence.createEntityManagerFactory</a:t>
            </a:r>
            <a:r>
              <a:rPr lang="fr-FR" sz="1600" b="1" dirty="0"/>
              <a:t>("$</a:t>
            </a:r>
            <a:r>
              <a:rPr lang="fr-FR" sz="1600" b="1" dirty="0" err="1"/>
              <a:t>objectdb</a:t>
            </a:r>
            <a:r>
              <a:rPr lang="fr-FR" sz="1600" b="1" dirty="0"/>
              <a:t>/</a:t>
            </a:r>
            <a:r>
              <a:rPr lang="fr-FR" sz="1600" b="1" dirty="0" err="1"/>
              <a:t>db</a:t>
            </a:r>
            <a:r>
              <a:rPr lang="fr-FR" sz="1600" b="1" dirty="0"/>
              <a:t>/</a:t>
            </a:r>
            <a:r>
              <a:rPr lang="fr-FR" sz="1600" b="1" dirty="0" err="1"/>
              <a:t>people.odb</a:t>
            </a:r>
            <a:r>
              <a:rPr lang="fr-FR" sz="1600" b="1" dirty="0"/>
              <a:t>");</a:t>
            </a:r>
          </a:p>
          <a:p>
            <a:r>
              <a:rPr lang="fr-FR" sz="1600" b="1" dirty="0"/>
              <a:t>        </a:t>
            </a:r>
            <a:r>
              <a:rPr lang="fr-FR" sz="1600" b="1" dirty="0" err="1"/>
              <a:t>EntityManager</a:t>
            </a:r>
            <a:r>
              <a:rPr lang="fr-FR" sz="1600" b="1" dirty="0"/>
              <a:t> </a:t>
            </a:r>
            <a:r>
              <a:rPr lang="fr-FR" sz="1600" b="1" dirty="0" err="1"/>
              <a:t>em</a:t>
            </a:r>
            <a:r>
              <a:rPr lang="fr-FR" sz="1600" b="1" dirty="0"/>
              <a:t> = </a:t>
            </a:r>
            <a:r>
              <a:rPr lang="fr-FR" sz="1600" b="1" dirty="0" err="1"/>
              <a:t>emf.createEntityManager</a:t>
            </a:r>
            <a:r>
              <a:rPr lang="fr-FR" sz="1600" b="1" dirty="0"/>
              <a:t>();</a:t>
            </a:r>
          </a:p>
          <a:p>
            <a:endParaRPr lang="fr-FR" sz="1600" b="1" dirty="0"/>
          </a:p>
          <a:p>
            <a:r>
              <a:rPr lang="fr-FR" sz="1600" b="1" dirty="0"/>
              <a:t>        </a:t>
            </a:r>
            <a:r>
              <a:rPr lang="fr-FR" sz="1600" b="1" dirty="0" err="1"/>
              <a:t>em.getTransaction</a:t>
            </a:r>
            <a:r>
              <a:rPr lang="fr-FR" sz="1600" b="1" dirty="0"/>
              <a:t>().</a:t>
            </a:r>
            <a:r>
              <a:rPr lang="fr-FR" sz="1600" b="1" dirty="0" err="1"/>
              <a:t>begin</a:t>
            </a:r>
            <a:r>
              <a:rPr lang="fr-FR" sz="1600" b="1" dirty="0"/>
              <a:t>();</a:t>
            </a:r>
          </a:p>
          <a:p>
            <a:endParaRPr lang="fr-FR" sz="1600" b="1" dirty="0"/>
          </a:p>
          <a:p>
            <a:r>
              <a:rPr lang="fr-FR" sz="1600" b="1" dirty="0"/>
              <a:t>        </a:t>
            </a:r>
            <a:r>
              <a:rPr lang="fr-FR" sz="1600" b="1" dirty="0" err="1"/>
              <a:t>em.persist</a:t>
            </a:r>
            <a:r>
              <a:rPr lang="fr-FR" sz="1600" b="1" dirty="0"/>
              <a:t>(new Person("Alice", 30));</a:t>
            </a:r>
          </a:p>
          <a:p>
            <a:r>
              <a:rPr lang="fr-FR" sz="1600" b="1" dirty="0"/>
              <a:t>        </a:t>
            </a:r>
            <a:r>
              <a:rPr lang="fr-FR" sz="1600" b="1" dirty="0" err="1"/>
              <a:t>em.persist</a:t>
            </a:r>
            <a:r>
              <a:rPr lang="fr-FR" sz="1600" b="1" dirty="0"/>
              <a:t>(new Person("Bob", 40));</a:t>
            </a:r>
          </a:p>
          <a:p>
            <a:endParaRPr lang="fr-FR" sz="1600" b="1" dirty="0"/>
          </a:p>
          <a:p>
            <a:r>
              <a:rPr lang="fr-FR" sz="1600" b="1" dirty="0"/>
              <a:t>        </a:t>
            </a:r>
            <a:r>
              <a:rPr lang="fr-FR" sz="1600" b="1" dirty="0" err="1"/>
              <a:t>em.getTransaction</a:t>
            </a:r>
            <a:r>
              <a:rPr lang="fr-FR" sz="1600" b="1" dirty="0"/>
              <a:t>().commit();</a:t>
            </a:r>
          </a:p>
          <a:p>
            <a:r>
              <a:rPr lang="fr-FR" sz="1600" b="1" dirty="0"/>
              <a:t>        </a:t>
            </a:r>
            <a:r>
              <a:rPr lang="fr-FR" sz="1600" b="1" dirty="0" err="1"/>
              <a:t>em.close</a:t>
            </a:r>
            <a:r>
              <a:rPr lang="fr-FR" sz="1600" b="1" dirty="0"/>
              <a:t>();</a:t>
            </a:r>
          </a:p>
          <a:p>
            <a:r>
              <a:rPr lang="fr-FR" sz="1600" b="1" dirty="0"/>
              <a:t>        </a:t>
            </a:r>
            <a:r>
              <a:rPr lang="fr-FR" sz="1600" b="1" dirty="0" err="1"/>
              <a:t>emf.close</a:t>
            </a:r>
            <a:r>
              <a:rPr lang="fr-FR" sz="1600" b="1" dirty="0"/>
              <a:t>();</a:t>
            </a:r>
          </a:p>
          <a:p>
            <a:r>
              <a:rPr lang="fr-FR" sz="1600" b="1" dirty="0"/>
              <a:t>    }</a:t>
            </a:r>
          </a:p>
          <a:p>
            <a:r>
              <a:rPr lang="fr-FR" sz="1600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179112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 err="1"/>
              <a:t>ObjectDB</a:t>
            </a:r>
            <a:r>
              <a:rPr lang="en-US" sz="3200" b="1" dirty="0"/>
              <a:t> – Object-Oriented Database for Java</a:t>
            </a:r>
            <a:endParaRPr lang="fr-FR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755576" y="1268760"/>
            <a:ext cx="7776864" cy="54726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600" b="1" dirty="0"/>
              <a:t>import </a:t>
            </a:r>
            <a:r>
              <a:rPr lang="fr-FR" sz="1600" b="1" dirty="0" err="1"/>
              <a:t>javax.persistence</a:t>
            </a:r>
            <a:r>
              <a:rPr lang="fr-FR" sz="1600" b="1" dirty="0"/>
              <a:t>.*;</a:t>
            </a:r>
          </a:p>
          <a:p>
            <a:endParaRPr lang="fr-FR" sz="1600" b="1" dirty="0"/>
          </a:p>
          <a:p>
            <a:r>
              <a:rPr lang="fr-FR" sz="1600" b="1" dirty="0"/>
              <a:t>public class </a:t>
            </a:r>
            <a:r>
              <a:rPr lang="fr-FR" sz="1600" b="1" dirty="0" err="1"/>
              <a:t>CreateData</a:t>
            </a:r>
            <a:r>
              <a:rPr lang="fr-FR" sz="1600" b="1" dirty="0"/>
              <a:t> {</a:t>
            </a:r>
          </a:p>
          <a:p>
            <a:r>
              <a:rPr lang="fr-FR" sz="1600" b="1" dirty="0"/>
              <a:t>    public </a:t>
            </a:r>
            <a:r>
              <a:rPr lang="fr-FR" sz="1600" b="1" dirty="0" err="1"/>
              <a:t>static</a:t>
            </a:r>
            <a:r>
              <a:rPr lang="fr-FR" sz="1600" b="1" dirty="0"/>
              <a:t> </a:t>
            </a:r>
            <a:r>
              <a:rPr lang="fr-FR" sz="1600" b="1" dirty="0" err="1"/>
              <a:t>void</a:t>
            </a:r>
            <a:r>
              <a:rPr lang="fr-FR" sz="1600" b="1" dirty="0"/>
              <a:t> main(String[] </a:t>
            </a:r>
            <a:r>
              <a:rPr lang="fr-FR" sz="1600" b="1" dirty="0" err="1"/>
              <a:t>args</a:t>
            </a:r>
            <a:r>
              <a:rPr lang="fr-FR" sz="1600" b="1" dirty="0"/>
              <a:t>) {</a:t>
            </a:r>
          </a:p>
          <a:p>
            <a:r>
              <a:rPr lang="fr-FR" sz="1600" b="1" dirty="0"/>
              <a:t>        </a:t>
            </a:r>
            <a:r>
              <a:rPr lang="fr-FR" sz="1600" b="1" dirty="0" err="1"/>
              <a:t>EntityManagerFactory</a:t>
            </a:r>
            <a:r>
              <a:rPr lang="fr-FR" sz="1600" b="1" dirty="0"/>
              <a:t> </a:t>
            </a:r>
            <a:r>
              <a:rPr lang="fr-FR" sz="1600" b="1" dirty="0" err="1"/>
              <a:t>emf</a:t>
            </a:r>
            <a:r>
              <a:rPr lang="fr-FR" sz="1600" b="1" dirty="0"/>
              <a:t> = </a:t>
            </a:r>
            <a:r>
              <a:rPr lang="fr-FR" sz="1600" b="1" dirty="0" err="1"/>
              <a:t>Persistence.createEntityManagerFactory</a:t>
            </a:r>
            <a:r>
              <a:rPr lang="fr-FR" sz="1600" b="1" dirty="0"/>
              <a:t>("$</a:t>
            </a:r>
            <a:r>
              <a:rPr lang="fr-FR" sz="1600" b="1" dirty="0" err="1"/>
              <a:t>objectdb</a:t>
            </a:r>
            <a:r>
              <a:rPr lang="fr-FR" sz="1600" b="1" dirty="0"/>
              <a:t>/</a:t>
            </a:r>
            <a:r>
              <a:rPr lang="fr-FR" sz="1600" b="1" dirty="0" err="1"/>
              <a:t>db</a:t>
            </a:r>
            <a:r>
              <a:rPr lang="fr-FR" sz="1600" b="1" dirty="0"/>
              <a:t>/</a:t>
            </a:r>
            <a:r>
              <a:rPr lang="fr-FR" sz="1600" b="1" dirty="0" err="1"/>
              <a:t>people.odb</a:t>
            </a:r>
            <a:r>
              <a:rPr lang="fr-FR" sz="1600" b="1" dirty="0"/>
              <a:t>");</a:t>
            </a:r>
          </a:p>
          <a:p>
            <a:r>
              <a:rPr lang="fr-FR" sz="1600" b="1" dirty="0"/>
              <a:t>        </a:t>
            </a:r>
            <a:r>
              <a:rPr lang="fr-FR" sz="1600" b="1" dirty="0" err="1"/>
              <a:t>EntityManager</a:t>
            </a:r>
            <a:r>
              <a:rPr lang="fr-FR" sz="1600" b="1" dirty="0"/>
              <a:t> </a:t>
            </a:r>
            <a:r>
              <a:rPr lang="fr-FR" sz="1600" b="1" dirty="0" err="1"/>
              <a:t>em</a:t>
            </a:r>
            <a:r>
              <a:rPr lang="fr-FR" sz="1600" b="1" dirty="0"/>
              <a:t> = </a:t>
            </a:r>
            <a:r>
              <a:rPr lang="fr-FR" sz="1600" b="1" dirty="0" err="1"/>
              <a:t>emf.createEntityManager</a:t>
            </a:r>
            <a:r>
              <a:rPr lang="fr-FR" sz="1600" b="1" dirty="0"/>
              <a:t>();</a:t>
            </a:r>
          </a:p>
          <a:p>
            <a:endParaRPr lang="fr-FR" sz="1600" b="1" dirty="0"/>
          </a:p>
          <a:p>
            <a:r>
              <a:rPr lang="fr-FR" sz="1600" b="1" dirty="0"/>
              <a:t>        </a:t>
            </a:r>
            <a:r>
              <a:rPr lang="fr-FR" sz="1600" b="1" dirty="0" err="1"/>
              <a:t>em.getTransaction</a:t>
            </a:r>
            <a:r>
              <a:rPr lang="fr-FR" sz="1600" b="1" dirty="0"/>
              <a:t>().</a:t>
            </a:r>
            <a:r>
              <a:rPr lang="fr-FR" sz="1600" b="1" dirty="0" err="1"/>
              <a:t>begin</a:t>
            </a:r>
            <a:r>
              <a:rPr lang="fr-FR" sz="1600" b="1" dirty="0"/>
              <a:t>();</a:t>
            </a:r>
          </a:p>
          <a:p>
            <a:endParaRPr lang="fr-FR" sz="1600" b="1" dirty="0"/>
          </a:p>
          <a:p>
            <a:r>
              <a:rPr lang="fr-FR" sz="1600" b="1" dirty="0"/>
              <a:t>        </a:t>
            </a:r>
            <a:r>
              <a:rPr lang="fr-FR" sz="1600" b="1" dirty="0" err="1"/>
              <a:t>em.persist</a:t>
            </a:r>
            <a:r>
              <a:rPr lang="fr-FR" sz="1600" b="1" dirty="0"/>
              <a:t>(new Person("Alice", 30));</a:t>
            </a:r>
          </a:p>
          <a:p>
            <a:r>
              <a:rPr lang="fr-FR" sz="1600" b="1" dirty="0"/>
              <a:t>        </a:t>
            </a:r>
            <a:r>
              <a:rPr lang="fr-FR" sz="1600" b="1" dirty="0" err="1"/>
              <a:t>em.persist</a:t>
            </a:r>
            <a:r>
              <a:rPr lang="fr-FR" sz="1600" b="1" dirty="0"/>
              <a:t>(new Person("Bob", 40));</a:t>
            </a:r>
          </a:p>
          <a:p>
            <a:endParaRPr lang="fr-FR" sz="1600" b="1" dirty="0"/>
          </a:p>
          <a:p>
            <a:r>
              <a:rPr lang="fr-FR" sz="1600" b="1" dirty="0"/>
              <a:t>        </a:t>
            </a:r>
            <a:r>
              <a:rPr lang="fr-FR" sz="1600" b="1" dirty="0" err="1"/>
              <a:t>em.getTransaction</a:t>
            </a:r>
            <a:r>
              <a:rPr lang="fr-FR" sz="1600" b="1" dirty="0"/>
              <a:t>().commit();</a:t>
            </a:r>
          </a:p>
          <a:p>
            <a:r>
              <a:rPr lang="fr-FR" sz="1600" b="1" dirty="0"/>
              <a:t>        </a:t>
            </a:r>
            <a:r>
              <a:rPr lang="fr-FR" sz="1600" b="1" dirty="0" err="1"/>
              <a:t>em.close</a:t>
            </a:r>
            <a:r>
              <a:rPr lang="fr-FR" sz="1600" b="1" dirty="0"/>
              <a:t>();</a:t>
            </a:r>
          </a:p>
          <a:p>
            <a:r>
              <a:rPr lang="fr-FR" sz="1600" b="1" dirty="0"/>
              <a:t>        </a:t>
            </a:r>
            <a:r>
              <a:rPr lang="fr-FR" sz="1600" b="1" dirty="0" err="1"/>
              <a:t>emf.close</a:t>
            </a:r>
            <a:r>
              <a:rPr lang="fr-FR" sz="1600" b="1" dirty="0"/>
              <a:t>();</a:t>
            </a:r>
          </a:p>
          <a:p>
            <a:r>
              <a:rPr lang="fr-FR" sz="1600" b="1" dirty="0"/>
              <a:t>    }</a:t>
            </a:r>
          </a:p>
          <a:p>
            <a:r>
              <a:rPr lang="fr-FR" sz="1600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146149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 err="1"/>
              <a:t>ObjectDB</a:t>
            </a:r>
            <a:r>
              <a:rPr lang="en-US" sz="3200" b="1" dirty="0"/>
              <a:t> – Object-Oriented Database for Java</a:t>
            </a:r>
            <a:endParaRPr lang="fr-FR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755576" y="1268760"/>
            <a:ext cx="7776864" cy="54726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600" b="1" dirty="0"/>
              <a:t>import </a:t>
            </a:r>
            <a:r>
              <a:rPr lang="fr-FR" sz="1600" b="1" dirty="0" err="1"/>
              <a:t>javax.persistence</a:t>
            </a:r>
            <a:r>
              <a:rPr lang="fr-FR" sz="1600" b="1" dirty="0"/>
              <a:t>.*;</a:t>
            </a:r>
          </a:p>
          <a:p>
            <a:r>
              <a:rPr lang="fr-FR" sz="1600" b="1" dirty="0"/>
              <a:t>import </a:t>
            </a:r>
            <a:r>
              <a:rPr lang="fr-FR" sz="1600" b="1" dirty="0" err="1"/>
              <a:t>java.util.List</a:t>
            </a:r>
            <a:r>
              <a:rPr lang="fr-FR" sz="1600" b="1" dirty="0"/>
              <a:t>;</a:t>
            </a:r>
          </a:p>
          <a:p>
            <a:endParaRPr lang="fr-FR" sz="1600" b="1" dirty="0"/>
          </a:p>
          <a:p>
            <a:r>
              <a:rPr lang="fr-FR" sz="1600" b="1" dirty="0"/>
              <a:t>public class </a:t>
            </a:r>
            <a:r>
              <a:rPr lang="fr-FR" sz="1600" b="1" dirty="0" err="1"/>
              <a:t>QueryData</a:t>
            </a:r>
            <a:r>
              <a:rPr lang="fr-FR" sz="1600" b="1" dirty="0"/>
              <a:t> {</a:t>
            </a:r>
          </a:p>
          <a:p>
            <a:r>
              <a:rPr lang="fr-FR" sz="1600" b="1" dirty="0"/>
              <a:t>    public </a:t>
            </a:r>
            <a:r>
              <a:rPr lang="fr-FR" sz="1600" b="1" dirty="0" err="1"/>
              <a:t>static</a:t>
            </a:r>
            <a:r>
              <a:rPr lang="fr-FR" sz="1600" b="1" dirty="0"/>
              <a:t> </a:t>
            </a:r>
            <a:r>
              <a:rPr lang="fr-FR" sz="1600" b="1" dirty="0" err="1"/>
              <a:t>void</a:t>
            </a:r>
            <a:r>
              <a:rPr lang="fr-FR" sz="1600" b="1" dirty="0"/>
              <a:t> main(String[] </a:t>
            </a:r>
            <a:r>
              <a:rPr lang="fr-FR" sz="1600" b="1" dirty="0" err="1"/>
              <a:t>args</a:t>
            </a:r>
            <a:r>
              <a:rPr lang="fr-FR" sz="1600" b="1" dirty="0"/>
              <a:t>) {</a:t>
            </a:r>
          </a:p>
          <a:p>
            <a:r>
              <a:rPr lang="fr-FR" sz="1600" b="1" dirty="0"/>
              <a:t>        </a:t>
            </a:r>
            <a:r>
              <a:rPr lang="fr-FR" sz="1600" b="1" dirty="0" err="1"/>
              <a:t>EntityManagerFactory</a:t>
            </a:r>
            <a:r>
              <a:rPr lang="fr-FR" sz="1600" b="1" dirty="0"/>
              <a:t> </a:t>
            </a:r>
            <a:r>
              <a:rPr lang="fr-FR" sz="1600" b="1" dirty="0" err="1"/>
              <a:t>emf</a:t>
            </a:r>
            <a:r>
              <a:rPr lang="fr-FR" sz="1600" b="1" dirty="0"/>
              <a:t> = </a:t>
            </a:r>
            <a:r>
              <a:rPr lang="fr-FR" sz="1600" b="1" dirty="0" err="1"/>
              <a:t>Persistence.createEntityManagerFactory</a:t>
            </a:r>
            <a:r>
              <a:rPr lang="fr-FR" sz="1600" b="1" dirty="0"/>
              <a:t>("$</a:t>
            </a:r>
            <a:r>
              <a:rPr lang="fr-FR" sz="1600" b="1" dirty="0" err="1"/>
              <a:t>objectdb</a:t>
            </a:r>
            <a:r>
              <a:rPr lang="fr-FR" sz="1600" b="1" dirty="0"/>
              <a:t>/</a:t>
            </a:r>
            <a:r>
              <a:rPr lang="fr-FR" sz="1600" b="1" dirty="0" err="1"/>
              <a:t>db</a:t>
            </a:r>
            <a:r>
              <a:rPr lang="fr-FR" sz="1600" b="1" dirty="0"/>
              <a:t>/</a:t>
            </a:r>
            <a:r>
              <a:rPr lang="fr-FR" sz="1600" b="1" dirty="0" err="1"/>
              <a:t>people.odb</a:t>
            </a:r>
            <a:r>
              <a:rPr lang="fr-FR" sz="1600" b="1" dirty="0"/>
              <a:t>");</a:t>
            </a:r>
          </a:p>
          <a:p>
            <a:r>
              <a:rPr lang="fr-FR" sz="1600" b="1" dirty="0"/>
              <a:t>        </a:t>
            </a:r>
            <a:r>
              <a:rPr lang="fr-FR" sz="1600" b="1" dirty="0" err="1"/>
              <a:t>EntityManager</a:t>
            </a:r>
            <a:r>
              <a:rPr lang="fr-FR" sz="1600" b="1" dirty="0"/>
              <a:t> </a:t>
            </a:r>
            <a:r>
              <a:rPr lang="fr-FR" sz="1600" b="1" dirty="0" err="1"/>
              <a:t>em</a:t>
            </a:r>
            <a:r>
              <a:rPr lang="fr-FR" sz="1600" b="1" dirty="0"/>
              <a:t> = </a:t>
            </a:r>
            <a:r>
              <a:rPr lang="fr-FR" sz="1600" b="1" dirty="0" err="1"/>
              <a:t>emf.createEntityManager</a:t>
            </a:r>
            <a:r>
              <a:rPr lang="fr-FR" sz="1600" b="1" dirty="0"/>
              <a:t>();</a:t>
            </a:r>
          </a:p>
          <a:p>
            <a:endParaRPr lang="fr-FR" sz="1600" b="1" dirty="0"/>
          </a:p>
          <a:p>
            <a:r>
              <a:rPr lang="fr-FR" sz="1600" b="1" dirty="0"/>
              <a:t>        </a:t>
            </a:r>
            <a:r>
              <a:rPr lang="fr-FR" sz="1600" b="1" dirty="0" err="1"/>
              <a:t>TypedQuery</a:t>
            </a:r>
            <a:r>
              <a:rPr lang="fr-FR" sz="1600" b="1" dirty="0"/>
              <a:t>&lt;Person&gt; </a:t>
            </a:r>
            <a:r>
              <a:rPr lang="fr-FR" sz="1600" b="1" dirty="0" err="1"/>
              <a:t>query</a:t>
            </a:r>
            <a:r>
              <a:rPr lang="fr-FR" sz="1600" b="1" dirty="0"/>
              <a:t> = </a:t>
            </a:r>
            <a:r>
              <a:rPr lang="fr-FR" sz="1600" b="1" dirty="0" err="1"/>
              <a:t>em.createQuery</a:t>
            </a:r>
            <a:r>
              <a:rPr lang="fr-FR" sz="1600" b="1" dirty="0"/>
              <a:t>(</a:t>
            </a:r>
          </a:p>
          <a:p>
            <a:r>
              <a:rPr lang="fr-FR" sz="1600" b="1" dirty="0"/>
              <a:t>            "SELECT p FROM Person p WHERE </a:t>
            </a:r>
            <a:r>
              <a:rPr lang="fr-FR" sz="1600" b="1" dirty="0" err="1"/>
              <a:t>p.age</a:t>
            </a:r>
            <a:r>
              <a:rPr lang="fr-FR" sz="1600" b="1" dirty="0"/>
              <a:t> &gt; 35", </a:t>
            </a:r>
            <a:r>
              <a:rPr lang="fr-FR" sz="1600" b="1" dirty="0" err="1"/>
              <a:t>Person.class</a:t>
            </a:r>
            <a:r>
              <a:rPr lang="fr-FR" sz="1600" b="1" dirty="0"/>
              <a:t>);</a:t>
            </a:r>
          </a:p>
          <a:p>
            <a:endParaRPr lang="fr-FR" sz="1600" b="1" dirty="0"/>
          </a:p>
          <a:p>
            <a:r>
              <a:rPr lang="fr-FR" sz="1600" b="1" dirty="0"/>
              <a:t>        List&lt;Person&gt; </a:t>
            </a:r>
            <a:r>
              <a:rPr lang="fr-FR" sz="1600" b="1" dirty="0" err="1"/>
              <a:t>results</a:t>
            </a:r>
            <a:r>
              <a:rPr lang="fr-FR" sz="1600" b="1" dirty="0"/>
              <a:t> = </a:t>
            </a:r>
            <a:r>
              <a:rPr lang="fr-FR" sz="1600" b="1" dirty="0" err="1"/>
              <a:t>query.getResultList</a:t>
            </a:r>
            <a:r>
              <a:rPr lang="fr-FR" sz="1600" b="1" dirty="0"/>
              <a:t>();</a:t>
            </a:r>
          </a:p>
          <a:p>
            <a:r>
              <a:rPr lang="fr-FR" sz="1600" b="1" dirty="0"/>
              <a:t>        for (Person p : </a:t>
            </a:r>
            <a:r>
              <a:rPr lang="fr-FR" sz="1600" b="1" dirty="0" err="1"/>
              <a:t>results</a:t>
            </a:r>
            <a:r>
              <a:rPr lang="fr-FR" sz="1600" b="1" dirty="0"/>
              <a:t>) {</a:t>
            </a:r>
          </a:p>
          <a:p>
            <a:r>
              <a:rPr lang="fr-FR" sz="1600" b="1" dirty="0"/>
              <a:t>            </a:t>
            </a:r>
            <a:r>
              <a:rPr lang="fr-FR" sz="1600" b="1" dirty="0" err="1"/>
              <a:t>System.out.println</a:t>
            </a:r>
            <a:r>
              <a:rPr lang="fr-FR" sz="1600" b="1" dirty="0"/>
              <a:t>(p);</a:t>
            </a:r>
          </a:p>
          <a:p>
            <a:r>
              <a:rPr lang="fr-FR" sz="1600" b="1" dirty="0"/>
              <a:t>        }</a:t>
            </a:r>
          </a:p>
          <a:p>
            <a:endParaRPr lang="fr-FR" sz="1600" b="1" dirty="0"/>
          </a:p>
          <a:p>
            <a:r>
              <a:rPr lang="fr-FR" sz="1600" b="1" dirty="0"/>
              <a:t>        </a:t>
            </a:r>
            <a:r>
              <a:rPr lang="fr-FR" sz="1600" b="1" dirty="0" err="1"/>
              <a:t>em.close</a:t>
            </a:r>
            <a:r>
              <a:rPr lang="fr-FR" sz="1600" b="1" dirty="0"/>
              <a:t>();</a:t>
            </a:r>
          </a:p>
          <a:p>
            <a:r>
              <a:rPr lang="fr-FR" sz="1600" b="1" dirty="0"/>
              <a:t>        </a:t>
            </a:r>
            <a:r>
              <a:rPr lang="fr-FR" sz="1600" b="1" dirty="0" err="1"/>
              <a:t>emf.close</a:t>
            </a:r>
            <a:r>
              <a:rPr lang="fr-FR" sz="1600" b="1" dirty="0"/>
              <a:t>();</a:t>
            </a:r>
          </a:p>
          <a:p>
            <a:r>
              <a:rPr lang="fr-FR" sz="1600" b="1" dirty="0"/>
              <a:t>    }</a:t>
            </a:r>
          </a:p>
          <a:p>
            <a:r>
              <a:rPr lang="fr-FR" sz="1600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146149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Running in Server Mode </a:t>
            </a: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err="1"/>
              <a:t>Run</a:t>
            </a:r>
            <a:r>
              <a:rPr lang="fr-FR" dirty="0"/>
              <a:t> the server:</a:t>
            </a:r>
          </a:p>
          <a:p>
            <a:pPr marL="0" indent="0">
              <a:buNone/>
            </a:pPr>
            <a:r>
              <a:rPr lang="fr-FR" dirty="0" smtClean="0"/>
              <a:t>java </a:t>
            </a:r>
            <a:r>
              <a:rPr lang="fr-FR" dirty="0"/>
              <a:t>-</a:t>
            </a:r>
            <a:r>
              <a:rPr lang="fr-FR" dirty="0" err="1"/>
              <a:t>cp</a:t>
            </a:r>
            <a:r>
              <a:rPr lang="fr-FR" dirty="0"/>
              <a:t> objectdb.jar </a:t>
            </a:r>
            <a:r>
              <a:rPr lang="fr-FR" dirty="0" err="1"/>
              <a:t>com.objectdb.Server</a:t>
            </a:r>
            <a:r>
              <a:rPr lang="fr-FR" dirty="0"/>
              <a:t> 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514350" indent="-514350">
              <a:buFont typeface="+mj-lt"/>
              <a:buAutoNum type="arabicPeriod" startAt="2"/>
            </a:pPr>
            <a:r>
              <a:rPr lang="fr-FR" dirty="0"/>
              <a:t>Use </a:t>
            </a:r>
            <a:r>
              <a:rPr lang="fr-FR" dirty="0" err="1"/>
              <a:t>connection</a:t>
            </a:r>
            <a:r>
              <a:rPr lang="fr-FR" dirty="0"/>
              <a:t> string:</a:t>
            </a:r>
          </a:p>
          <a:p>
            <a:pPr marL="0" indent="0">
              <a:buNone/>
            </a:pPr>
            <a:r>
              <a:rPr lang="fr-FR" dirty="0" err="1" smtClean="0"/>
              <a:t>Persistence.createEntityManagerFactory</a:t>
            </a:r>
            <a:r>
              <a:rPr lang="fr-FR" dirty="0"/>
              <a:t>("</a:t>
            </a:r>
            <a:r>
              <a:rPr lang="fr-FR" dirty="0" err="1"/>
              <a:t>objectdb</a:t>
            </a:r>
            <a:r>
              <a:rPr lang="fr-FR" dirty="0"/>
              <a:t>://localhost:6136/</a:t>
            </a:r>
            <a:r>
              <a:rPr lang="fr-FR" dirty="0" err="1"/>
              <a:t>yourdb.odb</a:t>
            </a:r>
            <a:r>
              <a:rPr lang="fr-FR" dirty="0"/>
              <a:t>")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/>
              <a:t>ObjectDB</a:t>
            </a:r>
            <a:r>
              <a:rPr lang="en-US" sz="3200" b="1" dirty="0"/>
              <a:t> – Object-Oriented Database for Java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39715608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ObjectDB</a:t>
            </a:r>
            <a:r>
              <a:rPr lang="en-US" b="1" dirty="0"/>
              <a:t> – Object-Oriented Database for Java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0087060"/>
              </p:ext>
            </p:extLst>
          </p:nvPr>
        </p:nvGraphicFramePr>
        <p:xfrm>
          <a:off x="467544" y="1916832"/>
          <a:ext cx="8229600" cy="3744419"/>
        </p:xfrm>
        <a:graphic>
          <a:graphicData uri="http://schemas.openxmlformats.org/drawingml/2006/table">
            <a:tbl>
              <a:tblPr/>
              <a:tblGrid>
                <a:gridCol w="4248472"/>
                <a:gridCol w="3981128"/>
              </a:tblGrid>
              <a:tr h="534917">
                <a:tc>
                  <a:txBody>
                    <a:bodyPr/>
                    <a:lstStyle/>
                    <a:p>
                      <a:r>
                        <a:rPr lang="fr-FR" dirty="0" err="1"/>
                        <a:t>Topic</a:t>
                      </a:r>
                      <a:endParaRPr lang="fr-F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Feature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4917">
                <a:tc>
                  <a:txBody>
                    <a:bodyPr/>
                    <a:lstStyle/>
                    <a:p>
                      <a:r>
                        <a:rPr lang="fr-FR"/>
                        <a:t>Language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Java + JPA (via annotations)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4917">
                <a:tc>
                  <a:txBody>
                    <a:bodyPr/>
                    <a:lstStyle/>
                    <a:p>
                      <a:r>
                        <a:rPr lang="fr-FR"/>
                        <a:t>Query Language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JPQL (OQL-inspired)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4917">
                <a:tc>
                  <a:txBody>
                    <a:bodyPr/>
                    <a:lstStyle/>
                    <a:p>
                      <a:r>
                        <a:rPr lang="fr-FR"/>
                        <a:t>Database File Format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.odb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4917">
                <a:tc>
                  <a:txBody>
                    <a:bodyPr/>
                    <a:lstStyle/>
                    <a:p>
                      <a:r>
                        <a:rPr lang="fr-FR"/>
                        <a:t>Relationship Support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Yes</a:t>
                      </a:r>
                      <a:r>
                        <a:rPr lang="fr-FR" dirty="0"/>
                        <a:t> (One-to-</a:t>
                      </a:r>
                      <a:r>
                        <a:rPr lang="fr-FR" dirty="0" err="1"/>
                        <a:t>Many</a:t>
                      </a:r>
                      <a:r>
                        <a:rPr lang="fr-FR" dirty="0"/>
                        <a:t>, etc.)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4917">
                <a:tc>
                  <a:txBody>
                    <a:bodyPr/>
                    <a:lstStyle/>
                    <a:p>
                      <a:r>
                        <a:rPr lang="fr-FR" dirty="0"/>
                        <a:t>Server Mode </a:t>
                      </a:r>
                      <a:r>
                        <a:rPr lang="fr-FR" dirty="0" err="1"/>
                        <a:t>Available</a:t>
                      </a:r>
                      <a:endParaRPr lang="fr-F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Yes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4917">
                <a:tc>
                  <a:txBody>
                    <a:bodyPr/>
                    <a:lstStyle/>
                    <a:p>
                      <a:r>
                        <a:rPr lang="fr-FR"/>
                        <a:t>Lightweight &amp; Embedded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Yes</a:t>
                      </a:r>
                      <a:endParaRPr lang="fr-F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36251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Exercise</a:t>
            </a:r>
          </a:p>
          <a:p>
            <a:pPr marL="0" indent="0">
              <a:buNone/>
            </a:pPr>
            <a:r>
              <a:rPr lang="fr-FR" b="1" dirty="0"/>
              <a:t>mini-</a:t>
            </a:r>
            <a:r>
              <a:rPr lang="fr-FR" b="1" dirty="0" err="1"/>
              <a:t>project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UI + </a:t>
            </a:r>
            <a:r>
              <a:rPr lang="fr-FR" dirty="0" err="1" smtClean="0"/>
              <a:t>ObjectDB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/>
              <a:t>ObjectDB</a:t>
            </a:r>
            <a:r>
              <a:rPr lang="en-US" sz="3200" b="1" dirty="0"/>
              <a:t> – Object-Oriented Database for Java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2430725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0000" lnSpcReduction="20000"/>
          </a:bodyPr>
          <a:lstStyle/>
          <a:p>
            <a:r>
              <a:rPr lang="fr-FR" b="1" dirty="0"/>
              <a:t>Contenu de la matière </a:t>
            </a:r>
            <a:r>
              <a:rPr lang="fr-FR" b="1" dirty="0" smtClean="0"/>
              <a:t>:</a:t>
            </a:r>
          </a:p>
          <a:p>
            <a:pPr marL="0" indent="0">
              <a:buNone/>
            </a:pPr>
            <a:endParaRPr lang="fr-FR" b="1" dirty="0"/>
          </a:p>
          <a:p>
            <a:r>
              <a:rPr lang="fr-FR" dirty="0" smtClean="0"/>
              <a:t>Modélisation</a:t>
            </a:r>
            <a:endParaRPr lang="fr-FR" dirty="0"/>
          </a:p>
          <a:p>
            <a:r>
              <a:rPr lang="fr-FR" dirty="0" smtClean="0"/>
              <a:t>Les </a:t>
            </a:r>
            <a:r>
              <a:rPr lang="fr-FR" dirty="0"/>
              <a:t>concepts OO dans les bases de </a:t>
            </a:r>
            <a:r>
              <a:rPr lang="fr-FR" dirty="0" smtClean="0"/>
              <a:t>données</a:t>
            </a:r>
            <a:endParaRPr lang="fr-FR" dirty="0"/>
          </a:p>
          <a:p>
            <a:r>
              <a:rPr lang="fr-FR" dirty="0" smtClean="0"/>
              <a:t>Les </a:t>
            </a:r>
            <a:r>
              <a:rPr lang="fr-FR" dirty="0"/>
              <a:t>systèmes Relationnel-Objet : Application à </a:t>
            </a:r>
            <a:r>
              <a:rPr lang="fr-FR" dirty="0" smtClean="0"/>
              <a:t>ORACLE/Objet</a:t>
            </a:r>
            <a:endParaRPr lang="fr-FR" dirty="0"/>
          </a:p>
          <a:p>
            <a:r>
              <a:rPr lang="fr-FR" dirty="0" smtClean="0"/>
              <a:t>Les </a:t>
            </a:r>
            <a:r>
              <a:rPr lang="fr-FR" dirty="0"/>
              <a:t>langages d'interrogation, caractéristiques de </a:t>
            </a:r>
            <a:r>
              <a:rPr lang="fr-FR" dirty="0" smtClean="0"/>
              <a:t>OQL</a:t>
            </a:r>
            <a:endParaRPr lang="fr-FR" dirty="0"/>
          </a:p>
          <a:p>
            <a:r>
              <a:rPr lang="fr-FR" dirty="0" smtClean="0"/>
              <a:t>Le </a:t>
            </a:r>
            <a:r>
              <a:rPr lang="fr-FR" dirty="0"/>
              <a:t>relationnel orienté objet, extensions de SQL vers </a:t>
            </a:r>
            <a:r>
              <a:rPr lang="fr-FR" dirty="0" smtClean="0"/>
              <a:t>SQL3</a:t>
            </a:r>
          </a:p>
          <a:p>
            <a:pPr marL="0" indent="0">
              <a:buNone/>
            </a:pPr>
            <a:r>
              <a:rPr lang="fr-FR" dirty="0" smtClean="0"/>
              <a:t>------</a:t>
            </a:r>
            <a:endParaRPr lang="fr-FR" dirty="0"/>
          </a:p>
          <a:p>
            <a:r>
              <a:rPr lang="fr-FR" dirty="0" smtClean="0"/>
              <a:t>Introduction </a:t>
            </a:r>
            <a:r>
              <a:rPr lang="fr-FR" dirty="0"/>
              <a:t>aux bases de données </a:t>
            </a:r>
            <a:r>
              <a:rPr lang="fr-FR" dirty="0" smtClean="0"/>
              <a:t>réparties</a:t>
            </a:r>
            <a:endParaRPr lang="fr-FR" dirty="0"/>
          </a:p>
          <a:p>
            <a:r>
              <a:rPr lang="fr-FR" dirty="0" smtClean="0"/>
              <a:t>Architecture </a:t>
            </a:r>
            <a:r>
              <a:rPr lang="fr-FR" dirty="0"/>
              <a:t>fonctionnelle d'un SGBD </a:t>
            </a:r>
            <a:r>
              <a:rPr lang="fr-FR" dirty="0" smtClean="0"/>
              <a:t>réparti</a:t>
            </a:r>
            <a:endParaRPr lang="fr-FR" dirty="0"/>
          </a:p>
          <a:p>
            <a:r>
              <a:rPr lang="fr-FR" dirty="0" smtClean="0"/>
              <a:t>Introduction </a:t>
            </a:r>
            <a:r>
              <a:rPr lang="fr-FR" dirty="0"/>
              <a:t>aux bases de données </a:t>
            </a:r>
            <a:r>
              <a:rPr lang="fr-FR" dirty="0" smtClean="0"/>
              <a:t>parallèles</a:t>
            </a:r>
            <a:endParaRPr lang="fr-FR" dirty="0"/>
          </a:p>
          <a:p>
            <a:r>
              <a:rPr lang="fr-FR" dirty="0" smtClean="0"/>
              <a:t>Placement </a:t>
            </a:r>
            <a:r>
              <a:rPr lang="fr-FR" dirty="0"/>
              <a:t>de données, et sources de </a:t>
            </a:r>
            <a:r>
              <a:rPr lang="fr-FR" dirty="0" smtClean="0"/>
              <a:t>parallélisme</a:t>
            </a:r>
            <a:endParaRPr lang="fr-FR" dirty="0"/>
          </a:p>
          <a:p>
            <a:r>
              <a:rPr lang="fr-FR" dirty="0" smtClean="0"/>
              <a:t>Méthodes </a:t>
            </a:r>
            <a:r>
              <a:rPr lang="fr-FR" dirty="0"/>
              <a:t>de </a:t>
            </a:r>
            <a:r>
              <a:rPr lang="fr-FR" dirty="0" err="1"/>
              <a:t>parallélisation</a:t>
            </a:r>
            <a:r>
              <a:rPr lang="fr-FR" dirty="0"/>
              <a:t> des opérateurs </a:t>
            </a:r>
            <a:r>
              <a:rPr lang="fr-FR" dirty="0" smtClean="0"/>
              <a:t>relationnels</a:t>
            </a:r>
          </a:p>
          <a:p>
            <a:pPr marL="0" indent="0">
              <a:buNone/>
            </a:pPr>
            <a:r>
              <a:rPr lang="fr-FR" dirty="0" smtClean="0"/>
              <a:t>-------</a:t>
            </a:r>
            <a:endParaRPr lang="fr-FR" dirty="0"/>
          </a:p>
          <a:p>
            <a:r>
              <a:rPr lang="fr-FR" dirty="0" smtClean="0"/>
              <a:t>BIG DATA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6594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/>
              <a:t>Object-</a:t>
            </a:r>
            <a:r>
              <a:rPr lang="fr-FR" sz="3200" b="1" dirty="0" err="1"/>
              <a:t>Oriented</a:t>
            </a:r>
            <a:r>
              <a:rPr lang="fr-FR" sz="3200" b="1" dirty="0"/>
              <a:t> </a:t>
            </a:r>
            <a:r>
              <a:rPr lang="fr-FR" sz="3200" b="1" dirty="0" err="1"/>
              <a:t>Databases</a:t>
            </a:r>
            <a:r>
              <a:rPr lang="fr-FR" sz="3200" b="1" dirty="0"/>
              <a:t> (</a:t>
            </a:r>
            <a:r>
              <a:rPr lang="fr-FR" sz="3200" b="1" dirty="0" smtClean="0"/>
              <a:t>OODB)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</a:t>
            </a:r>
            <a:r>
              <a:rPr lang="en-US" b="1" dirty="0"/>
              <a:t>Object-Oriented Database</a:t>
            </a:r>
            <a:r>
              <a:rPr lang="en-US" dirty="0"/>
              <a:t> combines database capabilities with object-oriented programming language features. </a:t>
            </a:r>
            <a:endParaRPr lang="en-US" dirty="0" smtClean="0"/>
          </a:p>
          <a:p>
            <a:r>
              <a:rPr lang="en-US" dirty="0" smtClean="0"/>
              <a:t>Instead </a:t>
            </a:r>
            <a:r>
              <a:rPr lang="en-US" dirty="0"/>
              <a:t>of storing data in tables (as in relational </a:t>
            </a:r>
            <a:r>
              <a:rPr lang="en-US" dirty="0" smtClean="0"/>
              <a:t>databases), it </a:t>
            </a:r>
            <a:r>
              <a:rPr lang="en-US" dirty="0"/>
              <a:t>stores it as </a:t>
            </a:r>
            <a:r>
              <a:rPr lang="en-US" b="1" dirty="0"/>
              <a:t>objects</a:t>
            </a:r>
            <a:r>
              <a:rPr lang="en-US" dirty="0"/>
              <a:t>, which are instances of </a:t>
            </a:r>
            <a:r>
              <a:rPr lang="en-US" b="1" dirty="0"/>
              <a:t>classes</a:t>
            </a:r>
            <a:r>
              <a:rPr lang="en-US" dirty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2089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/>
              <a:t>Object-</a:t>
            </a:r>
            <a:r>
              <a:rPr lang="fr-FR" sz="3200" b="1" dirty="0" err="1"/>
              <a:t>Oriented</a:t>
            </a:r>
            <a:r>
              <a:rPr lang="fr-FR" sz="3200" b="1" dirty="0"/>
              <a:t> </a:t>
            </a:r>
            <a:r>
              <a:rPr lang="fr-FR" sz="3200" b="1" dirty="0" err="1"/>
              <a:t>Databases</a:t>
            </a:r>
            <a:r>
              <a:rPr lang="fr-FR" sz="3200" b="1" dirty="0"/>
              <a:t> (</a:t>
            </a:r>
            <a:r>
              <a:rPr lang="fr-FR" sz="3200" b="1" dirty="0" smtClean="0"/>
              <a:t>OODB)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/>
              <a:t>Motivation</a:t>
            </a:r>
          </a:p>
          <a:p>
            <a:r>
              <a:rPr lang="fr-FR" dirty="0" err="1"/>
              <a:t>Bridging</a:t>
            </a:r>
            <a:r>
              <a:rPr lang="fr-FR" dirty="0"/>
              <a:t> the </a:t>
            </a:r>
            <a:r>
              <a:rPr lang="fr-FR" b="1" dirty="0" err="1"/>
              <a:t>object-relational</a:t>
            </a:r>
            <a:r>
              <a:rPr lang="fr-FR" b="1" dirty="0"/>
              <a:t> </a:t>
            </a:r>
            <a:r>
              <a:rPr lang="fr-FR" b="1" dirty="0" err="1"/>
              <a:t>impedance</a:t>
            </a:r>
            <a:r>
              <a:rPr lang="fr-FR" b="1" dirty="0"/>
              <a:t> </a:t>
            </a:r>
            <a:r>
              <a:rPr lang="fr-FR" b="1" dirty="0" err="1"/>
              <a:t>mismatch</a:t>
            </a:r>
            <a:r>
              <a:rPr lang="fr-FR" dirty="0"/>
              <a:t> (i.e., </a:t>
            </a:r>
            <a:r>
              <a:rPr lang="fr-FR" dirty="0" err="1"/>
              <a:t>mismatch</a:t>
            </a:r>
            <a:r>
              <a:rPr lang="fr-FR" dirty="0"/>
              <a:t> </a:t>
            </a:r>
            <a:r>
              <a:rPr lang="fr-FR" dirty="0" err="1"/>
              <a:t>between</a:t>
            </a:r>
            <a:r>
              <a:rPr lang="fr-FR" dirty="0"/>
              <a:t> how data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represented</a:t>
            </a:r>
            <a:r>
              <a:rPr lang="fr-FR" dirty="0"/>
              <a:t> in applications vs. </a:t>
            </a:r>
            <a:r>
              <a:rPr lang="fr-FR" dirty="0" err="1"/>
              <a:t>databases</a:t>
            </a:r>
            <a:r>
              <a:rPr lang="fr-FR" dirty="0"/>
              <a:t>).</a:t>
            </a:r>
          </a:p>
          <a:p>
            <a:r>
              <a:rPr lang="fr-FR" dirty="0" err="1"/>
              <a:t>Better</a:t>
            </a:r>
            <a:r>
              <a:rPr lang="fr-FR" dirty="0"/>
              <a:t> </a:t>
            </a:r>
            <a:r>
              <a:rPr lang="fr-FR" dirty="0" err="1"/>
              <a:t>handling</a:t>
            </a:r>
            <a:r>
              <a:rPr lang="fr-FR" dirty="0"/>
              <a:t> of </a:t>
            </a:r>
            <a:r>
              <a:rPr lang="fr-FR" b="1" dirty="0" err="1"/>
              <a:t>complex</a:t>
            </a:r>
            <a:r>
              <a:rPr lang="fr-FR" b="1" dirty="0"/>
              <a:t> data</a:t>
            </a:r>
            <a:r>
              <a:rPr lang="fr-FR" dirty="0"/>
              <a:t> </a:t>
            </a:r>
            <a:r>
              <a:rPr lang="fr-FR" dirty="0" err="1"/>
              <a:t>such</a:t>
            </a:r>
            <a:r>
              <a:rPr lang="fr-FR" dirty="0"/>
              <a:t> as </a:t>
            </a:r>
            <a:r>
              <a:rPr lang="fr-FR" dirty="0" err="1"/>
              <a:t>multimedia</a:t>
            </a:r>
            <a:r>
              <a:rPr lang="fr-FR" dirty="0"/>
              <a:t>, </a:t>
            </a:r>
            <a:r>
              <a:rPr lang="fr-FR" dirty="0" err="1"/>
              <a:t>scientific</a:t>
            </a:r>
            <a:r>
              <a:rPr lang="fr-FR" dirty="0"/>
              <a:t> data, CAD, etc.</a:t>
            </a:r>
          </a:p>
          <a:p>
            <a:r>
              <a:rPr lang="fr-FR" dirty="0"/>
              <a:t>Supports </a:t>
            </a:r>
            <a:r>
              <a:rPr lang="fr-FR" b="1" dirty="0" err="1"/>
              <a:t>object</a:t>
            </a:r>
            <a:r>
              <a:rPr lang="fr-FR" b="1" dirty="0"/>
              <a:t> </a:t>
            </a:r>
            <a:r>
              <a:rPr lang="fr-FR" b="1" dirty="0" err="1"/>
              <a:t>identity</a:t>
            </a:r>
            <a:r>
              <a:rPr lang="fr-FR" b="1" dirty="0"/>
              <a:t>, encapsulation, </a:t>
            </a:r>
            <a:r>
              <a:rPr lang="fr-FR" b="1" dirty="0" err="1"/>
              <a:t>inheritance</a:t>
            </a:r>
            <a:r>
              <a:rPr lang="fr-FR" dirty="0"/>
              <a:t>, and </a:t>
            </a:r>
            <a:r>
              <a:rPr lang="fr-FR" b="1" dirty="0" err="1"/>
              <a:t>polymorphism</a:t>
            </a:r>
            <a:r>
              <a:rPr lang="fr-FR" dirty="0"/>
              <a:t> </a:t>
            </a:r>
            <a:r>
              <a:rPr lang="fr-FR" dirty="0" err="1"/>
              <a:t>natively</a:t>
            </a:r>
            <a:r>
              <a:rPr lang="fr-FR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3852219" y="3244334"/>
            <a:ext cx="14395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Key Concepts</a:t>
            </a:r>
          </a:p>
        </p:txBody>
      </p:sp>
      <p:sp>
        <p:nvSpPr>
          <p:cNvPr id="5" name="Rectangle 4"/>
          <p:cNvSpPr/>
          <p:nvPr/>
        </p:nvSpPr>
        <p:spPr>
          <a:xfrm>
            <a:off x="3852219" y="3244334"/>
            <a:ext cx="14395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Key Concepts</a:t>
            </a:r>
          </a:p>
        </p:txBody>
      </p:sp>
    </p:spTree>
    <p:extLst>
      <p:ext uri="{BB962C8B-B14F-4D97-AF65-F5344CB8AC3E}">
        <p14:creationId xmlns:p14="http://schemas.microsoft.com/office/powerpoint/2010/main" val="3725948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40769"/>
            <a:ext cx="8229600" cy="1224136"/>
          </a:xfrm>
        </p:spPr>
        <p:txBody>
          <a:bodyPr/>
          <a:lstStyle/>
          <a:p>
            <a:r>
              <a:rPr lang="fr-FR" dirty="0"/>
              <a:t>Key </a:t>
            </a:r>
            <a:r>
              <a:rPr lang="fr-FR" dirty="0" smtClean="0"/>
              <a:t>Concepts</a:t>
            </a:r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936104"/>
          </a:xfrm>
        </p:spPr>
        <p:txBody>
          <a:bodyPr>
            <a:normAutofit/>
          </a:bodyPr>
          <a:lstStyle/>
          <a:p>
            <a:r>
              <a:rPr lang="fr-FR" sz="3200" b="1" dirty="0"/>
              <a:t>Object-</a:t>
            </a:r>
            <a:r>
              <a:rPr lang="fr-FR" sz="3200" b="1" dirty="0" err="1"/>
              <a:t>Oriented</a:t>
            </a:r>
            <a:r>
              <a:rPr lang="fr-FR" sz="3200" b="1" dirty="0"/>
              <a:t> </a:t>
            </a:r>
            <a:r>
              <a:rPr lang="fr-FR" sz="3200" b="1" dirty="0" err="1"/>
              <a:t>Databases</a:t>
            </a:r>
            <a:r>
              <a:rPr lang="fr-FR" sz="3200" b="1" dirty="0"/>
              <a:t> (</a:t>
            </a:r>
            <a:r>
              <a:rPr lang="fr-FR" sz="3200" b="1" dirty="0" smtClean="0"/>
              <a:t>OODB)</a:t>
            </a:r>
            <a:endParaRPr lang="fr-FR" sz="3200" b="1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04049"/>
              </p:ext>
            </p:extLst>
          </p:nvPr>
        </p:nvGraphicFramePr>
        <p:xfrm>
          <a:off x="467544" y="2060848"/>
          <a:ext cx="8229600" cy="414951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333343">
                <a:tc>
                  <a:txBody>
                    <a:bodyPr/>
                    <a:lstStyle/>
                    <a:p>
                      <a:r>
                        <a:rPr lang="fr-FR" b="1" dirty="0"/>
                        <a:t>Concept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Description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3350">
                <a:tc>
                  <a:txBody>
                    <a:bodyPr/>
                    <a:lstStyle/>
                    <a:p>
                      <a:r>
                        <a:rPr lang="fr-FR" b="1"/>
                        <a:t>Object</a:t>
                      </a:r>
                      <a:endParaRPr lang="fr-F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Instance with attributes (state) and methods (behavior).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3350">
                <a:tc>
                  <a:txBody>
                    <a:bodyPr/>
                    <a:lstStyle/>
                    <a:p>
                      <a:r>
                        <a:rPr lang="fr-FR" b="1" dirty="0"/>
                        <a:t>Class</a:t>
                      </a:r>
                      <a:endParaRPr lang="fr-F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Blueprint for objects. Defines attributes and methods.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3350">
                <a:tc>
                  <a:txBody>
                    <a:bodyPr/>
                    <a:lstStyle/>
                    <a:p>
                      <a:r>
                        <a:rPr lang="fr-FR" b="1" dirty="0"/>
                        <a:t>Encapsulation</a:t>
                      </a:r>
                      <a:endParaRPr lang="fr-F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Bundling data and behavior; internal details hidden.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3350">
                <a:tc>
                  <a:txBody>
                    <a:bodyPr/>
                    <a:lstStyle/>
                    <a:p>
                      <a:r>
                        <a:rPr lang="fr-FR" b="1"/>
                        <a:t>Inheritance</a:t>
                      </a:r>
                      <a:endParaRPr lang="fr-F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Classes can inherit attributes/methods from other classes.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3350">
                <a:tc>
                  <a:txBody>
                    <a:bodyPr/>
                    <a:lstStyle/>
                    <a:p>
                      <a:r>
                        <a:rPr lang="fr-FR" b="1"/>
                        <a:t>Polymorphism</a:t>
                      </a:r>
                      <a:endParaRPr lang="fr-F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One interface, many implementations; supports method overloading/overriding.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335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465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Object-Oriented Data Model</a:t>
            </a:r>
          </a:p>
          <a:p>
            <a:r>
              <a:rPr lang="en-US" b="1" dirty="0"/>
              <a:t>Example: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en-US" sz="2800" dirty="0"/>
              <a:t>An OODB can persist this structure directly, without flattening it into rows and tables.</a:t>
            </a:r>
            <a:endParaRPr lang="fr-FR" sz="2800" dirty="0" smtClean="0"/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/>
              <a:t>Object-</a:t>
            </a:r>
            <a:r>
              <a:rPr lang="fr-FR" sz="3200" b="1" dirty="0" err="1"/>
              <a:t>Oriented</a:t>
            </a:r>
            <a:r>
              <a:rPr lang="fr-FR" sz="3200" b="1" dirty="0"/>
              <a:t> </a:t>
            </a:r>
            <a:r>
              <a:rPr lang="fr-FR" sz="3200" b="1" dirty="0" err="1"/>
              <a:t>Databases</a:t>
            </a:r>
            <a:r>
              <a:rPr lang="fr-FR" sz="3200" b="1" dirty="0"/>
              <a:t> (</a:t>
            </a:r>
            <a:r>
              <a:rPr lang="fr-FR" sz="3200" b="1" dirty="0" smtClean="0"/>
              <a:t>OODB)</a:t>
            </a:r>
            <a:endParaRPr lang="fr-FR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1115616" y="2708920"/>
            <a:ext cx="7056784" cy="21602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class Student {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String name; </a:t>
            </a:r>
          </a:p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age;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List&lt;Course&gt;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Courses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9877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fr-FR" dirty="0" err="1"/>
              <a:t>Comparison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Relational</a:t>
            </a:r>
            <a:r>
              <a:rPr lang="fr-FR" dirty="0"/>
              <a:t> </a:t>
            </a:r>
            <a:r>
              <a:rPr lang="fr-FR" dirty="0" err="1" smtClean="0"/>
              <a:t>Databases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>
            <a:normAutofit/>
          </a:bodyPr>
          <a:lstStyle/>
          <a:p>
            <a:r>
              <a:rPr lang="fr-FR" sz="3200" b="1" dirty="0"/>
              <a:t>Object-</a:t>
            </a:r>
            <a:r>
              <a:rPr lang="fr-FR" sz="3200" b="1" dirty="0" err="1"/>
              <a:t>Oriented</a:t>
            </a:r>
            <a:r>
              <a:rPr lang="fr-FR" sz="3200" b="1" dirty="0"/>
              <a:t> </a:t>
            </a:r>
            <a:r>
              <a:rPr lang="fr-FR" sz="3200" b="1" dirty="0" err="1"/>
              <a:t>Databases</a:t>
            </a:r>
            <a:r>
              <a:rPr lang="fr-FR" sz="3200" b="1" dirty="0"/>
              <a:t> (</a:t>
            </a:r>
            <a:r>
              <a:rPr lang="fr-FR" sz="3200" b="1" dirty="0" smtClean="0"/>
              <a:t>OODB)</a:t>
            </a:r>
            <a:endParaRPr lang="fr-FR" sz="3200" b="1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775348"/>
              </p:ext>
            </p:extLst>
          </p:nvPr>
        </p:nvGraphicFramePr>
        <p:xfrm>
          <a:off x="457200" y="1916827"/>
          <a:ext cx="8229600" cy="432048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743200"/>
                <a:gridCol w="2743200"/>
                <a:gridCol w="2743200"/>
              </a:tblGrid>
              <a:tr h="557482">
                <a:tc>
                  <a:txBody>
                    <a:bodyPr/>
                    <a:lstStyle/>
                    <a:p>
                      <a:r>
                        <a:rPr lang="fr-FR" b="1" dirty="0" err="1"/>
                        <a:t>Feature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b="1" dirty="0" err="1"/>
                        <a:t>Relational</a:t>
                      </a:r>
                      <a:r>
                        <a:rPr lang="fr-FR" b="1" dirty="0"/>
                        <a:t> DB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Object-</a:t>
                      </a:r>
                      <a:r>
                        <a:rPr lang="fr-FR" b="1" dirty="0" err="1"/>
                        <a:t>Oriented</a:t>
                      </a:r>
                      <a:r>
                        <a:rPr lang="fr-FR" b="1" dirty="0"/>
                        <a:t> DB</a:t>
                      </a:r>
                    </a:p>
                  </a:txBody>
                  <a:tcPr anchor="ctr"/>
                </a:tc>
              </a:tr>
              <a:tr h="557482">
                <a:tc>
                  <a:txBody>
                    <a:bodyPr/>
                    <a:lstStyle/>
                    <a:p>
                      <a:r>
                        <a:rPr lang="fr-FR"/>
                        <a:t>Data 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Tables/</a:t>
                      </a:r>
                      <a:r>
                        <a:rPr lang="fr-FR" dirty="0" err="1"/>
                        <a:t>Rows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Classes/Objects</a:t>
                      </a:r>
                    </a:p>
                  </a:txBody>
                  <a:tcPr anchor="ctr"/>
                </a:tc>
              </a:tr>
              <a:tr h="557482">
                <a:tc>
                  <a:txBody>
                    <a:bodyPr/>
                    <a:lstStyle/>
                    <a:p>
                      <a:r>
                        <a:rPr lang="fr-FR" dirty="0" err="1"/>
                        <a:t>Relationships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Foreign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Keys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Object References</a:t>
                      </a:r>
                    </a:p>
                  </a:txBody>
                  <a:tcPr anchor="ctr"/>
                </a:tc>
              </a:tr>
              <a:tr h="557482">
                <a:tc>
                  <a:txBody>
                    <a:bodyPr/>
                    <a:lstStyle/>
                    <a:p>
                      <a:r>
                        <a:rPr lang="fr-FR"/>
                        <a:t>Inheritance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Not supported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Supported</a:t>
                      </a:r>
                    </a:p>
                  </a:txBody>
                  <a:tcPr anchor="ctr"/>
                </a:tc>
              </a:tr>
              <a:tr h="557482">
                <a:tc>
                  <a:txBody>
                    <a:bodyPr/>
                    <a:lstStyle/>
                    <a:p>
                      <a:r>
                        <a:rPr lang="fr-FR"/>
                        <a:t>Encapsulation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Not </a:t>
                      </a:r>
                      <a:r>
                        <a:rPr lang="fr-FR" dirty="0" err="1"/>
                        <a:t>supported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Supported</a:t>
                      </a:r>
                    </a:p>
                  </a:txBody>
                  <a:tcPr anchor="ctr"/>
                </a:tc>
              </a:tr>
              <a:tr h="975592">
                <a:tc>
                  <a:txBody>
                    <a:bodyPr/>
                    <a:lstStyle/>
                    <a:p>
                      <a:r>
                        <a:rPr lang="fr-FR"/>
                        <a:t>Query Language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SQL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OQL (Object </a:t>
                      </a:r>
                      <a:r>
                        <a:rPr lang="fr-FR" b="1" dirty="0" err="1"/>
                        <a:t>Query</a:t>
                      </a:r>
                      <a:r>
                        <a:rPr lang="fr-FR" b="1" dirty="0"/>
                        <a:t> </a:t>
                      </a:r>
                      <a:r>
                        <a:rPr lang="fr-FR" b="1" dirty="0" err="1"/>
                        <a:t>Language</a:t>
                      </a:r>
                      <a:r>
                        <a:rPr lang="fr-FR" b="1" dirty="0"/>
                        <a:t>)</a:t>
                      </a:r>
                    </a:p>
                  </a:txBody>
                  <a:tcPr anchor="ctr"/>
                </a:tc>
              </a:tr>
              <a:tr h="557482">
                <a:tc>
                  <a:txBody>
                    <a:bodyPr/>
                    <a:lstStyle/>
                    <a:p>
                      <a:r>
                        <a:rPr lang="fr-FR"/>
                        <a:t>Type System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Flat (</a:t>
                      </a:r>
                      <a:r>
                        <a:rPr lang="fr-FR" dirty="0" err="1"/>
                        <a:t>atomic</a:t>
                      </a:r>
                      <a:r>
                        <a:rPr lang="fr-FR" dirty="0"/>
                        <a:t> types)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Complex</a:t>
                      </a:r>
                      <a:r>
                        <a:rPr lang="fr-FR" dirty="0"/>
                        <a:t> types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6269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0778478"/>
              </p:ext>
            </p:extLst>
          </p:nvPr>
        </p:nvGraphicFramePr>
        <p:xfrm>
          <a:off x="457200" y="2708922"/>
          <a:ext cx="8229600" cy="282088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743200"/>
                <a:gridCol w="2743200"/>
                <a:gridCol w="2743200"/>
              </a:tblGrid>
              <a:tr h="433982">
                <a:tc>
                  <a:txBody>
                    <a:bodyPr/>
                    <a:lstStyle/>
                    <a:p>
                      <a:r>
                        <a:rPr lang="fr-FR" b="1" dirty="0"/>
                        <a:t>OODBMS</a:t>
                      </a:r>
                      <a:endParaRPr lang="fr-FR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b="1" dirty="0" err="1"/>
                        <a:t>Language</a:t>
                      </a:r>
                      <a:r>
                        <a:rPr lang="fr-FR" b="1" dirty="0"/>
                        <a:t> Support</a:t>
                      </a:r>
                      <a:endParaRPr lang="fr-FR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Notes</a:t>
                      </a:r>
                      <a:endParaRPr lang="fr-FR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3982">
                <a:tc>
                  <a:txBody>
                    <a:bodyPr/>
                    <a:lstStyle/>
                    <a:p>
                      <a:r>
                        <a:rPr lang="fr-FR" dirty="0"/>
                        <a:t>db4o</a:t>
                      </a:r>
                      <a:endParaRPr lang="fr-FR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Java, .NET</a:t>
                      </a:r>
                      <a:endParaRPr lang="fr-FR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Lightweight, embedded</a:t>
                      </a:r>
                      <a:endParaRPr lang="fr-FR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59469">
                <a:tc>
                  <a:txBody>
                    <a:bodyPr/>
                    <a:lstStyle/>
                    <a:p>
                      <a:r>
                        <a:rPr lang="fr-FR" dirty="0" err="1"/>
                        <a:t>ObjectDB</a:t>
                      </a:r>
                      <a:endParaRPr lang="fr-FR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Java</a:t>
                      </a:r>
                      <a:endParaRPr lang="fr-FR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Supports JPA, high performance</a:t>
                      </a:r>
                      <a:endParaRPr lang="fr-FR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3982">
                <a:tc>
                  <a:txBody>
                    <a:bodyPr/>
                    <a:lstStyle/>
                    <a:p>
                      <a:r>
                        <a:rPr lang="fr-FR" dirty="0"/>
                        <a:t>Versant</a:t>
                      </a:r>
                      <a:endParaRPr lang="fr-FR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C++, Java</a:t>
                      </a:r>
                      <a:endParaRPr lang="fr-FR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Used in high-end systems</a:t>
                      </a:r>
                      <a:endParaRPr lang="fr-FR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59469">
                <a:tc>
                  <a:txBody>
                    <a:bodyPr/>
                    <a:lstStyle/>
                    <a:p>
                      <a:r>
                        <a:rPr lang="fr-FR"/>
                        <a:t>ObjectStore</a:t>
                      </a:r>
                      <a:endParaRPr lang="fr-FR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C++</a:t>
                      </a:r>
                      <a:endParaRPr lang="fr-FR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Industrial</a:t>
                      </a:r>
                      <a:r>
                        <a:rPr lang="fr-FR" dirty="0"/>
                        <a:t> use, </a:t>
                      </a:r>
                      <a:r>
                        <a:rPr lang="fr-FR" dirty="0" err="1"/>
                        <a:t>legacy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systems</a:t>
                      </a:r>
                      <a:endParaRPr lang="fr-FR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3528" y="1704094"/>
            <a:ext cx="415209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Popular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OODBMS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Systems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/>
              <a:t>Object-</a:t>
            </a:r>
            <a:r>
              <a:rPr lang="fr-FR" sz="3200" b="1" dirty="0" err="1"/>
              <a:t>Oriented</a:t>
            </a:r>
            <a:r>
              <a:rPr lang="fr-FR" sz="3200" b="1" dirty="0"/>
              <a:t> </a:t>
            </a:r>
            <a:r>
              <a:rPr lang="fr-FR" sz="3200" b="1" dirty="0" err="1"/>
              <a:t>Databases</a:t>
            </a:r>
            <a:r>
              <a:rPr lang="fr-FR" sz="3200" b="1" dirty="0"/>
              <a:t> (</a:t>
            </a:r>
            <a:r>
              <a:rPr lang="fr-FR" sz="3200" b="1" dirty="0" smtClean="0"/>
              <a:t>OODB)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34131385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1284</Words>
  <Application>Microsoft Office PowerPoint</Application>
  <PresentationFormat>Affichage à l'écran (4:3)</PresentationFormat>
  <Paragraphs>317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Thème Office</vt:lpstr>
      <vt:lpstr>Advanced Databases &amp; Big Data  </vt:lpstr>
      <vt:lpstr>Présentation PowerPoint</vt:lpstr>
      <vt:lpstr>Présentation PowerPoint</vt:lpstr>
      <vt:lpstr>Object-Oriented Databases (OODB)</vt:lpstr>
      <vt:lpstr>Object-Oriented Databases (OODB)</vt:lpstr>
      <vt:lpstr>Object-Oriented Databases (OODB)</vt:lpstr>
      <vt:lpstr>Object-Oriented Databases (OODB)</vt:lpstr>
      <vt:lpstr>Object-Oriented Databases (OODB)</vt:lpstr>
      <vt:lpstr>Object-Oriented Databases (OODB)</vt:lpstr>
      <vt:lpstr>Object-Oriented Databases (OODB)</vt:lpstr>
      <vt:lpstr>Object-Oriented Databases (OODB)</vt:lpstr>
      <vt:lpstr>Object-Oriented Databases (OODB) Object Query Language (OQL)</vt:lpstr>
      <vt:lpstr>Object-Oriented Databases (OODB) Object Query Language (OQL)</vt:lpstr>
      <vt:lpstr>Object-Oriented Databases (OODB) Object Query Language (OQL)</vt:lpstr>
      <vt:lpstr>Object-Oriented Databases (OODB) Object Query Language (OQL)</vt:lpstr>
      <vt:lpstr>Object-Oriented Databases (OODB) Object Query Language (OQL)</vt:lpstr>
      <vt:lpstr>Object-Oriented Databases (OODB) Object Query Language (OQL)</vt:lpstr>
      <vt:lpstr>Object-Oriented Databases (OODB) Object Query Language (OQL)</vt:lpstr>
      <vt:lpstr>ObjectDB – Object-Oriented Database for Java</vt:lpstr>
      <vt:lpstr>ObjectDB – Object-Oriented Database for Java</vt:lpstr>
      <vt:lpstr>ObjectDB – Object-Oriented Database for Java</vt:lpstr>
      <vt:lpstr>ObjectDB – Object-Oriented Database for Java</vt:lpstr>
      <vt:lpstr>ObjectDB – Object-Oriented Database for Java</vt:lpstr>
      <vt:lpstr>ObjectDB – Object-Oriented Database for Java</vt:lpstr>
      <vt:lpstr>ObjectDB – Object-Oriented Database for Java</vt:lpstr>
      <vt:lpstr>ObjectDB – Object-Oriented Database for Java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Bases de Données Avancées &amp; Big data   </dc:title>
  <dc:creator>pc</dc:creator>
  <cp:lastModifiedBy>pc</cp:lastModifiedBy>
  <cp:revision>18</cp:revision>
  <dcterms:created xsi:type="dcterms:W3CDTF">2025-07-03T13:09:14Z</dcterms:created>
  <dcterms:modified xsi:type="dcterms:W3CDTF">2025-07-03T14:52:07Z</dcterms:modified>
</cp:coreProperties>
</file>