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71" r:id="rId3"/>
    <p:sldId id="272" r:id="rId4"/>
    <p:sldId id="310" r:id="rId5"/>
    <p:sldId id="300" r:id="rId6"/>
    <p:sldId id="301" r:id="rId7"/>
    <p:sldId id="311" r:id="rId8"/>
    <p:sldId id="285" r:id="rId9"/>
    <p:sldId id="312" r:id="rId10"/>
    <p:sldId id="280" r:id="rId11"/>
    <p:sldId id="283" r:id="rId12"/>
    <p:sldId id="284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7276"/>
    <a:srgbClr val="D8F0EC"/>
    <a:srgbClr val="F7EF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C3FC4-5E4C-4EB3-AFCB-1BD1160DED42}" type="datetimeFigureOut">
              <a:rPr lang="fr-FR" smtClean="0"/>
              <a:pPr/>
              <a:t>29/01/2023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653E8-F98E-4256-A595-0F9835C385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16dc4b734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16dc4b734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16dc4b7341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16dc4b7341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https://pixabay.com/en/new-york-city-tribute-in-lights-sky-78181/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>
          <a:xfrm>
            <a:off x="370483" y="593367"/>
            <a:ext cx="846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>
          <a:xfrm>
            <a:off x="370475" y="1797867"/>
            <a:ext cx="38913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grpSp>
        <p:nvGrpSpPr>
          <p:cNvPr id="2" name="Google Shape;95;p11"/>
          <p:cNvGrpSpPr/>
          <p:nvPr/>
        </p:nvGrpSpPr>
        <p:grpSpPr>
          <a:xfrm rot="-5400000">
            <a:off x="-155937" y="940669"/>
            <a:ext cx="866287" cy="69000"/>
            <a:chOff x="684763" y="3506750"/>
            <a:chExt cx="3536825" cy="69000"/>
          </a:xfrm>
        </p:grpSpPr>
        <p:sp>
          <p:nvSpPr>
            <p:cNvPr id="96" name="Google Shape;96;p11"/>
            <p:cNvSpPr/>
            <p:nvPr/>
          </p:nvSpPr>
          <p:spPr>
            <a:xfrm>
              <a:off x="1515450" y="3506750"/>
              <a:ext cx="1003800" cy="69000"/>
            </a:xfrm>
            <a:prstGeom prst="rect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684763" y="3506750"/>
              <a:ext cx="830700" cy="69000"/>
            </a:xfrm>
            <a:prstGeom prst="rect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1"/>
            <p:cNvSpPr/>
            <p:nvPr/>
          </p:nvSpPr>
          <p:spPr>
            <a:xfrm>
              <a:off x="3438288" y="3506750"/>
              <a:ext cx="783300" cy="69000"/>
            </a:xfrm>
            <a:prstGeom prst="rect">
              <a:avLst/>
            </a:prstGeom>
            <a:solidFill>
              <a:srgbClr val="648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1"/>
            <p:cNvSpPr/>
            <p:nvPr/>
          </p:nvSpPr>
          <p:spPr>
            <a:xfrm>
              <a:off x="2519144" y="3506750"/>
              <a:ext cx="918900" cy="69000"/>
            </a:xfrm>
            <a:prstGeom prst="rect">
              <a:avLst/>
            </a:prstGeom>
            <a:solidFill>
              <a:srgbClr val="5A7F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Google Shape;100;p11"/>
          <p:cNvSpPr txBox="1">
            <a:spLocks noGrp="1"/>
          </p:cNvSpPr>
          <p:nvPr>
            <p:ph type="subTitle" idx="2"/>
          </p:nvPr>
        </p:nvSpPr>
        <p:spPr>
          <a:xfrm>
            <a:off x="370483" y="1255367"/>
            <a:ext cx="8460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body" idx="3"/>
          </p:nvPr>
        </p:nvSpPr>
        <p:spPr>
          <a:xfrm>
            <a:off x="4581150" y="1797867"/>
            <a:ext cx="38913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29/01/2023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hyperlink" Target="mailto:Me.biskra@univ-biskra.dz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581128"/>
            <a:ext cx="86764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دراسة </a:t>
            </a:r>
            <a:r>
              <a:rPr lang="ar-SA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حالة:</a:t>
            </a:r>
            <a:r>
              <a:rPr lang="ar-SA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Google: </a:t>
            </a:r>
            <a:r>
              <a:rPr lang="ar-SA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نمو عضوي </a:t>
            </a:r>
            <a:r>
              <a:rPr lang="ar-SA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مذهل </a:t>
            </a:r>
            <a:r>
              <a:rPr lang="ar-SA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، تكمله عمليات الاستحواذ بسرعة</a:t>
            </a:r>
            <a:endParaRPr lang="fr-FR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9832" y="404664"/>
            <a:ext cx="5076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جامعة محمد خيضر بسكرة </a:t>
            </a:r>
          </a:p>
          <a:p>
            <a:pPr algn="ctr" rtl="1"/>
            <a:r>
              <a:rPr lang="ar-SA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كلية العلوم الاقتصادية والتجارية وعلوم التسيير</a:t>
            </a:r>
          </a:p>
          <a:p>
            <a:pPr algn="ctr" rtl="1"/>
            <a:r>
              <a:rPr lang="ar-SA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قسم علوم التسيير</a:t>
            </a:r>
            <a:endParaRPr lang="fr-F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62068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الأحد 10 ديسمبر  2022</a:t>
            </a:r>
          </a:p>
        </p:txBody>
      </p:sp>
      <p:sp>
        <p:nvSpPr>
          <p:cNvPr id="7" name="Google Shape;288;p42"/>
          <p:cNvSpPr txBox="1">
            <a:spLocks/>
          </p:cNvSpPr>
          <p:nvPr/>
        </p:nvSpPr>
        <p:spPr>
          <a:xfrm>
            <a:off x="1043608" y="6281936"/>
            <a:ext cx="7812360" cy="576064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1600"/>
              </a:spcAft>
              <a:buClr>
                <a:schemeClr val="dk2"/>
              </a:buClr>
              <a:buSzPts val="1800"/>
            </a:pP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حصة الأعمال الموجهة </a:t>
            </a:r>
            <a:r>
              <a:rPr kumimoji="0" lang="ar-SA" sz="18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في 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مقياس استراتيجيات النمو والتدويل</a:t>
            </a: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/ موجهة لطلبة 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2 </a:t>
            </a:r>
            <a:r>
              <a:rPr lang="ar-SA" sz="1800" b="1" dirty="0" err="1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ماستر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إدارة استراتيجية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Arial"/>
              <a:buNone/>
              <a:tabLst/>
              <a:defRPr/>
            </a:pP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kkal Majalla" pitchFamily="2" charset="-78"/>
              <a:ea typeface="Muli"/>
              <a:cs typeface="Sakkal Majalla" pitchFamily="2" charset="-78"/>
              <a:sym typeface="Muli"/>
            </a:endParaRPr>
          </a:p>
        </p:txBody>
      </p:sp>
      <p:pic>
        <p:nvPicPr>
          <p:cNvPr id="9" name="Image 8" descr="2019-10-02t162142z-1-lynxmpef911b0-rtroptp-4-tech-google-ac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844824"/>
            <a:ext cx="5616624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8064" y="980728"/>
            <a:ext cx="3451920" cy="1138411"/>
          </a:xfrm>
        </p:spPr>
        <p:txBody>
          <a:bodyPr/>
          <a:lstStyle/>
          <a:p>
            <a:pPr algn="ctr" rtl="1"/>
            <a:r>
              <a:rPr lang="ar-SA" sz="6600" u="sng" dirty="0" smtClean="0"/>
              <a:t>الأسئلة</a:t>
            </a:r>
            <a:endParaRPr lang="fr-FR" sz="6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1520" y="2348880"/>
            <a:ext cx="8674223" cy="3384376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algn="just" rtl="1">
              <a:spcBef>
                <a:spcPts val="0"/>
              </a:spcBef>
            </a:pP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س1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ما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هي العوامل والموارد التي تدفع الميزة التنافسية لـ </a:t>
            </a:r>
            <a:r>
              <a:rPr lang="fr-F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والنمو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العضوي؟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marL="0" algn="just" rtl="1">
              <a:spcBef>
                <a:spcPts val="0"/>
              </a:spcBef>
            </a:pP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س2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كيف نفسر حقيقة أن </a:t>
            </a:r>
            <a:r>
              <a:rPr lang="fr-F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تبتعد عن نموذجها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الأولي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، الذي يعتمد أساسًا على النمو الداخلي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والابتكار؟</a:t>
            </a:r>
            <a:endParaRPr lang="ar-SA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just" rtl="1">
              <a:spcBef>
                <a:spcPts val="0"/>
              </a:spcBef>
            </a:pPr>
            <a:endParaRPr lang="ar-SA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just" rtl="1">
              <a:spcBef>
                <a:spcPts val="0"/>
              </a:spcBef>
            </a:pPr>
            <a:endParaRPr lang="ar-SA" sz="44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p65" descr="MacBook-Pro-mockup.png"/>
          <p:cNvPicPr preferRelativeResize="0"/>
          <p:nvPr/>
        </p:nvPicPr>
        <p:blipFill rotWithShape="1">
          <a:blip r:embed="rId3" cstate="print">
            <a:alphaModFix/>
          </a:blip>
          <a:srcRect l="9213" t="5258" r="11156"/>
          <a:stretch/>
        </p:blipFill>
        <p:spPr>
          <a:xfrm>
            <a:off x="1" y="1892829"/>
            <a:ext cx="4805601" cy="4573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899;p65"/>
          <p:cNvGrpSpPr/>
          <p:nvPr/>
        </p:nvGrpSpPr>
        <p:grpSpPr>
          <a:xfrm rot="5400000">
            <a:off x="8594876" y="605894"/>
            <a:ext cx="370869" cy="345818"/>
            <a:chOff x="0" y="46600"/>
            <a:chExt cx="3121800" cy="5004600"/>
          </a:xfrm>
        </p:grpSpPr>
        <p:sp>
          <p:nvSpPr>
            <p:cNvPr id="900" name="Google Shape;900;p65"/>
            <p:cNvSpPr/>
            <p:nvPr/>
          </p:nvSpPr>
          <p:spPr>
            <a:xfrm>
              <a:off x="0" y="46600"/>
              <a:ext cx="3121800" cy="2502300"/>
            </a:xfrm>
            <a:prstGeom prst="parallelogram">
              <a:avLst>
                <a:gd name="adj" fmla="val 55860"/>
              </a:avLst>
            </a:prstGeom>
            <a:solidFill>
              <a:srgbClr val="5E85B9">
                <a:alpha val="911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65"/>
            <p:cNvSpPr/>
            <p:nvPr/>
          </p:nvSpPr>
          <p:spPr>
            <a:xfrm flipH="1">
              <a:off x="0" y="2548900"/>
              <a:ext cx="3121800" cy="2502300"/>
            </a:xfrm>
            <a:prstGeom prst="parallelogram">
              <a:avLst>
                <a:gd name="adj" fmla="val 55860"/>
              </a:avLst>
            </a:prstGeom>
            <a:solidFill>
              <a:srgbClr val="5E85B9">
                <a:alpha val="911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65"/>
            <p:cNvSpPr/>
            <p:nvPr/>
          </p:nvSpPr>
          <p:spPr>
            <a:xfrm rot="5400000">
              <a:off x="-1450150" y="1671525"/>
              <a:ext cx="4647600" cy="1747200"/>
            </a:xfrm>
            <a:prstGeom prst="triangle">
              <a:avLst>
                <a:gd name="adj" fmla="val 50126"/>
              </a:avLst>
            </a:prstGeom>
            <a:solidFill>
              <a:srgbClr val="38444A">
                <a:alpha val="59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" name="Google Shape;903;p65"/>
          <p:cNvSpPr/>
          <p:nvPr/>
        </p:nvSpPr>
        <p:spPr>
          <a:xfrm>
            <a:off x="683568" y="2468893"/>
            <a:ext cx="3491700" cy="2978400"/>
          </a:xfrm>
          <a:prstGeom prst="rect">
            <a:avLst/>
          </a:prstGeom>
          <a:solidFill>
            <a:srgbClr val="648DC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97;p34"/>
          <p:cNvSpPr txBox="1">
            <a:spLocks noGrp="1"/>
          </p:cNvSpPr>
          <p:nvPr>
            <p:ph type="title"/>
          </p:nvPr>
        </p:nvSpPr>
        <p:spPr>
          <a:xfrm>
            <a:off x="323528" y="548680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434343"/>
                </a:solidFill>
              </a:rPr>
              <a:t>Contact</a:t>
            </a:r>
            <a:r>
              <a:rPr lang="en" dirty="0" smtClean="0"/>
              <a:t> </a:t>
            </a:r>
            <a:r>
              <a:rPr lang="en" b="1" dirty="0" smtClean="0">
                <a:solidFill>
                  <a:srgbClr val="0070C0"/>
                </a:solidFill>
              </a:rPr>
              <a:t>Info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076057" y="2756926"/>
            <a:ext cx="341792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FB3A05"/>
                </a:solidFill>
                <a:latin typeface="Comic Sans MS" pitchFamily="66" charset="0"/>
                <a:hlinkClick r:id="rId4"/>
              </a:rPr>
              <a:t> soulef.rahal@univ-biskra.dz</a:t>
            </a:r>
            <a:endParaRPr lang="fr-FR" dirty="0">
              <a:solidFill>
                <a:srgbClr val="FB3A05"/>
              </a:solidFill>
            </a:endParaRPr>
          </a:p>
        </p:txBody>
      </p:sp>
      <p:sp>
        <p:nvSpPr>
          <p:cNvPr id="36" name="Google Shape;503;p34"/>
          <p:cNvSpPr txBox="1"/>
          <p:nvPr/>
        </p:nvSpPr>
        <p:spPr>
          <a:xfrm>
            <a:off x="5076056" y="3352243"/>
            <a:ext cx="19173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 smtClean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0776457125</a:t>
            </a:r>
            <a:endParaRPr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" name="Google Shape;508;p34"/>
          <p:cNvGrpSpPr/>
          <p:nvPr/>
        </p:nvGrpSpPr>
        <p:grpSpPr>
          <a:xfrm>
            <a:off x="4644009" y="4101076"/>
            <a:ext cx="417727" cy="556969"/>
            <a:chOff x="5122875" y="3525086"/>
            <a:chExt cx="572700" cy="572700"/>
          </a:xfrm>
        </p:grpSpPr>
        <p:sp>
          <p:nvSpPr>
            <p:cNvPr id="38" name="Google Shape;509;p34"/>
            <p:cNvSpPr/>
            <p:nvPr/>
          </p:nvSpPr>
          <p:spPr>
            <a:xfrm>
              <a:off x="5122875" y="3525086"/>
              <a:ext cx="572700" cy="57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55" y="4981"/>
                  </a:moveTo>
                  <a:cubicBezTo>
                    <a:pt x="90378" y="4981"/>
                    <a:pt x="114929" y="29621"/>
                    <a:pt x="114929" y="59955"/>
                  </a:cubicBezTo>
                  <a:cubicBezTo>
                    <a:pt x="114929" y="90378"/>
                    <a:pt x="90378" y="114929"/>
                    <a:pt x="59955" y="114929"/>
                  </a:cubicBezTo>
                  <a:cubicBezTo>
                    <a:pt x="29621" y="114929"/>
                    <a:pt x="4981" y="90378"/>
                    <a:pt x="4981" y="59955"/>
                  </a:cubicBezTo>
                  <a:cubicBezTo>
                    <a:pt x="4714" y="29621"/>
                    <a:pt x="29621" y="4981"/>
                    <a:pt x="59955" y="4981"/>
                  </a:cubicBezTo>
                  <a:moveTo>
                    <a:pt x="59955" y="0"/>
                  </a:moveTo>
                  <a:cubicBezTo>
                    <a:pt x="26864" y="0"/>
                    <a:pt x="0" y="26864"/>
                    <a:pt x="0" y="59955"/>
                  </a:cubicBezTo>
                  <a:cubicBezTo>
                    <a:pt x="0" y="93135"/>
                    <a:pt x="26864" y="120000"/>
                    <a:pt x="59955" y="120000"/>
                  </a:cubicBezTo>
                  <a:cubicBezTo>
                    <a:pt x="93135" y="120000"/>
                    <a:pt x="120000" y="93135"/>
                    <a:pt x="120000" y="59955"/>
                  </a:cubicBezTo>
                  <a:cubicBezTo>
                    <a:pt x="120000" y="26864"/>
                    <a:pt x="93135" y="0"/>
                    <a:pt x="59955" y="0"/>
                  </a:cubicBezTo>
                  <a:lnTo>
                    <a:pt x="59955" y="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510;p34"/>
            <p:cNvSpPr/>
            <p:nvPr/>
          </p:nvSpPr>
          <p:spPr>
            <a:xfrm>
              <a:off x="5326942" y="3640825"/>
              <a:ext cx="164700" cy="335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86" y="120000"/>
                  </a:moveTo>
                  <a:lnTo>
                    <a:pt x="77557" y="120000"/>
                  </a:lnTo>
                  <a:lnTo>
                    <a:pt x="77557" y="60075"/>
                  </a:lnTo>
                  <a:lnTo>
                    <a:pt x="115725" y="60075"/>
                  </a:lnTo>
                  <a:lnTo>
                    <a:pt x="120000" y="38988"/>
                  </a:lnTo>
                  <a:lnTo>
                    <a:pt x="76946" y="38988"/>
                  </a:lnTo>
                  <a:lnTo>
                    <a:pt x="76946" y="25790"/>
                  </a:lnTo>
                  <a:cubicBezTo>
                    <a:pt x="76946" y="21087"/>
                    <a:pt x="81221" y="20632"/>
                    <a:pt x="85496" y="20632"/>
                  </a:cubicBezTo>
                  <a:lnTo>
                    <a:pt x="119083" y="20632"/>
                  </a:lnTo>
                  <a:lnTo>
                    <a:pt x="119083" y="0"/>
                  </a:lnTo>
                  <a:lnTo>
                    <a:pt x="79389" y="0"/>
                  </a:lnTo>
                  <a:cubicBezTo>
                    <a:pt x="35419" y="0"/>
                    <a:pt x="27786" y="15474"/>
                    <a:pt x="27786" y="24879"/>
                  </a:cubicBezTo>
                  <a:lnTo>
                    <a:pt x="27786" y="38533"/>
                  </a:lnTo>
                  <a:lnTo>
                    <a:pt x="0" y="38533"/>
                  </a:lnTo>
                  <a:lnTo>
                    <a:pt x="0" y="59620"/>
                  </a:lnTo>
                  <a:lnTo>
                    <a:pt x="27786" y="59620"/>
                  </a:lnTo>
                  <a:lnTo>
                    <a:pt x="27786" y="12000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5220072" y="4197086"/>
            <a:ext cx="151035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u="sng" dirty="0" err="1" smtClean="0">
                <a:solidFill>
                  <a:srgbClr val="00808E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00808E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00808E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00808E"/>
              </a:solidFill>
            </a:endParaRPr>
          </a:p>
        </p:txBody>
      </p:sp>
      <p:pic>
        <p:nvPicPr>
          <p:cNvPr id="41" name="Picture 5" descr="C:\Users\Amira Informatique\Downloads\instagr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773150"/>
            <a:ext cx="432048" cy="522709"/>
          </a:xfrm>
          <a:prstGeom prst="rect">
            <a:avLst/>
          </a:prstGeom>
          <a:noFill/>
        </p:spPr>
      </p:pic>
      <p:sp>
        <p:nvSpPr>
          <p:cNvPr id="42" name="Google Shape;1212;p74"/>
          <p:cNvSpPr/>
          <p:nvPr/>
        </p:nvSpPr>
        <p:spPr>
          <a:xfrm>
            <a:off x="4572000" y="3417043"/>
            <a:ext cx="297000" cy="3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5169"/>
                </a:moveTo>
                <a:lnTo>
                  <a:pt x="120000" y="95169"/>
                </a:lnTo>
                <a:cubicBezTo>
                  <a:pt x="120000" y="92946"/>
                  <a:pt x="118934" y="90821"/>
                  <a:pt x="117578" y="89468"/>
                </a:cubicBezTo>
                <a:cubicBezTo>
                  <a:pt x="116997" y="88888"/>
                  <a:pt x="116707" y="88599"/>
                  <a:pt x="116125" y="88309"/>
                </a:cubicBezTo>
                <a:lnTo>
                  <a:pt x="92978" y="70338"/>
                </a:lnTo>
                <a:cubicBezTo>
                  <a:pt x="91525" y="68985"/>
                  <a:pt x="89394" y="67922"/>
                  <a:pt x="87167" y="67922"/>
                </a:cubicBezTo>
                <a:cubicBezTo>
                  <a:pt x="85326" y="67922"/>
                  <a:pt x="83680" y="68405"/>
                  <a:pt x="82324" y="69565"/>
                </a:cubicBezTo>
                <a:lnTo>
                  <a:pt x="75738" y="76038"/>
                </a:lnTo>
                <a:lnTo>
                  <a:pt x="75738" y="76038"/>
                </a:lnTo>
                <a:cubicBezTo>
                  <a:pt x="74673" y="77198"/>
                  <a:pt x="73220" y="77971"/>
                  <a:pt x="71573" y="77971"/>
                </a:cubicBezTo>
                <a:cubicBezTo>
                  <a:pt x="69733" y="77971"/>
                  <a:pt x="68087" y="77198"/>
                  <a:pt x="67215" y="75555"/>
                </a:cubicBezTo>
                <a:lnTo>
                  <a:pt x="67215" y="75845"/>
                </a:lnTo>
                <a:cubicBezTo>
                  <a:pt x="58208" y="69275"/>
                  <a:pt x="50266" y="61642"/>
                  <a:pt x="43970" y="52657"/>
                </a:cubicBezTo>
                <a:lnTo>
                  <a:pt x="44261" y="52657"/>
                </a:lnTo>
                <a:cubicBezTo>
                  <a:pt x="42905" y="51497"/>
                  <a:pt x="41840" y="49855"/>
                  <a:pt x="41840" y="48019"/>
                </a:cubicBezTo>
                <a:cubicBezTo>
                  <a:pt x="41840" y="46376"/>
                  <a:pt x="42615" y="44734"/>
                  <a:pt x="43777" y="43864"/>
                </a:cubicBezTo>
                <a:lnTo>
                  <a:pt x="43777" y="43864"/>
                </a:lnTo>
                <a:lnTo>
                  <a:pt x="50266" y="37584"/>
                </a:lnTo>
                <a:cubicBezTo>
                  <a:pt x="51428" y="36231"/>
                  <a:pt x="51912" y="34589"/>
                  <a:pt x="51912" y="32753"/>
                </a:cubicBezTo>
                <a:cubicBezTo>
                  <a:pt x="51912" y="30531"/>
                  <a:pt x="51138" y="28309"/>
                  <a:pt x="49491" y="26956"/>
                </a:cubicBezTo>
                <a:lnTo>
                  <a:pt x="31476" y="3768"/>
                </a:lnTo>
                <a:cubicBezTo>
                  <a:pt x="31186" y="3285"/>
                  <a:pt x="30605" y="2705"/>
                  <a:pt x="30314" y="2415"/>
                </a:cubicBezTo>
                <a:cubicBezTo>
                  <a:pt x="28958" y="1062"/>
                  <a:pt x="26828" y="0"/>
                  <a:pt x="24600" y="0"/>
                </a:cubicBezTo>
                <a:cubicBezTo>
                  <a:pt x="13656" y="0"/>
                  <a:pt x="0" y="12850"/>
                  <a:pt x="0" y="28599"/>
                </a:cubicBezTo>
                <a:cubicBezTo>
                  <a:pt x="0" y="32946"/>
                  <a:pt x="1065" y="37101"/>
                  <a:pt x="2711" y="40869"/>
                </a:cubicBezTo>
                <a:lnTo>
                  <a:pt x="2711" y="40869"/>
                </a:lnTo>
                <a:cubicBezTo>
                  <a:pt x="19176" y="73623"/>
                  <a:pt x="46489" y="100869"/>
                  <a:pt x="79225" y="117198"/>
                </a:cubicBezTo>
                <a:lnTo>
                  <a:pt x="79225" y="117198"/>
                </a:lnTo>
                <a:cubicBezTo>
                  <a:pt x="83099" y="118840"/>
                  <a:pt x="87167" y="120000"/>
                  <a:pt x="91525" y="120000"/>
                </a:cubicBezTo>
                <a:cubicBezTo>
                  <a:pt x="107118" y="119710"/>
                  <a:pt x="120000" y="106086"/>
                  <a:pt x="120000" y="95169"/>
                </a:cubicBezTo>
                <a:lnTo>
                  <a:pt x="120000" y="95169"/>
                </a:lnTo>
                <a:close/>
                <a:moveTo>
                  <a:pt x="91331" y="114202"/>
                </a:moveTo>
                <a:cubicBezTo>
                  <a:pt x="87748" y="114202"/>
                  <a:pt x="84455" y="113429"/>
                  <a:pt x="81452" y="112077"/>
                </a:cubicBezTo>
                <a:cubicBezTo>
                  <a:pt x="81162" y="111787"/>
                  <a:pt x="80871" y="111787"/>
                  <a:pt x="80677" y="111787"/>
                </a:cubicBezTo>
                <a:cubicBezTo>
                  <a:pt x="49491" y="95942"/>
                  <a:pt x="23825" y="70338"/>
                  <a:pt x="7941" y="39227"/>
                </a:cubicBezTo>
                <a:cubicBezTo>
                  <a:pt x="7941" y="39033"/>
                  <a:pt x="7651" y="38743"/>
                  <a:pt x="7651" y="38454"/>
                </a:cubicBezTo>
                <a:cubicBezTo>
                  <a:pt x="6295" y="35169"/>
                  <a:pt x="5423" y="31884"/>
                  <a:pt x="5423" y="28599"/>
                </a:cubicBezTo>
                <a:cubicBezTo>
                  <a:pt x="5423" y="15555"/>
                  <a:pt x="16949" y="5410"/>
                  <a:pt x="24600" y="5410"/>
                </a:cubicBezTo>
                <a:cubicBezTo>
                  <a:pt x="25665" y="5410"/>
                  <a:pt x="26246" y="5990"/>
                  <a:pt x="26537" y="6280"/>
                </a:cubicBezTo>
                <a:cubicBezTo>
                  <a:pt x="26537" y="6280"/>
                  <a:pt x="26828" y="6570"/>
                  <a:pt x="26828" y="6763"/>
                </a:cubicBezTo>
                <a:cubicBezTo>
                  <a:pt x="26828" y="7053"/>
                  <a:pt x="27021" y="7053"/>
                  <a:pt x="27021" y="7342"/>
                </a:cubicBezTo>
                <a:lnTo>
                  <a:pt x="45133" y="30531"/>
                </a:lnTo>
                <a:lnTo>
                  <a:pt x="45617" y="31111"/>
                </a:lnTo>
                <a:cubicBezTo>
                  <a:pt x="45907" y="31304"/>
                  <a:pt x="46489" y="31884"/>
                  <a:pt x="46489" y="32946"/>
                </a:cubicBezTo>
                <a:cubicBezTo>
                  <a:pt x="46489" y="33526"/>
                  <a:pt x="46489" y="33816"/>
                  <a:pt x="46198" y="34396"/>
                </a:cubicBezTo>
                <a:lnTo>
                  <a:pt x="40193" y="40386"/>
                </a:lnTo>
                <a:lnTo>
                  <a:pt x="40193" y="40386"/>
                </a:lnTo>
                <a:cubicBezTo>
                  <a:pt x="37966" y="42512"/>
                  <a:pt x="36610" y="45217"/>
                  <a:pt x="36610" y="48212"/>
                </a:cubicBezTo>
                <a:cubicBezTo>
                  <a:pt x="36610" y="51014"/>
                  <a:pt x="37772" y="53719"/>
                  <a:pt x="39612" y="55845"/>
                </a:cubicBezTo>
                <a:lnTo>
                  <a:pt x="39903" y="56135"/>
                </a:lnTo>
                <a:cubicBezTo>
                  <a:pt x="46779" y="65410"/>
                  <a:pt x="54915" y="73623"/>
                  <a:pt x="64503" y="80386"/>
                </a:cubicBezTo>
                <a:cubicBezTo>
                  <a:pt x="64503" y="80386"/>
                  <a:pt x="64794" y="80386"/>
                  <a:pt x="64794" y="80676"/>
                </a:cubicBezTo>
                <a:cubicBezTo>
                  <a:pt x="66731" y="82608"/>
                  <a:pt x="69443" y="83671"/>
                  <a:pt x="72445" y="83671"/>
                </a:cubicBezTo>
                <a:cubicBezTo>
                  <a:pt x="75157" y="83671"/>
                  <a:pt x="78159" y="82608"/>
                  <a:pt x="80096" y="80386"/>
                </a:cubicBezTo>
                <a:lnTo>
                  <a:pt x="80387" y="80193"/>
                </a:lnTo>
                <a:lnTo>
                  <a:pt x="86392" y="73913"/>
                </a:lnTo>
                <a:cubicBezTo>
                  <a:pt x="86973" y="73623"/>
                  <a:pt x="87167" y="73623"/>
                  <a:pt x="87748" y="73623"/>
                </a:cubicBezTo>
                <a:cubicBezTo>
                  <a:pt x="88813" y="73623"/>
                  <a:pt x="89394" y="74202"/>
                  <a:pt x="89685" y="74396"/>
                </a:cubicBezTo>
                <a:lnTo>
                  <a:pt x="90169" y="74975"/>
                </a:lnTo>
                <a:lnTo>
                  <a:pt x="113414" y="92946"/>
                </a:lnTo>
                <a:cubicBezTo>
                  <a:pt x="113704" y="92946"/>
                  <a:pt x="113704" y="93236"/>
                  <a:pt x="113995" y="93236"/>
                </a:cubicBezTo>
                <a:cubicBezTo>
                  <a:pt x="114285" y="93526"/>
                  <a:pt x="114576" y="93526"/>
                  <a:pt x="114576" y="93526"/>
                </a:cubicBezTo>
                <a:cubicBezTo>
                  <a:pt x="114769" y="93816"/>
                  <a:pt x="115351" y="94299"/>
                  <a:pt x="115351" y="95458"/>
                </a:cubicBezTo>
                <a:lnTo>
                  <a:pt x="115351" y="95942"/>
                </a:lnTo>
                <a:cubicBezTo>
                  <a:pt x="113995" y="103091"/>
                  <a:pt x="104116" y="114202"/>
                  <a:pt x="91331" y="114202"/>
                </a:cubicBezTo>
                <a:close/>
              </a:path>
            </a:pathLst>
          </a:custGeom>
          <a:solidFill>
            <a:srgbClr val="00808E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80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oogle Shape;957;p67"/>
          <p:cNvGrpSpPr/>
          <p:nvPr/>
        </p:nvGrpSpPr>
        <p:grpSpPr>
          <a:xfrm>
            <a:off x="4499993" y="2660916"/>
            <a:ext cx="582707" cy="781489"/>
            <a:chOff x="3440247" y="1295900"/>
            <a:chExt cx="582707" cy="586117"/>
          </a:xfrm>
        </p:grpSpPr>
        <p:sp>
          <p:nvSpPr>
            <p:cNvPr id="44" name="Google Shape;958;p67"/>
            <p:cNvSpPr/>
            <p:nvPr/>
          </p:nvSpPr>
          <p:spPr>
            <a:xfrm>
              <a:off x="3450253" y="1309317"/>
              <a:ext cx="572700" cy="572700"/>
            </a:xfrm>
            <a:prstGeom prst="ellipse">
              <a:avLst/>
            </a:prstGeom>
            <a:solidFill>
              <a:srgbClr val="595959">
                <a:alpha val="14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59;p67"/>
            <p:cNvSpPr/>
            <p:nvPr/>
          </p:nvSpPr>
          <p:spPr>
            <a:xfrm>
              <a:off x="3440247" y="1295900"/>
              <a:ext cx="548700" cy="548700"/>
            </a:xfrm>
            <a:prstGeom prst="ellipse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60;p67"/>
            <p:cNvSpPr/>
            <p:nvPr/>
          </p:nvSpPr>
          <p:spPr>
            <a:xfrm>
              <a:off x="3520500" y="1428500"/>
              <a:ext cx="388200" cy="28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9073" y="0"/>
                  </a:moveTo>
                  <a:lnTo>
                    <a:pt x="10829" y="0"/>
                  </a:lnTo>
                  <a:cubicBezTo>
                    <a:pt x="4834" y="0"/>
                    <a:pt x="0" y="6769"/>
                    <a:pt x="0" y="15000"/>
                  </a:cubicBezTo>
                  <a:lnTo>
                    <a:pt x="0" y="105000"/>
                  </a:lnTo>
                  <a:cubicBezTo>
                    <a:pt x="0" y="113230"/>
                    <a:pt x="4834" y="120000"/>
                    <a:pt x="10829" y="120000"/>
                  </a:cubicBezTo>
                  <a:lnTo>
                    <a:pt x="109073" y="120000"/>
                  </a:lnTo>
                  <a:cubicBezTo>
                    <a:pt x="115165" y="120000"/>
                    <a:pt x="120000" y="113230"/>
                    <a:pt x="120000" y="105000"/>
                  </a:cubicBezTo>
                  <a:lnTo>
                    <a:pt x="120000" y="15000"/>
                  </a:lnTo>
                  <a:cubicBezTo>
                    <a:pt x="120000" y="6769"/>
                    <a:pt x="115165" y="0"/>
                    <a:pt x="109073" y="0"/>
                  </a:cubicBezTo>
                  <a:close/>
                  <a:moveTo>
                    <a:pt x="10829" y="7566"/>
                  </a:moveTo>
                  <a:lnTo>
                    <a:pt x="109073" y="7566"/>
                  </a:lnTo>
                  <a:cubicBezTo>
                    <a:pt x="109653" y="7566"/>
                    <a:pt x="110523" y="7566"/>
                    <a:pt x="111007" y="7964"/>
                  </a:cubicBezTo>
                  <a:lnTo>
                    <a:pt x="63819" y="72743"/>
                  </a:lnTo>
                  <a:cubicBezTo>
                    <a:pt x="62755" y="74203"/>
                    <a:pt x="61595" y="75000"/>
                    <a:pt x="59951" y="75000"/>
                  </a:cubicBezTo>
                  <a:cubicBezTo>
                    <a:pt x="58597" y="75000"/>
                    <a:pt x="57244" y="74203"/>
                    <a:pt x="56180" y="72743"/>
                  </a:cubicBezTo>
                  <a:lnTo>
                    <a:pt x="8992" y="7964"/>
                  </a:lnTo>
                  <a:cubicBezTo>
                    <a:pt x="9476" y="7566"/>
                    <a:pt x="10346" y="7566"/>
                    <a:pt x="10829" y="7566"/>
                  </a:cubicBezTo>
                  <a:close/>
                  <a:moveTo>
                    <a:pt x="5414" y="105000"/>
                  </a:moveTo>
                  <a:lnTo>
                    <a:pt x="5414" y="15000"/>
                  </a:lnTo>
                  <a:lnTo>
                    <a:pt x="5414" y="13938"/>
                  </a:lnTo>
                  <a:lnTo>
                    <a:pt x="38968" y="60000"/>
                  </a:lnTo>
                  <a:lnTo>
                    <a:pt x="5414" y="106061"/>
                  </a:lnTo>
                  <a:lnTo>
                    <a:pt x="5414" y="105000"/>
                  </a:lnTo>
                  <a:close/>
                  <a:moveTo>
                    <a:pt x="109073" y="112433"/>
                  </a:moveTo>
                  <a:lnTo>
                    <a:pt x="10829" y="112433"/>
                  </a:lnTo>
                  <a:cubicBezTo>
                    <a:pt x="10346" y="112433"/>
                    <a:pt x="9476" y="112433"/>
                    <a:pt x="8992" y="112035"/>
                  </a:cubicBezTo>
                  <a:lnTo>
                    <a:pt x="43029" y="65309"/>
                  </a:lnTo>
                  <a:lnTo>
                    <a:pt x="52312" y="77920"/>
                  </a:lnTo>
                  <a:cubicBezTo>
                    <a:pt x="54536" y="80973"/>
                    <a:pt x="57244" y="82168"/>
                    <a:pt x="59951" y="82168"/>
                  </a:cubicBezTo>
                  <a:cubicBezTo>
                    <a:pt x="62755" y="82168"/>
                    <a:pt x="65463" y="80575"/>
                    <a:pt x="67590" y="77920"/>
                  </a:cubicBezTo>
                  <a:lnTo>
                    <a:pt x="76873" y="65309"/>
                  </a:lnTo>
                  <a:lnTo>
                    <a:pt x="111007" y="112035"/>
                  </a:lnTo>
                  <a:cubicBezTo>
                    <a:pt x="110523" y="112433"/>
                    <a:pt x="109653" y="112433"/>
                    <a:pt x="109073" y="112433"/>
                  </a:cubicBezTo>
                  <a:close/>
                  <a:moveTo>
                    <a:pt x="114585" y="105000"/>
                  </a:moveTo>
                  <a:lnTo>
                    <a:pt x="114585" y="106061"/>
                  </a:lnTo>
                  <a:lnTo>
                    <a:pt x="81031" y="60000"/>
                  </a:lnTo>
                  <a:lnTo>
                    <a:pt x="114585" y="13938"/>
                  </a:lnTo>
                  <a:lnTo>
                    <a:pt x="114585" y="15000"/>
                  </a:lnTo>
                  <a:lnTo>
                    <a:pt x="114585" y="10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5292080" y="4869161"/>
            <a:ext cx="151035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u="sng" dirty="0" err="1" smtClean="0">
                <a:solidFill>
                  <a:srgbClr val="00808E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00808E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00808E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00808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71" descr="new-york-city-78181_1920.jpg"/>
          <p:cNvPicPr preferRelativeResize="0"/>
          <p:nvPr/>
        </p:nvPicPr>
        <p:blipFill rotWithShape="1">
          <a:blip r:embed="rId3" cstate="print">
            <a:alphaModFix/>
          </a:blip>
          <a:srcRect t="7316" b="7308"/>
          <a:stretch/>
        </p:blipFill>
        <p:spPr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71"/>
          <p:cNvSpPr/>
          <p:nvPr/>
        </p:nvSpPr>
        <p:spPr>
          <a:xfrm>
            <a:off x="2627784" y="1124743"/>
            <a:ext cx="3958716" cy="514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1037;p71"/>
          <p:cNvGrpSpPr/>
          <p:nvPr/>
        </p:nvGrpSpPr>
        <p:grpSpPr>
          <a:xfrm>
            <a:off x="971600" y="452670"/>
            <a:ext cx="1320600" cy="1760812"/>
            <a:chOff x="3835549" y="798079"/>
            <a:chExt cx="1320600" cy="1320609"/>
          </a:xfrm>
        </p:grpSpPr>
        <p:sp>
          <p:nvSpPr>
            <p:cNvPr id="1038" name="Google Shape;1038;p71"/>
            <p:cNvSpPr/>
            <p:nvPr/>
          </p:nvSpPr>
          <p:spPr>
            <a:xfrm>
              <a:off x="3835549" y="798088"/>
              <a:ext cx="1320600" cy="1320600"/>
            </a:xfrm>
            <a:prstGeom prst="ellipse">
              <a:avLst/>
            </a:prstGeom>
            <a:solidFill>
              <a:srgbClr val="595959">
                <a:alpha val="14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Muli"/>
                <a:ea typeface="Muli"/>
                <a:cs typeface="Muli"/>
                <a:sym typeface="Muli"/>
              </a:endParaRPr>
            </a:p>
          </p:txBody>
        </p:sp>
        <p:sp>
          <p:nvSpPr>
            <p:cNvPr id="1039" name="Google Shape;1039;p71"/>
            <p:cNvSpPr/>
            <p:nvPr/>
          </p:nvSpPr>
          <p:spPr>
            <a:xfrm>
              <a:off x="3844850" y="798079"/>
              <a:ext cx="1261500" cy="1261500"/>
            </a:xfrm>
            <a:prstGeom prst="ellipse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Muli"/>
                <a:ea typeface="Muli"/>
                <a:cs typeface="Muli"/>
                <a:sym typeface="Muli"/>
              </a:endParaRPr>
            </a:p>
          </p:txBody>
        </p:sp>
        <p:sp>
          <p:nvSpPr>
            <p:cNvPr id="1040" name="Google Shape;1040;p71"/>
            <p:cNvSpPr/>
            <p:nvPr/>
          </p:nvSpPr>
          <p:spPr>
            <a:xfrm>
              <a:off x="4119051" y="1072287"/>
              <a:ext cx="713100" cy="71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3658" y="35373"/>
                  </a:moveTo>
                  <a:lnTo>
                    <a:pt x="103658" y="8192"/>
                  </a:lnTo>
                  <a:cubicBezTo>
                    <a:pt x="103658" y="3566"/>
                    <a:pt x="100080" y="0"/>
                    <a:pt x="95439" y="0"/>
                  </a:cubicBezTo>
                  <a:cubicBezTo>
                    <a:pt x="90797" y="0"/>
                    <a:pt x="87316" y="3566"/>
                    <a:pt x="87316" y="8192"/>
                  </a:cubicBezTo>
                  <a:lnTo>
                    <a:pt x="87316" y="10409"/>
                  </a:lnTo>
                  <a:lnTo>
                    <a:pt x="45543" y="22939"/>
                  </a:lnTo>
                  <a:lnTo>
                    <a:pt x="5414" y="27277"/>
                  </a:lnTo>
                  <a:cubicBezTo>
                    <a:pt x="2417" y="27277"/>
                    <a:pt x="0" y="29686"/>
                    <a:pt x="0" y="32674"/>
                  </a:cubicBezTo>
                  <a:lnTo>
                    <a:pt x="0" y="70746"/>
                  </a:lnTo>
                  <a:cubicBezTo>
                    <a:pt x="0" y="73734"/>
                    <a:pt x="2417" y="76240"/>
                    <a:pt x="5414" y="76240"/>
                  </a:cubicBezTo>
                  <a:lnTo>
                    <a:pt x="23980" y="78361"/>
                  </a:lnTo>
                  <a:lnTo>
                    <a:pt x="32683" y="117783"/>
                  </a:lnTo>
                  <a:lnTo>
                    <a:pt x="32683" y="117783"/>
                  </a:lnTo>
                  <a:cubicBezTo>
                    <a:pt x="32973" y="118939"/>
                    <a:pt x="34037" y="120000"/>
                    <a:pt x="35390" y="120000"/>
                  </a:cubicBezTo>
                  <a:lnTo>
                    <a:pt x="57244" y="120000"/>
                  </a:lnTo>
                  <a:cubicBezTo>
                    <a:pt x="58887" y="120000"/>
                    <a:pt x="59951" y="118939"/>
                    <a:pt x="59951" y="117301"/>
                  </a:cubicBezTo>
                  <a:lnTo>
                    <a:pt x="59951" y="116722"/>
                  </a:lnTo>
                  <a:lnTo>
                    <a:pt x="59951" y="116722"/>
                  </a:lnTo>
                  <a:lnTo>
                    <a:pt x="52312" y="82987"/>
                  </a:lnTo>
                  <a:lnTo>
                    <a:pt x="87316" y="93301"/>
                  </a:lnTo>
                  <a:lnTo>
                    <a:pt x="87316" y="95518"/>
                  </a:lnTo>
                  <a:cubicBezTo>
                    <a:pt x="87316" y="100144"/>
                    <a:pt x="90797" y="103710"/>
                    <a:pt x="95439" y="103710"/>
                  </a:cubicBezTo>
                  <a:cubicBezTo>
                    <a:pt x="100080" y="103710"/>
                    <a:pt x="103658" y="100144"/>
                    <a:pt x="103658" y="95518"/>
                  </a:cubicBezTo>
                  <a:lnTo>
                    <a:pt x="103658" y="68337"/>
                  </a:lnTo>
                  <a:cubicBezTo>
                    <a:pt x="112651" y="68337"/>
                    <a:pt x="120000" y="61012"/>
                    <a:pt x="120000" y="51951"/>
                  </a:cubicBezTo>
                  <a:cubicBezTo>
                    <a:pt x="120000" y="42987"/>
                    <a:pt x="112651" y="35373"/>
                    <a:pt x="103658" y="35373"/>
                  </a:cubicBezTo>
                  <a:close/>
                  <a:moveTo>
                    <a:pt x="5414" y="70746"/>
                  </a:moveTo>
                  <a:lnTo>
                    <a:pt x="5414" y="59855"/>
                  </a:lnTo>
                  <a:lnTo>
                    <a:pt x="19049" y="59855"/>
                  </a:lnTo>
                  <a:cubicBezTo>
                    <a:pt x="20692" y="59855"/>
                    <a:pt x="21756" y="58795"/>
                    <a:pt x="21756" y="57156"/>
                  </a:cubicBezTo>
                  <a:cubicBezTo>
                    <a:pt x="21756" y="55518"/>
                    <a:pt x="20692" y="54457"/>
                    <a:pt x="19049" y="54457"/>
                  </a:cubicBezTo>
                  <a:lnTo>
                    <a:pt x="5414" y="54457"/>
                  </a:lnTo>
                  <a:lnTo>
                    <a:pt x="5414" y="48963"/>
                  </a:lnTo>
                  <a:lnTo>
                    <a:pt x="13634" y="48963"/>
                  </a:lnTo>
                  <a:cubicBezTo>
                    <a:pt x="15278" y="48963"/>
                    <a:pt x="16341" y="47903"/>
                    <a:pt x="16341" y="46265"/>
                  </a:cubicBezTo>
                  <a:cubicBezTo>
                    <a:pt x="16341" y="44626"/>
                    <a:pt x="15278" y="43566"/>
                    <a:pt x="13634" y="43566"/>
                  </a:cubicBezTo>
                  <a:lnTo>
                    <a:pt x="5414" y="43566"/>
                  </a:lnTo>
                  <a:lnTo>
                    <a:pt x="5414" y="32674"/>
                  </a:lnTo>
                  <a:lnTo>
                    <a:pt x="43609" y="28337"/>
                  </a:lnTo>
                  <a:lnTo>
                    <a:pt x="43609" y="74891"/>
                  </a:lnTo>
                  <a:lnTo>
                    <a:pt x="5414" y="70746"/>
                  </a:lnTo>
                  <a:close/>
                  <a:moveTo>
                    <a:pt x="35197" y="103421"/>
                  </a:moveTo>
                  <a:lnTo>
                    <a:pt x="29685" y="78939"/>
                  </a:lnTo>
                  <a:lnTo>
                    <a:pt x="45253" y="80578"/>
                  </a:lnTo>
                  <a:lnTo>
                    <a:pt x="46317" y="80867"/>
                  </a:lnTo>
                  <a:lnTo>
                    <a:pt x="51248" y="103421"/>
                  </a:lnTo>
                  <a:lnTo>
                    <a:pt x="35197" y="103421"/>
                  </a:lnTo>
                  <a:close/>
                  <a:moveTo>
                    <a:pt x="52602" y="108819"/>
                  </a:moveTo>
                  <a:lnTo>
                    <a:pt x="53763" y="114313"/>
                  </a:lnTo>
                  <a:lnTo>
                    <a:pt x="37324" y="114313"/>
                  </a:lnTo>
                  <a:lnTo>
                    <a:pt x="36261" y="108819"/>
                  </a:lnTo>
                  <a:lnTo>
                    <a:pt x="52602" y="108819"/>
                  </a:lnTo>
                  <a:close/>
                  <a:moveTo>
                    <a:pt x="87316" y="87325"/>
                  </a:moveTo>
                  <a:lnTo>
                    <a:pt x="49121" y="75951"/>
                  </a:lnTo>
                  <a:lnTo>
                    <a:pt x="49121" y="27277"/>
                  </a:lnTo>
                  <a:lnTo>
                    <a:pt x="87316" y="15807"/>
                  </a:lnTo>
                  <a:lnTo>
                    <a:pt x="87316" y="87325"/>
                  </a:lnTo>
                  <a:close/>
                  <a:moveTo>
                    <a:pt x="98243" y="95228"/>
                  </a:moveTo>
                  <a:cubicBezTo>
                    <a:pt x="98243" y="96867"/>
                    <a:pt x="97082" y="97927"/>
                    <a:pt x="95439" y="97927"/>
                  </a:cubicBezTo>
                  <a:cubicBezTo>
                    <a:pt x="93795" y="97927"/>
                    <a:pt x="92731" y="96867"/>
                    <a:pt x="92731" y="95228"/>
                  </a:cubicBezTo>
                  <a:lnTo>
                    <a:pt x="92731" y="8192"/>
                  </a:lnTo>
                  <a:cubicBezTo>
                    <a:pt x="92731" y="6554"/>
                    <a:pt x="93795" y="5493"/>
                    <a:pt x="95439" y="5493"/>
                  </a:cubicBezTo>
                  <a:cubicBezTo>
                    <a:pt x="97082" y="5493"/>
                    <a:pt x="98243" y="6554"/>
                    <a:pt x="98243" y="8192"/>
                  </a:cubicBezTo>
                  <a:lnTo>
                    <a:pt x="98243" y="95228"/>
                  </a:lnTo>
                  <a:close/>
                  <a:moveTo>
                    <a:pt x="103658" y="62650"/>
                  </a:moveTo>
                  <a:lnTo>
                    <a:pt x="103658" y="40867"/>
                  </a:lnTo>
                  <a:cubicBezTo>
                    <a:pt x="109653" y="40867"/>
                    <a:pt x="114585" y="45783"/>
                    <a:pt x="114585" y="51759"/>
                  </a:cubicBezTo>
                  <a:cubicBezTo>
                    <a:pt x="114585" y="57734"/>
                    <a:pt x="109653" y="62650"/>
                    <a:pt x="103658" y="62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endParaRPr>
            </a:p>
          </p:txBody>
        </p:sp>
      </p:grpSp>
      <p:sp>
        <p:nvSpPr>
          <p:cNvPr id="1041" name="Google Shape;1041;p71"/>
          <p:cNvSpPr txBox="1"/>
          <p:nvPr/>
        </p:nvSpPr>
        <p:spPr>
          <a:xfrm>
            <a:off x="2483768" y="356660"/>
            <a:ext cx="5184576" cy="189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شكرا على حسن استماعكم ومشاركتكم</a:t>
            </a:r>
            <a:endParaRPr sz="4800" b="1" dirty="0">
              <a:solidFill>
                <a:schemeClr val="bg1"/>
              </a:solidFill>
              <a:latin typeface="Sakkal Majalla" pitchFamily="2" charset="-78"/>
              <a:ea typeface="Muli"/>
              <a:cs typeface="Sakkal Majalla" pitchFamily="2" charset="-78"/>
              <a:sym typeface="Muli"/>
            </a:endParaRPr>
          </a:p>
        </p:txBody>
      </p:sp>
      <p:grpSp>
        <p:nvGrpSpPr>
          <p:cNvPr id="3" name="Google Shape;1042;p71"/>
          <p:cNvGrpSpPr/>
          <p:nvPr/>
        </p:nvGrpSpPr>
        <p:grpSpPr>
          <a:xfrm>
            <a:off x="6300193" y="1412776"/>
            <a:ext cx="1945859" cy="188011"/>
            <a:chOff x="684763" y="3506750"/>
            <a:chExt cx="3536825" cy="69000"/>
          </a:xfrm>
        </p:grpSpPr>
        <p:sp>
          <p:nvSpPr>
            <p:cNvPr id="1043" name="Google Shape;1043;p71"/>
            <p:cNvSpPr/>
            <p:nvPr/>
          </p:nvSpPr>
          <p:spPr>
            <a:xfrm>
              <a:off x="1515450" y="3506750"/>
              <a:ext cx="1003800" cy="69000"/>
            </a:xfrm>
            <a:prstGeom prst="rect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71"/>
            <p:cNvSpPr/>
            <p:nvPr/>
          </p:nvSpPr>
          <p:spPr>
            <a:xfrm>
              <a:off x="684763" y="3506750"/>
              <a:ext cx="830700" cy="69000"/>
            </a:xfrm>
            <a:prstGeom prst="rect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71"/>
            <p:cNvSpPr/>
            <p:nvPr/>
          </p:nvSpPr>
          <p:spPr>
            <a:xfrm>
              <a:off x="3438288" y="3506750"/>
              <a:ext cx="783300" cy="69000"/>
            </a:xfrm>
            <a:prstGeom prst="rect">
              <a:avLst/>
            </a:prstGeom>
            <a:solidFill>
              <a:srgbClr val="648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71"/>
            <p:cNvSpPr/>
            <p:nvPr/>
          </p:nvSpPr>
          <p:spPr>
            <a:xfrm>
              <a:off x="2519144" y="3506750"/>
              <a:ext cx="918900" cy="69000"/>
            </a:xfrm>
            <a:prstGeom prst="rect">
              <a:avLst/>
            </a:prstGeom>
            <a:solidFill>
              <a:srgbClr val="5A7F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1720" y="0"/>
            <a:ext cx="5400600" cy="1066800"/>
          </a:xfrm>
        </p:spPr>
        <p:txBody>
          <a:bodyPr/>
          <a:lstStyle/>
          <a:p>
            <a:pPr algn="ctr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مقدمة</a:t>
            </a:r>
            <a:endParaRPr lang="fr-F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836712"/>
            <a:ext cx="8280920" cy="3456384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تم إنشاؤه في عام 1999 من قبل اثنين من طلاب جامعة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ستانفورد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لاري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بيدج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وسيرجي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برين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وبلغت قيمة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حوالي 140 مليار دولار بعد ثماني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سنوات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أي أكثر من نصف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مايكروسوفت.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عام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2015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حققت الشركة حجم مبيعات يقارب 70 مليار دولار بصافي ربح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22٪.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يزيد حجم مبيعاتها كل عام بأكثر من 10٪ ويشهد هامشها أيضًا نموًا مزدوج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الرقم.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حدد المعهد الأمريكي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ComScore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حصته في السوق في يناير 2015 بنسبة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64 ٪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434" name="AutoShape 2" descr="Prix Danone International pour l'Alimentation - Appel à candidatures -  Yogurt in Nutri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36" name="AutoShape 4" descr="Prix Danone International pour l'Alimentation - Appel à candidatures -  Yogurt in Nutri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 descr="google_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509120"/>
            <a:ext cx="6264696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8864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نموذج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Google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439248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يعتمد هذا النجاح أساسًا على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خوارزمية "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Page Rank"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الثورية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التي طورها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المؤسسان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والتي تجعل من الممكن ترتيب نتائج البحث وفقًا لعدد الروابط التي تشير إلى الصفحة.بعد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ذلك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قامت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بإثراء محرك البحث الخاص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بها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بابتكارات أخرى تقدم لمستخدمي الإنترنت العديد من الخدمات المرتبطة والتي تكون مجانية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دائمًا: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GMail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خدمة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المراسلة ،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Earth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الكرة الأرضية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الافتراضية ،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Plus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الشبكة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الاجتماعية ،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Drive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تخزين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البيانات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إلخ.</a:t>
            </a:r>
            <a:endParaRPr lang="fr-FR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904" y="714714"/>
            <a:ext cx="8476191" cy="5428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نموذج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Google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0" cy="331236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وهكذا أثبتت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نفسها كلاعب رئيسي على الإنترنت من خلال جني إيراداتها من الإعلانات وتصبح وكالة الإعلان الرائدة عبر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الإنترنت.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تزداد قيمة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ذاتها مع زيادة عدد مستخدمي الإنترنت وقبل كل شيء مع عدد مستخدمي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خدماتها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والذين يمكن تقدير ملفهم الشخصي وحجمهم بين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عملائها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أي المعلنين.</a:t>
            </a:r>
            <a:endParaRPr lang="fr-FR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نموذج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Google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0" cy="403244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في الوقت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نفسه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للحفاظ على هذه الميزة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التنافسية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أدركت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أنه من الضروري مواصلة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الابتكار.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للقيام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بذلك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تستثمر الشركة بكثافة في البحث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والتطوير (16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٪ من حجم الأعمال في عام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2014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أو 10.5 مليار دولار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).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تقوم بتجنيد المواهب في وادي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السيليكون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وأماكن أخرى وتطور ثقافة الإبداع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والابتكار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لا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سيما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من خلال دعوة بعض موظفيها لقضاء 20٪ من وقت عملهم بعيدًا عن مهامهم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اليومية.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بمجرد تطوير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الفكرة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يقوم الموظفون بعرضها على مدير البحث ثم إلى المؤسسين.</a:t>
            </a:r>
            <a:endParaRPr lang="fr-FR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Google_Pittsburgh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280920" cy="5256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نموذج </a:t>
            </a: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Google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040560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بينما يدفع الابتكار والبحث الداخليان الكثير من نمو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تعتمد الشركة بشكل متزايد على الاستحواذ على الشركات المبتكرة لتكملة محفظة خدماتها والحفاظ على معدل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نموها.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خلال 20 عامًا من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وجودها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استحوذت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على أكثر من 170 شركة بأكثر من 24 مليار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دولار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مثل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YouTube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و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Waze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و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Nest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.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في الوقت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نفسه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تقيم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شراكات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إستراتيجية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مثل تلك التي تم توقيعها مع شركة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Luxottica ،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الشركة الإيطالية لتصنيع النظارات لتطوير نظارات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Google.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تساهم أنماط التطوير الجديدة هذه الآن في إستراتيجية نمو 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Google.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google-office-interior-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2277</TotalTime>
  <Words>507</Words>
  <Application>Microsoft Office PowerPoint</Application>
  <PresentationFormat>Affichage à l'écran (4:3)</PresentationFormat>
  <Paragraphs>26</Paragraphs>
  <Slides>12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Urbain</vt:lpstr>
      <vt:lpstr>Diapositive 1</vt:lpstr>
      <vt:lpstr>مقدمة</vt:lpstr>
      <vt:lpstr>1. نموذج Google :</vt:lpstr>
      <vt:lpstr>Diapositive 4</vt:lpstr>
      <vt:lpstr>1. نموذج Google :</vt:lpstr>
      <vt:lpstr>1. نموذج Google :</vt:lpstr>
      <vt:lpstr>Diapositive 7</vt:lpstr>
      <vt:lpstr>1. نموذج Google :</vt:lpstr>
      <vt:lpstr>Diapositive 9</vt:lpstr>
      <vt:lpstr>الأسئلة</vt:lpstr>
      <vt:lpstr>Contact Info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Amira Informatique</dc:creator>
  <cp:lastModifiedBy>Amira Informatique</cp:lastModifiedBy>
  <cp:revision>60</cp:revision>
  <dcterms:created xsi:type="dcterms:W3CDTF">2017-12-11T22:00:20Z</dcterms:created>
  <dcterms:modified xsi:type="dcterms:W3CDTF">2023-01-29T20:22:55Z</dcterms:modified>
</cp:coreProperties>
</file>