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1" r:id="rId1"/>
  </p:sldMasterIdLst>
  <p:notesMasterIdLst>
    <p:notesMasterId r:id="rId17"/>
  </p:notesMasterIdLst>
  <p:sldIdLst>
    <p:sldId id="256" r:id="rId2"/>
    <p:sldId id="258" r:id="rId3"/>
    <p:sldId id="333" r:id="rId4"/>
    <p:sldId id="302" r:id="rId5"/>
    <p:sldId id="303" r:id="rId6"/>
    <p:sldId id="304" r:id="rId7"/>
    <p:sldId id="305" r:id="rId8"/>
    <p:sldId id="306" r:id="rId9"/>
    <p:sldId id="307" r:id="rId10"/>
    <p:sldId id="334" r:id="rId11"/>
    <p:sldId id="335" r:id="rId12"/>
    <p:sldId id="336" r:id="rId13"/>
    <p:sldId id="337" r:id="rId14"/>
    <p:sldId id="338" r:id="rId15"/>
    <p:sldId id="339" r:id="rId16"/>
  </p:sldIdLst>
  <p:sldSz cx="9144000" cy="5143500" type="screen16x9"/>
  <p:notesSz cx="6858000" cy="9144000"/>
  <p:embeddedFontLst>
    <p:embeddedFont>
      <p:font typeface="Raleway" charset="0"/>
      <p:regular r:id="rId18"/>
      <p:bold r:id="rId19"/>
      <p:italic r:id="rId20"/>
      <p:boldItalic r:id="rId21"/>
    </p:embeddedFont>
    <p:embeddedFont>
      <p:font typeface="Andalus" pitchFamily="18" charset="-78"/>
      <p:regular r:id="rId22"/>
    </p:embeddedFont>
    <p:embeddedFont>
      <p:font typeface="Simplified Arabic" pitchFamily="18" charset="-78"/>
      <p:regular r:id="rId23"/>
      <p:bold r:id="rId24"/>
    </p:embeddedFont>
    <p:embeddedFont>
      <p:font typeface="Open Sans" charset="0"/>
      <p:regular r:id="rId25"/>
    </p:embeddedFont>
    <p:embeddedFont>
      <p:font typeface="Urbanist" charset="0"/>
      <p:regular r:id="rId26"/>
      <p:bold r:id="rId27"/>
      <p:italic r:id="rId28"/>
      <p:boldItalic r:id="rId29"/>
    </p:embeddedFont>
    <p:embeddedFont>
      <p:font typeface="Albert Sans"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7997ADE8-BFB3-4F6C-9867-16FF7F8259F7}">
  <a:tblStyle styleId="{7997ADE8-BFB3-4F6C-9867-16FF7F8259F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4576" autoAdjust="0"/>
  </p:normalViewPr>
  <p:slideViewPr>
    <p:cSldViewPr>
      <p:cViewPr>
        <p:scale>
          <a:sx n="130" d="100"/>
          <a:sy n="130" d="100"/>
        </p:scale>
        <p:origin x="-1074" y="-51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4.fntdata"/><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33" Type="http://schemas.openxmlformats.org/officeDocument/2006/relationships/font" Target="fonts/font1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32" Type="http://schemas.openxmlformats.org/officeDocument/2006/relationships/font" Target="fonts/font15.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font" Target="fonts/font11.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31" Type="http://schemas.openxmlformats.org/officeDocument/2006/relationships/font" Target="fonts/font1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font" Target="fonts/font10.fntdata"/><Relationship Id="rId30" Type="http://schemas.openxmlformats.org/officeDocument/2006/relationships/font" Target="fonts/font13.fntdata"/><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23376467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e821fc43d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1e821fc43d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dd0c7d16c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dd0c7d16c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dd0c7d16c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dd0c7d16c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02225" y="799925"/>
            <a:ext cx="4941900" cy="25038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8500"/>
              <a:buNone/>
              <a:defRPr sz="5200"/>
            </a:lvl1pPr>
            <a:lvl2pPr lvl="1" algn="ctr" rtl="0">
              <a:spcBef>
                <a:spcPts val="0"/>
              </a:spcBef>
              <a:spcAft>
                <a:spcPts val="0"/>
              </a:spcAft>
              <a:buSzPts val="8500"/>
              <a:buNone/>
              <a:defRPr sz="8500"/>
            </a:lvl2pPr>
            <a:lvl3pPr lvl="2" algn="ctr" rtl="0">
              <a:spcBef>
                <a:spcPts val="0"/>
              </a:spcBef>
              <a:spcAft>
                <a:spcPts val="0"/>
              </a:spcAft>
              <a:buSzPts val="8500"/>
              <a:buNone/>
              <a:defRPr sz="8500"/>
            </a:lvl3pPr>
            <a:lvl4pPr lvl="3" algn="ctr" rtl="0">
              <a:spcBef>
                <a:spcPts val="0"/>
              </a:spcBef>
              <a:spcAft>
                <a:spcPts val="0"/>
              </a:spcAft>
              <a:buSzPts val="8500"/>
              <a:buNone/>
              <a:defRPr sz="8500"/>
            </a:lvl4pPr>
            <a:lvl5pPr lvl="4" algn="ctr" rtl="0">
              <a:spcBef>
                <a:spcPts val="0"/>
              </a:spcBef>
              <a:spcAft>
                <a:spcPts val="0"/>
              </a:spcAft>
              <a:buSzPts val="8500"/>
              <a:buNone/>
              <a:defRPr sz="8500"/>
            </a:lvl5pPr>
            <a:lvl6pPr lvl="5" algn="ctr" rtl="0">
              <a:spcBef>
                <a:spcPts val="0"/>
              </a:spcBef>
              <a:spcAft>
                <a:spcPts val="0"/>
              </a:spcAft>
              <a:buSzPts val="8500"/>
              <a:buNone/>
              <a:defRPr sz="8500"/>
            </a:lvl6pPr>
            <a:lvl7pPr lvl="6" algn="ctr" rtl="0">
              <a:spcBef>
                <a:spcPts val="0"/>
              </a:spcBef>
              <a:spcAft>
                <a:spcPts val="0"/>
              </a:spcAft>
              <a:buSzPts val="8500"/>
              <a:buNone/>
              <a:defRPr sz="8500"/>
            </a:lvl7pPr>
            <a:lvl8pPr lvl="7" algn="ctr" rtl="0">
              <a:spcBef>
                <a:spcPts val="0"/>
              </a:spcBef>
              <a:spcAft>
                <a:spcPts val="0"/>
              </a:spcAft>
              <a:buSzPts val="8500"/>
              <a:buNone/>
              <a:defRPr sz="8500"/>
            </a:lvl8pPr>
            <a:lvl9pPr lvl="8" algn="ctr" rtl="0">
              <a:spcBef>
                <a:spcPts val="0"/>
              </a:spcBef>
              <a:spcAft>
                <a:spcPts val="0"/>
              </a:spcAft>
              <a:buSzPts val="8500"/>
              <a:buNone/>
              <a:defRPr sz="8500"/>
            </a:lvl9pPr>
          </a:lstStyle>
          <a:p>
            <a:endParaRPr/>
          </a:p>
        </p:txBody>
      </p:sp>
      <p:sp>
        <p:nvSpPr>
          <p:cNvPr id="10" name="Google Shape;10;p2"/>
          <p:cNvSpPr txBox="1">
            <a:spLocks noGrp="1"/>
          </p:cNvSpPr>
          <p:nvPr>
            <p:ph type="subTitle" idx="1"/>
          </p:nvPr>
        </p:nvSpPr>
        <p:spPr>
          <a:xfrm>
            <a:off x="800100" y="3632050"/>
            <a:ext cx="5234100" cy="395400"/>
          </a:xfrm>
          <a:prstGeom prst="rect">
            <a:avLst/>
          </a:prstGeom>
          <a:solidFill>
            <a:schemeClr val="dk2"/>
          </a:solidFill>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600">
                <a:solidFill>
                  <a:schemeClr val="lt1"/>
                </a:solidFill>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11" name="Google Shape;11;p2"/>
          <p:cNvSpPr>
            <a:spLocks noGrp="1"/>
          </p:cNvSpPr>
          <p:nvPr>
            <p:ph type="pic" idx="2"/>
          </p:nvPr>
        </p:nvSpPr>
        <p:spPr>
          <a:xfrm>
            <a:off x="5607650" y="0"/>
            <a:ext cx="3536400" cy="5143500"/>
          </a:xfrm>
          <a:prstGeom prst="rect">
            <a:avLst/>
          </a:prstGeom>
          <a:noFill/>
          <a:ln>
            <a:noFill/>
          </a:ln>
        </p:spPr>
      </p:sp>
      <p:sp>
        <p:nvSpPr>
          <p:cNvPr id="12" name="Google Shape;12;p2"/>
          <p:cNvSpPr/>
          <p:nvPr/>
        </p:nvSpPr>
        <p:spPr>
          <a:xfrm>
            <a:off x="122700" y="0"/>
            <a:ext cx="945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0" name="Google Shape;20;p4"/>
          <p:cNvSpPr txBox="1">
            <a:spLocks noGrp="1"/>
          </p:cNvSpPr>
          <p:nvPr>
            <p:ph type="body" idx="1"/>
          </p:nvPr>
        </p:nvSpPr>
        <p:spPr>
          <a:xfrm>
            <a:off x="720000" y="1203200"/>
            <a:ext cx="7704000" cy="4038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434343"/>
              </a:buClr>
              <a:buSzPts val="1200"/>
              <a:buAutoNum type="arabicPeriod"/>
              <a:defRPr sz="125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21" name="Google Shape;21;p4"/>
          <p:cNvSpPr/>
          <p:nvPr/>
        </p:nvSpPr>
        <p:spPr>
          <a:xfrm rot="5400000">
            <a:off x="4519050" y="372850"/>
            <a:ext cx="94500" cy="9155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3"/>
        <p:cNvGrpSpPr/>
        <p:nvPr/>
      </p:nvGrpSpPr>
      <p:grpSpPr>
        <a:xfrm>
          <a:off x="0" y="0"/>
          <a:ext cx="0" cy="0"/>
          <a:chOff x="0" y="0"/>
          <a:chExt cx="0" cy="0"/>
        </a:xfrm>
      </p:grpSpPr>
      <p:sp>
        <p:nvSpPr>
          <p:cNvPr id="44" name="Google Shape;44;p9"/>
          <p:cNvSpPr txBox="1">
            <a:spLocks noGrp="1"/>
          </p:cNvSpPr>
          <p:nvPr>
            <p:ph type="body" idx="1"/>
          </p:nvPr>
        </p:nvSpPr>
        <p:spPr>
          <a:xfrm>
            <a:off x="720000" y="1570575"/>
            <a:ext cx="4047000" cy="2186100"/>
          </a:xfrm>
          <a:prstGeom prst="rect">
            <a:avLst/>
          </a:prstGeom>
        </p:spPr>
        <p:txBody>
          <a:bodyPr spcFirstLastPara="1" wrap="square" lIns="91425" tIns="91425" rIns="91425" bIns="91425" anchor="t" anchorCtr="0">
            <a:noAutofit/>
          </a:bodyPr>
          <a:lstStyle>
            <a:lvl1pPr marL="457200" lvl="0" indent="-279400">
              <a:spcBef>
                <a:spcPts val="0"/>
              </a:spcBef>
              <a:spcAft>
                <a:spcPts val="0"/>
              </a:spcAft>
              <a:buClr>
                <a:srgbClr val="999999"/>
              </a:buClr>
              <a:buSzPts val="800"/>
              <a:buFont typeface="Open Sans"/>
              <a:buChar char="-"/>
              <a:defRPr/>
            </a:lvl1pPr>
            <a:lvl2pPr marL="914400" lvl="1" indent="-279400">
              <a:spcBef>
                <a:spcPts val="0"/>
              </a:spcBef>
              <a:spcAft>
                <a:spcPts val="0"/>
              </a:spcAft>
              <a:buClr>
                <a:srgbClr val="999999"/>
              </a:buClr>
              <a:buSzPts val="800"/>
              <a:buFont typeface="Open Sans"/>
              <a:buChar char="○"/>
              <a:defRPr/>
            </a:lvl2pPr>
            <a:lvl3pPr marL="1371600" lvl="2" indent="-279400">
              <a:spcBef>
                <a:spcPts val="0"/>
              </a:spcBef>
              <a:spcAft>
                <a:spcPts val="0"/>
              </a:spcAft>
              <a:buClr>
                <a:srgbClr val="999999"/>
              </a:buClr>
              <a:buSzPts val="800"/>
              <a:buFont typeface="Open Sans"/>
              <a:buChar char="■"/>
              <a:defRPr/>
            </a:lvl3pPr>
            <a:lvl4pPr marL="1828800" lvl="3" indent="-279400">
              <a:spcBef>
                <a:spcPts val="0"/>
              </a:spcBef>
              <a:spcAft>
                <a:spcPts val="0"/>
              </a:spcAft>
              <a:buClr>
                <a:srgbClr val="999999"/>
              </a:buClr>
              <a:buSzPts val="800"/>
              <a:buFont typeface="Open Sans"/>
              <a:buChar char="●"/>
              <a:defRPr/>
            </a:lvl4pPr>
            <a:lvl5pPr marL="2286000" lvl="4" indent="-304800">
              <a:spcBef>
                <a:spcPts val="0"/>
              </a:spcBef>
              <a:spcAft>
                <a:spcPts val="0"/>
              </a:spcAft>
              <a:buClr>
                <a:srgbClr val="999999"/>
              </a:buClr>
              <a:buSzPts val="1200"/>
              <a:buFont typeface="Open Sans"/>
              <a:buChar char="○"/>
              <a:defRPr/>
            </a:lvl5pPr>
            <a:lvl6pPr marL="2743200" lvl="5" indent="-304800">
              <a:spcBef>
                <a:spcPts val="0"/>
              </a:spcBef>
              <a:spcAft>
                <a:spcPts val="0"/>
              </a:spcAft>
              <a:buClr>
                <a:srgbClr val="999999"/>
              </a:buClr>
              <a:buSzPts val="1200"/>
              <a:buFont typeface="Open Sans"/>
              <a:buChar char="■"/>
              <a:defRPr/>
            </a:lvl6pPr>
            <a:lvl7pPr marL="3200400" lvl="6" indent="-273050">
              <a:spcBef>
                <a:spcPts val="0"/>
              </a:spcBef>
              <a:spcAft>
                <a:spcPts val="0"/>
              </a:spcAft>
              <a:buClr>
                <a:srgbClr val="999999"/>
              </a:buClr>
              <a:buSzPts val="700"/>
              <a:buFont typeface="Open Sans"/>
              <a:buChar char="●"/>
              <a:defRPr/>
            </a:lvl7pPr>
            <a:lvl8pPr marL="3657600" lvl="7" indent="-273050">
              <a:spcBef>
                <a:spcPts val="0"/>
              </a:spcBef>
              <a:spcAft>
                <a:spcPts val="0"/>
              </a:spcAft>
              <a:buClr>
                <a:srgbClr val="999999"/>
              </a:buClr>
              <a:buSzPts val="700"/>
              <a:buFont typeface="Open Sans"/>
              <a:buChar char="○"/>
              <a:defRPr/>
            </a:lvl8pPr>
            <a:lvl9pPr marL="4114800" lvl="8" indent="-266700">
              <a:spcBef>
                <a:spcPts val="0"/>
              </a:spcBef>
              <a:spcAft>
                <a:spcPts val="0"/>
              </a:spcAft>
              <a:buClr>
                <a:srgbClr val="999999"/>
              </a:buClr>
              <a:buSzPts val="600"/>
              <a:buFont typeface="Open Sans"/>
              <a:buChar char="■"/>
              <a:defRPr/>
            </a:lvl9pPr>
          </a:lstStyle>
          <a:p>
            <a:endParaRPr/>
          </a:p>
        </p:txBody>
      </p:sp>
      <p:sp>
        <p:nvSpPr>
          <p:cNvPr id="45" name="Google Shape;45;p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46" name="Google Shape;46;p9"/>
          <p:cNvSpPr/>
          <p:nvPr/>
        </p:nvSpPr>
        <p:spPr>
          <a:xfrm rot="5400000">
            <a:off x="4519050" y="372850"/>
            <a:ext cx="94500" cy="9155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7"/>
        <p:cNvGrpSpPr/>
        <p:nvPr/>
      </p:nvGrpSpPr>
      <p:grpSpPr>
        <a:xfrm>
          <a:off x="0" y="0"/>
          <a:ext cx="0" cy="0"/>
          <a:chOff x="0" y="0"/>
          <a:chExt cx="0" cy="0"/>
        </a:xfrm>
      </p:grpSpPr>
      <p:sp>
        <p:nvSpPr>
          <p:cNvPr id="48" name="Google Shape;48;p10"/>
          <p:cNvSpPr>
            <a:spLocks noGrp="1"/>
          </p:cNvSpPr>
          <p:nvPr>
            <p:ph type="pic" idx="2"/>
          </p:nvPr>
        </p:nvSpPr>
        <p:spPr>
          <a:xfrm>
            <a:off x="0" y="0"/>
            <a:ext cx="9144000" cy="5143500"/>
          </a:xfrm>
          <a:prstGeom prst="rect">
            <a:avLst/>
          </a:prstGeom>
          <a:noFill/>
          <a:ln>
            <a:noFill/>
          </a:ln>
        </p:spPr>
      </p:sp>
      <p:sp>
        <p:nvSpPr>
          <p:cNvPr id="49" name="Google Shape;49;p10"/>
          <p:cNvSpPr txBox="1">
            <a:spLocks noGrp="1"/>
          </p:cNvSpPr>
          <p:nvPr>
            <p:ph type="body" idx="1"/>
          </p:nvPr>
        </p:nvSpPr>
        <p:spPr>
          <a:xfrm>
            <a:off x="720000" y="2269200"/>
            <a:ext cx="7704000" cy="605100"/>
          </a:xfrm>
          <a:prstGeom prst="rect">
            <a:avLst/>
          </a:prstGeom>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marL="457200" lvl="0" indent="-228600" algn="ctr">
              <a:lnSpc>
                <a:spcPct val="100000"/>
              </a:lnSpc>
              <a:spcBef>
                <a:spcPts val="0"/>
              </a:spcBef>
              <a:spcAft>
                <a:spcPts val="0"/>
              </a:spcAft>
              <a:buSzPts val="1200"/>
              <a:buFont typeface="Raleway"/>
              <a:buNone/>
              <a:defRPr sz="4000" b="1">
                <a:solidFill>
                  <a:schemeClr val="dk1"/>
                </a:solidFill>
                <a:latin typeface="Raleway"/>
                <a:ea typeface="Raleway"/>
                <a:cs typeface="Raleway"/>
                <a:sym typeface="Raleway"/>
              </a:defRPr>
            </a:lvl1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720000" y="445025"/>
            <a:ext cx="7700700" cy="5727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57" name="Google Shape;57;p13"/>
          <p:cNvSpPr txBox="1">
            <a:spLocks noGrp="1"/>
          </p:cNvSpPr>
          <p:nvPr>
            <p:ph type="title" idx="2"/>
          </p:nvPr>
        </p:nvSpPr>
        <p:spPr>
          <a:xfrm>
            <a:off x="1976992" y="13922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58" name="Google Shape;58;p13"/>
          <p:cNvSpPr txBox="1">
            <a:spLocks noGrp="1"/>
          </p:cNvSpPr>
          <p:nvPr>
            <p:ph type="title" idx="3"/>
          </p:nvPr>
        </p:nvSpPr>
        <p:spPr>
          <a:xfrm>
            <a:off x="5720717" y="13922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59" name="Google Shape;59;p13"/>
          <p:cNvSpPr txBox="1">
            <a:spLocks noGrp="1"/>
          </p:cNvSpPr>
          <p:nvPr>
            <p:ph type="subTitle" idx="1"/>
          </p:nvPr>
        </p:nvSpPr>
        <p:spPr>
          <a:xfrm>
            <a:off x="1976994" y="21680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0" name="Google Shape;60;p13"/>
          <p:cNvSpPr txBox="1">
            <a:spLocks noGrp="1"/>
          </p:cNvSpPr>
          <p:nvPr>
            <p:ph type="subTitle" idx="4"/>
          </p:nvPr>
        </p:nvSpPr>
        <p:spPr>
          <a:xfrm>
            <a:off x="5720719" y="21680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1" name="Google Shape;61;p13"/>
          <p:cNvSpPr txBox="1">
            <a:spLocks noGrp="1"/>
          </p:cNvSpPr>
          <p:nvPr>
            <p:ph type="title" idx="5"/>
          </p:nvPr>
        </p:nvSpPr>
        <p:spPr>
          <a:xfrm>
            <a:off x="1976992" y="29167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62" name="Google Shape;62;p13"/>
          <p:cNvSpPr txBox="1">
            <a:spLocks noGrp="1"/>
          </p:cNvSpPr>
          <p:nvPr>
            <p:ph type="title" idx="6"/>
          </p:nvPr>
        </p:nvSpPr>
        <p:spPr>
          <a:xfrm>
            <a:off x="5720717" y="29167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63" name="Google Shape;63;p13"/>
          <p:cNvSpPr txBox="1">
            <a:spLocks noGrp="1"/>
          </p:cNvSpPr>
          <p:nvPr>
            <p:ph type="subTitle" idx="7"/>
          </p:nvPr>
        </p:nvSpPr>
        <p:spPr>
          <a:xfrm>
            <a:off x="1977021" y="36925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4" name="Google Shape;64;p13"/>
          <p:cNvSpPr txBox="1">
            <a:spLocks noGrp="1"/>
          </p:cNvSpPr>
          <p:nvPr>
            <p:ph type="subTitle" idx="8"/>
          </p:nvPr>
        </p:nvSpPr>
        <p:spPr>
          <a:xfrm>
            <a:off x="5720723" y="36925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5" name="Google Shape;65;p13"/>
          <p:cNvSpPr txBox="1">
            <a:spLocks noGrp="1"/>
          </p:cNvSpPr>
          <p:nvPr>
            <p:ph type="title" idx="9" hasCustomPrompt="1"/>
          </p:nvPr>
        </p:nvSpPr>
        <p:spPr>
          <a:xfrm>
            <a:off x="1009177" y="15297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6" name="Google Shape;66;p13"/>
          <p:cNvSpPr txBox="1">
            <a:spLocks noGrp="1"/>
          </p:cNvSpPr>
          <p:nvPr>
            <p:ph type="title" idx="13" hasCustomPrompt="1"/>
          </p:nvPr>
        </p:nvSpPr>
        <p:spPr>
          <a:xfrm>
            <a:off x="1009177" y="30566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7" name="Google Shape;67;p13"/>
          <p:cNvSpPr txBox="1">
            <a:spLocks noGrp="1"/>
          </p:cNvSpPr>
          <p:nvPr>
            <p:ph type="title" idx="14" hasCustomPrompt="1"/>
          </p:nvPr>
        </p:nvSpPr>
        <p:spPr>
          <a:xfrm>
            <a:off x="4753027" y="15297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8" name="Google Shape;68;p13"/>
          <p:cNvSpPr txBox="1">
            <a:spLocks noGrp="1"/>
          </p:cNvSpPr>
          <p:nvPr>
            <p:ph type="title" idx="15" hasCustomPrompt="1"/>
          </p:nvPr>
        </p:nvSpPr>
        <p:spPr>
          <a:xfrm>
            <a:off x="4753027" y="30566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9" name="Google Shape;69;p13"/>
          <p:cNvSpPr/>
          <p:nvPr/>
        </p:nvSpPr>
        <p:spPr>
          <a:xfrm>
            <a:off x="8920875" y="0"/>
            <a:ext cx="945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_10">
    <p:spTree>
      <p:nvGrpSpPr>
        <p:cNvPr id="1" name="Shape 131"/>
        <p:cNvGrpSpPr/>
        <p:nvPr/>
      </p:nvGrpSpPr>
      <p:grpSpPr>
        <a:xfrm>
          <a:off x="0" y="0"/>
          <a:ext cx="0" cy="0"/>
          <a:chOff x="0" y="0"/>
          <a:chExt cx="0" cy="0"/>
        </a:xfrm>
      </p:grpSpPr>
      <p:sp>
        <p:nvSpPr>
          <p:cNvPr id="132" name="Google Shape;132;p21"/>
          <p:cNvSpPr/>
          <p:nvPr/>
        </p:nvSpPr>
        <p:spPr>
          <a:xfrm rot="5400000">
            <a:off x="4519050" y="372850"/>
            <a:ext cx="94500" cy="9155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3450" y="445025"/>
            <a:ext cx="76971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3000"/>
              <a:buFont typeface="Urbanist"/>
              <a:buNone/>
              <a:defRPr sz="3000" b="1">
                <a:solidFill>
                  <a:schemeClr val="dk1"/>
                </a:solidFill>
                <a:latin typeface="Urbanist"/>
                <a:ea typeface="Urbanist"/>
                <a:cs typeface="Urbanist"/>
                <a:sym typeface="Urbanist"/>
              </a:defRPr>
            </a:lvl1pPr>
            <a:lvl2pPr lvl="1">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2pPr>
            <a:lvl3pPr lvl="2">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3pPr>
            <a:lvl4pPr lvl="3">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4pPr>
            <a:lvl5pPr lvl="4">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5pPr>
            <a:lvl6pPr lvl="5">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6pPr>
            <a:lvl7pPr lvl="6">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7pPr>
            <a:lvl8pPr lvl="7">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8pPr>
            <a:lvl9pPr lvl="8">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723450" y="1152475"/>
            <a:ext cx="8109000" cy="3416400"/>
          </a:xfrm>
          <a:prstGeom prst="rect">
            <a:avLst/>
          </a:prstGeom>
          <a:noFill/>
          <a:ln>
            <a:noFill/>
          </a:ln>
        </p:spPr>
        <p:txBody>
          <a:bodyPr spcFirstLastPara="1" wrap="square" lIns="91425" tIns="91425" rIns="91425" bIns="91425" anchor="t" anchorCtr="0">
            <a:noAutofit/>
          </a:bodyPr>
          <a:lstStyle>
            <a:lvl1pPr marL="457200" lvl="0"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1pPr>
            <a:lvl2pPr marL="914400" lvl="1"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2pPr>
            <a:lvl3pPr marL="1371600" lvl="2"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3pPr>
            <a:lvl4pPr marL="1828800" lvl="3"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4pPr>
            <a:lvl5pPr marL="2286000" lvl="4"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5pPr>
            <a:lvl6pPr marL="2743200" lvl="5"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6pPr>
            <a:lvl7pPr marL="3200400" lvl="6"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7pPr>
            <a:lvl8pPr marL="3657600" lvl="7"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8pPr>
            <a:lvl9pPr marL="4114800" lvl="8"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56" r:id="rId4"/>
    <p:sldLayoutId id="2147483659" r:id="rId5"/>
    <p:sldLayoutId id="2147483667"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91638"/>
        </a:solidFill>
        <a:effectLst/>
      </p:bgPr>
    </p:bg>
    <p:spTree>
      <p:nvGrpSpPr>
        <p:cNvPr id="1" name="Shape 144"/>
        <p:cNvGrpSpPr/>
        <p:nvPr/>
      </p:nvGrpSpPr>
      <p:grpSpPr>
        <a:xfrm>
          <a:off x="0" y="0"/>
          <a:ext cx="0" cy="0"/>
          <a:chOff x="0" y="0"/>
          <a:chExt cx="0" cy="0"/>
        </a:xfrm>
      </p:grpSpPr>
      <p:sp>
        <p:nvSpPr>
          <p:cNvPr id="146" name="Google Shape;146;p26"/>
          <p:cNvSpPr txBox="1">
            <a:spLocks noGrp="1"/>
          </p:cNvSpPr>
          <p:nvPr>
            <p:ph type="ctrTitle"/>
          </p:nvPr>
        </p:nvSpPr>
        <p:spPr>
          <a:xfrm>
            <a:off x="323528" y="132526"/>
            <a:ext cx="4941900" cy="1863160"/>
          </a:xfrm>
          <a:prstGeom prst="rect">
            <a:avLst/>
          </a:prstGeom>
        </p:spPr>
        <p:txBody>
          <a:bodyPr spcFirstLastPara="1" wrap="square" lIns="91425" tIns="91425" rIns="91425" bIns="91425" anchor="ctr" anchorCtr="0">
            <a:noAutofit/>
          </a:bodyPr>
          <a:lstStyle/>
          <a:p>
            <a:pPr lvl="0" algn="ctr" rtl="1" fontAlgn="base">
              <a:spcBef>
                <a:spcPct val="0"/>
              </a:spcBef>
              <a:spcAft>
                <a:spcPts val="1000"/>
              </a:spcAft>
            </a:pPr>
            <a:r>
              <a:rPr lang="ar-DZ" sz="1400" u="sng" dirty="0">
                <a:solidFill>
                  <a:schemeClr val="tx2"/>
                </a:solidFill>
                <a:latin typeface="Andalus" pitchFamily="18" charset="-78"/>
                <a:ea typeface="Arial" pitchFamily="34" charset="0"/>
                <a:cs typeface="Simplified Arabic" pitchFamily="2" charset="-78"/>
              </a:rPr>
              <a:t>جامعة محمد خيضر بسكرة </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كلية العلوم الاقتصادية وعلوم التسيير</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قسم العلوم التجارية</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
            </a:r>
            <a:br>
              <a:rPr lang="ar-DZ" sz="1400" u="sng" dirty="0">
                <a:solidFill>
                  <a:schemeClr val="tx2"/>
                </a:solidFill>
                <a:latin typeface="Andalus" pitchFamily="18" charset="-78"/>
                <a:ea typeface="Arial" pitchFamily="34" charset="0"/>
                <a:cs typeface="Simplified Arabic" pitchFamily="2" charset="-78"/>
              </a:rPr>
            </a:br>
            <a:r>
              <a:rPr lang="ar-DZ" sz="1400" dirty="0">
                <a:solidFill>
                  <a:schemeClr val="tx2"/>
                </a:solidFill>
                <a:latin typeface="Andalus" pitchFamily="18" charset="-78"/>
                <a:ea typeface="Arial" pitchFamily="34" charset="0"/>
                <a:cs typeface="Simplified Arabic" pitchFamily="2" charset="-78"/>
              </a:rPr>
              <a:t>السنة الثانية ماستر: </a:t>
            </a:r>
            <a:r>
              <a:rPr lang="ar-DZ" sz="1400" dirty="0" err="1">
                <a:solidFill>
                  <a:schemeClr val="tx2"/>
                </a:solidFill>
                <a:latin typeface="Andalus" pitchFamily="18" charset="-78"/>
                <a:ea typeface="Arial" pitchFamily="34" charset="0"/>
                <a:cs typeface="Simplified Arabic" pitchFamily="2" charset="-78"/>
              </a:rPr>
              <a:t>اللوجيستيك</a:t>
            </a:r>
            <a:r>
              <a:rPr lang="ar-DZ" sz="1400" dirty="0">
                <a:solidFill>
                  <a:schemeClr val="tx2"/>
                </a:solidFill>
                <a:latin typeface="Andalus" pitchFamily="18" charset="-78"/>
                <a:ea typeface="Arial" pitchFamily="34" charset="0"/>
                <a:cs typeface="Simplified Arabic" pitchFamily="2" charset="-78"/>
              </a:rPr>
              <a:t> وادارة سلسلة الامداد  </a:t>
            </a:r>
            <a:br>
              <a:rPr lang="ar-DZ" sz="1400" dirty="0">
                <a:solidFill>
                  <a:schemeClr val="tx2"/>
                </a:solidFill>
                <a:latin typeface="Andalus" pitchFamily="18" charset="-78"/>
                <a:ea typeface="Arial" pitchFamily="34" charset="0"/>
                <a:cs typeface="Simplified Arabic" pitchFamily="2" charset="-78"/>
              </a:rPr>
            </a:br>
            <a:r>
              <a:rPr lang="ar-DZ" sz="1400" dirty="0">
                <a:solidFill>
                  <a:schemeClr val="tx2"/>
                </a:solidFill>
                <a:latin typeface="Andalus" pitchFamily="18" charset="-78"/>
                <a:ea typeface="Arial" pitchFamily="34" charset="0"/>
                <a:cs typeface="Simplified Arabic" pitchFamily="2" charset="-78"/>
              </a:rPr>
              <a:t>       مقياس سلاسل الامداد الخضراء </a:t>
            </a:r>
            <a:r>
              <a:rPr lang="ar-DZ" sz="1400" dirty="0" err="1">
                <a:solidFill>
                  <a:schemeClr val="tx2"/>
                </a:solidFill>
                <a:latin typeface="Andalus" pitchFamily="18" charset="-78"/>
                <a:ea typeface="Arial" pitchFamily="34" charset="0"/>
                <a:cs typeface="Simplified Arabic" pitchFamily="2" charset="-78"/>
              </a:rPr>
              <a:t>ىالتنافسية</a:t>
            </a:r>
            <a:endParaRPr lang="ar-SA" sz="1400" dirty="0">
              <a:solidFill>
                <a:schemeClr val="tx2"/>
              </a:solidFill>
              <a:latin typeface="Andalus" pitchFamily="18" charset="-78"/>
              <a:ea typeface="Arial" pitchFamily="34" charset="0"/>
              <a:cs typeface="Simplified Arabic" pitchFamily="2" charset="-78"/>
            </a:endParaRPr>
          </a:p>
        </p:txBody>
      </p:sp>
      <p:sp>
        <p:nvSpPr>
          <p:cNvPr id="147" name="Google Shape;147;p26"/>
          <p:cNvSpPr txBox="1">
            <a:spLocks noGrp="1"/>
          </p:cNvSpPr>
          <p:nvPr>
            <p:ph type="subTitle" idx="1"/>
          </p:nvPr>
        </p:nvSpPr>
        <p:spPr>
          <a:xfrm>
            <a:off x="0" y="3431628"/>
            <a:ext cx="5508104" cy="1512168"/>
          </a:xfrm>
          <a:prstGeom prst="rect">
            <a:avLst/>
          </a:prstGeom>
        </p:spPr>
        <p:txBody>
          <a:bodyPr spcFirstLastPara="1" wrap="square" lIns="91425" tIns="91425" rIns="91425" bIns="91425" anchor="ctr" anchorCtr="0">
            <a:noAutofit/>
          </a:bodyPr>
          <a:lstStyle/>
          <a:p>
            <a:pPr marL="0" lvl="0" indent="0" algn="r" rtl="1">
              <a:spcBef>
                <a:spcPts val="0"/>
              </a:spcBef>
              <a:spcAft>
                <a:spcPts val="0"/>
              </a:spcAft>
              <a:buNone/>
            </a:pPr>
            <a:endParaRPr lang="ar-DZ" b="1" dirty="0" smtClean="0"/>
          </a:p>
          <a:p>
            <a:pPr marL="0" lvl="0" indent="0" algn="just" rtl="1" fontAlgn="base">
              <a:spcBef>
                <a:spcPts val="1800"/>
              </a:spcBef>
              <a:spcAft>
                <a:spcPts val="1000"/>
              </a:spcAft>
              <a:buClrTx/>
              <a:buSzTx/>
            </a:pPr>
            <a:r>
              <a:rPr lang="ar-SA" b="1" u="sng" dirty="0">
                <a:solidFill>
                  <a:srgbClr val="080808"/>
                </a:solidFill>
                <a:latin typeface="Andalus" pitchFamily="18" charset="-78"/>
                <a:ea typeface="Arial" pitchFamily="34" charset="0"/>
                <a:cs typeface="Simplified Arabic" pitchFamily="2" charset="-78"/>
              </a:rPr>
              <a:t>إعداد </a:t>
            </a:r>
            <a:r>
              <a:rPr lang="ar-SA" b="1" dirty="0" smtClean="0">
                <a:solidFill>
                  <a:srgbClr val="080808"/>
                </a:solidFill>
                <a:latin typeface="Andalus" pitchFamily="18" charset="-78"/>
                <a:ea typeface="Arial" pitchFamily="34" charset="0"/>
                <a:cs typeface="Simplified Arabic" pitchFamily="2" charset="-78"/>
              </a:rPr>
              <a:t>:</a:t>
            </a:r>
            <a:r>
              <a:rPr lang="ar-DZ" b="1" dirty="0" smtClean="0">
                <a:solidFill>
                  <a:srgbClr val="080808"/>
                </a:solidFill>
                <a:latin typeface="Andalus" pitchFamily="18" charset="-78"/>
                <a:ea typeface="Arial" pitchFamily="34" charset="0"/>
                <a:cs typeface="Simplified Arabic" pitchFamily="2" charset="-78"/>
              </a:rPr>
              <a:t> </a:t>
            </a:r>
            <a:r>
              <a:rPr lang="ar-DZ" sz="1800" b="1" dirty="0" smtClean="0">
                <a:solidFill>
                  <a:srgbClr val="080808"/>
                </a:solidFill>
                <a:latin typeface="Andalus" pitchFamily="18" charset="-78"/>
                <a:ea typeface="Arial" pitchFamily="34" charset="0"/>
                <a:cs typeface="Simplified Arabic" pitchFamily="2" charset="-78"/>
                <a:sym typeface="Wingdings" pitchFamily="2" charset="2"/>
              </a:rPr>
              <a:t>د</a:t>
            </a:r>
            <a:r>
              <a:rPr lang="ar-DZ" sz="1800" b="1" dirty="0">
                <a:solidFill>
                  <a:srgbClr val="080808"/>
                </a:solidFill>
                <a:latin typeface="Andalus" pitchFamily="18" charset="-78"/>
                <a:ea typeface="Arial" pitchFamily="34" charset="0"/>
                <a:cs typeface="Simplified Arabic" pitchFamily="2" charset="-78"/>
                <a:sym typeface="Wingdings" pitchFamily="2" charset="2"/>
              </a:rPr>
              <a:t>/ وصاف عتيقة</a:t>
            </a:r>
          </a:p>
          <a:p>
            <a:pPr lvl="0" algn="ctr" rtl="1" fontAlgn="base">
              <a:spcBef>
                <a:spcPct val="0"/>
              </a:spcBef>
              <a:spcAft>
                <a:spcPts val="1000"/>
              </a:spcAft>
            </a:pPr>
            <a:r>
              <a:rPr lang="ar-DZ" b="1" dirty="0" smtClean="0">
                <a:solidFill>
                  <a:srgbClr val="080808"/>
                </a:solidFill>
                <a:latin typeface="Andalus" pitchFamily="18" charset="-78"/>
                <a:ea typeface="Arial" pitchFamily="34" charset="0"/>
                <a:cs typeface="Simplified Arabic" pitchFamily="2" charset="-78"/>
                <a:sym typeface="Wingdings" pitchFamily="2" charset="2"/>
              </a:rPr>
              <a:t>السنة الجامعية: 2025/2024</a:t>
            </a:r>
            <a:endParaRPr lang="ar-DZ" b="1" dirty="0">
              <a:solidFill>
                <a:srgbClr val="080808"/>
              </a:solidFill>
              <a:latin typeface="Andalus" pitchFamily="18" charset="-78"/>
              <a:ea typeface="Arial" pitchFamily="34" charset="0"/>
              <a:cs typeface="Simplified Arabic" pitchFamily="2" charset="-78"/>
              <a:sym typeface="Wingdings" pitchFamily="2" charset="2"/>
            </a:endParaRPr>
          </a:p>
        </p:txBody>
      </p:sp>
      <p:grpSp>
        <p:nvGrpSpPr>
          <p:cNvPr id="148" name="Google Shape;148;p26"/>
          <p:cNvGrpSpPr/>
          <p:nvPr/>
        </p:nvGrpSpPr>
        <p:grpSpPr>
          <a:xfrm>
            <a:off x="5076056" y="132526"/>
            <a:ext cx="1308300" cy="718963"/>
            <a:chOff x="5189575" y="335200"/>
            <a:chExt cx="1308300" cy="718963"/>
          </a:xfrm>
        </p:grpSpPr>
        <p:sp>
          <p:nvSpPr>
            <p:cNvPr id="149" name="Google Shape;149;p26"/>
            <p:cNvSpPr/>
            <p:nvPr/>
          </p:nvSpPr>
          <p:spPr>
            <a:xfrm>
              <a:off x="5189575" y="619163"/>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0" name="Google Shape;150;p26"/>
            <p:cNvSpPr/>
            <p:nvPr/>
          </p:nvSpPr>
          <p:spPr>
            <a:xfrm>
              <a:off x="5189575" y="524509"/>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1" name="Google Shape;151;p26"/>
            <p:cNvSpPr/>
            <p:nvPr/>
          </p:nvSpPr>
          <p:spPr>
            <a:xfrm>
              <a:off x="5189575" y="429854"/>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2" name="Google Shape;152;p26"/>
            <p:cNvSpPr/>
            <p:nvPr/>
          </p:nvSpPr>
          <p:spPr>
            <a:xfrm>
              <a:off x="5189575" y="335200"/>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grpSp>
      <p:grpSp>
        <p:nvGrpSpPr>
          <p:cNvPr id="153" name="Google Shape;153;p26"/>
          <p:cNvGrpSpPr/>
          <p:nvPr/>
        </p:nvGrpSpPr>
        <p:grpSpPr>
          <a:xfrm>
            <a:off x="341474" y="4948014"/>
            <a:ext cx="695145" cy="157997"/>
            <a:chOff x="5911175" y="650875"/>
            <a:chExt cx="506850" cy="115200"/>
          </a:xfrm>
        </p:grpSpPr>
        <p:sp>
          <p:nvSpPr>
            <p:cNvPr id="154" name="Google Shape;154;p26"/>
            <p:cNvSpPr/>
            <p:nvPr/>
          </p:nvSpPr>
          <p:spPr>
            <a:xfrm>
              <a:off x="5911175" y="650875"/>
              <a:ext cx="115200" cy="1152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5" name="Google Shape;155;p26"/>
            <p:cNvSpPr/>
            <p:nvPr/>
          </p:nvSpPr>
          <p:spPr>
            <a:xfrm>
              <a:off x="6107000" y="650875"/>
              <a:ext cx="115200" cy="115200"/>
            </a:xfrm>
            <a:prstGeom prst="ellipse">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6" name="Google Shape;156;p26"/>
            <p:cNvSpPr/>
            <p:nvPr/>
          </p:nvSpPr>
          <p:spPr>
            <a:xfrm>
              <a:off x="6302825" y="650875"/>
              <a:ext cx="115200" cy="1152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grpSp>
      <p:sp>
        <p:nvSpPr>
          <p:cNvPr id="2" name="AutoShape 2" descr="‫طريقة النقل إدارة النقل والإمداد اللوجستية واللوجستية, متنوعة, نقل البضائع  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0" name="Picture 6" descr="مستودع النقل والإمداد صناعة البضائع ، مستودع, متفرقات, زاوية, خدمة png"/>
          <p:cNvPicPr>
            <a:picLocks noGrp="1" noChangeAspect="1" noChangeArrowheads="1"/>
          </p:cNvPicPr>
          <p:nvPr>
            <p:ph type="pic" idx="2"/>
          </p:nvPr>
        </p:nvPicPr>
        <p:blipFill>
          <a:blip r:embed="rId3">
            <a:extLst>
              <a:ext uri="{28A0092B-C50C-407E-A947-70E740481C1C}">
                <a14:useLocalDpi xmlns:a14="http://schemas.microsoft.com/office/drawing/2010/main" val="0"/>
              </a:ext>
            </a:extLst>
          </a:blip>
          <a:srcRect l="25334" r="25334"/>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18" name="Rectangle à coins arrondis 17"/>
          <p:cNvSpPr/>
          <p:nvPr/>
        </p:nvSpPr>
        <p:spPr>
          <a:xfrm>
            <a:off x="0" y="2283718"/>
            <a:ext cx="5857884" cy="1008112"/>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4000" dirty="0" smtClean="0">
                <a:ln>
                  <a:solidFill>
                    <a:srgbClr val="080808"/>
                  </a:solidFill>
                </a:ln>
                <a:solidFill>
                  <a:srgbClr val="080808"/>
                </a:solidFill>
                <a:cs typeface="Simplified Arabic" pitchFamily="2" charset="-78"/>
              </a:rPr>
              <a:t>المحاضرة </a:t>
            </a:r>
            <a:r>
              <a:rPr lang="ar-DZ" sz="4000" dirty="0" smtClean="0">
                <a:ln>
                  <a:solidFill>
                    <a:srgbClr val="080808"/>
                  </a:solidFill>
                </a:ln>
                <a:solidFill>
                  <a:srgbClr val="080808"/>
                </a:solidFill>
                <a:cs typeface="Simplified Arabic" pitchFamily="2" charset="-78"/>
              </a:rPr>
              <a:t>الخامسة</a:t>
            </a:r>
            <a:r>
              <a:rPr lang="ar-DZ" sz="4000" dirty="0" smtClean="0">
                <a:ln>
                  <a:solidFill>
                    <a:srgbClr val="080808"/>
                  </a:solidFill>
                </a:ln>
                <a:solidFill>
                  <a:srgbClr val="080808"/>
                </a:solidFill>
                <a:cs typeface="Simplified Arabic" pitchFamily="2" charset="-78"/>
              </a:rPr>
              <a:t>: التصنيع الأخضر</a:t>
            </a:r>
            <a:endParaRPr lang="fr-FR" sz="3600" dirty="0">
              <a:ln>
                <a:solidFill>
                  <a:srgbClr val="080808"/>
                </a:solidFill>
              </a:ln>
              <a:solidFill>
                <a:srgbClr val="080808"/>
              </a:solidFill>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ppt_w</p:attrName>
                                        </p:attrNameLst>
                                      </p:cBhvr>
                                      <p:tavLst>
                                        <p:tav tm="0">
                                          <p:val>
                                            <p:fltVal val="0"/>
                                          </p:val>
                                        </p:tav>
                                        <p:tav tm="100000">
                                          <p:val>
                                            <p:strVal val="#ppt_w"/>
                                          </p:val>
                                        </p:tav>
                                      </p:tavLst>
                                    </p:anim>
                                    <p:anim calcmode="lin" valueType="num">
                                      <p:cBhvr>
                                        <p:cTn id="8" dur="500" fill="hold"/>
                                        <p:tgtEl>
                                          <p:spTgt spid="18"/>
                                        </p:tgtEl>
                                        <p:attrNameLst>
                                          <p:attrName>ppt_h</p:attrName>
                                        </p:attrNameLst>
                                      </p:cBhvr>
                                      <p:tavLst>
                                        <p:tav tm="0">
                                          <p:val>
                                            <p:fltVal val="0"/>
                                          </p:val>
                                        </p:tav>
                                        <p:tav tm="100000">
                                          <p:val>
                                            <p:strVal val="#ppt_h"/>
                                          </p:val>
                                        </p:tav>
                                      </p:tavLst>
                                    </p:anim>
                                    <p:animEffect transition="in" filter="fade">
                                      <p:cBhvr>
                                        <p:cTn id="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9512" y="483518"/>
            <a:ext cx="8784976" cy="4208844"/>
          </a:xfrm>
          <a:prstGeom prst="rect">
            <a:avLst/>
          </a:prstGeom>
          <a:solidFill>
            <a:schemeClr val="bg2"/>
          </a:solidFill>
        </p:spPr>
        <p:txBody>
          <a:bodyPr wrap="square" rtlCol="1">
            <a:spAutoFit/>
          </a:bodyPr>
          <a:lstStyle/>
          <a:p>
            <a:pPr algn="r" rtl="1">
              <a:lnSpc>
                <a:spcPct val="150000"/>
              </a:lnSpc>
            </a:pPr>
            <a:r>
              <a:rPr lang="ar-DZ" sz="2000" dirty="0" smtClean="0">
                <a:latin typeface="Simplified Arabic" pitchFamily="18" charset="-78"/>
                <a:cs typeface="Simplified Arabic" pitchFamily="18" charset="-78"/>
              </a:rPr>
              <a:t>”يشير </a:t>
            </a:r>
            <a:r>
              <a:rPr lang="ar-DZ" sz="2000" dirty="0" err="1" smtClean="0">
                <a:latin typeface="Simplified Arabic" pitchFamily="18" charset="-78"/>
                <a:cs typeface="Simplified Arabic" pitchFamily="18" charset="-78"/>
              </a:rPr>
              <a:t>الى</a:t>
            </a:r>
            <a:r>
              <a:rPr lang="ar-DZ" sz="2000" dirty="0" smtClean="0">
                <a:latin typeface="Simplified Arabic" pitchFamily="18" charset="-78"/>
                <a:cs typeface="Simplified Arabic" pitchFamily="18" charset="-78"/>
              </a:rPr>
              <a:t> التعبئة والتغليف التي تلبي اقتصاديا المتطلبات الوظيفية للمنتجات طيلة دورة حياتها دون أن تتسبب بأي ضرر على البيئة على البيئة </a:t>
            </a:r>
            <a:r>
              <a:rPr lang="ar-DZ" sz="2000" dirty="0" err="1" smtClean="0">
                <a:latin typeface="Simplified Arabic" pitchFamily="18" charset="-78"/>
                <a:cs typeface="Simplified Arabic" pitchFamily="18" charset="-78"/>
              </a:rPr>
              <a:t>الايكولوجيا</a:t>
            </a:r>
            <a:r>
              <a:rPr lang="ar-DZ" sz="2000" dirty="0" smtClean="0">
                <a:latin typeface="Simplified Arabic" pitchFamily="18" charset="-78"/>
                <a:cs typeface="Simplified Arabic" pitchFamily="18" charset="-78"/>
              </a:rPr>
              <a:t> وصحة </a:t>
            </a:r>
            <a:r>
              <a:rPr lang="ar-DZ" sz="2000" dirty="0" err="1" smtClean="0">
                <a:latin typeface="Simplified Arabic" pitchFamily="18" charset="-78"/>
                <a:cs typeface="Simplified Arabic" pitchFamily="18" charset="-78"/>
              </a:rPr>
              <a:t>الانسان</a:t>
            </a:r>
            <a:r>
              <a:rPr lang="ar-DZ" sz="2000" dirty="0" smtClean="0">
                <a:latin typeface="Simplified Arabic" pitchFamily="18" charset="-78"/>
                <a:cs typeface="Simplified Arabic" pitchFamily="18" charset="-78"/>
              </a:rPr>
              <a:t>، كما يشير التغليف الأخضر إلى ضرورة كون جميع المواد المستخدمة في التغليف قابلة للتدوير أو التحليل البيولوجي، أو لإعادة الاستخدام، أو أن تكون أقل ضررا بيئيا مقارنة بمواد التغليف المستخدمة من قبل المنافسين“</a:t>
            </a:r>
            <a:endParaRPr lang="fr-FR" sz="2000" dirty="0" smtClean="0">
              <a:latin typeface="Simplified Arabic" pitchFamily="18" charset="-78"/>
              <a:cs typeface="Simplified Arabic" pitchFamily="18" charset="-78"/>
            </a:endParaRPr>
          </a:p>
          <a:p>
            <a:pPr algn="r" rtl="1">
              <a:lnSpc>
                <a:spcPct val="150000"/>
              </a:lnSpc>
            </a:pPr>
            <a:r>
              <a:rPr lang="ar-DZ" sz="2000" dirty="0" smtClean="0">
                <a:latin typeface="Simplified Arabic" pitchFamily="18" charset="-78"/>
                <a:cs typeface="Simplified Arabic" pitchFamily="18" charset="-78"/>
              </a:rPr>
              <a:t>فالتغليف الأخضر يهدف إلى:</a:t>
            </a:r>
          </a:p>
          <a:p>
            <a:pPr algn="r" rtl="1">
              <a:lnSpc>
                <a:spcPct val="150000"/>
              </a:lnSpc>
              <a:buFont typeface="Wingdings" pitchFamily="2" charset="2"/>
              <a:buChar char="v"/>
            </a:pPr>
            <a:r>
              <a:rPr lang="ar-DZ" sz="2000" dirty="0" smtClean="0">
                <a:latin typeface="Simplified Arabic" pitchFamily="18" charset="-78"/>
                <a:cs typeface="Simplified Arabic" pitchFamily="18" charset="-78"/>
              </a:rPr>
              <a:t>خدمة البيئة.</a:t>
            </a:r>
          </a:p>
          <a:p>
            <a:pPr algn="r" rtl="1">
              <a:lnSpc>
                <a:spcPct val="150000"/>
              </a:lnSpc>
              <a:buFont typeface="Wingdings" pitchFamily="2" charset="2"/>
              <a:buChar char="v"/>
            </a:pPr>
            <a:r>
              <a:rPr lang="ar-DZ" sz="2000" dirty="0" smtClean="0">
                <a:latin typeface="Simplified Arabic" pitchFamily="18" charset="-78"/>
                <a:cs typeface="Simplified Arabic" pitchFamily="18" charset="-78"/>
              </a:rPr>
              <a:t>خفض الكلف </a:t>
            </a:r>
            <a:r>
              <a:rPr lang="fr-FR" sz="2000" dirty="0" err="1" smtClean="0">
                <a:latin typeface="Simplified Arabic" pitchFamily="18" charset="-78"/>
                <a:cs typeface="Simplified Arabic" pitchFamily="18" charset="-78"/>
              </a:rPr>
              <a:t>Reduce</a:t>
            </a:r>
            <a:r>
              <a:rPr lang="ar-DZ" sz="2000" dirty="0" smtClean="0">
                <a:latin typeface="Simplified Arabic" pitchFamily="18" charset="-78"/>
                <a:cs typeface="Simplified Arabic" pitchFamily="18" charset="-78"/>
              </a:rPr>
              <a:t>.</a:t>
            </a:r>
            <a:endParaRPr lang="fr-FR" sz="2000" dirty="0" smtClean="0">
              <a:latin typeface="Simplified Arabic" pitchFamily="18" charset="-78"/>
              <a:cs typeface="Simplified Arabic" pitchFamily="18" charset="-78"/>
            </a:endParaRPr>
          </a:p>
          <a:p>
            <a:pPr algn="r" rtl="1">
              <a:lnSpc>
                <a:spcPct val="150000"/>
              </a:lnSpc>
              <a:buFont typeface="Wingdings" pitchFamily="2" charset="2"/>
              <a:buChar char="v"/>
            </a:pPr>
            <a:r>
              <a:rPr lang="ar-DZ" sz="2000" dirty="0" smtClean="0">
                <a:latin typeface="Simplified Arabic" pitchFamily="18" charset="-78"/>
                <a:cs typeface="Simplified Arabic" pitchFamily="18" charset="-78"/>
              </a:rPr>
              <a:t>إعادة الاستعمال </a:t>
            </a:r>
            <a:r>
              <a:rPr lang="fr-FR" sz="2000" dirty="0" err="1" smtClean="0">
                <a:latin typeface="Simplified Arabic" pitchFamily="18" charset="-78"/>
                <a:cs typeface="Simplified Arabic" pitchFamily="18" charset="-78"/>
              </a:rPr>
              <a:t>Revise</a:t>
            </a:r>
            <a:r>
              <a:rPr lang="ar-DZ" sz="2000" dirty="0" smtClean="0">
                <a:latin typeface="Simplified Arabic" pitchFamily="18" charset="-78"/>
                <a:cs typeface="Simplified Arabic" pitchFamily="18" charset="-78"/>
              </a:rPr>
              <a:t>.</a:t>
            </a:r>
            <a:endParaRPr lang="fr-FR" sz="2000" dirty="0" smtClean="0">
              <a:latin typeface="Simplified Arabic" pitchFamily="18" charset="-78"/>
              <a:cs typeface="Simplified Arabic" pitchFamily="18" charset="-78"/>
            </a:endParaRPr>
          </a:p>
          <a:p>
            <a:pPr algn="r" rtl="1">
              <a:lnSpc>
                <a:spcPct val="150000"/>
              </a:lnSpc>
              <a:buFont typeface="Wingdings" pitchFamily="2" charset="2"/>
              <a:buChar char="v"/>
            </a:pPr>
            <a:r>
              <a:rPr lang="ar-DZ" sz="2000" dirty="0" smtClean="0">
                <a:latin typeface="Simplified Arabic" pitchFamily="18" charset="-78"/>
                <a:cs typeface="Simplified Arabic" pitchFamily="18" charset="-78"/>
              </a:rPr>
              <a:t>إعادة التدوير </a:t>
            </a:r>
            <a:r>
              <a:rPr lang="fr-FR" sz="2000" dirty="0" smtClean="0">
                <a:latin typeface="Simplified Arabic" pitchFamily="18" charset="-78"/>
                <a:cs typeface="Simplified Arabic" pitchFamily="18" charset="-78"/>
              </a:rPr>
              <a:t>Recycle</a:t>
            </a:r>
            <a:r>
              <a:rPr lang="ar-DZ" sz="2000" dirty="0" smtClean="0">
                <a:latin typeface="Simplified Arabic" pitchFamily="18" charset="-78"/>
                <a:cs typeface="Simplified Arabic" pitchFamily="18" charset="-78"/>
              </a:rPr>
              <a:t>.</a:t>
            </a:r>
            <a:endParaRPr lang="fr-FR" sz="2000" dirty="0">
              <a:latin typeface="Simplified Arabic" pitchFamily="18" charset="-78"/>
              <a:cs typeface="Simplified Arabic" pitchFamily="18" charset="-78"/>
            </a:endParaRPr>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r>
              <a:rPr lang="ar-SA" sz="2400" dirty="0" smtClean="0"/>
              <a:t>ثانيا: التغليف الأخضر</a:t>
            </a:r>
            <a:endParaRPr lang="fr-FR" sz="2400" dirty="0"/>
          </a:p>
        </p:txBody>
      </p:sp>
    </p:spTree>
    <p:extLst>
      <p:ext uri="{BB962C8B-B14F-4D97-AF65-F5344CB8AC3E}">
        <p14:creationId xmlns:p14="http://schemas.microsoft.com/office/powerpoint/2010/main" val="3600352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500048"/>
            <a:ext cx="8784976" cy="2554545"/>
          </a:xfrm>
          <a:prstGeom prst="rect">
            <a:avLst/>
          </a:prstGeom>
          <a:solidFill>
            <a:schemeClr val="bg2"/>
          </a:solidFill>
        </p:spPr>
        <p:txBody>
          <a:bodyPr wrap="square" rtlCol="1">
            <a:spAutoFit/>
          </a:bodyPr>
          <a:lstStyle/>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fr-FR" sz="2000" dirty="0">
              <a:latin typeface="Simplified Arabic" pitchFamily="18" charset="-78"/>
              <a:cs typeface="Simplified Arabic" pitchFamily="18" charset="-78"/>
            </a:endParaRPr>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lvl="0" algn="r" rtl="1"/>
            <a:r>
              <a:rPr lang="ar-SA" sz="2400" dirty="0"/>
              <a:t>الاشتراطات البيئية  الخاصة بالعبوات:</a:t>
            </a:r>
            <a:r>
              <a:rPr lang="fr-FR" sz="2400" dirty="0"/>
              <a:t/>
            </a:r>
            <a:br>
              <a:rPr lang="fr-FR" sz="2400" dirty="0"/>
            </a:br>
            <a:r>
              <a:rPr lang="ar-SA" sz="2400" dirty="0">
                <a:solidFill>
                  <a:schemeClr val="bg1"/>
                </a:solidFill>
              </a:rPr>
              <a:t>أن</a:t>
            </a:r>
            <a:r>
              <a:rPr lang="ar-SA" sz="2200" dirty="0">
                <a:solidFill>
                  <a:schemeClr val="bg1"/>
                </a:solidFill>
              </a:rPr>
              <a:t> تكن مصنوعة من مادة قابلة لإعادة الاستعمال أو إعادة التصنيع أو يسهل التخلص منها دون إحداث أي ضرر بالبيئة؛</a:t>
            </a:r>
            <a:r>
              <a:rPr lang="fr-FR" sz="2200" dirty="0">
                <a:solidFill>
                  <a:schemeClr val="bg1"/>
                </a:solidFill>
              </a:rPr>
              <a:t/>
            </a:r>
            <a:br>
              <a:rPr lang="fr-FR" sz="2200" dirty="0">
                <a:solidFill>
                  <a:schemeClr val="bg1"/>
                </a:solidFill>
              </a:rPr>
            </a:br>
            <a:r>
              <a:rPr lang="ar-SA" sz="2200" dirty="0">
                <a:solidFill>
                  <a:schemeClr val="bg1"/>
                </a:solidFill>
              </a:rPr>
              <a:t>أن تكون مصنعة من مادة مطابقة للمواصفات الصحية ولا تترك أي أثر ضار أو تلوث على المادة المعبأة أو المتعاملين مع العبوة؛</a:t>
            </a:r>
            <a:r>
              <a:rPr lang="fr-FR" sz="2200" dirty="0">
                <a:solidFill>
                  <a:schemeClr val="bg1"/>
                </a:solidFill>
              </a:rPr>
              <a:t/>
            </a:r>
            <a:br>
              <a:rPr lang="fr-FR" sz="2200" dirty="0">
                <a:solidFill>
                  <a:schemeClr val="bg1"/>
                </a:solidFill>
              </a:rPr>
            </a:br>
            <a:r>
              <a:rPr lang="ar-SA" sz="2200" dirty="0">
                <a:solidFill>
                  <a:schemeClr val="bg1"/>
                </a:solidFill>
              </a:rPr>
              <a:t>ضرورة عدم تأثرها بظروف التخزين والترحيل المناسب؛</a:t>
            </a:r>
            <a:r>
              <a:rPr lang="fr-FR" sz="2200" dirty="0">
                <a:solidFill>
                  <a:schemeClr val="bg1"/>
                </a:solidFill>
              </a:rPr>
              <a:t/>
            </a:r>
            <a:br>
              <a:rPr lang="fr-FR" sz="2200" dirty="0">
                <a:solidFill>
                  <a:schemeClr val="bg1"/>
                </a:solidFill>
              </a:rPr>
            </a:br>
            <a:r>
              <a:rPr lang="ar-SA" sz="2200" dirty="0">
                <a:solidFill>
                  <a:schemeClr val="bg1"/>
                </a:solidFill>
              </a:rPr>
              <a:t>أن تحمل العبوة البطاقة التعريفية متضمنة اسم المادة، والصنف، والعلامة التجارية والمكونات والمضافات، والوزن القائم والصافي، والحجم، والعدد ودرجة الجودة، وشروط التخزين، وموسم الإنتاج، وتاريخ التعبئة وتاريخ الصلاحية، وبلد المنشأ ومنطقة الإنتاج، وعلامة مراقبة التسويق واسم المنتج وعنوانه؛</a:t>
            </a:r>
            <a:r>
              <a:rPr lang="fr-FR" sz="2200" dirty="0">
                <a:solidFill>
                  <a:schemeClr val="bg1"/>
                </a:solidFill>
              </a:rPr>
              <a:t/>
            </a:r>
            <a:br>
              <a:rPr lang="fr-FR" sz="2200" dirty="0">
                <a:solidFill>
                  <a:schemeClr val="bg1"/>
                </a:solidFill>
              </a:rPr>
            </a:br>
            <a:endParaRPr lang="fr-FR" sz="2200" dirty="0">
              <a:solidFill>
                <a:schemeClr val="bg1"/>
              </a:solidFill>
            </a:endParaRPr>
          </a:p>
        </p:txBody>
      </p:sp>
    </p:spTree>
    <p:extLst>
      <p:ext uri="{BB962C8B-B14F-4D97-AF65-F5344CB8AC3E}">
        <p14:creationId xmlns:p14="http://schemas.microsoft.com/office/powerpoint/2010/main" val="3600352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63075" y="1173046"/>
            <a:ext cx="8784976" cy="2554545"/>
          </a:xfrm>
          <a:prstGeom prst="rect">
            <a:avLst/>
          </a:prstGeom>
          <a:solidFill>
            <a:schemeClr val="bg2"/>
          </a:solidFill>
        </p:spPr>
        <p:txBody>
          <a:bodyPr wrap="square" rtlCol="1">
            <a:spAutoFit/>
          </a:bodyPr>
          <a:lstStyle/>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fr-FR" sz="2000" dirty="0">
              <a:latin typeface="Simplified Arabic" pitchFamily="18" charset="-78"/>
              <a:cs typeface="Simplified Arabic" pitchFamily="18" charset="-78"/>
            </a:endParaRPr>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endParaRPr lang="fr-FR" sz="2400" dirty="0"/>
          </a:p>
        </p:txBody>
      </p:sp>
      <p:sp>
        <p:nvSpPr>
          <p:cNvPr id="2" name="Rectangle 1"/>
          <p:cNvSpPr/>
          <p:nvPr/>
        </p:nvSpPr>
        <p:spPr>
          <a:xfrm>
            <a:off x="2286000" y="1663809"/>
            <a:ext cx="5814392" cy="2554545"/>
          </a:xfrm>
          <a:prstGeom prst="rect">
            <a:avLst/>
          </a:prstGeom>
        </p:spPr>
        <p:txBody>
          <a:bodyPr wrap="square">
            <a:spAutoFit/>
          </a:bodyPr>
          <a:lstStyle/>
          <a:p>
            <a:pPr algn="r"/>
            <a:r>
              <a:rPr lang="ar-SA" sz="2000" dirty="0"/>
              <a:t>أن تحمي المادة المعبأة من التلوث والتلف؛</a:t>
            </a:r>
            <a:r>
              <a:rPr lang="fr-FR" sz="2000" dirty="0"/>
              <a:t/>
            </a:r>
            <a:br>
              <a:rPr lang="fr-FR" sz="2000" dirty="0"/>
            </a:br>
            <a:r>
              <a:rPr lang="ar-SA" sz="2000" dirty="0"/>
              <a:t>أن تكون العبوة نظيفة وخالية من أي مواد غريبة؛</a:t>
            </a:r>
            <a:r>
              <a:rPr lang="fr-FR" sz="2000" dirty="0"/>
              <a:t/>
            </a:r>
            <a:br>
              <a:rPr lang="fr-FR" sz="2000" dirty="0"/>
            </a:br>
            <a:r>
              <a:rPr lang="ar-SA" sz="2000" dirty="0"/>
              <a:t>كتابة البيانات على العبوة بلون ثابت غير قابل للمحو، وسهل القراءة؛</a:t>
            </a:r>
            <a:r>
              <a:rPr lang="fr-FR" sz="2000" dirty="0"/>
              <a:t/>
            </a:r>
            <a:br>
              <a:rPr lang="fr-FR" sz="2000" dirty="0"/>
            </a:br>
            <a:r>
              <a:rPr lang="fr-FR" sz="2000" dirty="0"/>
              <a:t> </a:t>
            </a:r>
            <a:r>
              <a:rPr lang="ar-SA" sz="2000" dirty="0"/>
              <a:t>يمكن تمييز الدرجات بواسطة الألوان المميزة لكل درجة،</a:t>
            </a:r>
            <a:r>
              <a:rPr lang="fr-FR" sz="2000" dirty="0"/>
              <a:t/>
            </a:r>
            <a:br>
              <a:rPr lang="fr-FR" sz="2000" dirty="0"/>
            </a:br>
            <a:r>
              <a:rPr lang="fr-FR" sz="2000" dirty="0"/>
              <a:t> </a:t>
            </a:r>
            <a:r>
              <a:rPr lang="ar-SA" sz="2000" dirty="0"/>
              <a:t>أن تكون خالية من الزوائد التصنيعية و سهلة التنظيف؛</a:t>
            </a:r>
            <a:r>
              <a:rPr lang="fr-FR" sz="2000" dirty="0"/>
              <a:t/>
            </a:r>
            <a:br>
              <a:rPr lang="fr-FR" sz="2000" dirty="0"/>
            </a:br>
            <a:r>
              <a:rPr lang="fr-FR" sz="2000" dirty="0"/>
              <a:t> </a:t>
            </a:r>
            <a:r>
              <a:rPr lang="ar-SA" sz="2000" dirty="0"/>
              <a:t>أن تحتوي على فتحات جانبية تستعمل كمقبض لتسهيل عملية الترحيل و التداول؛</a:t>
            </a:r>
            <a:r>
              <a:rPr lang="fr-FR" sz="2000" dirty="0"/>
              <a:t/>
            </a:r>
            <a:br>
              <a:rPr lang="fr-FR" sz="2000" dirty="0"/>
            </a:br>
            <a:endParaRPr lang="fr-FR" sz="2000" dirty="0"/>
          </a:p>
        </p:txBody>
      </p:sp>
    </p:spTree>
    <p:extLst>
      <p:ext uri="{BB962C8B-B14F-4D97-AF65-F5344CB8AC3E}">
        <p14:creationId xmlns:p14="http://schemas.microsoft.com/office/powerpoint/2010/main" val="3600352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500048"/>
            <a:ext cx="8784976" cy="1938992"/>
          </a:xfrm>
          <a:prstGeom prst="rect">
            <a:avLst/>
          </a:prstGeom>
          <a:solidFill>
            <a:schemeClr val="bg2"/>
          </a:solidFill>
        </p:spPr>
        <p:txBody>
          <a:bodyPr wrap="square" rtlCol="1">
            <a:spAutoFit/>
          </a:bodyPr>
          <a:lstStyle/>
          <a:p>
            <a:pPr rtl="1"/>
            <a:r>
              <a:rPr lang="ar-SA" sz="2000" dirty="0" smtClean="0"/>
              <a:t>تصل </a:t>
            </a:r>
            <a:r>
              <a:rPr lang="ar-SA" sz="2000" dirty="0"/>
              <a:t>تكاليف التغليف في المتوسط إلى حوالي</a:t>
            </a:r>
            <a:r>
              <a:rPr lang="fr-FR" sz="2000" dirty="0"/>
              <a:t> 10 % </a:t>
            </a:r>
            <a:r>
              <a:rPr lang="ar-SA" sz="2000" dirty="0"/>
              <a:t>من السعر الذي يدفعه المستهلك عند الشراء وإذا أخذنا قارورة المياه المعدنية كمثال</a:t>
            </a:r>
            <a:r>
              <a:rPr lang="fr-FR" sz="2000" dirty="0"/>
              <a:t>: </a:t>
            </a:r>
            <a:r>
              <a:rPr lang="ar-SA" sz="2000" dirty="0"/>
              <a:t>نجد أن</a:t>
            </a:r>
            <a:r>
              <a:rPr lang="fr-FR" sz="2000" dirty="0"/>
              <a:t> 80 % </a:t>
            </a:r>
            <a:r>
              <a:rPr lang="ar-SA" sz="2000" dirty="0"/>
              <a:t>من السعر هو نتاج تكلفة التغليف.</a:t>
            </a:r>
            <a:endParaRPr lang="fr-FR" sz="2000" dirty="0"/>
          </a:p>
          <a:p>
            <a:r>
              <a:rPr lang="ar-SA" sz="2000" dirty="0"/>
              <a:t>ويعتبر التغليف من الآمور الهامة عند الكثير من المؤسسات فهو ليس مصدر للمعلومات فقط بل يعتب ر كذلك بمثابة عنصر مهم في العملية الترويجية للمنتج من جهة، ومن جهة أخرى هو أهم مصادر النفايات المتواجدة في البيئة، لذا يخص التغليف بعناية بالغة ضمن مفهوم المنتج </a:t>
            </a:r>
            <a:r>
              <a:rPr lang="ar-SA" sz="2000" dirty="0" err="1"/>
              <a:t>الآخضر</a:t>
            </a:r>
            <a:r>
              <a:rPr lang="ar-SA" sz="2000" dirty="0"/>
              <a:t> فيتم السعي إلى أن يكون الغلاف معاد الإنتاج وقابل للتدوير كذلك ويوفر اهتمامات المستهلك</a:t>
            </a:r>
            <a:endParaRPr lang="fr-FR" sz="2000" dirty="0">
              <a:latin typeface="Simplified Arabic" pitchFamily="18" charset="-78"/>
              <a:cs typeface="Simplified Arabic" pitchFamily="18" charset="-78"/>
            </a:endParaRPr>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r>
              <a:rPr lang="ar-SA" sz="2400" dirty="0"/>
              <a:t>أهمية التغليق الأخضر</a:t>
            </a:r>
            <a:r>
              <a:rPr lang="fr-FR" sz="2400" dirty="0"/>
              <a:t/>
            </a:r>
            <a:br>
              <a:rPr lang="fr-FR" sz="2400" dirty="0"/>
            </a:br>
            <a:endParaRPr lang="fr-FR" sz="2400" dirty="0"/>
          </a:p>
        </p:txBody>
      </p:sp>
    </p:spTree>
    <p:extLst>
      <p:ext uri="{BB962C8B-B14F-4D97-AF65-F5344CB8AC3E}">
        <p14:creationId xmlns:p14="http://schemas.microsoft.com/office/powerpoint/2010/main" val="3600352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500048"/>
            <a:ext cx="8784976" cy="2554545"/>
          </a:xfrm>
          <a:prstGeom prst="rect">
            <a:avLst/>
          </a:prstGeom>
          <a:solidFill>
            <a:schemeClr val="bg2"/>
          </a:solidFill>
        </p:spPr>
        <p:txBody>
          <a:bodyPr wrap="square" rtlCol="1">
            <a:spAutoFit/>
          </a:bodyPr>
          <a:lstStyle/>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ar-DZ" sz="2000" dirty="0" smtClean="0">
              <a:latin typeface="Simplified Arabic" pitchFamily="18" charset="-78"/>
              <a:cs typeface="Simplified Arabic" pitchFamily="18" charset="-78"/>
            </a:endParaRPr>
          </a:p>
          <a:p>
            <a:pPr algn="r" rtl="1"/>
            <a:endParaRPr lang="fr-FR" sz="2000" dirty="0">
              <a:latin typeface="Simplified Arabic" pitchFamily="18" charset="-78"/>
              <a:cs typeface="Simplified Arabic" pitchFamily="18" charset="-78"/>
            </a:endParaRPr>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algn="r" rtl="1"/>
            <a:r>
              <a:rPr lang="ar-SA" sz="2400" dirty="0"/>
              <a:t>أهمية التغليق الأخضر</a:t>
            </a:r>
            <a:r>
              <a:rPr lang="fr-FR" sz="2400" dirty="0"/>
              <a:t/>
            </a:r>
            <a:br>
              <a:rPr lang="fr-FR" sz="2400" dirty="0"/>
            </a:br>
            <a:r>
              <a:rPr lang="ar-SA" sz="2000" dirty="0">
                <a:solidFill>
                  <a:schemeClr val="bg1"/>
                </a:solidFill>
              </a:rPr>
              <a:t>منه نجد أن للتغليف أهميته لكل </a:t>
            </a:r>
            <a:r>
              <a:rPr lang="ar-SA" sz="2000" dirty="0" err="1">
                <a:solidFill>
                  <a:schemeClr val="bg1"/>
                </a:solidFill>
              </a:rPr>
              <a:t>الآطراف</a:t>
            </a:r>
            <a:r>
              <a:rPr lang="ar-SA" sz="2000" dirty="0">
                <a:solidFill>
                  <a:schemeClr val="bg1"/>
                </a:solidFill>
              </a:rPr>
              <a:t> المساهمة في إتمام عملية التبادل للأسباب التالية</a:t>
            </a:r>
            <a:r>
              <a:rPr lang="fr-FR" sz="2000" dirty="0">
                <a:solidFill>
                  <a:schemeClr val="bg1"/>
                </a:solidFill>
              </a:rPr>
              <a:t>:</a:t>
            </a:r>
            <a:br>
              <a:rPr lang="fr-FR" sz="2000" dirty="0">
                <a:solidFill>
                  <a:schemeClr val="bg1"/>
                </a:solidFill>
              </a:rPr>
            </a:br>
            <a:r>
              <a:rPr lang="ar-DZ" sz="2000" dirty="0" smtClean="0">
                <a:solidFill>
                  <a:schemeClr val="bg1"/>
                </a:solidFill>
              </a:rPr>
              <a:t>- </a:t>
            </a:r>
            <a:r>
              <a:rPr lang="ar-SA" sz="2000" dirty="0" smtClean="0">
                <a:solidFill>
                  <a:schemeClr val="bg1"/>
                </a:solidFill>
              </a:rPr>
              <a:t>تجنب </a:t>
            </a:r>
            <a:r>
              <a:rPr lang="ar-SA" sz="2000" dirty="0">
                <a:solidFill>
                  <a:schemeClr val="bg1"/>
                </a:solidFill>
              </a:rPr>
              <a:t>عدم الأمان</a:t>
            </a:r>
            <a:r>
              <a:rPr lang="fr-FR" sz="2000" dirty="0">
                <a:solidFill>
                  <a:schemeClr val="bg1"/>
                </a:solidFill>
              </a:rPr>
              <a:t>: </a:t>
            </a:r>
            <a:r>
              <a:rPr lang="ar-SA" sz="2000" dirty="0">
                <a:solidFill>
                  <a:schemeClr val="bg1"/>
                </a:solidFill>
              </a:rPr>
              <a:t>يكمن عدم </a:t>
            </a:r>
            <a:r>
              <a:rPr lang="ar-SA" sz="2000" dirty="0" err="1">
                <a:solidFill>
                  <a:schemeClr val="bg1"/>
                </a:solidFill>
              </a:rPr>
              <a:t>الآمان</a:t>
            </a:r>
            <a:r>
              <a:rPr lang="ar-SA" sz="2000" dirty="0">
                <a:solidFill>
                  <a:schemeClr val="bg1"/>
                </a:solidFill>
              </a:rPr>
              <a:t> في العلبة عندما تكون خطرة سواء في استعمالها أو في مكوناتها وكذا عندما يصعب التحكم والسيطرة على محتوياتها وبخاصة مع </a:t>
            </a:r>
            <a:r>
              <a:rPr lang="ar-SA" sz="2000" dirty="0" err="1">
                <a:solidFill>
                  <a:schemeClr val="bg1"/>
                </a:solidFill>
              </a:rPr>
              <a:t>الآطفال</a:t>
            </a:r>
            <a:r>
              <a:rPr lang="fr-FR" sz="2000" dirty="0">
                <a:solidFill>
                  <a:schemeClr val="bg1"/>
                </a:solidFill>
              </a:rPr>
              <a:t>. </a:t>
            </a:r>
            <a:r>
              <a:rPr lang="ar-SA" sz="2000" dirty="0">
                <a:solidFill>
                  <a:schemeClr val="bg1"/>
                </a:solidFill>
              </a:rPr>
              <a:t>وعليه فقد عمدت بعض الشركات المنتجة لعبوة الدواء إلى إنتاج عبوات يصعب على </a:t>
            </a:r>
            <a:r>
              <a:rPr lang="ar-SA" sz="2000" dirty="0" err="1">
                <a:solidFill>
                  <a:schemeClr val="bg1"/>
                </a:solidFill>
              </a:rPr>
              <a:t>الآطفال</a:t>
            </a:r>
            <a:r>
              <a:rPr lang="ar-SA" sz="2000" dirty="0">
                <a:solidFill>
                  <a:schemeClr val="bg1"/>
                </a:solidFill>
              </a:rPr>
              <a:t> فتحها.</a:t>
            </a:r>
            <a:r>
              <a:rPr lang="fr-FR" sz="2000" dirty="0">
                <a:solidFill>
                  <a:schemeClr val="bg1"/>
                </a:solidFill>
              </a:rPr>
              <a:t/>
            </a:r>
            <a:br>
              <a:rPr lang="fr-FR" sz="2000" dirty="0">
                <a:solidFill>
                  <a:schemeClr val="bg1"/>
                </a:solidFill>
              </a:rPr>
            </a:br>
            <a:r>
              <a:rPr lang="ar-DZ" sz="2000" dirty="0" smtClean="0">
                <a:solidFill>
                  <a:schemeClr val="bg1"/>
                </a:solidFill>
              </a:rPr>
              <a:t>- </a:t>
            </a:r>
            <a:r>
              <a:rPr lang="ar-SA" sz="2000" dirty="0" smtClean="0">
                <a:solidFill>
                  <a:schemeClr val="bg1"/>
                </a:solidFill>
              </a:rPr>
              <a:t>تفادي </a:t>
            </a:r>
            <a:r>
              <a:rPr lang="ar-SA" sz="2000" dirty="0">
                <a:solidFill>
                  <a:schemeClr val="bg1"/>
                </a:solidFill>
              </a:rPr>
              <a:t>المخاطر البيئية للعبوة</a:t>
            </a:r>
            <a:r>
              <a:rPr lang="fr-FR" sz="2000" dirty="0">
                <a:solidFill>
                  <a:schemeClr val="bg1"/>
                </a:solidFill>
              </a:rPr>
              <a:t>: </a:t>
            </a:r>
            <a:r>
              <a:rPr lang="ar-SA" sz="2000" dirty="0">
                <a:solidFill>
                  <a:schemeClr val="bg1"/>
                </a:solidFill>
              </a:rPr>
              <a:t>تتمثل بالآثار البيئية السلبية التي تنتج بعد استغلال ما بداخلها ويكون ذلك إما بترك العبوة على حالها أ و إتلافها فتأثيرها على البيئة مزدوج لما تسببه من تشويه لمنظر البيئة وخير دليل على ذلك انتشار </a:t>
            </a:r>
            <a:r>
              <a:rPr lang="ar-SA" sz="2000" dirty="0" err="1">
                <a:solidFill>
                  <a:schemeClr val="bg1"/>
                </a:solidFill>
              </a:rPr>
              <a:t>الآكياس</a:t>
            </a:r>
            <a:r>
              <a:rPr lang="ar-SA" sz="2000" dirty="0">
                <a:solidFill>
                  <a:schemeClr val="bg1"/>
                </a:solidFill>
              </a:rPr>
              <a:t> السوداء وكذا تلويث البيئة بعد تحللها.</a:t>
            </a:r>
            <a:r>
              <a:rPr lang="fr-FR" sz="2000" dirty="0">
                <a:solidFill>
                  <a:schemeClr val="bg1"/>
                </a:solidFill>
              </a:rPr>
              <a:t/>
            </a:r>
            <a:br>
              <a:rPr lang="fr-FR" sz="2000" dirty="0">
                <a:solidFill>
                  <a:schemeClr val="bg1"/>
                </a:solidFill>
              </a:rPr>
            </a:br>
            <a:endParaRPr lang="fr-FR" sz="2000" dirty="0">
              <a:solidFill>
                <a:schemeClr val="bg1"/>
              </a:solidFill>
            </a:endParaRPr>
          </a:p>
        </p:txBody>
      </p:sp>
    </p:spTree>
    <p:extLst>
      <p:ext uri="{BB962C8B-B14F-4D97-AF65-F5344CB8AC3E}">
        <p14:creationId xmlns:p14="http://schemas.microsoft.com/office/powerpoint/2010/main" val="3600352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500048"/>
            <a:ext cx="8784976" cy="3785652"/>
          </a:xfrm>
          <a:prstGeom prst="rect">
            <a:avLst/>
          </a:prstGeom>
          <a:solidFill>
            <a:schemeClr val="bg2"/>
          </a:solidFill>
        </p:spPr>
        <p:txBody>
          <a:bodyPr wrap="square" rtlCol="1">
            <a:spAutoFit/>
          </a:bodyPr>
          <a:lstStyle/>
          <a:p>
            <a:pPr algn="r" rtl="1"/>
            <a:r>
              <a:rPr lang="ar-SA" sz="2000" dirty="0" err="1" smtClean="0"/>
              <a:t>يح</a:t>
            </a:r>
            <a:r>
              <a:rPr lang="ar-DZ" sz="2000" dirty="0" smtClean="0"/>
              <a:t>ظ</a:t>
            </a:r>
            <a:r>
              <a:rPr lang="ar-SA" sz="2000" dirty="0" smtClean="0"/>
              <a:t>ى </a:t>
            </a:r>
            <a:r>
              <a:rPr lang="ar-SA" sz="2000" dirty="0"/>
              <a:t>التغليف بجانب كبير من العناية لكونه يعد بمثابة رجل التسويق غير الناطق الذي يجذب الزبون إليه ويعلمه بأغلب ما يرغب به المستهلك من معلومات ويشجعه على الشراء من خلال تناسق ألوانه وحسن تصميمه وغير ذلك من الخصائص الدافعة للشراء ونورد من بينها الخصائص التالية</a:t>
            </a:r>
            <a:r>
              <a:rPr lang="fr-FR" sz="2000" dirty="0"/>
              <a:t>:</a:t>
            </a:r>
          </a:p>
          <a:p>
            <a:pPr lvl="0" algn="r" rtl="1"/>
            <a:r>
              <a:rPr lang="ar-SA" sz="2000" b="1" dirty="0"/>
              <a:t>الحماية</a:t>
            </a:r>
            <a:r>
              <a:rPr lang="fr-FR" sz="2000" dirty="0"/>
              <a:t>: </a:t>
            </a:r>
            <a:r>
              <a:rPr lang="ar-SA" sz="2000" dirty="0"/>
              <a:t>حماية السلعة من العوامل الجوية وظروف النقل وتأثر مرور الوقت خاصة إذا طالت المدة وتعددت الوسائل</a:t>
            </a:r>
            <a:r>
              <a:rPr lang="fr-FR" sz="2000" dirty="0"/>
              <a:t>.</a:t>
            </a:r>
          </a:p>
          <a:p>
            <a:pPr lvl="0" algn="r" rtl="1"/>
            <a:r>
              <a:rPr lang="ar-SA" sz="2000" b="1" dirty="0"/>
              <a:t>الاقتصاد</a:t>
            </a:r>
            <a:r>
              <a:rPr lang="fr-FR" sz="2000" dirty="0"/>
              <a:t>: </a:t>
            </a:r>
            <a:r>
              <a:rPr lang="ar-SA" sz="2000" dirty="0"/>
              <a:t>الغلاف الجيد يتصف بالاقتصاد أي بالكفاية وعدم المبالغة</a:t>
            </a:r>
            <a:r>
              <a:rPr lang="fr-FR" sz="2000" dirty="0"/>
              <a:t>. </a:t>
            </a:r>
            <a:r>
              <a:rPr lang="ar-SA" sz="2000" dirty="0"/>
              <a:t>فالغلاف المبالغ فيه يؤدي إلى ارتفاع التكاليف نظرا لارتفاع أسعار المواد </a:t>
            </a:r>
            <a:r>
              <a:rPr lang="ar-SA" sz="2000" dirty="0" err="1"/>
              <a:t>الآولية</a:t>
            </a:r>
            <a:r>
              <a:rPr lang="ar-SA" sz="2000" dirty="0"/>
              <a:t> أو لكونه وزن إضافي يحتسب عند نقل السلعة أما إذا كان غير مستوفي للشروط التقنية فإنه يتسبب في خسائر اقتصادية نتيجة لتلف المواد </a:t>
            </a:r>
            <a:r>
              <a:rPr lang="ar-SA" sz="2000" dirty="0" err="1"/>
              <a:t>المحتواة</a:t>
            </a:r>
            <a:r>
              <a:rPr lang="ar-SA" sz="2000" dirty="0"/>
              <a:t> بداخلها</a:t>
            </a:r>
            <a:r>
              <a:rPr lang="fr-FR" sz="2000" dirty="0"/>
              <a:t>.</a:t>
            </a:r>
          </a:p>
          <a:p>
            <a:pPr lvl="0" algn="r" rtl="1"/>
            <a:r>
              <a:rPr lang="ar-SA" sz="2000" b="1" dirty="0"/>
              <a:t>سهولة الاستعمال</a:t>
            </a:r>
            <a:r>
              <a:rPr lang="fr-FR" sz="2000" dirty="0"/>
              <a:t>: </a:t>
            </a:r>
            <a:r>
              <a:rPr lang="ar-SA" sz="2000" dirty="0"/>
              <a:t>الغلاف الجيد يتصف بقدرته على تسهيل استعمال السلعة وبالتالي يسهم في الرفع من مستوى الرضا عند العميل خصوصا مع ثقافة الاستهلاك الحالية</a:t>
            </a:r>
            <a:r>
              <a:rPr lang="fr-FR" sz="2000" dirty="0"/>
              <a:t>.</a:t>
            </a:r>
          </a:p>
          <a:p>
            <a:pPr lvl="0" algn="r" rtl="1"/>
            <a:r>
              <a:rPr lang="fr-FR" sz="2000" b="1" dirty="0"/>
              <a:t> </a:t>
            </a:r>
            <a:r>
              <a:rPr lang="ar-SA" sz="2000" b="1" dirty="0"/>
              <a:t>الترويج للسلعة</a:t>
            </a:r>
            <a:r>
              <a:rPr lang="fr-FR" sz="2000" dirty="0"/>
              <a:t>: </a:t>
            </a:r>
            <a:r>
              <a:rPr lang="ar-SA" sz="2000" dirty="0"/>
              <a:t>يمنح الغلاف الجيد للسلعة خاصية لفت النظر بسبب نوعية المواد المصنوع منها أو بسبب ألوانه الجذابة، أو شكله الملفت للنظر، أو الرسوم أو الكتابات الموجودة عليه أو غير ذلك</a:t>
            </a:r>
            <a:r>
              <a:rPr lang="fr-FR" sz="2000" dirty="0"/>
              <a:t>.</a:t>
            </a:r>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r>
              <a:rPr lang="ar-SA" sz="2400" dirty="0"/>
              <a:t>خصائص التغليف الجيد</a:t>
            </a:r>
            <a:endParaRPr lang="fr-FR" sz="2400" dirty="0"/>
          </a:p>
        </p:txBody>
      </p:sp>
    </p:spTree>
    <p:extLst>
      <p:ext uri="{BB962C8B-B14F-4D97-AF65-F5344CB8AC3E}">
        <p14:creationId xmlns:p14="http://schemas.microsoft.com/office/powerpoint/2010/main" val="3600352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81" name="Google Shape;181;p28"/>
          <p:cNvSpPr txBox="1">
            <a:spLocks noGrp="1"/>
          </p:cNvSpPr>
          <p:nvPr>
            <p:ph type="title"/>
          </p:nvPr>
        </p:nvSpPr>
        <p:spPr>
          <a:xfrm>
            <a:off x="428596" y="-178586"/>
            <a:ext cx="7700700" cy="357172"/>
          </a:xfrm>
          <a:prstGeom prst="rect">
            <a:avLst/>
          </a:prstGeom>
        </p:spPr>
        <p:txBody>
          <a:bodyPr spcFirstLastPara="1" wrap="square" lIns="91425" tIns="91425" rIns="91425" bIns="91425" anchor="t" anchorCtr="0">
            <a:noAutofit/>
          </a:bodyPr>
          <a:lstStyle/>
          <a:p>
            <a:r>
              <a:rPr lang="ar-DZ" dirty="0" smtClean="0"/>
              <a:t>تمهيد:</a:t>
            </a:r>
            <a:r>
              <a:rPr lang="fr-FR" dirty="0"/>
              <a:t/>
            </a:r>
            <a:br>
              <a:rPr lang="fr-FR" dirty="0"/>
            </a:br>
            <a:endParaRPr dirty="0">
              <a:solidFill>
                <a:schemeClr val="tx2"/>
              </a:solidFill>
            </a:endParaRPr>
          </a:p>
        </p:txBody>
      </p:sp>
      <p:sp>
        <p:nvSpPr>
          <p:cNvPr id="15" name="ZoneTexte 14"/>
          <p:cNvSpPr txBox="1"/>
          <p:nvPr/>
        </p:nvSpPr>
        <p:spPr>
          <a:xfrm>
            <a:off x="214282" y="428610"/>
            <a:ext cx="8643998" cy="4893647"/>
          </a:xfrm>
          <a:prstGeom prst="rect">
            <a:avLst/>
          </a:prstGeom>
          <a:solidFill>
            <a:schemeClr val="bg2"/>
          </a:solidFill>
        </p:spPr>
        <p:txBody>
          <a:bodyPr wrap="square" rtlCol="1">
            <a:spAutoFit/>
          </a:bodyPr>
          <a:lstStyle/>
          <a:p>
            <a:pPr indent="182563" algn="just" rtl="1"/>
            <a:r>
              <a:rPr lang="ar-DZ" sz="2400" dirty="0" smtClean="0">
                <a:latin typeface="Simplified Arabic" pitchFamily="18" charset="-78"/>
                <a:cs typeface="Simplified Arabic" pitchFamily="18" charset="-78"/>
              </a:rPr>
              <a:t>تعتبر وحدة الإنتاج أهم وحدات المنظمة، فهي تعتبر العمود الفقري بالنسبة</a:t>
            </a:r>
          </a:p>
          <a:p>
            <a:pPr indent="182563" algn="just" rtl="1"/>
            <a:r>
              <a:rPr lang="ar-DZ" sz="2400" dirty="0" smtClean="0">
                <a:latin typeface="Simplified Arabic" pitchFamily="18" charset="-78"/>
                <a:cs typeface="Simplified Arabic" pitchFamily="18" charset="-78"/>
              </a:rPr>
              <a:t>للمؤسسات الصناعية، إذ تحتوي عدة عمليات وقد تتجزأ الوحدة إلى عدة فروع (ورشات)، فمنذ بروز الثورة الصناعية وتضخم معدلات مخلفات الصناعة من بقايا ونفايات تشكل خطرا على البيئة، برز مشكل البيئة وحمايتها، ومع تطور الوعي البيئي برز ما يعرف</a:t>
            </a:r>
            <a:r>
              <a:rPr lang="fr-FR" sz="2400" dirty="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بالإنتاج الأخضر.</a:t>
            </a:r>
          </a:p>
          <a:p>
            <a:pPr indent="182563" algn="just" rtl="1"/>
            <a:r>
              <a:rPr lang="ar-DZ" sz="2400" dirty="0" smtClean="0">
                <a:latin typeface="Simplified Arabic" pitchFamily="18" charset="-78"/>
                <a:cs typeface="Simplified Arabic" pitchFamily="18" charset="-78"/>
              </a:rPr>
              <a:t>إن عمليات التصنيع الملائمة للبيئة وممارسات إدارة سلاسل التوريد الخضراء</a:t>
            </a:r>
          </a:p>
          <a:p>
            <a:pPr indent="182563" algn="just" rtl="1"/>
            <a:r>
              <a:rPr lang="ar-DZ" sz="2400" dirty="0" smtClean="0">
                <a:latin typeface="Simplified Arabic" pitchFamily="18" charset="-78"/>
                <a:cs typeface="Simplified Arabic" pitchFamily="18" charset="-78"/>
              </a:rPr>
              <a:t>والعديد من المبادئ المرتبطة أصبحت إستراتيجيات مهمة للمنظمات لإنجاز الأرباح وزيادة أهداف الحصة السوقية بتخفيض أثرهم البيئي وتعزيز كفاءتهم، إذ أن النظام الإنتاجي هو المكان الذي يتولد فيه اكبر تلوث من قبل المنظمة، وأيضا المكان الذي يتم فيه استهلاك اكبر حجم من المواد.</a:t>
            </a:r>
          </a:p>
          <a:p>
            <a:pPr indent="182563" algn="just" rtl="1"/>
            <a:r>
              <a:rPr lang="ar-DZ" sz="2400" dirty="0" smtClean="0">
                <a:latin typeface="Simplified Arabic" pitchFamily="18" charset="-78"/>
                <a:cs typeface="Simplified Arabic" pitchFamily="18" charset="-78"/>
              </a:rPr>
              <a:t>يستهلك التصنيع العديد من الموارد والطاقة ويلوث البيئة، لهذا برزت الحاجة </a:t>
            </a:r>
            <a:r>
              <a:rPr lang="ar-DZ" sz="2400" dirty="0" err="1" smtClean="0">
                <a:latin typeface="Simplified Arabic" pitchFamily="18" charset="-78"/>
                <a:cs typeface="Simplified Arabic" pitchFamily="18" charset="-78"/>
              </a:rPr>
              <a:t>الى</a:t>
            </a:r>
            <a:r>
              <a:rPr lang="ar-DZ" sz="2400" dirty="0" smtClean="0">
                <a:latin typeface="Simplified Arabic" pitchFamily="18" charset="-78"/>
                <a:cs typeface="Simplified Arabic" pitchFamily="18" charset="-78"/>
              </a:rPr>
              <a:t> إيجاد منهج تصنعي يحد من هذه المشكلة. ومن المفاهيم التي تدعو </a:t>
            </a:r>
            <a:r>
              <a:rPr lang="ar-DZ" sz="2400" dirty="0" err="1" smtClean="0">
                <a:latin typeface="Simplified Arabic" pitchFamily="18" charset="-78"/>
                <a:cs typeface="Simplified Arabic" pitchFamily="18" charset="-78"/>
              </a:rPr>
              <a:t>الى</a:t>
            </a:r>
            <a:r>
              <a:rPr lang="ar-DZ" sz="2400" dirty="0" smtClean="0">
                <a:latin typeface="Simplified Arabic" pitchFamily="18" charset="-78"/>
                <a:cs typeface="Simplified Arabic" pitchFamily="18" charset="-78"/>
              </a:rPr>
              <a:t> التصنيع الصديق للبيئة التصنيع الأخضر.</a:t>
            </a:r>
            <a:endParaRPr lang="ar-DZ"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1000"/>
                                        <p:tgtEl>
                                          <p:spTgt spid="181"/>
                                        </p:tgtEl>
                                      </p:cBhvr>
                                    </p:animEffect>
                                    <p:anim calcmode="lin" valueType="num">
                                      <p:cBhvr>
                                        <p:cTn id="8" dur="1000" fill="hold"/>
                                        <p:tgtEl>
                                          <p:spTgt spid="181"/>
                                        </p:tgtEl>
                                        <p:attrNameLst>
                                          <p:attrName>ppt_x</p:attrName>
                                        </p:attrNameLst>
                                      </p:cBhvr>
                                      <p:tavLst>
                                        <p:tav tm="0">
                                          <p:val>
                                            <p:strVal val="#ppt_x"/>
                                          </p:val>
                                        </p:tav>
                                        <p:tav tm="100000">
                                          <p:val>
                                            <p:strVal val="#ppt_x"/>
                                          </p:val>
                                        </p:tav>
                                      </p:tavLst>
                                    </p:anim>
                                    <p:anim calcmode="lin" valueType="num">
                                      <p:cBhvr>
                                        <p:cTn id="9"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81" name="Google Shape;181;p28"/>
          <p:cNvSpPr txBox="1">
            <a:spLocks noGrp="1"/>
          </p:cNvSpPr>
          <p:nvPr>
            <p:ph type="title"/>
          </p:nvPr>
        </p:nvSpPr>
        <p:spPr>
          <a:xfrm>
            <a:off x="395536" y="0"/>
            <a:ext cx="7700700" cy="572700"/>
          </a:xfrm>
          <a:prstGeom prst="rect">
            <a:avLst/>
          </a:prstGeom>
        </p:spPr>
        <p:txBody>
          <a:bodyPr spcFirstLastPara="1" wrap="square" lIns="91425" tIns="91425" rIns="91425" bIns="91425" anchor="t" anchorCtr="0">
            <a:noAutofit/>
          </a:bodyPr>
          <a:lstStyle/>
          <a:p>
            <a:pPr rtl="1"/>
            <a:r>
              <a:rPr lang="ar-SA" dirty="0" smtClean="0"/>
              <a:t>أولا: مفهوم التصنيع الأخضر:</a:t>
            </a:r>
            <a:endParaRPr lang="fr-FR" dirty="0"/>
          </a:p>
        </p:txBody>
      </p:sp>
      <p:sp>
        <p:nvSpPr>
          <p:cNvPr id="15" name="ZoneTexte 14"/>
          <p:cNvSpPr txBox="1"/>
          <p:nvPr/>
        </p:nvSpPr>
        <p:spPr>
          <a:xfrm>
            <a:off x="142844" y="500048"/>
            <a:ext cx="8715436" cy="4154984"/>
          </a:xfrm>
          <a:prstGeom prst="rect">
            <a:avLst/>
          </a:prstGeom>
          <a:solidFill>
            <a:schemeClr val="bg2"/>
          </a:solidFill>
        </p:spPr>
        <p:txBody>
          <a:bodyPr wrap="square" rtlCol="1">
            <a:spAutoFit/>
          </a:bodyPr>
          <a:lstStyle/>
          <a:p>
            <a:pPr indent="182563" algn="just" rtl="1"/>
            <a:r>
              <a:rPr lang="ar-SA" sz="2400" dirty="0" smtClean="0"/>
              <a:t>يعرف التصنيع الأخضر على أنه: </a:t>
            </a:r>
            <a:r>
              <a:rPr lang="ar-DZ" sz="2400" dirty="0" smtClean="0"/>
              <a:t>”</a:t>
            </a:r>
            <a:r>
              <a:rPr lang="ar-SA" sz="2400" dirty="0" smtClean="0"/>
              <a:t>إتباع الصناعة لمجموعة من الأدوات</a:t>
            </a:r>
            <a:r>
              <a:rPr lang="ar-DZ" sz="2400" dirty="0" smtClean="0"/>
              <a:t> </a:t>
            </a:r>
            <a:r>
              <a:rPr lang="ar-SA" sz="2400" dirty="0" smtClean="0"/>
              <a:t>والتقنيات والعمليات التي من شأنها تقليل النفايات </a:t>
            </a:r>
            <a:r>
              <a:rPr lang="ar-SA" sz="2400" dirty="0" err="1" smtClean="0"/>
              <a:t>والانبعاثات</a:t>
            </a:r>
            <a:r>
              <a:rPr lang="ar-SA" sz="2400" dirty="0" smtClean="0"/>
              <a:t> الضارة وتحافظ على الموارد</a:t>
            </a:r>
            <a:r>
              <a:rPr lang="fr-FR" sz="2400" dirty="0" smtClean="0"/>
              <a:t> </a:t>
            </a:r>
            <a:r>
              <a:rPr lang="ar-SA" sz="2400" dirty="0" smtClean="0"/>
              <a:t>من خلال التركيز على الطرق الجديدة لتصميم المنتجات والتغليف والعمليات فهو يتضمن</a:t>
            </a:r>
            <a:r>
              <a:rPr lang="fr-FR" sz="2400" dirty="0" smtClean="0"/>
              <a:t> </a:t>
            </a:r>
            <a:r>
              <a:rPr lang="ar-SA" sz="2400" dirty="0" smtClean="0"/>
              <a:t>تصنيع منتجات تعتمد على التكنولوجيا النظيفة والطاقات المتجددة والكيمياء الخضراء،</a:t>
            </a:r>
            <a:r>
              <a:rPr lang="fr-FR" sz="2400" dirty="0" smtClean="0"/>
              <a:t> </a:t>
            </a:r>
            <a:r>
              <a:rPr lang="ar-SA" sz="2400" dirty="0" smtClean="0"/>
              <a:t>وذلك من خلال الحد من التلوث، تقليل استخدام المواد، الإدارة المستدامة لتصميم المنتجات</a:t>
            </a:r>
            <a:r>
              <a:rPr lang="ar-DZ" sz="2400" dirty="0" smtClean="0"/>
              <a:t> </a:t>
            </a:r>
            <a:r>
              <a:rPr lang="ar-SA" sz="2400" dirty="0" smtClean="0"/>
              <a:t>والعمليات وإعادة الهندسة وإعادة نهج الإدارة التكاملية للنفايات</a:t>
            </a:r>
            <a:r>
              <a:rPr lang="ar-DZ" sz="2400" dirty="0" smtClean="0"/>
              <a:t>“</a:t>
            </a:r>
          </a:p>
          <a:p>
            <a:pPr indent="182563" algn="just" rtl="1"/>
            <a:r>
              <a:rPr lang="ar-DZ" sz="2400" dirty="0" smtClean="0"/>
              <a:t>كما يعرف بأنه ”نظام يجمع المسائل المتعلقة بعملية تصميم المنتجات مع المسائل</a:t>
            </a:r>
          </a:p>
          <a:p>
            <a:pPr indent="182563" algn="just" rtl="1"/>
            <a:r>
              <a:rPr lang="ar-DZ" sz="2400" dirty="0" smtClean="0"/>
              <a:t>المتصلة بالتخطيط التصنيع، والسيطرة (الرقابة) لتحديد وقياس وتقييم إدارة تدفق النفايات</a:t>
            </a:r>
          </a:p>
          <a:p>
            <a:pPr indent="182563" algn="just" rtl="1"/>
            <a:r>
              <a:rPr lang="ar-DZ" sz="2400" dirty="0" smtClean="0"/>
              <a:t>البيئية، ويهدف في نهاية المطاف للحد والتقليل من الأثر البيئي مع تحقيق أقصى قدر من الموارد الكفاءة“</a:t>
            </a:r>
          </a:p>
        </p:txBody>
      </p:sp>
    </p:spTree>
    <p:extLst>
      <p:ext uri="{BB962C8B-B14F-4D97-AF65-F5344CB8AC3E}">
        <p14:creationId xmlns:p14="http://schemas.microsoft.com/office/powerpoint/2010/main" val="1992911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1000"/>
                                        <p:tgtEl>
                                          <p:spTgt spid="181"/>
                                        </p:tgtEl>
                                      </p:cBhvr>
                                    </p:animEffect>
                                    <p:anim calcmode="lin" valueType="num">
                                      <p:cBhvr>
                                        <p:cTn id="8" dur="1000" fill="hold"/>
                                        <p:tgtEl>
                                          <p:spTgt spid="181"/>
                                        </p:tgtEl>
                                        <p:attrNameLst>
                                          <p:attrName>ppt_x</p:attrName>
                                        </p:attrNameLst>
                                      </p:cBhvr>
                                      <p:tavLst>
                                        <p:tav tm="0">
                                          <p:val>
                                            <p:strVal val="#ppt_x"/>
                                          </p:val>
                                        </p:tav>
                                        <p:tav tm="100000">
                                          <p:val>
                                            <p:strVal val="#ppt_x"/>
                                          </p:val>
                                        </p:tav>
                                      </p:tavLst>
                                    </p:anim>
                                    <p:anim calcmode="lin" valueType="num">
                                      <p:cBhvr>
                                        <p:cTn id="9"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14282" y="142858"/>
            <a:ext cx="8712968" cy="5109091"/>
          </a:xfrm>
          <a:prstGeom prst="rect">
            <a:avLst/>
          </a:prstGeom>
          <a:solidFill>
            <a:schemeClr val="bg2"/>
          </a:solidFill>
        </p:spPr>
        <p:style>
          <a:lnRef idx="2">
            <a:schemeClr val="accent2"/>
          </a:lnRef>
          <a:fillRef idx="1">
            <a:schemeClr val="lt1"/>
          </a:fillRef>
          <a:effectRef idx="0">
            <a:schemeClr val="accent2"/>
          </a:effectRef>
          <a:fontRef idx="minor">
            <a:schemeClr val="dk1"/>
          </a:fontRef>
        </p:style>
        <p:txBody>
          <a:bodyPr wrap="square" rtlCol="1">
            <a:spAutoFit/>
          </a:bodyPr>
          <a:lstStyle/>
          <a:p>
            <a:pPr lvl="0" rtl="1"/>
            <a:endParaRPr lang="fr-FR" dirty="0"/>
          </a:p>
          <a:p>
            <a:pPr indent="182563" algn="just" rtl="1"/>
            <a:r>
              <a:rPr lang="ar-DZ" sz="2400" dirty="0" smtClean="0">
                <a:solidFill>
                  <a:schemeClr val="bg2">
                    <a:lumMod val="10000"/>
                  </a:schemeClr>
                </a:solidFill>
                <a:latin typeface="Simplified Arabic" pitchFamily="18" charset="-78"/>
                <a:cs typeface="Simplified Arabic" pitchFamily="18" charset="-78"/>
              </a:rPr>
              <a:t>فالتصنيع الأخضر هو عمليات إنتاج نستخدم مدخلات ذات آثار بيئية منخفضة نسبيا</a:t>
            </a:r>
          </a:p>
          <a:p>
            <a:pPr indent="182563" algn="just" rtl="1"/>
            <a:r>
              <a:rPr lang="ar-DZ" sz="2400" dirty="0" smtClean="0">
                <a:solidFill>
                  <a:schemeClr val="bg2">
                    <a:lumMod val="10000"/>
                  </a:schemeClr>
                </a:solidFill>
                <a:latin typeface="Simplified Arabic" pitchFamily="18" charset="-78"/>
                <a:cs typeface="Simplified Arabic" pitchFamily="18" charset="-78"/>
              </a:rPr>
              <a:t>وذات كفاءة عالية والتي تولد قدر ضئيل من النفايات والتلوث أو لا تولد إطلاقا، أو هو</a:t>
            </a:r>
          </a:p>
          <a:p>
            <a:pPr indent="182563" algn="just" rtl="1"/>
            <a:r>
              <a:rPr lang="ar-DZ" sz="2400" dirty="0" smtClean="0">
                <a:solidFill>
                  <a:schemeClr val="bg2">
                    <a:lumMod val="10000"/>
                  </a:schemeClr>
                </a:solidFill>
                <a:latin typeface="Simplified Arabic" pitchFamily="18" charset="-78"/>
                <a:cs typeface="Simplified Arabic" pitchFamily="18" charset="-78"/>
              </a:rPr>
              <a:t>إستراتيجية متكاملة للوقاية البيئية تركز على منع التلوث من المصدر بدلا . من معالجة الانبعاثات والمخلفات والتخلص من النفايات في نهاية دورة التصنيع.</a:t>
            </a:r>
          </a:p>
          <a:p>
            <a:pPr indent="182563" algn="just" rtl="1"/>
            <a:r>
              <a:rPr lang="ar-DZ" sz="2400" dirty="0" smtClean="0">
                <a:solidFill>
                  <a:schemeClr val="bg2">
                    <a:lumMod val="10000"/>
                  </a:schemeClr>
                </a:solidFill>
                <a:latin typeface="Simplified Arabic" pitchFamily="18" charset="-78"/>
                <a:cs typeface="Simplified Arabic" pitchFamily="18" charset="-78"/>
              </a:rPr>
              <a:t>ففي التصنيع الأخضر المنظمات يجب أن تسعى بصورة لا متناهية لتقليص كمية</a:t>
            </a:r>
          </a:p>
          <a:p>
            <a:pPr indent="182563" algn="just" rtl="1"/>
            <a:r>
              <a:rPr lang="ar-DZ" sz="2400" dirty="0" smtClean="0">
                <a:solidFill>
                  <a:schemeClr val="bg2">
                    <a:lumMod val="10000"/>
                  </a:schemeClr>
                </a:solidFill>
                <a:latin typeface="Simplified Arabic" pitchFamily="18" charset="-78"/>
                <a:cs typeface="Simplified Arabic" pitchFamily="18" charset="-78"/>
              </a:rPr>
              <a:t>الموارد المستخدمة إضافة إلى تقليص كمية النفايات المتولدة وعندما ترغب المنظمة</a:t>
            </a:r>
          </a:p>
          <a:p>
            <a:pPr indent="182563" algn="just" rtl="1"/>
            <a:r>
              <a:rPr lang="ar-DZ" sz="2400" dirty="0" smtClean="0">
                <a:solidFill>
                  <a:schemeClr val="bg2">
                    <a:lumMod val="10000"/>
                  </a:schemeClr>
                </a:solidFill>
                <a:latin typeface="Simplified Arabic" pitchFamily="18" charset="-78"/>
                <a:cs typeface="Simplified Arabic" pitchFamily="18" charset="-78"/>
              </a:rPr>
              <a:t>بالتحول إلى التصنيع الأخضر فان عليها الحصول على مساعدة أعضاء السلسلة بمعارف متخصصة، مكونات وأجهزة، موارد خضراء وتحديد مواصفات المنتوج الأخضر، كما أن فإن التدخل الحكومي يمكن أن يزيد من رغبة المنظمات في ممارسات التصنيع الأخضر وإدارة سلاسل التوريد الخضراء . و هناك العديد من نشاطات التخضير التي يمكن إتباعها لمقابلة المعايير البيئية التي تستند على التخفيض وإعادة الاستخدام، وإعادة التدوير وإعادة التصميم والاستبدال وهناك العديد من الاستراتيجيات التي يمكن أن تتبنى للتصنيع الأخضر.</a:t>
            </a:r>
            <a:endParaRPr lang="fr-FR" sz="2400" dirty="0" smtClean="0">
              <a:solidFill>
                <a:schemeClr val="bg2">
                  <a:lumMod val="10000"/>
                </a:schemeClr>
              </a:solidFill>
            </a:endParaRPr>
          </a:p>
        </p:txBody>
      </p:sp>
    </p:spTree>
    <p:extLst>
      <p:ext uri="{BB962C8B-B14F-4D97-AF65-F5344CB8AC3E}">
        <p14:creationId xmlns:p14="http://schemas.microsoft.com/office/powerpoint/2010/main" val="3579900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974" y="571486"/>
            <a:ext cx="8605744" cy="3785652"/>
          </a:xfrm>
          <a:prstGeom prst="rect">
            <a:avLst/>
          </a:prstGeom>
          <a:solidFill>
            <a:schemeClr val="bg2"/>
          </a:solidFill>
        </p:spPr>
        <p:txBody>
          <a:bodyPr wrap="square" rtlCol="1">
            <a:spAutoFit/>
          </a:bodyPr>
          <a:lstStyle/>
          <a:p>
            <a:pPr indent="269875" algn="just" rtl="1"/>
            <a:r>
              <a:rPr lang="ar-DZ" sz="2400" dirty="0" smtClean="0"/>
              <a:t>للتصنيع الأخضر مجموعة من الأساليب والأدوات تساعد المنظمة في زيادة درجة</a:t>
            </a:r>
          </a:p>
          <a:p>
            <a:pPr indent="269875" algn="just" rtl="1"/>
            <a:r>
              <a:rPr lang="ar-DZ" sz="2400" dirty="0" smtClean="0"/>
              <a:t>توجهها البيئي وتشمل:</a:t>
            </a:r>
          </a:p>
          <a:p>
            <a:pPr indent="269875" algn="just" rtl="1"/>
            <a:r>
              <a:rPr lang="ar-DZ" sz="2400" dirty="0" smtClean="0"/>
              <a:t>- إعادة التخفيض </a:t>
            </a:r>
            <a:r>
              <a:rPr lang="fr-FR" sz="2400" dirty="0" err="1" smtClean="0"/>
              <a:t>Reduction</a:t>
            </a:r>
            <a:r>
              <a:rPr lang="fr-FR" sz="2400" dirty="0" smtClean="0"/>
              <a:t>: </a:t>
            </a:r>
            <a:r>
              <a:rPr lang="ar-DZ" sz="2400" dirty="0" smtClean="0"/>
              <a:t>تشير للجهود المبذولة داخل الشركة لتقليل الفاقد</a:t>
            </a:r>
          </a:p>
          <a:p>
            <a:pPr indent="269875" algn="just" rtl="1"/>
            <a:r>
              <a:rPr lang="ar-DZ" sz="2400" dirty="0" smtClean="0"/>
              <a:t>والنفايات.</a:t>
            </a:r>
          </a:p>
          <a:p>
            <a:pPr indent="269875" algn="just" rtl="1"/>
            <a:r>
              <a:rPr lang="ar-DZ" sz="2400" dirty="0" smtClean="0"/>
              <a:t>- إعادة الصنع </a:t>
            </a:r>
            <a:r>
              <a:rPr lang="fr-FR" sz="2400" dirty="0" err="1" smtClean="0"/>
              <a:t>Remanufacturing</a:t>
            </a:r>
            <a:r>
              <a:rPr lang="fr-FR" sz="2400" dirty="0" smtClean="0"/>
              <a:t> : </a:t>
            </a:r>
            <a:r>
              <a:rPr lang="ar-DZ" sz="2400" dirty="0" smtClean="0"/>
              <a:t>تشير لعملية إعادة الصنع وإعادة تشكيل</a:t>
            </a:r>
          </a:p>
          <a:p>
            <a:pPr indent="269875" algn="just" rtl="1"/>
            <a:r>
              <a:rPr lang="ar-DZ" sz="2400" dirty="0" smtClean="0"/>
              <a:t>واستخدام المكونات لإنتاج منتج آخر.</a:t>
            </a:r>
          </a:p>
          <a:p>
            <a:pPr indent="269875" algn="just" rtl="1"/>
            <a:r>
              <a:rPr lang="ar-DZ" sz="2400" dirty="0" smtClean="0"/>
              <a:t>- إعادة التدوير </a:t>
            </a:r>
            <a:r>
              <a:rPr lang="fr-FR" sz="2400" dirty="0" err="1" smtClean="0"/>
              <a:t>Recycling</a:t>
            </a:r>
            <a:r>
              <a:rPr lang="fr-FR" sz="2400" dirty="0" smtClean="0"/>
              <a:t> </a:t>
            </a:r>
            <a:r>
              <a:rPr lang="ar-DZ" sz="2400" dirty="0" smtClean="0"/>
              <a:t>تعني إعادة استخدام مخلفات المواد مثل الورق</a:t>
            </a:r>
          </a:p>
          <a:p>
            <a:pPr indent="269875" algn="just" rtl="1"/>
            <a:r>
              <a:rPr lang="ar-DZ" sz="2400" dirty="0" smtClean="0"/>
              <a:t>والزجاج والبلاستيك.</a:t>
            </a:r>
          </a:p>
          <a:p>
            <a:pPr indent="269875" algn="just" rtl="1"/>
            <a:r>
              <a:rPr lang="ar-DZ" sz="2400" dirty="0" smtClean="0"/>
              <a:t>- إعادة الاستخدام </a:t>
            </a:r>
            <a:r>
              <a:rPr lang="fr-FR" sz="2400" dirty="0" err="1" smtClean="0"/>
              <a:t>Reuse</a:t>
            </a:r>
            <a:r>
              <a:rPr lang="fr-FR" sz="2400" dirty="0" smtClean="0"/>
              <a:t>: </a:t>
            </a:r>
            <a:r>
              <a:rPr lang="ar-DZ" sz="2400" dirty="0" smtClean="0"/>
              <a:t>تشير لإدخال المخلفات بدون تغيير في إنتاج منتجات جديدة</a:t>
            </a:r>
            <a:endParaRPr lang="fr-FR" sz="2400" dirty="0"/>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r>
              <a:rPr lang="ar-DZ" sz="2400" dirty="0" smtClean="0"/>
              <a:t>أساليب التصنيع الأخضر:</a:t>
            </a:r>
            <a:br>
              <a:rPr lang="ar-DZ" sz="2400" dirty="0" smtClean="0"/>
            </a:br>
            <a:endParaRPr lang="fr-FR" sz="2400" dirty="0"/>
          </a:p>
        </p:txBody>
      </p:sp>
    </p:spTree>
    <p:extLst>
      <p:ext uri="{BB962C8B-B14F-4D97-AF65-F5344CB8AC3E}">
        <p14:creationId xmlns:p14="http://schemas.microsoft.com/office/powerpoint/2010/main" val="1956408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9552" y="483518"/>
            <a:ext cx="8208912" cy="3046988"/>
          </a:xfrm>
          <a:prstGeom prst="rect">
            <a:avLst/>
          </a:prstGeom>
          <a:solidFill>
            <a:schemeClr val="bg2"/>
          </a:solidFill>
        </p:spPr>
        <p:txBody>
          <a:bodyPr wrap="square" rtlCol="1">
            <a:spAutoFit/>
          </a:bodyPr>
          <a:lstStyle/>
          <a:p>
            <a:pPr algn="r" rtl="1"/>
            <a:r>
              <a:rPr lang="ar-DZ" sz="2400" dirty="0" smtClean="0"/>
              <a:t>شرعت المنظمات في تبني ممارسات التصنيع الأخضر كجزء لا يتجزأ من عملياتها</a:t>
            </a:r>
          </a:p>
          <a:p>
            <a:pPr algn="r" rtl="1"/>
            <a:r>
              <a:rPr lang="ar-DZ" sz="2400" dirty="0" smtClean="0"/>
              <a:t>للأسباب التالية:</a:t>
            </a:r>
          </a:p>
          <a:p>
            <a:pPr algn="r" rtl="1"/>
            <a:r>
              <a:rPr lang="ar-DZ" sz="2400" dirty="0" smtClean="0"/>
              <a:t>-ارتفاع تكاليف الطاقة </a:t>
            </a:r>
            <a:r>
              <a:rPr lang="ar-DZ" sz="2400" dirty="0" err="1" smtClean="0"/>
              <a:t>والمدخلات</a:t>
            </a:r>
            <a:r>
              <a:rPr lang="ar-DZ" sz="2400" dirty="0" smtClean="0"/>
              <a:t>.</a:t>
            </a:r>
          </a:p>
          <a:p>
            <a:pPr algn="r" rtl="1"/>
            <a:r>
              <a:rPr lang="ar-DZ" sz="2400" dirty="0" smtClean="0"/>
              <a:t>-تزايد انجذاب المستهلكين نحو المنتجات الخضراء.</a:t>
            </a:r>
          </a:p>
          <a:p>
            <a:pPr algn="r" rtl="1"/>
            <a:r>
              <a:rPr lang="ar-DZ" sz="2400" dirty="0" smtClean="0"/>
              <a:t>-تزايد الضغوط التنظيمية، حيث يقوم صانعو السياسات بإدخال قوانين جديدة أكثر صرامة بشأن البيئة وإدارة النفايات.</a:t>
            </a:r>
          </a:p>
          <a:p>
            <a:pPr algn="r" rtl="1"/>
            <a:r>
              <a:rPr lang="ar-DZ" sz="2400" dirty="0" smtClean="0"/>
              <a:t>-التطورات التكنولوجية التي تفتح فرص عمل جديدة وجذابة.</a:t>
            </a:r>
          </a:p>
          <a:p>
            <a:pPr algn="r" rtl="1"/>
            <a:r>
              <a:rPr lang="ar-DZ" sz="2400" dirty="0" smtClean="0"/>
              <a:t>--الحاجة إلى تعزيز التمايز التنافسي</a:t>
            </a:r>
            <a:endParaRPr lang="fr-FR" sz="2400" dirty="0"/>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r>
              <a:rPr lang="ar-DZ" sz="2400" dirty="0" smtClean="0"/>
              <a:t>أسباب تبني ممارسات التصنيع </a:t>
            </a:r>
            <a:r>
              <a:rPr lang="ar-DZ" sz="2400" dirty="0" err="1" smtClean="0"/>
              <a:t>الاخضر</a:t>
            </a:r>
            <a:r>
              <a:rPr lang="ar-DZ" sz="2400" dirty="0" smtClean="0"/>
              <a:t>:</a:t>
            </a:r>
            <a:endParaRPr lang="fr-FR" sz="2400" dirty="0"/>
          </a:p>
        </p:txBody>
      </p:sp>
    </p:spTree>
    <p:extLst>
      <p:ext uri="{BB962C8B-B14F-4D97-AF65-F5344CB8AC3E}">
        <p14:creationId xmlns:p14="http://schemas.microsoft.com/office/powerpoint/2010/main" val="186870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57158" y="642924"/>
            <a:ext cx="8352928" cy="3139321"/>
          </a:xfrm>
          <a:prstGeom prst="rect">
            <a:avLst/>
          </a:prstGeom>
          <a:solidFill>
            <a:schemeClr val="bg2"/>
          </a:solidFill>
        </p:spPr>
        <p:txBody>
          <a:bodyPr wrap="square" rtlCol="1">
            <a:spAutoFit/>
          </a:bodyPr>
          <a:lstStyle/>
          <a:p>
            <a:pPr algn="r" rtl="1"/>
            <a:r>
              <a:rPr lang="ar-DZ" sz="2200" dirty="0" smtClean="0"/>
              <a:t>- يساهم بشكل فاعل في تقديم جميع أنواع المنتجات والخدمات التي يحتاجها الزبون وبيئته</a:t>
            </a:r>
          </a:p>
          <a:p>
            <a:pPr algn="r" rtl="1"/>
            <a:r>
              <a:rPr lang="ar-DZ" sz="2200" dirty="0" smtClean="0"/>
              <a:t>على السواء، فضلا عن إسهامه الفاعل في المحافظة على مصادر الطاقة باتجاه تحقيق ما</a:t>
            </a:r>
          </a:p>
          <a:p>
            <a:pPr algn="r" rtl="1"/>
            <a:r>
              <a:rPr lang="ar-DZ" sz="2200" dirty="0" smtClean="0"/>
              <a:t>يعرف بالاقتصاد الأخضر .</a:t>
            </a:r>
          </a:p>
          <a:p>
            <a:pPr algn="r" rtl="1"/>
            <a:r>
              <a:rPr lang="ar-DZ" sz="2200" dirty="0" smtClean="0"/>
              <a:t>- الإجراءات التي يتبناها التصنيع الأخضر وتنطوي على الحد من النفايات والتقليل من</a:t>
            </a:r>
          </a:p>
          <a:p>
            <a:pPr algn="r" rtl="1"/>
            <a:r>
              <a:rPr lang="ar-DZ" sz="2200" dirty="0" smtClean="0"/>
              <a:t>التلوث، واستخدام الموارد بكفاءة.</a:t>
            </a:r>
          </a:p>
          <a:p>
            <a:pPr algn="r" rtl="1"/>
            <a:r>
              <a:rPr lang="ar-DZ" sz="2200" dirty="0" smtClean="0"/>
              <a:t>-التعديل المستمر في طرق وخطط التشغيل والعمليات الصناعية، وتحديث التكنولوجيا</a:t>
            </a:r>
          </a:p>
          <a:p>
            <a:pPr algn="r" rtl="1"/>
            <a:r>
              <a:rPr lang="ar-DZ" sz="2200" dirty="0" smtClean="0"/>
              <a:t>المستخدمة باستمرار.</a:t>
            </a:r>
          </a:p>
          <a:p>
            <a:pPr algn="r" rtl="1"/>
            <a:r>
              <a:rPr lang="ar-DZ" sz="2200" dirty="0" smtClean="0"/>
              <a:t>- فصل المخلفات الممكن فصلها وتصنيفها، وإعادة تدويرها واسترجاع المواد الخام والكيماويات والطاقة.</a:t>
            </a:r>
            <a:endParaRPr lang="fr-FR" sz="2200" dirty="0"/>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r>
              <a:rPr lang="ar-DZ" sz="2400" dirty="0" smtClean="0"/>
              <a:t>أهداف التصنيع الأخضر</a:t>
            </a:r>
            <a:endParaRPr lang="fr-FR" sz="2400" dirty="0"/>
          </a:p>
        </p:txBody>
      </p:sp>
    </p:spTree>
    <p:extLst>
      <p:ext uri="{BB962C8B-B14F-4D97-AF65-F5344CB8AC3E}">
        <p14:creationId xmlns:p14="http://schemas.microsoft.com/office/powerpoint/2010/main" val="348503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5720" y="428610"/>
            <a:ext cx="8640960" cy="4770537"/>
          </a:xfrm>
          <a:prstGeom prst="rect">
            <a:avLst/>
          </a:prstGeom>
          <a:solidFill>
            <a:schemeClr val="bg2"/>
          </a:solidFill>
        </p:spPr>
        <p:txBody>
          <a:bodyPr wrap="square" rtlCol="1">
            <a:spAutoFit/>
          </a:bodyPr>
          <a:lstStyle/>
          <a:p>
            <a:pPr algn="r" rtl="1"/>
            <a:r>
              <a:rPr lang="ar-DZ" sz="2000" dirty="0" smtClean="0"/>
              <a:t>يمكن أن تلخص فوائد التصنيع الأخضر في النقاط التالية:</a:t>
            </a:r>
          </a:p>
          <a:p>
            <a:pPr algn="r" rtl="1">
              <a:buFont typeface="Wingdings" pitchFamily="2" charset="2"/>
              <a:buChar char="q"/>
            </a:pPr>
            <a:r>
              <a:rPr lang="ar-DZ" sz="2000" dirty="0" smtClean="0">
                <a:cs typeface="+mj-cs"/>
              </a:rPr>
              <a:t>مواكبة التطورات العالمية لتحديث طرق الإنتاج باستخدام التقنيات الجديدة.</a:t>
            </a:r>
          </a:p>
          <a:p>
            <a:pPr algn="r" rtl="1">
              <a:buFont typeface="Wingdings" pitchFamily="2" charset="2"/>
              <a:buChar char="q"/>
            </a:pPr>
            <a:r>
              <a:rPr lang="ar-DZ" sz="2000" dirty="0" smtClean="0">
                <a:cs typeface="+mj-cs"/>
              </a:rPr>
              <a:t>إدارة العمليات التصنيعية وتأمين التجهيزات والخدمات بطريقة جيد.</a:t>
            </a:r>
          </a:p>
          <a:p>
            <a:pPr algn="r" rtl="1">
              <a:buFont typeface="Wingdings" pitchFamily="2" charset="2"/>
              <a:buChar char="q"/>
            </a:pPr>
            <a:r>
              <a:rPr lang="ar-DZ" sz="2000" dirty="0" smtClean="0">
                <a:cs typeface="+mj-cs"/>
              </a:rPr>
              <a:t>تغيير نوعية المنتجات من ناحية الجودة الفنية والسلامة الصحية والبيئية بما يضمن زيادة</a:t>
            </a:r>
          </a:p>
          <a:p>
            <a:pPr algn="r" rtl="1">
              <a:buFont typeface="Wingdings" pitchFamily="2" charset="2"/>
              <a:buChar char="q"/>
            </a:pPr>
            <a:r>
              <a:rPr lang="ar-DZ" sz="2000" dirty="0" smtClean="0">
                <a:cs typeface="+mj-cs"/>
              </a:rPr>
              <a:t>الطلب عليها.</a:t>
            </a:r>
          </a:p>
          <a:p>
            <a:pPr algn="r" rtl="1">
              <a:buFont typeface="Wingdings" pitchFamily="2" charset="2"/>
              <a:buChar char="q"/>
            </a:pPr>
            <a:r>
              <a:rPr lang="ar-DZ" sz="2000" dirty="0" smtClean="0">
                <a:cs typeface="+mj-cs"/>
              </a:rPr>
              <a:t>إحلال المواد الخام الملوثة بأخرى صديقة للبيئة.</a:t>
            </a:r>
          </a:p>
          <a:p>
            <a:pPr algn="r" rtl="1">
              <a:buFont typeface="Wingdings" pitchFamily="2" charset="2"/>
              <a:buChar char="q"/>
            </a:pPr>
            <a:r>
              <a:rPr lang="ar-DZ" sz="2000" dirty="0" smtClean="0">
                <a:cs typeface="+mj-cs"/>
              </a:rPr>
              <a:t>إيجاد موارد اقتصادية إضافية نتيجة لإعادة تدوير المخلفات في العمليات الصناعية، أو إعادة الاستخدام في إنتاج منتجات أخرى، مما يؤدي إلى تخفيض التكاليف.</a:t>
            </a:r>
          </a:p>
          <a:p>
            <a:pPr algn="r" rtl="1">
              <a:buFont typeface="Wingdings" pitchFamily="2" charset="2"/>
              <a:buChar char="q"/>
            </a:pPr>
            <a:r>
              <a:rPr lang="ar-DZ" sz="2000" dirty="0" smtClean="0">
                <a:cs typeface="+mj-cs"/>
              </a:rPr>
              <a:t>تحسين فرص التسويق ورفع المقدرة التنافسية، وتحقيق بيئة آمنة.</a:t>
            </a:r>
          </a:p>
          <a:p>
            <a:pPr algn="r" rtl="1">
              <a:buFont typeface="Wingdings" pitchFamily="2" charset="2"/>
              <a:buChar char="q"/>
            </a:pPr>
            <a:r>
              <a:rPr lang="ar-DZ" sz="2000" dirty="0" smtClean="0">
                <a:cs typeface="+mj-cs"/>
              </a:rPr>
              <a:t>ضمان السهولة في تنفيذ القوانين والتشريعات البيئية.</a:t>
            </a:r>
          </a:p>
          <a:p>
            <a:pPr algn="r" rtl="1">
              <a:buFont typeface="Wingdings" pitchFamily="2" charset="2"/>
              <a:buChar char="q"/>
            </a:pPr>
            <a:r>
              <a:rPr lang="ar-DZ" sz="2000" dirty="0" smtClean="0">
                <a:cs typeface="+mj-cs"/>
              </a:rPr>
              <a:t>تخفيض الآثار البيئية السلبية والمسؤولية القانونية والمالية الناجمة عنها.</a:t>
            </a:r>
          </a:p>
          <a:p>
            <a:pPr algn="r" rtl="1">
              <a:buFont typeface="Wingdings" pitchFamily="2" charset="2"/>
              <a:buChar char="q"/>
            </a:pPr>
            <a:r>
              <a:rPr lang="ar-DZ" sz="2000" dirty="0" smtClean="0">
                <a:cs typeface="+mj-cs"/>
              </a:rPr>
              <a:t>خفض كمية وسمية الانبعاثات والمخلفات الناتجة عن الصناعات.</a:t>
            </a:r>
          </a:p>
          <a:p>
            <a:pPr algn="r" rtl="1">
              <a:buFont typeface="Wingdings" pitchFamily="2" charset="2"/>
              <a:buChar char="q"/>
            </a:pPr>
            <a:r>
              <a:rPr lang="ar-DZ" sz="2000" dirty="0" smtClean="0">
                <a:cs typeface="+mj-cs"/>
              </a:rPr>
              <a:t>تقليل الآثار الضارة خلال دورة الإنتاج بدءا من استخدام هذه الآلية للحفاظ على المواد</a:t>
            </a:r>
          </a:p>
          <a:p>
            <a:pPr algn="r" rtl="1">
              <a:buFont typeface="Wingdings" pitchFamily="2" charset="2"/>
              <a:buChar char="q"/>
            </a:pPr>
            <a:r>
              <a:rPr lang="ar-DZ" sz="2000" dirty="0" smtClean="0">
                <a:cs typeface="+mj-cs"/>
              </a:rPr>
              <a:t>الخام، وانتهاء بالتخلص مما لا يصلح إعادة استخدامه وتدويره من المخلفات.</a:t>
            </a:r>
          </a:p>
          <a:p>
            <a:pPr algn="r" rtl="1">
              <a:buFont typeface="Wingdings" pitchFamily="2" charset="2"/>
              <a:buChar char="q"/>
            </a:pPr>
            <a:r>
              <a:rPr lang="ar-DZ" sz="2000" dirty="0" smtClean="0">
                <a:cs typeface="+mj-cs"/>
              </a:rPr>
              <a:t>مراعاة الاعتبارات البيئية عند تصميم وتشغيل، وتنفيذ خطط الإنتاج.</a:t>
            </a:r>
            <a:endParaRPr lang="ar-DZ" sz="2000" dirty="0">
              <a:cs typeface="+mj-cs"/>
            </a:endParaRPr>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r>
              <a:rPr lang="ar-DZ" sz="2400" dirty="0" smtClean="0"/>
              <a:t>فوائد التصنيع الأخضر</a:t>
            </a:r>
            <a:endParaRPr lang="fr-FR" sz="2400" dirty="0"/>
          </a:p>
        </p:txBody>
      </p:sp>
    </p:spTree>
    <p:extLst>
      <p:ext uri="{BB962C8B-B14F-4D97-AF65-F5344CB8AC3E}">
        <p14:creationId xmlns:p14="http://schemas.microsoft.com/office/powerpoint/2010/main" val="1398950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79512" y="428609"/>
            <a:ext cx="8928992" cy="5016758"/>
          </a:xfrm>
          <a:prstGeom prst="rect">
            <a:avLst/>
          </a:prstGeom>
          <a:solidFill>
            <a:schemeClr val="bg2"/>
          </a:solidFill>
        </p:spPr>
        <p:txBody>
          <a:bodyPr wrap="square" rtlCol="1">
            <a:spAutoFit/>
          </a:bodyPr>
          <a:lstStyle/>
          <a:p>
            <a:pPr algn="r" rtl="1"/>
            <a:r>
              <a:rPr lang="ar-SA" sz="2000" dirty="0" smtClean="0"/>
              <a:t>وهناك </a:t>
            </a:r>
            <a:r>
              <a:rPr lang="ar-SA" sz="2000" dirty="0"/>
              <a:t>مجموعة من الصفات تتميز بها المنتجات الخضراء نوجزها فيما يلي:</a:t>
            </a:r>
            <a:endParaRPr lang="fr-FR" sz="2000" dirty="0"/>
          </a:p>
          <a:p>
            <a:pPr algn="r" rtl="1"/>
            <a:r>
              <a:rPr lang="fr-FR" sz="2000" b="1" dirty="0"/>
              <a:t>- </a:t>
            </a:r>
            <a:r>
              <a:rPr lang="ar-SA" sz="2000" dirty="0"/>
              <a:t>التقليل من المواد </a:t>
            </a:r>
            <a:r>
              <a:rPr lang="ar-SA" sz="2000" dirty="0" err="1"/>
              <a:t>الآولية</a:t>
            </a:r>
            <a:r>
              <a:rPr lang="ar-SA" sz="2000" dirty="0"/>
              <a:t> </a:t>
            </a:r>
            <a:r>
              <a:rPr lang="ar-SA" sz="2000" dirty="0" err="1"/>
              <a:t>والآغلفة</a:t>
            </a:r>
            <a:r>
              <a:rPr lang="ar-SA" sz="2000" dirty="0"/>
              <a:t> المستعملة؛</a:t>
            </a:r>
            <a:endParaRPr lang="fr-FR" sz="2000" dirty="0"/>
          </a:p>
          <a:p>
            <a:pPr algn="r" rtl="1"/>
            <a:r>
              <a:rPr lang="fr-FR" sz="2000" b="1" dirty="0"/>
              <a:t>- </a:t>
            </a:r>
            <a:r>
              <a:rPr lang="ar-SA" sz="2000" dirty="0"/>
              <a:t>إزالة وتخفيف </a:t>
            </a:r>
            <a:r>
              <a:rPr lang="ar-SA" sz="2000" dirty="0" err="1"/>
              <a:t>الآغلفة</a:t>
            </a:r>
            <a:r>
              <a:rPr lang="ar-SA" sz="2000" dirty="0"/>
              <a:t>؛</a:t>
            </a:r>
            <a:endParaRPr lang="fr-FR" sz="2000" dirty="0"/>
          </a:p>
          <a:p>
            <a:pPr algn="r" rtl="1"/>
            <a:r>
              <a:rPr lang="fr-FR" sz="2000" b="1" dirty="0"/>
              <a:t>- </a:t>
            </a:r>
            <a:r>
              <a:rPr lang="ar-SA" sz="2000" dirty="0"/>
              <a:t>تطوير منتجات أكثر تركيز؛</a:t>
            </a:r>
            <a:endParaRPr lang="fr-FR" sz="2000" dirty="0"/>
          </a:p>
          <a:p>
            <a:pPr algn="r" rtl="1"/>
            <a:r>
              <a:rPr lang="fr-FR" sz="2000" b="1" dirty="0"/>
              <a:t>- </a:t>
            </a:r>
            <a:r>
              <a:rPr lang="ar-SA" sz="2000" dirty="0"/>
              <a:t>تبني </a:t>
            </a:r>
            <a:r>
              <a:rPr lang="ar-SA" sz="2000" dirty="0" err="1"/>
              <a:t>الآحجام</a:t>
            </a:r>
            <a:r>
              <a:rPr lang="ar-SA" sz="2000" dirty="0"/>
              <a:t> </a:t>
            </a:r>
            <a:r>
              <a:rPr lang="ar-SA" sz="2000" dirty="0" err="1"/>
              <a:t>الآكثر</a:t>
            </a:r>
            <a:r>
              <a:rPr lang="ar-SA" sz="2000" dirty="0"/>
              <a:t> أهمية؛</a:t>
            </a:r>
            <a:endParaRPr lang="fr-FR" sz="2000" dirty="0"/>
          </a:p>
          <a:p>
            <a:pPr algn="r" rtl="1"/>
            <a:r>
              <a:rPr lang="fr-FR" sz="2000" b="1" dirty="0"/>
              <a:t>- </a:t>
            </a:r>
            <a:r>
              <a:rPr lang="ar-SA" sz="2000" dirty="0"/>
              <a:t>تنمية المنتجات التي لها استعمالات متعددة؛</a:t>
            </a:r>
            <a:endParaRPr lang="fr-FR" sz="2000" dirty="0"/>
          </a:p>
          <a:p>
            <a:pPr algn="r" rtl="1"/>
            <a:r>
              <a:rPr lang="fr-FR" sz="2000" b="1" dirty="0"/>
              <a:t>- </a:t>
            </a:r>
            <a:r>
              <a:rPr lang="ar-SA" sz="2000" dirty="0"/>
              <a:t>استعمال المواد المسترجعة؛</a:t>
            </a:r>
            <a:endParaRPr lang="fr-FR" sz="2000" dirty="0"/>
          </a:p>
          <a:p>
            <a:pPr algn="r" rtl="1"/>
            <a:r>
              <a:rPr lang="fr-FR" sz="2000" b="1" dirty="0"/>
              <a:t>- </a:t>
            </a:r>
            <a:r>
              <a:rPr lang="ar-SA" sz="2000" dirty="0"/>
              <a:t>الإنقاص من استعمال المواد الطبيعية الشحيحة؛</a:t>
            </a:r>
            <a:endParaRPr lang="fr-FR" sz="2000" dirty="0"/>
          </a:p>
          <a:p>
            <a:pPr algn="r" rtl="1"/>
            <a:r>
              <a:rPr lang="fr-FR" sz="2000" b="1" dirty="0"/>
              <a:t>- </a:t>
            </a:r>
            <a:r>
              <a:rPr lang="ar-SA" sz="2000" dirty="0"/>
              <a:t>تنمية المنتجات الاقتصادية في الطاقة؛</a:t>
            </a:r>
            <a:endParaRPr lang="fr-FR" sz="2000" dirty="0"/>
          </a:p>
          <a:p>
            <a:pPr algn="r" rtl="1"/>
            <a:r>
              <a:rPr lang="fr-FR" sz="2000" b="1" dirty="0"/>
              <a:t>- </a:t>
            </a:r>
            <a:r>
              <a:rPr lang="ar-SA" sz="2000" dirty="0"/>
              <a:t>الرفع من أمان المنتج فيما يخص الصحة والبيئة؛</a:t>
            </a:r>
            <a:endParaRPr lang="fr-FR" sz="2000" dirty="0"/>
          </a:p>
          <a:p>
            <a:pPr algn="r" rtl="1"/>
            <a:r>
              <a:rPr lang="fr-FR" sz="2000" b="1" dirty="0"/>
              <a:t>- </a:t>
            </a:r>
            <a:r>
              <a:rPr lang="ar-SA" sz="2000" dirty="0"/>
              <a:t>إطالة مدة حياة المنتج؛</a:t>
            </a:r>
            <a:endParaRPr lang="fr-FR" sz="2000" dirty="0"/>
          </a:p>
          <a:p>
            <a:pPr algn="r" rtl="1"/>
            <a:r>
              <a:rPr lang="fr-FR" sz="2000" b="1" dirty="0"/>
              <a:t>- </a:t>
            </a:r>
            <a:r>
              <a:rPr lang="ar-SA" sz="2000" dirty="0"/>
              <a:t>تنمية منتجات وأغلفة قابلة لإعادة الاستعمال؛</a:t>
            </a:r>
            <a:endParaRPr lang="fr-FR" sz="2000" dirty="0"/>
          </a:p>
          <a:p>
            <a:pPr algn="r" rtl="1"/>
            <a:r>
              <a:rPr lang="fr-FR" sz="2000" b="1" dirty="0"/>
              <a:t>- </a:t>
            </a:r>
            <a:r>
              <a:rPr lang="ar-SA" sz="2000" dirty="0"/>
              <a:t>استرجاع المنتجات لإعادة تدويرها؛</a:t>
            </a:r>
            <a:endParaRPr lang="fr-FR" sz="2000" dirty="0"/>
          </a:p>
          <a:p>
            <a:pPr algn="r" rtl="1"/>
            <a:r>
              <a:rPr lang="fr-FR" sz="2000" b="1" dirty="0"/>
              <a:t>- </a:t>
            </a:r>
            <a:r>
              <a:rPr lang="ar-SA" sz="2000" dirty="0"/>
              <a:t>ابتكار منتجات تكون مكوناتها قابلة للتحويل؛</a:t>
            </a:r>
            <a:endParaRPr lang="fr-FR" sz="2000" dirty="0"/>
          </a:p>
          <a:p>
            <a:pPr algn="r" rtl="1"/>
            <a:r>
              <a:rPr lang="fr-FR" sz="2000" b="1" dirty="0"/>
              <a:t>- </a:t>
            </a:r>
            <a:r>
              <a:rPr lang="ar-SA" sz="2000" dirty="0"/>
              <a:t>ابتكار منتجات يمكن دفنها وترميدها؛</a:t>
            </a:r>
            <a:endParaRPr lang="fr-FR" sz="2000" dirty="0"/>
          </a:p>
          <a:p>
            <a:pPr algn="r" rtl="1"/>
            <a:r>
              <a:rPr lang="fr-FR" sz="2000" b="1" dirty="0"/>
              <a:t>- </a:t>
            </a:r>
            <a:r>
              <a:rPr lang="ar-SA" sz="2000" dirty="0"/>
              <a:t>ابتكار منتجات تصلح وتدور ويعاد تصنيعها</a:t>
            </a:r>
            <a:r>
              <a:rPr lang="fr-FR" sz="2000" dirty="0"/>
              <a:t>.</a:t>
            </a:r>
          </a:p>
        </p:txBody>
      </p:sp>
      <p:sp>
        <p:nvSpPr>
          <p:cNvPr id="3" name="Google Shape;181;p28"/>
          <p:cNvSpPr txBox="1">
            <a:spLocks noGrp="1"/>
          </p:cNvSpPr>
          <p:nvPr>
            <p:ph type="title"/>
          </p:nvPr>
        </p:nvSpPr>
        <p:spPr>
          <a:xfrm>
            <a:off x="395536" y="0"/>
            <a:ext cx="7700700" cy="428610"/>
          </a:xfrm>
          <a:prstGeom prst="rect">
            <a:avLst/>
          </a:prstGeom>
        </p:spPr>
        <p:txBody>
          <a:bodyPr spcFirstLastPara="1" wrap="square" lIns="91425" tIns="91425" rIns="91425" bIns="91425" anchor="t" anchorCtr="0">
            <a:noAutofit/>
          </a:bodyPr>
          <a:lstStyle/>
          <a:p>
            <a:pPr rtl="1"/>
            <a:r>
              <a:rPr lang="ar-SA" sz="2400" dirty="0"/>
              <a:t>خصائص المنتجات الخضراء:</a:t>
            </a:r>
            <a:endParaRPr lang="fr-FR" sz="2400" dirty="0"/>
          </a:p>
        </p:txBody>
      </p:sp>
    </p:spTree>
    <p:extLst>
      <p:ext uri="{BB962C8B-B14F-4D97-AF65-F5344CB8AC3E}">
        <p14:creationId xmlns:p14="http://schemas.microsoft.com/office/powerpoint/2010/main" val="1481875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Contract Management Consulting by slidesgo">
  <a:themeElements>
    <a:clrScheme name="Simple Light">
      <a:dk1>
        <a:srgbClr val="FFFFFF"/>
      </a:dk1>
      <a:lt1>
        <a:srgbClr val="181638"/>
      </a:lt1>
      <a:dk2>
        <a:srgbClr val="E7CDC2"/>
      </a:dk2>
      <a:lt2>
        <a:srgbClr val="FFFFFF"/>
      </a:lt2>
      <a:accent1>
        <a:srgbClr val="FFFFFF"/>
      </a:accent1>
      <a:accent2>
        <a:srgbClr val="FFFFFF"/>
      </a:accent2>
      <a:accent3>
        <a:srgbClr val="FFFFFF"/>
      </a:accent3>
      <a:accent4>
        <a:srgbClr val="FFFFFF"/>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4323</TotalTime>
  <Words>1251</Words>
  <Application>Microsoft Office PowerPoint</Application>
  <PresentationFormat>Affichage à l'écran (16:9)</PresentationFormat>
  <Paragraphs>119</Paragraphs>
  <Slides>15</Slides>
  <Notes>3</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15</vt:i4>
      </vt:variant>
    </vt:vector>
  </HeadingPairs>
  <TitlesOfParts>
    <vt:vector size="26" baseType="lpstr">
      <vt:lpstr>Arial</vt:lpstr>
      <vt:lpstr>Raleway</vt:lpstr>
      <vt:lpstr>Andalus</vt:lpstr>
      <vt:lpstr>Simplified Arabic</vt:lpstr>
      <vt:lpstr>Wingdings</vt:lpstr>
      <vt:lpstr>Open Sans</vt:lpstr>
      <vt:lpstr>Times New Roman</vt:lpstr>
      <vt:lpstr>Urbanist</vt:lpstr>
      <vt:lpstr>Roboto Condensed Light</vt:lpstr>
      <vt:lpstr>Albert Sans</vt:lpstr>
      <vt:lpstr>Contract Management Consulting by slidesgo</vt:lpstr>
      <vt:lpstr>جامعة محمد خيضر بسكرة  كلية العلوم الاقتصادية وعلوم التسيير قسم العلوم التجارية  السنة الثانية ماستر: اللوجيستيك وادارة سلسلة الامداد          مقياس سلاسل الامداد الخضراء ىالتنافسية</vt:lpstr>
      <vt:lpstr>تمهيد: </vt:lpstr>
      <vt:lpstr>أولا: مفهوم التصنيع الأخضر:</vt:lpstr>
      <vt:lpstr>Présentation PowerPoint</vt:lpstr>
      <vt:lpstr>أساليب التصنيع الأخضر: </vt:lpstr>
      <vt:lpstr>أسباب تبني ممارسات التصنيع الاخضر:</vt:lpstr>
      <vt:lpstr>أهداف التصنيع الأخضر</vt:lpstr>
      <vt:lpstr>فوائد التصنيع الأخضر</vt:lpstr>
      <vt:lpstr>خصائص المنتجات الخضراء:</vt:lpstr>
      <vt:lpstr>ثانيا: التغليف الأخضر</vt:lpstr>
      <vt:lpstr>الاشتراطات البيئية  الخاصة بالعبوات: أن تكن مصنوعة من مادة قابلة لإعادة الاستعمال أو إعادة التصنيع أو يسهل التخلص منها دون إحداث أي ضرر بالبيئة؛ أن تكون مصنعة من مادة مطابقة للمواصفات الصحية ولا تترك أي أثر ضار أو تلوث على المادة المعبأة أو المتعاملين مع العبوة؛ ضرورة عدم تأثرها بظروف التخزين والترحيل المناسب؛ أن تحمل العبوة البطاقة التعريفية متضمنة اسم المادة، والصنف، والعلامة التجارية والمكونات والمضافات، والوزن القائم والصافي، والحجم، والعدد ودرجة الجودة، وشروط التخزين، وموسم الإنتاج، وتاريخ التعبئة وتاريخ الصلاحية، وبلد المنشأ ومنطقة الإنتاج، وعلامة مراقبة التسويق واسم المنتج وعنوانه؛ </vt:lpstr>
      <vt:lpstr>Présentation PowerPoint</vt:lpstr>
      <vt:lpstr>أهمية التغليق الأخضر </vt:lpstr>
      <vt:lpstr>أهمية التغليق الأخضر منه نجد أن للتغليف أهميته لكل الآطراف المساهمة في إتمام عملية التبادل للأسباب التالية: - تجنب عدم الأمان: يكمن عدم الآمان في العلبة عندما تكون خطرة سواء في استعمالها أو في مكوناتها وكذا عندما يصعب التحكم والسيطرة على محتوياتها وبخاصة مع الآطفال. وعليه فقد عمدت بعض الشركات المنتجة لعبوة الدواء إلى إنتاج عبوات يصعب على الآطفال فتحها. - تفادي المخاطر البيئية للعبوة: تتمثل بالآثار البيئية السلبية التي تنتج بعد استغلال ما بداخلها ويكون ذلك إما بترك العبوة على حالها أ و إتلافها فتأثيرها على البيئة مزدوج لما تسببه من تشويه لمنظر البيئة وخير دليل على ذلك انتشار الآكياس السوداء وكذا تلويث البيئة بعد تحللها. </vt:lpstr>
      <vt:lpstr>خصائص التغليف الجيد</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التصريح الجمركي المفصل و إجراءات الجمركة.</dc:title>
  <dc:creator>A_Ouassaf</dc:creator>
  <cp:lastModifiedBy>HP</cp:lastModifiedBy>
  <cp:revision>63</cp:revision>
  <dcterms:modified xsi:type="dcterms:W3CDTF">2024-11-12T11:48:19Z</dcterms:modified>
</cp:coreProperties>
</file>