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5"/>
  </p:notesMasterIdLst>
  <p:sldIdLst>
    <p:sldId id="256" r:id="rId3"/>
    <p:sldId id="303" r:id="rId4"/>
    <p:sldId id="322" r:id="rId5"/>
    <p:sldId id="323" r:id="rId6"/>
    <p:sldId id="324" r:id="rId7"/>
    <p:sldId id="304" r:id="rId8"/>
    <p:sldId id="310" r:id="rId9"/>
    <p:sldId id="305" r:id="rId10"/>
    <p:sldId id="309" r:id="rId11"/>
    <p:sldId id="311" r:id="rId12"/>
    <p:sldId id="312" r:id="rId13"/>
    <p:sldId id="313" r:id="rId14"/>
    <p:sldId id="314" r:id="rId15"/>
    <p:sldId id="315" r:id="rId16"/>
    <p:sldId id="316" r:id="rId17"/>
    <p:sldId id="317" r:id="rId18"/>
    <p:sldId id="325" r:id="rId19"/>
    <p:sldId id="318" r:id="rId20"/>
    <p:sldId id="326" r:id="rId21"/>
    <p:sldId id="319" r:id="rId22"/>
    <p:sldId id="320" r:id="rId23"/>
    <p:sldId id="32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072" autoAdjust="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E6FC4D-BCFF-48D4-AAB3-DA3DA665FC04}" type="doc">
      <dgm:prSet loTypeId="urn:microsoft.com/office/officeart/2005/8/layout/list1" loCatId="list" qsTypeId="urn:microsoft.com/office/officeart/2005/8/quickstyle/simple1" qsCatId="simple" csTypeId="urn:microsoft.com/office/officeart/2005/8/colors/colorful4" csCatId="colorful" phldr="1"/>
      <dgm:spPr/>
      <dgm:t>
        <a:bodyPr/>
        <a:lstStyle/>
        <a:p>
          <a:pPr rtl="1"/>
          <a:endParaRPr lang="ar-DZ"/>
        </a:p>
      </dgm:t>
    </dgm:pt>
    <dgm:pt modelId="{3DD70C0A-FDEE-4A52-9049-46BE8FB87D59}">
      <dgm:prSet phldrT="[Texte]"/>
      <dgm:spPr/>
      <dgm:t>
        <a:bodyPr/>
        <a:lstStyle/>
        <a:p>
          <a:pPr algn="r" rtl="1"/>
          <a:r>
            <a:rPr lang="ar-DZ" b="1" dirty="0" smtClean="0">
              <a:solidFill>
                <a:schemeClr val="tx1"/>
              </a:solidFill>
            </a:rPr>
            <a:t>تحديد العملاء</a:t>
          </a:r>
          <a:endParaRPr lang="ar-DZ" b="1" dirty="0">
            <a:solidFill>
              <a:schemeClr val="tx1"/>
            </a:solidFill>
          </a:endParaRPr>
        </a:p>
      </dgm:t>
    </dgm:pt>
    <dgm:pt modelId="{B0F4C3B8-2BC3-42AA-9D4C-634DEEE7DCF1}" type="parTrans" cxnId="{9A1983D5-C3B3-4D62-882E-5176B10B2F08}">
      <dgm:prSet/>
      <dgm:spPr/>
      <dgm:t>
        <a:bodyPr/>
        <a:lstStyle/>
        <a:p>
          <a:pPr rtl="1"/>
          <a:endParaRPr lang="ar-DZ" b="1">
            <a:solidFill>
              <a:schemeClr val="tx1"/>
            </a:solidFill>
          </a:endParaRPr>
        </a:p>
      </dgm:t>
    </dgm:pt>
    <dgm:pt modelId="{3D58711F-E36D-42A4-833E-A17EF2405A92}" type="sibTrans" cxnId="{9A1983D5-C3B3-4D62-882E-5176B10B2F08}">
      <dgm:prSet/>
      <dgm:spPr/>
      <dgm:t>
        <a:bodyPr/>
        <a:lstStyle/>
        <a:p>
          <a:pPr rtl="1"/>
          <a:endParaRPr lang="ar-DZ" b="1">
            <a:solidFill>
              <a:schemeClr val="tx1"/>
            </a:solidFill>
          </a:endParaRPr>
        </a:p>
      </dgm:t>
    </dgm:pt>
    <dgm:pt modelId="{9A15A28F-4AEB-4868-B208-AEC74826D4C0}">
      <dgm:prSet phldrT="[Texte]"/>
      <dgm:spPr/>
      <dgm:t>
        <a:bodyPr/>
        <a:lstStyle/>
        <a:p>
          <a:pPr algn="r" rtl="1"/>
          <a:r>
            <a:rPr lang="ar-DZ" b="1" dirty="0" smtClean="0">
              <a:solidFill>
                <a:schemeClr val="tx1"/>
              </a:solidFill>
            </a:rPr>
            <a:t>تمييز العملاء</a:t>
          </a:r>
          <a:endParaRPr lang="ar-DZ" b="1" dirty="0">
            <a:solidFill>
              <a:schemeClr val="tx1"/>
            </a:solidFill>
          </a:endParaRPr>
        </a:p>
      </dgm:t>
    </dgm:pt>
    <dgm:pt modelId="{CE049A00-A7AA-4B6A-A2F3-FD79817D50AA}" type="parTrans" cxnId="{94F31822-B843-4CEA-90E2-6565100D5B4E}">
      <dgm:prSet/>
      <dgm:spPr/>
      <dgm:t>
        <a:bodyPr/>
        <a:lstStyle/>
        <a:p>
          <a:pPr rtl="1"/>
          <a:endParaRPr lang="ar-DZ" b="1">
            <a:solidFill>
              <a:schemeClr val="tx1"/>
            </a:solidFill>
          </a:endParaRPr>
        </a:p>
      </dgm:t>
    </dgm:pt>
    <dgm:pt modelId="{C55C9A34-4EF1-4CEE-90CD-4691D1026261}" type="sibTrans" cxnId="{94F31822-B843-4CEA-90E2-6565100D5B4E}">
      <dgm:prSet/>
      <dgm:spPr/>
      <dgm:t>
        <a:bodyPr/>
        <a:lstStyle/>
        <a:p>
          <a:pPr rtl="1"/>
          <a:endParaRPr lang="ar-DZ" b="1">
            <a:solidFill>
              <a:schemeClr val="tx1"/>
            </a:solidFill>
          </a:endParaRPr>
        </a:p>
      </dgm:t>
    </dgm:pt>
    <dgm:pt modelId="{47B90DEB-CA60-49BD-A7D0-F068C7E497D9}">
      <dgm:prSet phldrT="[Texte]"/>
      <dgm:spPr/>
      <dgm:t>
        <a:bodyPr/>
        <a:lstStyle/>
        <a:p>
          <a:pPr algn="r" rtl="1"/>
          <a:r>
            <a:rPr lang="ar-DZ" b="1" dirty="0" smtClean="0">
              <a:solidFill>
                <a:schemeClr val="tx1"/>
              </a:solidFill>
            </a:rPr>
            <a:t>التفاعل مع العملاء</a:t>
          </a:r>
          <a:endParaRPr lang="ar-DZ" b="1" dirty="0">
            <a:solidFill>
              <a:schemeClr val="tx1"/>
            </a:solidFill>
          </a:endParaRPr>
        </a:p>
      </dgm:t>
    </dgm:pt>
    <dgm:pt modelId="{1291AFDB-EBFC-4A27-87F3-E83661011D6D}" type="parTrans" cxnId="{8E58B78E-C38A-4733-9569-19E24738168F}">
      <dgm:prSet/>
      <dgm:spPr/>
      <dgm:t>
        <a:bodyPr/>
        <a:lstStyle/>
        <a:p>
          <a:pPr rtl="1"/>
          <a:endParaRPr lang="ar-DZ" b="1">
            <a:solidFill>
              <a:schemeClr val="tx1"/>
            </a:solidFill>
          </a:endParaRPr>
        </a:p>
      </dgm:t>
    </dgm:pt>
    <dgm:pt modelId="{E33A02F7-F2EE-4ADA-AC7F-C254BBADF72B}" type="sibTrans" cxnId="{8E58B78E-C38A-4733-9569-19E24738168F}">
      <dgm:prSet/>
      <dgm:spPr/>
      <dgm:t>
        <a:bodyPr/>
        <a:lstStyle/>
        <a:p>
          <a:pPr rtl="1"/>
          <a:endParaRPr lang="ar-DZ" b="1">
            <a:solidFill>
              <a:schemeClr val="tx1"/>
            </a:solidFill>
          </a:endParaRPr>
        </a:p>
      </dgm:t>
    </dgm:pt>
    <dgm:pt modelId="{A50BA2B4-03E6-4D43-B2CB-58FE58586E8B}">
      <dgm:prSet phldrT="[Texte]"/>
      <dgm:spPr/>
      <dgm:t>
        <a:bodyPr/>
        <a:lstStyle/>
        <a:p>
          <a:pPr algn="r" rtl="1"/>
          <a:r>
            <a:rPr lang="ar-DZ" b="1" dirty="0" smtClean="0">
              <a:solidFill>
                <a:schemeClr val="tx1"/>
              </a:solidFill>
            </a:rPr>
            <a:t>استدامة العلاقة مع العملاء</a:t>
          </a:r>
          <a:endParaRPr lang="ar-DZ" b="1" dirty="0">
            <a:solidFill>
              <a:schemeClr val="tx1"/>
            </a:solidFill>
          </a:endParaRPr>
        </a:p>
      </dgm:t>
    </dgm:pt>
    <dgm:pt modelId="{3E367CF8-9997-49C1-9886-014E127E2A7F}" type="parTrans" cxnId="{9F1C70FA-4AC6-4C39-804C-04AD1EC27163}">
      <dgm:prSet/>
      <dgm:spPr/>
      <dgm:t>
        <a:bodyPr/>
        <a:lstStyle/>
        <a:p>
          <a:pPr rtl="1"/>
          <a:endParaRPr lang="ar-DZ" b="1">
            <a:solidFill>
              <a:schemeClr val="tx1"/>
            </a:solidFill>
          </a:endParaRPr>
        </a:p>
      </dgm:t>
    </dgm:pt>
    <dgm:pt modelId="{E68A9894-A025-448F-883A-0F4F0E75B03B}" type="sibTrans" cxnId="{9F1C70FA-4AC6-4C39-804C-04AD1EC27163}">
      <dgm:prSet/>
      <dgm:spPr/>
      <dgm:t>
        <a:bodyPr/>
        <a:lstStyle/>
        <a:p>
          <a:pPr rtl="1"/>
          <a:endParaRPr lang="ar-DZ" b="1">
            <a:solidFill>
              <a:schemeClr val="tx1"/>
            </a:solidFill>
          </a:endParaRPr>
        </a:p>
      </dgm:t>
    </dgm:pt>
    <dgm:pt modelId="{AB02AB28-E64A-4FB3-86F8-C4E93C4C4922}" type="pres">
      <dgm:prSet presAssocID="{D2E6FC4D-BCFF-48D4-AAB3-DA3DA665FC04}" presName="linear" presStyleCnt="0">
        <dgm:presLayoutVars>
          <dgm:dir/>
          <dgm:animLvl val="lvl"/>
          <dgm:resizeHandles val="exact"/>
        </dgm:presLayoutVars>
      </dgm:prSet>
      <dgm:spPr/>
      <dgm:t>
        <a:bodyPr/>
        <a:lstStyle/>
        <a:p>
          <a:pPr rtl="1"/>
          <a:endParaRPr lang="ar-DZ"/>
        </a:p>
      </dgm:t>
    </dgm:pt>
    <dgm:pt modelId="{E4C31641-BF43-4184-8104-B7BE908D88E7}" type="pres">
      <dgm:prSet presAssocID="{3DD70C0A-FDEE-4A52-9049-46BE8FB87D59}" presName="parentLin" presStyleCnt="0"/>
      <dgm:spPr/>
    </dgm:pt>
    <dgm:pt modelId="{32BEE2CA-B5DD-4D47-867C-E542949E12D8}" type="pres">
      <dgm:prSet presAssocID="{3DD70C0A-FDEE-4A52-9049-46BE8FB87D59}" presName="parentLeftMargin" presStyleLbl="node1" presStyleIdx="0" presStyleCnt="4"/>
      <dgm:spPr/>
      <dgm:t>
        <a:bodyPr/>
        <a:lstStyle/>
        <a:p>
          <a:pPr rtl="1"/>
          <a:endParaRPr lang="ar-DZ"/>
        </a:p>
      </dgm:t>
    </dgm:pt>
    <dgm:pt modelId="{C8AF0782-0717-4E55-9752-6EF3A896FCBB}" type="pres">
      <dgm:prSet presAssocID="{3DD70C0A-FDEE-4A52-9049-46BE8FB87D59}" presName="parentText" presStyleLbl="node1" presStyleIdx="0" presStyleCnt="4">
        <dgm:presLayoutVars>
          <dgm:chMax val="0"/>
          <dgm:bulletEnabled val="1"/>
        </dgm:presLayoutVars>
      </dgm:prSet>
      <dgm:spPr/>
      <dgm:t>
        <a:bodyPr/>
        <a:lstStyle/>
        <a:p>
          <a:pPr rtl="1"/>
          <a:endParaRPr lang="ar-DZ"/>
        </a:p>
      </dgm:t>
    </dgm:pt>
    <dgm:pt modelId="{93BF4832-FAE5-4EE6-80DD-8E0A4E874F76}" type="pres">
      <dgm:prSet presAssocID="{3DD70C0A-FDEE-4A52-9049-46BE8FB87D59}" presName="negativeSpace" presStyleCnt="0"/>
      <dgm:spPr/>
    </dgm:pt>
    <dgm:pt modelId="{1C19361E-8657-47C8-9134-B213C5F37E13}" type="pres">
      <dgm:prSet presAssocID="{3DD70C0A-FDEE-4A52-9049-46BE8FB87D59}" presName="childText" presStyleLbl="conFgAcc1" presStyleIdx="0" presStyleCnt="4">
        <dgm:presLayoutVars>
          <dgm:bulletEnabled val="1"/>
        </dgm:presLayoutVars>
      </dgm:prSet>
      <dgm:spPr/>
    </dgm:pt>
    <dgm:pt modelId="{E6EAC380-6A35-48C2-9A1F-E44B82DD6CDA}" type="pres">
      <dgm:prSet presAssocID="{3D58711F-E36D-42A4-833E-A17EF2405A92}" presName="spaceBetweenRectangles" presStyleCnt="0"/>
      <dgm:spPr/>
    </dgm:pt>
    <dgm:pt modelId="{63616218-9B2B-453B-9542-313A898C1FF3}" type="pres">
      <dgm:prSet presAssocID="{9A15A28F-4AEB-4868-B208-AEC74826D4C0}" presName="parentLin" presStyleCnt="0"/>
      <dgm:spPr/>
    </dgm:pt>
    <dgm:pt modelId="{731E936B-38E0-4064-9870-5F384C2740ED}" type="pres">
      <dgm:prSet presAssocID="{9A15A28F-4AEB-4868-B208-AEC74826D4C0}" presName="parentLeftMargin" presStyleLbl="node1" presStyleIdx="0" presStyleCnt="4"/>
      <dgm:spPr/>
      <dgm:t>
        <a:bodyPr/>
        <a:lstStyle/>
        <a:p>
          <a:pPr rtl="1"/>
          <a:endParaRPr lang="ar-DZ"/>
        </a:p>
      </dgm:t>
    </dgm:pt>
    <dgm:pt modelId="{5C80D457-8E5A-41D1-9840-55AF806C07AB}" type="pres">
      <dgm:prSet presAssocID="{9A15A28F-4AEB-4868-B208-AEC74826D4C0}" presName="parentText" presStyleLbl="node1" presStyleIdx="1" presStyleCnt="4">
        <dgm:presLayoutVars>
          <dgm:chMax val="0"/>
          <dgm:bulletEnabled val="1"/>
        </dgm:presLayoutVars>
      </dgm:prSet>
      <dgm:spPr/>
      <dgm:t>
        <a:bodyPr/>
        <a:lstStyle/>
        <a:p>
          <a:pPr rtl="1"/>
          <a:endParaRPr lang="ar-DZ"/>
        </a:p>
      </dgm:t>
    </dgm:pt>
    <dgm:pt modelId="{E9A9B7FD-D3ED-44EF-B70F-382635D062B8}" type="pres">
      <dgm:prSet presAssocID="{9A15A28F-4AEB-4868-B208-AEC74826D4C0}" presName="negativeSpace" presStyleCnt="0"/>
      <dgm:spPr/>
    </dgm:pt>
    <dgm:pt modelId="{4000A127-25B1-4628-9039-833A704CD0DE}" type="pres">
      <dgm:prSet presAssocID="{9A15A28F-4AEB-4868-B208-AEC74826D4C0}" presName="childText" presStyleLbl="conFgAcc1" presStyleIdx="1" presStyleCnt="4">
        <dgm:presLayoutVars>
          <dgm:bulletEnabled val="1"/>
        </dgm:presLayoutVars>
      </dgm:prSet>
      <dgm:spPr/>
    </dgm:pt>
    <dgm:pt modelId="{A193BF6F-2F0B-4A53-B754-3B6959C7DCB0}" type="pres">
      <dgm:prSet presAssocID="{C55C9A34-4EF1-4CEE-90CD-4691D1026261}" presName="spaceBetweenRectangles" presStyleCnt="0"/>
      <dgm:spPr/>
    </dgm:pt>
    <dgm:pt modelId="{6CA35691-B215-496F-936A-F35969F18A14}" type="pres">
      <dgm:prSet presAssocID="{47B90DEB-CA60-49BD-A7D0-F068C7E497D9}" presName="parentLin" presStyleCnt="0"/>
      <dgm:spPr/>
    </dgm:pt>
    <dgm:pt modelId="{E6CB7FAC-F298-4C0C-BA9F-13E673E31C34}" type="pres">
      <dgm:prSet presAssocID="{47B90DEB-CA60-49BD-A7D0-F068C7E497D9}" presName="parentLeftMargin" presStyleLbl="node1" presStyleIdx="1" presStyleCnt="4"/>
      <dgm:spPr/>
      <dgm:t>
        <a:bodyPr/>
        <a:lstStyle/>
        <a:p>
          <a:pPr rtl="1"/>
          <a:endParaRPr lang="ar-DZ"/>
        </a:p>
      </dgm:t>
    </dgm:pt>
    <dgm:pt modelId="{D7AF4C93-C0F7-45E4-9DAC-31C4DB79B54A}" type="pres">
      <dgm:prSet presAssocID="{47B90DEB-CA60-49BD-A7D0-F068C7E497D9}" presName="parentText" presStyleLbl="node1" presStyleIdx="2" presStyleCnt="4">
        <dgm:presLayoutVars>
          <dgm:chMax val="0"/>
          <dgm:bulletEnabled val="1"/>
        </dgm:presLayoutVars>
      </dgm:prSet>
      <dgm:spPr/>
      <dgm:t>
        <a:bodyPr/>
        <a:lstStyle/>
        <a:p>
          <a:pPr rtl="1"/>
          <a:endParaRPr lang="ar-DZ"/>
        </a:p>
      </dgm:t>
    </dgm:pt>
    <dgm:pt modelId="{11B93896-5BFA-4C96-9234-7879DF36960E}" type="pres">
      <dgm:prSet presAssocID="{47B90DEB-CA60-49BD-A7D0-F068C7E497D9}" presName="negativeSpace" presStyleCnt="0"/>
      <dgm:spPr/>
    </dgm:pt>
    <dgm:pt modelId="{F17A5EEA-AB4D-4410-BF44-884E28C21D84}" type="pres">
      <dgm:prSet presAssocID="{47B90DEB-CA60-49BD-A7D0-F068C7E497D9}" presName="childText" presStyleLbl="conFgAcc1" presStyleIdx="2" presStyleCnt="4">
        <dgm:presLayoutVars>
          <dgm:bulletEnabled val="1"/>
        </dgm:presLayoutVars>
      </dgm:prSet>
      <dgm:spPr/>
    </dgm:pt>
    <dgm:pt modelId="{FC244A61-8CDB-4211-86D0-A5F094646039}" type="pres">
      <dgm:prSet presAssocID="{E33A02F7-F2EE-4ADA-AC7F-C254BBADF72B}" presName="spaceBetweenRectangles" presStyleCnt="0"/>
      <dgm:spPr/>
    </dgm:pt>
    <dgm:pt modelId="{78704DEE-B41F-473A-A552-79E461CD8DFE}" type="pres">
      <dgm:prSet presAssocID="{A50BA2B4-03E6-4D43-B2CB-58FE58586E8B}" presName="parentLin" presStyleCnt="0"/>
      <dgm:spPr/>
    </dgm:pt>
    <dgm:pt modelId="{07DCBB3D-974F-4D96-B3C9-9B38C9A9BD89}" type="pres">
      <dgm:prSet presAssocID="{A50BA2B4-03E6-4D43-B2CB-58FE58586E8B}" presName="parentLeftMargin" presStyleLbl="node1" presStyleIdx="2" presStyleCnt="4"/>
      <dgm:spPr/>
      <dgm:t>
        <a:bodyPr/>
        <a:lstStyle/>
        <a:p>
          <a:pPr rtl="1"/>
          <a:endParaRPr lang="ar-DZ"/>
        </a:p>
      </dgm:t>
    </dgm:pt>
    <dgm:pt modelId="{30E8B652-7EB8-44B4-8614-AE87B9FE222C}" type="pres">
      <dgm:prSet presAssocID="{A50BA2B4-03E6-4D43-B2CB-58FE58586E8B}" presName="parentText" presStyleLbl="node1" presStyleIdx="3" presStyleCnt="4">
        <dgm:presLayoutVars>
          <dgm:chMax val="0"/>
          <dgm:bulletEnabled val="1"/>
        </dgm:presLayoutVars>
      </dgm:prSet>
      <dgm:spPr/>
      <dgm:t>
        <a:bodyPr/>
        <a:lstStyle/>
        <a:p>
          <a:pPr rtl="1"/>
          <a:endParaRPr lang="ar-DZ"/>
        </a:p>
      </dgm:t>
    </dgm:pt>
    <dgm:pt modelId="{1D33BE03-5CFD-484D-B91B-5DD52EAC08CD}" type="pres">
      <dgm:prSet presAssocID="{A50BA2B4-03E6-4D43-B2CB-58FE58586E8B}" presName="negativeSpace" presStyleCnt="0"/>
      <dgm:spPr/>
    </dgm:pt>
    <dgm:pt modelId="{9E04C526-5575-4EB2-AED8-E41227D20D3F}" type="pres">
      <dgm:prSet presAssocID="{A50BA2B4-03E6-4D43-B2CB-58FE58586E8B}" presName="childText" presStyleLbl="conFgAcc1" presStyleIdx="3" presStyleCnt="4">
        <dgm:presLayoutVars>
          <dgm:bulletEnabled val="1"/>
        </dgm:presLayoutVars>
      </dgm:prSet>
      <dgm:spPr/>
    </dgm:pt>
  </dgm:ptLst>
  <dgm:cxnLst>
    <dgm:cxn modelId="{D45E0AB5-DEB8-41C3-B89F-5CD2262A8DAF}" type="presOf" srcId="{A50BA2B4-03E6-4D43-B2CB-58FE58586E8B}" destId="{30E8B652-7EB8-44B4-8614-AE87B9FE222C}" srcOrd="1" destOrd="0" presId="urn:microsoft.com/office/officeart/2005/8/layout/list1"/>
    <dgm:cxn modelId="{BFA61998-8B28-4C3F-A9C2-821AF9E6CBBB}" type="presOf" srcId="{9A15A28F-4AEB-4868-B208-AEC74826D4C0}" destId="{5C80D457-8E5A-41D1-9840-55AF806C07AB}" srcOrd="1" destOrd="0" presId="urn:microsoft.com/office/officeart/2005/8/layout/list1"/>
    <dgm:cxn modelId="{EE26458B-2B52-4D2A-A360-DCA6EBACE36A}" type="presOf" srcId="{D2E6FC4D-BCFF-48D4-AAB3-DA3DA665FC04}" destId="{AB02AB28-E64A-4FB3-86F8-C4E93C4C4922}" srcOrd="0" destOrd="0" presId="urn:microsoft.com/office/officeart/2005/8/layout/list1"/>
    <dgm:cxn modelId="{754B685A-558D-4213-B7D5-9744E4B1A4DB}" type="presOf" srcId="{3DD70C0A-FDEE-4A52-9049-46BE8FB87D59}" destId="{C8AF0782-0717-4E55-9752-6EF3A896FCBB}" srcOrd="1" destOrd="0" presId="urn:microsoft.com/office/officeart/2005/8/layout/list1"/>
    <dgm:cxn modelId="{CF8DEC50-EFF4-4667-A265-13C4610FD71A}" type="presOf" srcId="{47B90DEB-CA60-49BD-A7D0-F068C7E497D9}" destId="{D7AF4C93-C0F7-45E4-9DAC-31C4DB79B54A}" srcOrd="1" destOrd="0" presId="urn:microsoft.com/office/officeart/2005/8/layout/list1"/>
    <dgm:cxn modelId="{9093561B-F839-43D4-84CC-7B3A79A0BB38}" type="presOf" srcId="{9A15A28F-4AEB-4868-B208-AEC74826D4C0}" destId="{731E936B-38E0-4064-9870-5F384C2740ED}" srcOrd="0" destOrd="0" presId="urn:microsoft.com/office/officeart/2005/8/layout/list1"/>
    <dgm:cxn modelId="{9A1983D5-C3B3-4D62-882E-5176B10B2F08}" srcId="{D2E6FC4D-BCFF-48D4-AAB3-DA3DA665FC04}" destId="{3DD70C0A-FDEE-4A52-9049-46BE8FB87D59}" srcOrd="0" destOrd="0" parTransId="{B0F4C3B8-2BC3-42AA-9D4C-634DEEE7DCF1}" sibTransId="{3D58711F-E36D-42A4-833E-A17EF2405A92}"/>
    <dgm:cxn modelId="{8E58B78E-C38A-4733-9569-19E24738168F}" srcId="{D2E6FC4D-BCFF-48D4-AAB3-DA3DA665FC04}" destId="{47B90DEB-CA60-49BD-A7D0-F068C7E497D9}" srcOrd="2" destOrd="0" parTransId="{1291AFDB-EBFC-4A27-87F3-E83661011D6D}" sibTransId="{E33A02F7-F2EE-4ADA-AC7F-C254BBADF72B}"/>
    <dgm:cxn modelId="{9F1C70FA-4AC6-4C39-804C-04AD1EC27163}" srcId="{D2E6FC4D-BCFF-48D4-AAB3-DA3DA665FC04}" destId="{A50BA2B4-03E6-4D43-B2CB-58FE58586E8B}" srcOrd="3" destOrd="0" parTransId="{3E367CF8-9997-49C1-9886-014E127E2A7F}" sibTransId="{E68A9894-A025-448F-883A-0F4F0E75B03B}"/>
    <dgm:cxn modelId="{94F31822-B843-4CEA-90E2-6565100D5B4E}" srcId="{D2E6FC4D-BCFF-48D4-AAB3-DA3DA665FC04}" destId="{9A15A28F-4AEB-4868-B208-AEC74826D4C0}" srcOrd="1" destOrd="0" parTransId="{CE049A00-A7AA-4B6A-A2F3-FD79817D50AA}" sibTransId="{C55C9A34-4EF1-4CEE-90CD-4691D1026261}"/>
    <dgm:cxn modelId="{EC74D929-9D12-4F9E-9775-564D41DAFA48}" type="presOf" srcId="{47B90DEB-CA60-49BD-A7D0-F068C7E497D9}" destId="{E6CB7FAC-F298-4C0C-BA9F-13E673E31C34}" srcOrd="0" destOrd="0" presId="urn:microsoft.com/office/officeart/2005/8/layout/list1"/>
    <dgm:cxn modelId="{D79BC4C0-DC84-4BF1-AA6C-E68ABD251EAA}" type="presOf" srcId="{A50BA2B4-03E6-4D43-B2CB-58FE58586E8B}" destId="{07DCBB3D-974F-4D96-B3C9-9B38C9A9BD89}" srcOrd="0" destOrd="0" presId="urn:microsoft.com/office/officeart/2005/8/layout/list1"/>
    <dgm:cxn modelId="{F7C4D23E-5966-45EF-B47F-199E701C3C3B}" type="presOf" srcId="{3DD70C0A-FDEE-4A52-9049-46BE8FB87D59}" destId="{32BEE2CA-B5DD-4D47-867C-E542949E12D8}" srcOrd="0" destOrd="0" presId="urn:microsoft.com/office/officeart/2005/8/layout/list1"/>
    <dgm:cxn modelId="{FEFF43B1-A859-485E-833D-CC4F5161F8FD}" type="presParOf" srcId="{AB02AB28-E64A-4FB3-86F8-C4E93C4C4922}" destId="{E4C31641-BF43-4184-8104-B7BE908D88E7}" srcOrd="0" destOrd="0" presId="urn:microsoft.com/office/officeart/2005/8/layout/list1"/>
    <dgm:cxn modelId="{50D9E2B4-9BA9-402F-9969-889128075326}" type="presParOf" srcId="{E4C31641-BF43-4184-8104-B7BE908D88E7}" destId="{32BEE2CA-B5DD-4D47-867C-E542949E12D8}" srcOrd="0" destOrd="0" presId="urn:microsoft.com/office/officeart/2005/8/layout/list1"/>
    <dgm:cxn modelId="{5D58428A-696A-41E5-83C0-FACBBA8AC5E1}" type="presParOf" srcId="{E4C31641-BF43-4184-8104-B7BE908D88E7}" destId="{C8AF0782-0717-4E55-9752-6EF3A896FCBB}" srcOrd="1" destOrd="0" presId="urn:microsoft.com/office/officeart/2005/8/layout/list1"/>
    <dgm:cxn modelId="{65E69918-8F87-4C7C-ACD8-3CA17E33DFE6}" type="presParOf" srcId="{AB02AB28-E64A-4FB3-86F8-C4E93C4C4922}" destId="{93BF4832-FAE5-4EE6-80DD-8E0A4E874F76}" srcOrd="1" destOrd="0" presId="urn:microsoft.com/office/officeart/2005/8/layout/list1"/>
    <dgm:cxn modelId="{E5035BE7-00A5-40CC-A856-90C208ECB8C9}" type="presParOf" srcId="{AB02AB28-E64A-4FB3-86F8-C4E93C4C4922}" destId="{1C19361E-8657-47C8-9134-B213C5F37E13}" srcOrd="2" destOrd="0" presId="urn:microsoft.com/office/officeart/2005/8/layout/list1"/>
    <dgm:cxn modelId="{914A6C0A-622C-43D2-8DF3-B3A6BFD0F58F}" type="presParOf" srcId="{AB02AB28-E64A-4FB3-86F8-C4E93C4C4922}" destId="{E6EAC380-6A35-48C2-9A1F-E44B82DD6CDA}" srcOrd="3" destOrd="0" presId="urn:microsoft.com/office/officeart/2005/8/layout/list1"/>
    <dgm:cxn modelId="{BD06A904-DB91-4571-B185-41B69FA1A78E}" type="presParOf" srcId="{AB02AB28-E64A-4FB3-86F8-C4E93C4C4922}" destId="{63616218-9B2B-453B-9542-313A898C1FF3}" srcOrd="4" destOrd="0" presId="urn:microsoft.com/office/officeart/2005/8/layout/list1"/>
    <dgm:cxn modelId="{1A891987-5430-4BAB-AE75-2C7A4E914184}" type="presParOf" srcId="{63616218-9B2B-453B-9542-313A898C1FF3}" destId="{731E936B-38E0-4064-9870-5F384C2740ED}" srcOrd="0" destOrd="0" presId="urn:microsoft.com/office/officeart/2005/8/layout/list1"/>
    <dgm:cxn modelId="{61CA3ED2-2EF1-4315-B176-9D032A31EBFB}" type="presParOf" srcId="{63616218-9B2B-453B-9542-313A898C1FF3}" destId="{5C80D457-8E5A-41D1-9840-55AF806C07AB}" srcOrd="1" destOrd="0" presId="urn:microsoft.com/office/officeart/2005/8/layout/list1"/>
    <dgm:cxn modelId="{CF7D9213-52EB-4ACA-8D43-CD4421B09400}" type="presParOf" srcId="{AB02AB28-E64A-4FB3-86F8-C4E93C4C4922}" destId="{E9A9B7FD-D3ED-44EF-B70F-382635D062B8}" srcOrd="5" destOrd="0" presId="urn:microsoft.com/office/officeart/2005/8/layout/list1"/>
    <dgm:cxn modelId="{5FFE67D3-58DC-44A9-8443-A9182DD36591}" type="presParOf" srcId="{AB02AB28-E64A-4FB3-86F8-C4E93C4C4922}" destId="{4000A127-25B1-4628-9039-833A704CD0DE}" srcOrd="6" destOrd="0" presId="urn:microsoft.com/office/officeart/2005/8/layout/list1"/>
    <dgm:cxn modelId="{B4CA5462-DCDB-4886-B754-C745D3F13E49}" type="presParOf" srcId="{AB02AB28-E64A-4FB3-86F8-C4E93C4C4922}" destId="{A193BF6F-2F0B-4A53-B754-3B6959C7DCB0}" srcOrd="7" destOrd="0" presId="urn:microsoft.com/office/officeart/2005/8/layout/list1"/>
    <dgm:cxn modelId="{941E60E8-B9FE-4306-809D-41D2D1D13A83}" type="presParOf" srcId="{AB02AB28-E64A-4FB3-86F8-C4E93C4C4922}" destId="{6CA35691-B215-496F-936A-F35969F18A14}" srcOrd="8" destOrd="0" presId="urn:microsoft.com/office/officeart/2005/8/layout/list1"/>
    <dgm:cxn modelId="{1EEA582F-76E6-4CBB-89A8-7FEE9B5DC0B0}" type="presParOf" srcId="{6CA35691-B215-496F-936A-F35969F18A14}" destId="{E6CB7FAC-F298-4C0C-BA9F-13E673E31C34}" srcOrd="0" destOrd="0" presId="urn:microsoft.com/office/officeart/2005/8/layout/list1"/>
    <dgm:cxn modelId="{1044C989-0F92-4613-9FEE-1691AA6473B2}" type="presParOf" srcId="{6CA35691-B215-496F-936A-F35969F18A14}" destId="{D7AF4C93-C0F7-45E4-9DAC-31C4DB79B54A}" srcOrd="1" destOrd="0" presId="urn:microsoft.com/office/officeart/2005/8/layout/list1"/>
    <dgm:cxn modelId="{FF83BAA9-07E5-47C2-A959-835AC1604122}" type="presParOf" srcId="{AB02AB28-E64A-4FB3-86F8-C4E93C4C4922}" destId="{11B93896-5BFA-4C96-9234-7879DF36960E}" srcOrd="9" destOrd="0" presId="urn:microsoft.com/office/officeart/2005/8/layout/list1"/>
    <dgm:cxn modelId="{FA5EE77F-2ECD-4319-9C96-D962CA94D7E6}" type="presParOf" srcId="{AB02AB28-E64A-4FB3-86F8-C4E93C4C4922}" destId="{F17A5EEA-AB4D-4410-BF44-884E28C21D84}" srcOrd="10" destOrd="0" presId="urn:microsoft.com/office/officeart/2005/8/layout/list1"/>
    <dgm:cxn modelId="{9A61FBF8-ADDB-4B9E-8B8D-7513D6B66394}" type="presParOf" srcId="{AB02AB28-E64A-4FB3-86F8-C4E93C4C4922}" destId="{FC244A61-8CDB-4211-86D0-A5F094646039}" srcOrd="11" destOrd="0" presId="urn:microsoft.com/office/officeart/2005/8/layout/list1"/>
    <dgm:cxn modelId="{D136FC94-6640-44D3-B4DE-2AD08641B86B}" type="presParOf" srcId="{AB02AB28-E64A-4FB3-86F8-C4E93C4C4922}" destId="{78704DEE-B41F-473A-A552-79E461CD8DFE}" srcOrd="12" destOrd="0" presId="urn:microsoft.com/office/officeart/2005/8/layout/list1"/>
    <dgm:cxn modelId="{EB50D208-BBFD-4D99-8B06-9FA087FA0A5D}" type="presParOf" srcId="{78704DEE-B41F-473A-A552-79E461CD8DFE}" destId="{07DCBB3D-974F-4D96-B3C9-9B38C9A9BD89}" srcOrd="0" destOrd="0" presId="urn:microsoft.com/office/officeart/2005/8/layout/list1"/>
    <dgm:cxn modelId="{2BBE26E0-03A6-4FE9-A444-EB0AE2FF442A}" type="presParOf" srcId="{78704DEE-B41F-473A-A552-79E461CD8DFE}" destId="{30E8B652-7EB8-44B4-8614-AE87B9FE222C}" srcOrd="1" destOrd="0" presId="urn:microsoft.com/office/officeart/2005/8/layout/list1"/>
    <dgm:cxn modelId="{07212C24-941F-41D8-BA92-A7E8C9400B40}" type="presParOf" srcId="{AB02AB28-E64A-4FB3-86F8-C4E93C4C4922}" destId="{1D33BE03-5CFD-484D-B91B-5DD52EAC08CD}" srcOrd="13" destOrd="0" presId="urn:microsoft.com/office/officeart/2005/8/layout/list1"/>
    <dgm:cxn modelId="{A1844367-2C35-4411-B21F-96CA6E0750EB}" type="presParOf" srcId="{AB02AB28-E64A-4FB3-86F8-C4E93C4C4922}" destId="{9E04C526-5575-4EB2-AED8-E41227D20D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61E-8657-47C8-9134-B213C5F37E13}">
      <dsp:nvSpPr>
        <dsp:cNvPr id="0" name=""/>
        <dsp:cNvSpPr/>
      </dsp:nvSpPr>
      <dsp:spPr>
        <a:xfrm>
          <a:off x="0" y="347020"/>
          <a:ext cx="6096000" cy="579600"/>
        </a:xfrm>
        <a:prstGeom prst="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AF0782-0717-4E55-9752-6EF3A896FCBB}">
      <dsp:nvSpPr>
        <dsp:cNvPr id="0" name=""/>
        <dsp:cNvSpPr/>
      </dsp:nvSpPr>
      <dsp:spPr>
        <a:xfrm>
          <a:off x="304800" y="7539"/>
          <a:ext cx="4267200" cy="67896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r" defTabSz="1022350" rtl="1">
            <a:lnSpc>
              <a:spcPct val="90000"/>
            </a:lnSpc>
            <a:spcBef>
              <a:spcPct val="0"/>
            </a:spcBef>
            <a:spcAft>
              <a:spcPct val="35000"/>
            </a:spcAft>
          </a:pPr>
          <a:r>
            <a:rPr lang="ar-DZ" sz="2300" b="1" kern="1200" dirty="0" smtClean="0">
              <a:solidFill>
                <a:schemeClr val="tx1"/>
              </a:solidFill>
            </a:rPr>
            <a:t>تحديد العملاء</a:t>
          </a:r>
          <a:endParaRPr lang="ar-DZ" sz="2300" b="1" kern="1200" dirty="0">
            <a:solidFill>
              <a:schemeClr val="tx1"/>
            </a:solidFill>
          </a:endParaRPr>
        </a:p>
      </dsp:txBody>
      <dsp:txXfrm>
        <a:off x="337944" y="40683"/>
        <a:ext cx="4200912" cy="612672"/>
      </dsp:txXfrm>
    </dsp:sp>
    <dsp:sp modelId="{4000A127-25B1-4628-9039-833A704CD0DE}">
      <dsp:nvSpPr>
        <dsp:cNvPr id="0" name=""/>
        <dsp:cNvSpPr/>
      </dsp:nvSpPr>
      <dsp:spPr>
        <a:xfrm>
          <a:off x="0" y="1390300"/>
          <a:ext cx="6096000" cy="579600"/>
        </a:xfrm>
        <a:prstGeom prst="rect">
          <a:avLst/>
        </a:prstGeom>
        <a:solidFill>
          <a:schemeClr val="lt1">
            <a:alpha val="90000"/>
            <a:hueOff val="0"/>
            <a:satOff val="0"/>
            <a:lumOff val="0"/>
            <a:alphaOff val="0"/>
          </a:schemeClr>
        </a:solidFill>
        <a:ln w="19050" cap="flat" cmpd="sng" algn="ctr">
          <a:solidFill>
            <a:schemeClr val="accent4">
              <a:hueOff val="2494993"/>
              <a:satOff val="-13796"/>
              <a:lumOff val="-1176"/>
              <a:alphaOff val="0"/>
            </a:schemeClr>
          </a:solidFill>
          <a:prstDash val="solid"/>
        </a:ln>
        <a:effectLst/>
      </dsp:spPr>
      <dsp:style>
        <a:lnRef idx="2">
          <a:scrgbClr r="0" g="0" b="0"/>
        </a:lnRef>
        <a:fillRef idx="1">
          <a:scrgbClr r="0" g="0" b="0"/>
        </a:fillRef>
        <a:effectRef idx="0">
          <a:scrgbClr r="0" g="0" b="0"/>
        </a:effectRef>
        <a:fontRef idx="minor"/>
      </dsp:style>
    </dsp:sp>
    <dsp:sp modelId="{5C80D457-8E5A-41D1-9840-55AF806C07AB}">
      <dsp:nvSpPr>
        <dsp:cNvPr id="0" name=""/>
        <dsp:cNvSpPr/>
      </dsp:nvSpPr>
      <dsp:spPr>
        <a:xfrm>
          <a:off x="304800" y="1050819"/>
          <a:ext cx="4267200" cy="678960"/>
        </a:xfrm>
        <a:prstGeom prst="roundRect">
          <a:avLst/>
        </a:prstGeom>
        <a:solidFill>
          <a:schemeClr val="accent4">
            <a:hueOff val="2494993"/>
            <a:satOff val="-13796"/>
            <a:lumOff val="-117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r" defTabSz="1022350" rtl="1">
            <a:lnSpc>
              <a:spcPct val="90000"/>
            </a:lnSpc>
            <a:spcBef>
              <a:spcPct val="0"/>
            </a:spcBef>
            <a:spcAft>
              <a:spcPct val="35000"/>
            </a:spcAft>
          </a:pPr>
          <a:r>
            <a:rPr lang="ar-DZ" sz="2300" b="1" kern="1200" dirty="0" smtClean="0">
              <a:solidFill>
                <a:schemeClr val="tx1"/>
              </a:solidFill>
            </a:rPr>
            <a:t>تمييز العملاء</a:t>
          </a:r>
          <a:endParaRPr lang="ar-DZ" sz="2300" b="1" kern="1200" dirty="0">
            <a:solidFill>
              <a:schemeClr val="tx1"/>
            </a:solidFill>
          </a:endParaRPr>
        </a:p>
      </dsp:txBody>
      <dsp:txXfrm>
        <a:off x="337944" y="1083963"/>
        <a:ext cx="4200912" cy="612672"/>
      </dsp:txXfrm>
    </dsp:sp>
    <dsp:sp modelId="{F17A5EEA-AB4D-4410-BF44-884E28C21D84}">
      <dsp:nvSpPr>
        <dsp:cNvPr id="0" name=""/>
        <dsp:cNvSpPr/>
      </dsp:nvSpPr>
      <dsp:spPr>
        <a:xfrm>
          <a:off x="0" y="2433580"/>
          <a:ext cx="6096000" cy="579600"/>
        </a:xfrm>
        <a:prstGeom prst="rect">
          <a:avLst/>
        </a:prstGeom>
        <a:solidFill>
          <a:schemeClr val="lt1">
            <a:alpha val="90000"/>
            <a:hueOff val="0"/>
            <a:satOff val="0"/>
            <a:lumOff val="0"/>
            <a:alphaOff val="0"/>
          </a:schemeClr>
        </a:solidFill>
        <a:ln w="19050" cap="flat" cmpd="sng" algn="ctr">
          <a:solidFill>
            <a:schemeClr val="accent4">
              <a:hueOff val="4989986"/>
              <a:satOff val="-27591"/>
              <a:lumOff val="-2353"/>
              <a:alphaOff val="0"/>
            </a:schemeClr>
          </a:solidFill>
          <a:prstDash val="solid"/>
        </a:ln>
        <a:effectLst/>
      </dsp:spPr>
      <dsp:style>
        <a:lnRef idx="2">
          <a:scrgbClr r="0" g="0" b="0"/>
        </a:lnRef>
        <a:fillRef idx="1">
          <a:scrgbClr r="0" g="0" b="0"/>
        </a:fillRef>
        <a:effectRef idx="0">
          <a:scrgbClr r="0" g="0" b="0"/>
        </a:effectRef>
        <a:fontRef idx="minor"/>
      </dsp:style>
    </dsp:sp>
    <dsp:sp modelId="{D7AF4C93-C0F7-45E4-9DAC-31C4DB79B54A}">
      <dsp:nvSpPr>
        <dsp:cNvPr id="0" name=""/>
        <dsp:cNvSpPr/>
      </dsp:nvSpPr>
      <dsp:spPr>
        <a:xfrm>
          <a:off x="304800" y="2094100"/>
          <a:ext cx="4267200" cy="678960"/>
        </a:xfrm>
        <a:prstGeom prst="roundRect">
          <a:avLst/>
        </a:prstGeom>
        <a:solidFill>
          <a:schemeClr val="accent4">
            <a:hueOff val="4989986"/>
            <a:satOff val="-27591"/>
            <a:lumOff val="-23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r" defTabSz="1022350" rtl="1">
            <a:lnSpc>
              <a:spcPct val="90000"/>
            </a:lnSpc>
            <a:spcBef>
              <a:spcPct val="0"/>
            </a:spcBef>
            <a:spcAft>
              <a:spcPct val="35000"/>
            </a:spcAft>
          </a:pPr>
          <a:r>
            <a:rPr lang="ar-DZ" sz="2300" b="1" kern="1200" dirty="0" smtClean="0">
              <a:solidFill>
                <a:schemeClr val="tx1"/>
              </a:solidFill>
            </a:rPr>
            <a:t>التفاعل مع العملاء</a:t>
          </a:r>
          <a:endParaRPr lang="ar-DZ" sz="2300" b="1" kern="1200" dirty="0">
            <a:solidFill>
              <a:schemeClr val="tx1"/>
            </a:solidFill>
          </a:endParaRPr>
        </a:p>
      </dsp:txBody>
      <dsp:txXfrm>
        <a:off x="337944" y="2127244"/>
        <a:ext cx="4200912" cy="612672"/>
      </dsp:txXfrm>
    </dsp:sp>
    <dsp:sp modelId="{9E04C526-5575-4EB2-AED8-E41227D20D3F}">
      <dsp:nvSpPr>
        <dsp:cNvPr id="0" name=""/>
        <dsp:cNvSpPr/>
      </dsp:nvSpPr>
      <dsp:spPr>
        <a:xfrm>
          <a:off x="0" y="3476860"/>
          <a:ext cx="6096000" cy="579600"/>
        </a:xfrm>
        <a:prstGeom prst="rect">
          <a:avLst/>
        </a:prstGeom>
        <a:solidFill>
          <a:schemeClr val="lt1">
            <a:alpha val="90000"/>
            <a:hueOff val="0"/>
            <a:satOff val="0"/>
            <a:lumOff val="0"/>
            <a:alphaOff val="0"/>
          </a:schemeClr>
        </a:solidFill>
        <a:ln w="19050" cap="flat" cmpd="sng" algn="ctr">
          <a:solidFill>
            <a:schemeClr val="accent4">
              <a:hueOff val="7484979"/>
              <a:satOff val="-41387"/>
              <a:lumOff val="-3529"/>
              <a:alphaOff val="0"/>
            </a:schemeClr>
          </a:solidFill>
          <a:prstDash val="solid"/>
        </a:ln>
        <a:effectLst/>
      </dsp:spPr>
      <dsp:style>
        <a:lnRef idx="2">
          <a:scrgbClr r="0" g="0" b="0"/>
        </a:lnRef>
        <a:fillRef idx="1">
          <a:scrgbClr r="0" g="0" b="0"/>
        </a:fillRef>
        <a:effectRef idx="0">
          <a:scrgbClr r="0" g="0" b="0"/>
        </a:effectRef>
        <a:fontRef idx="minor"/>
      </dsp:style>
    </dsp:sp>
    <dsp:sp modelId="{30E8B652-7EB8-44B4-8614-AE87B9FE222C}">
      <dsp:nvSpPr>
        <dsp:cNvPr id="0" name=""/>
        <dsp:cNvSpPr/>
      </dsp:nvSpPr>
      <dsp:spPr>
        <a:xfrm>
          <a:off x="304800" y="3137380"/>
          <a:ext cx="4267200" cy="678960"/>
        </a:xfrm>
        <a:prstGeom prst="roundRect">
          <a:avLst/>
        </a:prstGeom>
        <a:solidFill>
          <a:schemeClr val="accent4">
            <a:hueOff val="7484979"/>
            <a:satOff val="-41387"/>
            <a:lumOff val="-352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r" defTabSz="1022350" rtl="1">
            <a:lnSpc>
              <a:spcPct val="90000"/>
            </a:lnSpc>
            <a:spcBef>
              <a:spcPct val="0"/>
            </a:spcBef>
            <a:spcAft>
              <a:spcPct val="35000"/>
            </a:spcAft>
          </a:pPr>
          <a:r>
            <a:rPr lang="ar-DZ" sz="2300" b="1" kern="1200" dirty="0" smtClean="0">
              <a:solidFill>
                <a:schemeClr val="tx1"/>
              </a:solidFill>
            </a:rPr>
            <a:t>استدامة العلاقة مع العملاء</a:t>
          </a:r>
          <a:endParaRPr lang="ar-DZ" sz="2300" b="1" kern="1200" dirty="0">
            <a:solidFill>
              <a:schemeClr val="tx1"/>
            </a:solidFill>
          </a:endParaRPr>
        </a:p>
      </dsp:txBody>
      <dsp:txXfrm>
        <a:off x="337944" y="3170524"/>
        <a:ext cx="4200912"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3/13/2025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‹N°›</a:t>
            </a:fld>
            <a:endParaRPr lang="en-US"/>
          </a:p>
        </p:txBody>
      </p:sp>
    </p:spTree>
    <p:extLst>
      <p:ext uri="{BB962C8B-B14F-4D97-AF65-F5344CB8AC3E}">
        <p14:creationId xmlns:p14="http://schemas.microsoft.com/office/powerpoint/2010/main" val="3224047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white">
          <a:xfrm>
            <a:off x="0" y="4038599"/>
            <a:ext cx="9144000" cy="1930879"/>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4111751"/>
            <a:ext cx="1371600" cy="1776953"/>
          </a:xfrm>
          <a:prstGeom prst="rect">
            <a:avLst/>
          </a:prstGeom>
          <a:gradFill flip="none" rotWithShape="1">
            <a:gsLst>
              <a:gs pos="0">
                <a:schemeClr val="accent4">
                  <a:lumMod val="60000"/>
                  <a:lumOff val="40000"/>
                </a:schemeClr>
              </a:gs>
              <a:gs pos="50000">
                <a:schemeClr val="accent4">
                  <a:lumMod val="20000"/>
                  <a:lumOff val="80000"/>
                </a:schemeClr>
              </a:gs>
              <a:gs pos="100000">
                <a:schemeClr val="tx1"/>
              </a:gs>
            </a:gsLst>
            <a:lin ang="108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1371600" y="4111751"/>
            <a:ext cx="7772400" cy="1776953"/>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1371600" y="4191000"/>
            <a:ext cx="7467600" cy="1066800"/>
          </a:xfrm>
        </p:spPr>
        <p:txBody>
          <a:bodyPr anchor="b">
            <a:normAutofit/>
          </a:bodyPr>
          <a:lstStyle>
            <a:lvl1pPr>
              <a:defRPr sz="4400" cap="none" baseline="0">
                <a:solidFill>
                  <a:schemeClr val="tx1"/>
                </a:solidFill>
              </a:defRPr>
            </a:lvl1pPr>
          </a:lstStyle>
          <a:p>
            <a:r>
              <a:rPr kumimoji="0" lang="fr-FR" smtClean="0"/>
              <a:t>Modifiez le style du titre</a:t>
            </a:r>
            <a:endParaRPr kumimoji="0" lang="en-US"/>
          </a:p>
        </p:txBody>
      </p:sp>
      <p:sp>
        <p:nvSpPr>
          <p:cNvPr id="9" name="Subtitle 8"/>
          <p:cNvSpPr>
            <a:spLocks noGrp="1"/>
          </p:cNvSpPr>
          <p:nvPr>
            <p:ph type="subTitle" idx="1"/>
          </p:nvPr>
        </p:nvSpPr>
        <p:spPr>
          <a:xfrm>
            <a:off x="1371600" y="5257800"/>
            <a:ext cx="7467600" cy="609600"/>
          </a:xfrm>
        </p:spPr>
        <p:txBody>
          <a:bodyPr anchor="t" anchorCtr="0">
            <a:normAutofit/>
          </a:bodyPr>
          <a:lstStyle>
            <a:lvl1pPr marL="0" indent="0" algn="l">
              <a:buNone/>
              <a:defRPr sz="2400">
                <a:solidFill>
                  <a:schemeClr val="accent3">
                    <a:lumMod val="60000"/>
                    <a:lumOff val="4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Date Placeholder 27"/>
          <p:cNvSpPr>
            <a:spLocks noGrp="1"/>
          </p:cNvSpPr>
          <p:nvPr>
            <p:ph type="dt" sz="half" idx="10"/>
          </p:nvPr>
        </p:nvSpPr>
        <p:spPr>
          <a:xfrm>
            <a:off x="1371600" y="6233160"/>
            <a:ext cx="1752600" cy="320040"/>
          </a:xfrm>
          <a:prstGeom prst="rect">
            <a:avLst/>
          </a:prstGeom>
        </p:spPr>
        <p:txBody>
          <a:bodyPr anchor="b" anchorCtr="0">
            <a:noAutofit/>
          </a:bodyPr>
          <a:lstStyle>
            <a:lvl1pPr algn="l">
              <a:defRPr sz="1400">
                <a:solidFill>
                  <a:schemeClr val="bg2"/>
                </a:solidFill>
              </a:defRPr>
            </a:lvl1pPr>
          </a:lstStyle>
          <a:p>
            <a:fld id="{DA480A42-1B47-4A74-9A1D-F67E9D003F15}" type="datetimeFigureOut">
              <a:rPr lang="en-US" smtClean="0"/>
              <a:pPr/>
              <a:t>3/13/2025</a:t>
            </a:fld>
            <a:endParaRPr lang="en-US"/>
          </a:p>
        </p:txBody>
      </p:sp>
      <p:sp>
        <p:nvSpPr>
          <p:cNvPr id="17" name="Footer Placeholder 16"/>
          <p:cNvSpPr>
            <a:spLocks noGrp="1"/>
          </p:cNvSpPr>
          <p:nvPr>
            <p:ph type="ftr" sz="quarter" idx="11"/>
          </p:nvPr>
        </p:nvSpPr>
        <p:spPr>
          <a:xfrm>
            <a:off x="3200399" y="6233160"/>
            <a:ext cx="4752393" cy="320040"/>
          </a:xfrm>
          <a:prstGeom prst="rect">
            <a:avLst/>
          </a:prstGeom>
        </p:spPr>
        <p:txBody>
          <a:bodyPr anchor="b" anchorCtr="0"/>
          <a:lstStyle>
            <a:lvl1pPr algn="r">
              <a:defRPr>
                <a:solidFill>
                  <a:schemeClr val="bg2"/>
                </a:solidFill>
              </a:defRPr>
            </a:lvl1pPr>
          </a:lstStyle>
          <a:p>
            <a:endParaRPr lang="en-US"/>
          </a:p>
        </p:txBody>
      </p:sp>
      <p:sp>
        <p:nvSpPr>
          <p:cNvPr id="29" name="Slide Number Placeholder 28"/>
          <p:cNvSpPr>
            <a:spLocks noGrp="1"/>
          </p:cNvSpPr>
          <p:nvPr>
            <p:ph type="sldNum" sz="quarter" idx="12"/>
          </p:nvPr>
        </p:nvSpPr>
        <p:spPr>
          <a:xfrm>
            <a:off x="8001000" y="6233160"/>
            <a:ext cx="838200" cy="320040"/>
          </a:xfrm>
          <a:prstGeom prst="rect">
            <a:avLst/>
          </a:prstGeom>
        </p:spPr>
        <p:txBody>
          <a:bodyPr anchor="b" anchorCtr="0"/>
          <a:lstStyle>
            <a:lvl1pPr>
              <a:defRPr>
                <a:solidFill>
                  <a:schemeClr val="bg2"/>
                </a:solidFill>
              </a:defRPr>
            </a:lvl1pPr>
          </a:lstStyle>
          <a:p>
            <a:fld id="{4024F9E6-8BD1-4849-86DE-3CD23B63DC4B}"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DA480A42-1B47-4A74-9A1D-F67E9D003F15}" type="datetimeFigureOut">
              <a:rPr lang="en-US" smtClean="0"/>
              <a:pPr/>
              <a:t>3/13/2025</a:t>
            </a:fld>
            <a:endParaRPr lang="en-US"/>
          </a:p>
        </p:txBody>
      </p:sp>
      <p:sp>
        <p:nvSpPr>
          <p:cNvPr id="8" name="Slide Number Placeholder 7"/>
          <p:cNvSpPr>
            <a:spLocks noGrp="1"/>
          </p:cNvSpPr>
          <p:nvPr>
            <p:ph type="sldNum" sz="quarter" idx="11"/>
          </p:nvPr>
        </p:nvSpPr>
        <p:spPr/>
        <p:txBody>
          <a:bodyPr/>
          <a:lstStyle/>
          <a:p>
            <a:fld id="{4024F9E6-8BD1-4849-86DE-3CD23B63DC4B}" type="slidenum">
              <a:rPr lang="en-US" smtClean="0"/>
              <a:pPr/>
              <a:t>‹N°›</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Pr>
        <a:gradFill flip="none" rotWithShape="1">
          <a:gsLst>
            <a:gs pos="0">
              <a:schemeClr val="accent3">
                <a:lumMod val="60000"/>
                <a:lumOff val="40000"/>
              </a:schemeClr>
            </a:gs>
            <a:gs pos="50000">
              <a:schemeClr val="accent3">
                <a:lumMod val="20000"/>
                <a:lumOff val="80000"/>
              </a:schemeClr>
            </a:gs>
            <a:gs pos="100000">
              <a:schemeClr val="bg1"/>
            </a:gs>
          </a:gsLst>
          <a:lin ang="8100000" scaled="1"/>
          <a:tileRect/>
        </a:gra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609600"/>
            <a:ext cx="6019800" cy="5516564"/>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Rectangle 6"/>
          <p:cNvSpPr/>
          <p:nvPr/>
        </p:nvSpPr>
        <p:spPr bwMode="white">
          <a:xfrm>
            <a:off x="8823960"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8915400" y="533400"/>
            <a:ext cx="228600" cy="6324600"/>
          </a:xfrm>
          <a:prstGeom prst="rect">
            <a:avLst/>
          </a:prstGeom>
          <a:solidFill>
            <a:schemeClr val="tx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0" y="0"/>
            <a:ext cx="9144000" cy="533400"/>
          </a:xfrm>
          <a:prstGeom prst="rect">
            <a:avLst/>
          </a:prstGeom>
          <a:gradFill>
            <a:gsLst>
              <a:gs pos="0">
                <a:schemeClr val="accent4">
                  <a:lumMod val="60000"/>
                  <a:lumOff val="40000"/>
                </a:schemeClr>
              </a:gs>
              <a:gs pos="50000">
                <a:schemeClr val="accent4">
                  <a:lumMod val="20000"/>
                  <a:lumOff val="80000"/>
                </a:schemeClr>
              </a:gs>
              <a:gs pos="100000">
                <a:schemeClr val="bg1"/>
              </a:gs>
            </a:gsLst>
            <a:lin ang="10800000" scaled="1"/>
          </a:gra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 name="Date Placeholder 9"/>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1" name="Slide Number Placeholder 10"/>
          <p:cNvSpPr>
            <a:spLocks noGrp="1"/>
          </p:cNvSpPr>
          <p:nvPr>
            <p:ph type="sldNum" sz="quarter" idx="11"/>
          </p:nvPr>
        </p:nvSpPr>
        <p:spPr/>
        <p:txBody>
          <a:bodyPr/>
          <a:lstStyle/>
          <a:p>
            <a:fld id="{4024F9E6-8BD1-4849-86DE-3CD23B63DC4B}" type="slidenum">
              <a:rPr lang="en-US" smtClean="0"/>
              <a:pPr/>
              <a:t>‹N°›</a:t>
            </a:fld>
            <a:endParaRPr lang="en-US"/>
          </a:p>
        </p:txBody>
      </p:sp>
      <p:sp>
        <p:nvSpPr>
          <p:cNvPr id="12" name="Footer Placeholder 11"/>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762000" y="1600200"/>
            <a:ext cx="8004048"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Title 10"/>
          <p:cNvSpPr>
            <a:spLocks noGrp="1"/>
          </p:cNvSpPr>
          <p:nvPr>
            <p:ph type="title"/>
          </p:nvPr>
        </p:nvSpPr>
        <p:spPr/>
        <p:txBody>
          <a:bodyPr/>
          <a:lstStyle/>
          <a:p>
            <a:r>
              <a:rPr lang="fr-FR" smtClean="0"/>
              <a:t>Modifiez le style du titre</a:t>
            </a:r>
            <a:endParaRPr lang="en-US"/>
          </a:p>
        </p:txBody>
      </p:sp>
      <p:sp>
        <p:nvSpPr>
          <p:cNvPr id="12" name="Date Placeholder 11"/>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3" name="Slide Number Placeholder 12"/>
          <p:cNvSpPr>
            <a:spLocks noGrp="1"/>
          </p:cNvSpPr>
          <p:nvPr>
            <p:ph type="sldNum" sz="quarter" idx="11"/>
          </p:nvPr>
        </p:nvSpPr>
        <p:spPr/>
        <p:txBody>
          <a:bodyPr/>
          <a:lstStyle/>
          <a:p>
            <a:fld id="{4024F9E6-8BD1-4849-86DE-3CD23B63DC4B}" type="slidenum">
              <a:rPr lang="en-US" smtClean="0"/>
              <a:pPr/>
              <a:t>‹N°›</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620000"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371600" cy="990600"/>
          </a:xfrm>
          <a:prstGeom prst="rect">
            <a:avLst/>
          </a:prstGeom>
          <a:gradFill flip="none" rotWithShape="1">
            <a:gsLst>
              <a:gs pos="0">
                <a:schemeClr val="accent4">
                  <a:lumMod val="60000"/>
                  <a:lumOff val="40000"/>
                </a:schemeClr>
              </a:gs>
              <a:gs pos="50000">
                <a:schemeClr val="accent4">
                  <a:lumMod val="20000"/>
                  <a:lumOff val="80000"/>
                </a:schemeClr>
              </a:gs>
              <a:gs pos="100000">
                <a:schemeClr val="bg1"/>
              </a:gs>
            </a:gsLst>
            <a:lin ang="108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tx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nchor="ctr" anchorCtr="0"/>
          <a:lstStyle>
            <a:lvl1pPr algn="l">
              <a:buNone/>
              <a:defRPr sz="4400" b="0" cap="none">
                <a:solidFill>
                  <a:srgbClr val="FFFFFF"/>
                </a:solidFill>
              </a:defRPr>
            </a:lvl1pPr>
          </a:lstStyle>
          <a:p>
            <a:r>
              <a:rPr kumimoji="0" lang="fr-FR" smtClean="0"/>
              <a:t>Modifiez le style du titre</a:t>
            </a:r>
            <a:endParaRPr kumimoji="0" lang="en-US"/>
          </a:p>
        </p:txBody>
      </p:sp>
      <p:sp>
        <p:nvSpPr>
          <p:cNvPr id="10" name="Date Placeholder 9"/>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1" name="Slide Number Placeholder 10"/>
          <p:cNvSpPr>
            <a:spLocks noGrp="1"/>
          </p:cNvSpPr>
          <p:nvPr>
            <p:ph type="sldNum" sz="quarter" idx="11"/>
          </p:nvPr>
        </p:nvSpPr>
        <p:spPr/>
        <p:txBody>
          <a:bodyPr/>
          <a:lstStyle/>
          <a:p>
            <a:fld id="{4024F9E6-8BD1-4849-86DE-3CD23B63DC4B}" type="slidenum">
              <a:rPr lang="en-US" smtClean="0"/>
              <a:pPr/>
              <a:t>‹N°›</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9" name="Content Placeholder 8"/>
          <p:cNvSpPr>
            <a:spLocks noGrp="1"/>
          </p:cNvSpPr>
          <p:nvPr>
            <p:ph sz="quarter" idx="1"/>
          </p:nvPr>
        </p:nvSpPr>
        <p:spPr>
          <a:xfrm>
            <a:off x="762000" y="1589567"/>
            <a:ext cx="38862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Content Placeholder 10"/>
          <p:cNvSpPr>
            <a:spLocks noGrp="1"/>
          </p:cNvSpPr>
          <p:nvPr>
            <p:ph sz="quarter" idx="2"/>
          </p:nvPr>
        </p:nvSpPr>
        <p:spPr>
          <a:xfrm>
            <a:off x="4876800" y="1589567"/>
            <a:ext cx="38862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Title 12"/>
          <p:cNvSpPr>
            <a:spLocks noGrp="1"/>
          </p:cNvSpPr>
          <p:nvPr>
            <p:ph type="title"/>
          </p:nvPr>
        </p:nvSpPr>
        <p:spPr/>
        <p:txBody>
          <a:bodyPr/>
          <a:lstStyle/>
          <a:p>
            <a:r>
              <a:rPr lang="fr-FR" smtClean="0"/>
              <a:t>Modifiez le style du titre</a:t>
            </a:r>
            <a:endParaRPr lang="en-US"/>
          </a:p>
        </p:txBody>
      </p:sp>
      <p:sp>
        <p:nvSpPr>
          <p:cNvPr id="14" name="Date Placeholder 13"/>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5" name="Slide Number Placeholder 14"/>
          <p:cNvSpPr>
            <a:spLocks noGrp="1"/>
          </p:cNvSpPr>
          <p:nvPr>
            <p:ph type="sldNum" sz="quarter" idx="11"/>
          </p:nvPr>
        </p:nvSpPr>
        <p:spPr/>
        <p:txBody>
          <a:bodyPr/>
          <a:lstStyle/>
          <a:p>
            <a:fld id="{4024F9E6-8BD1-4849-86DE-3CD23B63DC4B}" type="slidenum">
              <a:rPr lang="en-US" smtClean="0"/>
              <a:pPr/>
              <a:t>‹N°›</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1" name="Content Placeholder 10"/>
          <p:cNvSpPr>
            <a:spLocks noGrp="1"/>
          </p:cNvSpPr>
          <p:nvPr>
            <p:ph sz="quarter" idx="2"/>
          </p:nvPr>
        </p:nvSpPr>
        <p:spPr>
          <a:xfrm>
            <a:off x="762000" y="2438400"/>
            <a:ext cx="3886200" cy="35814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Content Placeholder 12"/>
          <p:cNvSpPr>
            <a:spLocks noGrp="1"/>
          </p:cNvSpPr>
          <p:nvPr>
            <p:ph sz="quarter" idx="4"/>
          </p:nvPr>
        </p:nvSpPr>
        <p:spPr>
          <a:xfrm>
            <a:off x="4876800" y="2438400"/>
            <a:ext cx="3886200" cy="35814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6" name="Text Placeholder 15"/>
          <p:cNvSpPr>
            <a:spLocks noGrp="1"/>
          </p:cNvSpPr>
          <p:nvPr>
            <p:ph type="body" sz="quarter" idx="1"/>
          </p:nvPr>
        </p:nvSpPr>
        <p:spPr>
          <a:xfrm>
            <a:off x="762000" y="1752600"/>
            <a:ext cx="3886200" cy="640080"/>
          </a:xfrm>
          <a:solidFill>
            <a:schemeClr val="accent3"/>
          </a:solidFill>
        </p:spPr>
        <p:txBody>
          <a:bodyPr rtlCol="0" anchor="ctr"/>
          <a:lstStyle>
            <a:lvl1pPr marL="0" indent="0">
              <a:buFontTx/>
              <a:buNone/>
              <a:defRPr sz="2000" b="0">
                <a:solidFill>
                  <a:srgbClr val="FFFFFF"/>
                </a:solidFill>
              </a:defRPr>
            </a:lvl1pPr>
          </a:lstStyle>
          <a:p>
            <a:pPr lvl="0" eaLnBrk="1" latinLnBrk="0" hangingPunct="1"/>
            <a:r>
              <a:rPr kumimoji="0" lang="fr-FR" smtClean="0"/>
              <a:t>Modifiez les styles du texte du masque</a:t>
            </a:r>
          </a:p>
        </p:txBody>
      </p:sp>
      <p:sp>
        <p:nvSpPr>
          <p:cNvPr id="15" name="Text Placeholder 14"/>
          <p:cNvSpPr>
            <a:spLocks noGrp="1"/>
          </p:cNvSpPr>
          <p:nvPr>
            <p:ph type="body" sz="quarter" idx="3"/>
          </p:nvPr>
        </p:nvSpPr>
        <p:spPr>
          <a:xfrm>
            <a:off x="4876800" y="1752600"/>
            <a:ext cx="3886200" cy="640080"/>
          </a:xfrm>
          <a:solidFill>
            <a:schemeClr val="accent3"/>
          </a:solidFill>
        </p:spPr>
        <p:txBody>
          <a:bodyPr rtlCol="0" anchor="ctr"/>
          <a:lstStyle>
            <a:lvl1pPr marL="0" indent="0">
              <a:buFontTx/>
              <a:buNone/>
              <a:defRPr sz="2000" b="0">
                <a:solidFill>
                  <a:srgbClr val="FFFFFF"/>
                </a:solidFill>
              </a:defRPr>
            </a:lvl1pPr>
          </a:lstStyle>
          <a:p>
            <a:pPr lvl="0" eaLnBrk="1" latinLnBrk="0" hangingPunct="1"/>
            <a:r>
              <a:rPr kumimoji="0" lang="fr-FR" smtClean="0"/>
              <a:t>Modifiez les styles du texte du masque</a:t>
            </a:r>
          </a:p>
        </p:txBody>
      </p:sp>
      <p:sp>
        <p:nvSpPr>
          <p:cNvPr id="17" name="Title 16"/>
          <p:cNvSpPr>
            <a:spLocks noGrp="1"/>
          </p:cNvSpPr>
          <p:nvPr>
            <p:ph type="title"/>
          </p:nvPr>
        </p:nvSpPr>
        <p:spPr/>
        <p:txBody>
          <a:bodyPr/>
          <a:lstStyle/>
          <a:p>
            <a:r>
              <a:rPr lang="fr-FR" smtClean="0"/>
              <a:t>Modifiez le style du titre</a:t>
            </a:r>
            <a:endParaRPr lang="en-US"/>
          </a:p>
        </p:txBody>
      </p:sp>
      <p:sp>
        <p:nvSpPr>
          <p:cNvPr id="18" name="Date Placeholder 17"/>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9" name="Slide Number Placeholder 18"/>
          <p:cNvSpPr>
            <a:spLocks noGrp="1"/>
          </p:cNvSpPr>
          <p:nvPr>
            <p:ph type="sldNum" sz="quarter" idx="11"/>
          </p:nvPr>
        </p:nvSpPr>
        <p:spPr/>
        <p:txBody>
          <a:bodyPr/>
          <a:lstStyle/>
          <a:p>
            <a:fld id="{4024F9E6-8BD1-4849-86DE-3CD23B63DC4B}" type="slidenum">
              <a:rPr lang="en-US" smtClean="0"/>
              <a:pPr/>
              <a:t>‹N°›</a:t>
            </a:fld>
            <a:endParaRPr lang="en-US"/>
          </a:p>
        </p:txBody>
      </p:sp>
      <p:sp>
        <p:nvSpPr>
          <p:cNvPr id="20" name="Footer Placeholder 19"/>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7" name="Date Placeholder 6"/>
          <p:cNvSpPr>
            <a:spLocks noGrp="1"/>
          </p:cNvSpPr>
          <p:nvPr>
            <p:ph type="dt" sz="half" idx="10"/>
          </p:nvPr>
        </p:nvSpPr>
        <p:spPr/>
        <p:txBody>
          <a:bodyPr/>
          <a:lstStyle/>
          <a:p>
            <a:fld id="{DA480A42-1B47-4A74-9A1D-F67E9D003F15}" type="datetimeFigureOut">
              <a:rPr lang="en-US" smtClean="0"/>
              <a:pPr/>
              <a:t>3/13/2025</a:t>
            </a:fld>
            <a:endParaRPr lang="en-US"/>
          </a:p>
        </p:txBody>
      </p:sp>
      <p:sp>
        <p:nvSpPr>
          <p:cNvPr id="8" name="Slide Number Placeholder 7"/>
          <p:cNvSpPr>
            <a:spLocks noGrp="1"/>
          </p:cNvSpPr>
          <p:nvPr>
            <p:ph type="sldNum" sz="quarter" idx="11"/>
          </p:nvPr>
        </p:nvSpPr>
        <p:spPr/>
        <p:txBody>
          <a:bodyPr/>
          <a:lstStyle/>
          <a:p>
            <a:fld id="{4024F9E6-8BD1-4849-86DE-3CD23B63DC4B}" type="slidenum">
              <a:rPr lang="en-US" smtClean="0"/>
              <a:pPr/>
              <a:t>‹N°›</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A480A42-1B47-4A74-9A1D-F67E9D003F15}" type="datetimeFigureOut">
              <a:rPr lang="en-US" smtClean="0"/>
              <a:pPr/>
              <a:t>3/13/2025</a:t>
            </a:fld>
            <a:endParaRPr lang="en-US"/>
          </a:p>
        </p:txBody>
      </p:sp>
      <p:sp>
        <p:nvSpPr>
          <p:cNvPr id="6" name="Slide Number Placeholder 5"/>
          <p:cNvSpPr>
            <a:spLocks noGrp="1"/>
          </p:cNvSpPr>
          <p:nvPr>
            <p:ph type="sldNum" sz="quarter" idx="11"/>
          </p:nvPr>
        </p:nvSpPr>
        <p:spPr/>
        <p:txBody>
          <a:bodyPr/>
          <a:lstStyle/>
          <a:p>
            <a:fld id="{4024F9E6-8BD1-4849-86DE-3CD23B63DC4B}" type="slidenum">
              <a:rPr lang="en-US" smtClean="0"/>
              <a:pPr/>
              <a:t>‹N°›</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u avec légende">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762000" y="1600200"/>
            <a:ext cx="1600200" cy="4495800"/>
          </a:xfrm>
          <a:solidFill>
            <a:schemeClr val="accent3"/>
          </a:solidFill>
          <a:ln w="50800" cap="sq" cmpd="dbl" algn="ctr">
            <a:no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9" name="Content Placeholder 8"/>
          <p:cNvSpPr>
            <a:spLocks noGrp="1"/>
          </p:cNvSpPr>
          <p:nvPr>
            <p:ph sz="quarter" idx="1"/>
          </p:nvPr>
        </p:nvSpPr>
        <p:spPr>
          <a:xfrm>
            <a:off x="2438400" y="1600200"/>
            <a:ext cx="6324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Title 7"/>
          <p:cNvSpPr>
            <a:spLocks noGrp="1"/>
          </p:cNvSpPr>
          <p:nvPr>
            <p:ph type="title"/>
          </p:nvPr>
        </p:nvSpPr>
        <p:spPr/>
        <p:txBody>
          <a:bodyPr/>
          <a:lstStyle/>
          <a:p>
            <a:r>
              <a:rPr lang="fr-FR" smtClean="0"/>
              <a:t>Modifiez le style du titre</a:t>
            </a:r>
            <a:endParaRPr lang="en-US"/>
          </a:p>
        </p:txBody>
      </p:sp>
      <p:sp>
        <p:nvSpPr>
          <p:cNvPr id="10" name="Date Placeholder 9"/>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1" name="Slide Number Placeholder 10"/>
          <p:cNvSpPr>
            <a:spLocks noGrp="1"/>
          </p:cNvSpPr>
          <p:nvPr>
            <p:ph type="sldNum" sz="quarter" idx="11"/>
          </p:nvPr>
        </p:nvSpPr>
        <p:spPr/>
        <p:txBody>
          <a:bodyPr/>
          <a:lstStyle/>
          <a:p>
            <a:fld id="{4024F9E6-8BD1-4849-86DE-3CD23B63DC4B}" type="slidenum">
              <a:rPr lang="en-US" smtClean="0"/>
              <a:pPr/>
              <a:t>‹N°›</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71600" y="5486400"/>
            <a:ext cx="7543800" cy="685800"/>
          </a:xfrm>
        </p:spPr>
        <p:txBody>
          <a:bodyPr/>
          <a:lstStyle>
            <a:lvl1pPr marL="0" indent="0">
              <a:buFontTx/>
              <a:buNone/>
              <a:defRPr sz="1700">
                <a:solidFill>
                  <a:schemeClr val="tx2"/>
                </a:solidFill>
              </a:defRPr>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Modifiez les styles du texte du masque</a:t>
            </a:r>
          </a:p>
        </p:txBody>
      </p:sp>
      <p:sp>
        <p:nvSpPr>
          <p:cNvPr id="8" name="Rectangle 7"/>
          <p:cNvSpPr/>
          <p:nvPr/>
        </p:nvSpPr>
        <p:spPr bwMode="white">
          <a:xfrm>
            <a:off x="0"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0" y="4658868"/>
            <a:ext cx="1371600" cy="713232"/>
          </a:xfrm>
          <a:prstGeom prst="rect">
            <a:avLst/>
          </a:prstGeom>
          <a:gradFill>
            <a:gsLst>
              <a:gs pos="0">
                <a:schemeClr val="accent4">
                  <a:lumMod val="60000"/>
                  <a:lumOff val="40000"/>
                </a:schemeClr>
              </a:gs>
              <a:gs pos="50000">
                <a:schemeClr val="accent4">
                  <a:lumMod val="20000"/>
                  <a:lumOff val="80000"/>
                </a:schemeClr>
              </a:gs>
              <a:gs pos="100000">
                <a:schemeClr val="bg1"/>
              </a:gs>
            </a:gsLst>
            <a:lin ang="10800000" scaled="1"/>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71600" y="4658868"/>
            <a:ext cx="7772400" cy="713232"/>
          </a:xfrm>
          <a:prstGeom prst="rect">
            <a:avLst/>
          </a:prstGeom>
          <a:solidFill>
            <a:schemeClr val="tx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4675516"/>
            <a:ext cx="7543800" cy="658483"/>
          </a:xfrm>
        </p:spPr>
        <p:txBody>
          <a:bodyPr anchor="ctr"/>
          <a:lstStyle>
            <a:lvl1pPr algn="l">
              <a:buNone/>
              <a:defRPr sz="2800" b="0">
                <a:solidFill>
                  <a:srgbClr val="FFFFFF"/>
                </a:solidFill>
              </a:defRPr>
            </a:lvl1pPr>
          </a:lstStyle>
          <a:p>
            <a:r>
              <a:rPr kumimoji="0" lang="fr-FR" smtClean="0"/>
              <a:t>Modifiez le style du titre</a:t>
            </a:r>
            <a:endParaRPr kumimoji="0" lang="en-US"/>
          </a:p>
        </p:txBody>
      </p:sp>
      <p:sp>
        <p:nvSpPr>
          <p:cNvPr id="3" name="Picture Placeholder 2"/>
          <p:cNvSpPr>
            <a:spLocks noGrp="1"/>
          </p:cNvSpPr>
          <p:nvPr>
            <p:ph type="pic" idx="1"/>
          </p:nvPr>
        </p:nvSpPr>
        <p:spPr>
          <a:xfrm>
            <a:off x="1371600" y="0"/>
            <a:ext cx="7772400" cy="4568952"/>
          </a:xfrm>
          <a:solidFill>
            <a:schemeClr val="accent3">
              <a:lumMod val="20000"/>
              <a:lumOff val="80000"/>
            </a:schemeClr>
          </a:solidFill>
          <a:ln>
            <a:noFill/>
          </a:ln>
        </p:spPr>
        <p:txBody>
          <a:bodyPr>
            <a:normAutofit/>
          </a:bodyPr>
          <a:lstStyle>
            <a:lvl1pPr marL="0" indent="0">
              <a:buNone/>
              <a:defRPr sz="2400">
                <a:solidFill>
                  <a:schemeClr val="tx2"/>
                </a:solidFill>
              </a:defRPr>
            </a:lvl1pPr>
          </a:lstStyle>
          <a:p>
            <a:r>
              <a:rPr kumimoji="0" lang="fr-FR" smtClean="0"/>
              <a:t>Cliquez sur l'icône pour ajouter une image</a:t>
            </a:r>
            <a:endParaRPr kumimoji="0" lang="en-US" dirty="0"/>
          </a:p>
        </p:txBody>
      </p:sp>
      <p:sp>
        <p:nvSpPr>
          <p:cNvPr id="15" name="Date Placeholder 14"/>
          <p:cNvSpPr>
            <a:spLocks noGrp="1"/>
          </p:cNvSpPr>
          <p:nvPr>
            <p:ph type="dt" sz="half" idx="10"/>
          </p:nvPr>
        </p:nvSpPr>
        <p:spPr/>
        <p:txBody>
          <a:bodyPr/>
          <a:lstStyle/>
          <a:p>
            <a:fld id="{DA480A42-1B47-4A74-9A1D-F67E9D003F15}" type="datetimeFigureOut">
              <a:rPr lang="en-US" smtClean="0"/>
              <a:pPr/>
              <a:t>3/13/2025</a:t>
            </a:fld>
            <a:endParaRPr lang="en-US"/>
          </a:p>
        </p:txBody>
      </p:sp>
      <p:sp>
        <p:nvSpPr>
          <p:cNvPr id="16" name="Slide Number Placeholder 15"/>
          <p:cNvSpPr>
            <a:spLocks noGrp="1"/>
          </p:cNvSpPr>
          <p:nvPr>
            <p:ph type="sldNum" sz="quarter" idx="11"/>
          </p:nvPr>
        </p:nvSpPr>
        <p:spPr/>
        <p:txBody>
          <a:bodyPr/>
          <a:lstStyle/>
          <a:p>
            <a:fld id="{4024F9E6-8BD1-4849-86DE-3CD23B63DC4B}" type="slidenum">
              <a:rPr lang="en-US" smtClean="0"/>
              <a:pPr/>
              <a:t>‹N°›</a:t>
            </a:fld>
            <a:endParaRPr lang="en-US"/>
          </a:p>
        </p:txBody>
      </p:sp>
      <p:sp>
        <p:nvSpPr>
          <p:cNvPr id="17" name="Footer Placeholder 16"/>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60000"/>
                <a:lumOff val="40000"/>
              </a:schemeClr>
            </a:gs>
            <a:gs pos="50000">
              <a:schemeClr val="accent3">
                <a:lumMod val="20000"/>
                <a:lumOff val="80000"/>
              </a:schemeClr>
            </a:gs>
            <a:gs pos="100000">
              <a:schemeClr val="bg1"/>
            </a:gs>
          </a:gsLst>
          <a:lin ang="2700000" scaled="1"/>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762000" y="381000"/>
            <a:ext cx="8001000" cy="1143000"/>
          </a:xfrm>
          <a:prstGeom prst="rect">
            <a:avLst/>
          </a:prstGeom>
        </p:spPr>
        <p:txBody>
          <a:bodyPr vert="horz" anchor="b" anchorCtr="0">
            <a:normAutofit/>
          </a:bodyPr>
          <a:lstStyle/>
          <a:p>
            <a:r>
              <a:rPr kumimoji="0" lang="fr-FR" smtClean="0"/>
              <a:t>Modifiez le style du titre</a:t>
            </a:r>
            <a:endParaRPr kumimoji="0" lang="en-US"/>
          </a:p>
        </p:txBody>
      </p:sp>
      <p:sp>
        <p:nvSpPr>
          <p:cNvPr id="13" name="Text Placeholder 12"/>
          <p:cNvSpPr>
            <a:spLocks noGrp="1"/>
          </p:cNvSpPr>
          <p:nvPr>
            <p:ph type="body" idx="1"/>
          </p:nvPr>
        </p:nvSpPr>
        <p:spPr>
          <a:xfrm>
            <a:off x="765048" y="1600200"/>
            <a:ext cx="8001000" cy="452628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7" name="Rectangle 6"/>
          <p:cNvSpPr/>
          <p:nvPr/>
        </p:nvSpPr>
        <p:spPr bwMode="white">
          <a:xfrm>
            <a:off x="0" y="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0"/>
            <a:ext cx="533400" cy="6858000"/>
          </a:xfrm>
          <a:prstGeom prst="rect">
            <a:avLst/>
          </a:prstGeom>
          <a:gradFill flip="none" rotWithShape="1">
            <a:gsLst>
              <a:gs pos="0">
                <a:schemeClr val="accent4">
                  <a:lumMod val="60000"/>
                  <a:lumOff val="40000"/>
                </a:schemeClr>
              </a:gs>
              <a:gs pos="50000">
                <a:schemeClr val="accent4">
                  <a:lumMod val="20000"/>
                  <a:lumOff val="80000"/>
                </a:schemeClr>
              </a:gs>
              <a:gs pos="100000">
                <a:schemeClr val="bg1"/>
              </a:gs>
            </a:gsLst>
            <a:lin ang="54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33400" y="0"/>
            <a:ext cx="8610600" cy="228600"/>
          </a:xfrm>
          <a:prstGeom prst="rect">
            <a:avLst/>
          </a:prstGeom>
          <a:solidFill>
            <a:schemeClr val="tx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Date Placeholder 27"/>
          <p:cNvSpPr>
            <a:spLocks noGrp="1"/>
          </p:cNvSpPr>
          <p:nvPr>
            <p:ph type="dt" sz="half" idx="2"/>
          </p:nvPr>
        </p:nvSpPr>
        <p:spPr>
          <a:xfrm>
            <a:off x="1371600" y="6233160"/>
            <a:ext cx="1752600" cy="320040"/>
          </a:xfrm>
          <a:prstGeom prst="rect">
            <a:avLst/>
          </a:prstGeom>
        </p:spPr>
        <p:txBody>
          <a:bodyPr anchor="b" anchorCtr="0">
            <a:noAutofit/>
          </a:bodyPr>
          <a:lstStyle>
            <a:lvl1pPr algn="l">
              <a:defRPr sz="1400">
                <a:solidFill>
                  <a:schemeClr val="bg2"/>
                </a:solidFill>
              </a:defRPr>
            </a:lvl1pPr>
          </a:lstStyle>
          <a:p>
            <a:fld id="{DA480A42-1B47-4A74-9A1D-F67E9D003F15}" type="datetimeFigureOut">
              <a:rPr lang="en-US" smtClean="0"/>
              <a:pPr/>
              <a:t>3/13/2025</a:t>
            </a:fld>
            <a:endParaRPr lang="en-US"/>
          </a:p>
        </p:txBody>
      </p:sp>
      <p:sp>
        <p:nvSpPr>
          <p:cNvPr id="24" name="Footer Placeholder 16"/>
          <p:cNvSpPr>
            <a:spLocks noGrp="1"/>
          </p:cNvSpPr>
          <p:nvPr>
            <p:ph type="ftr" sz="quarter" idx="3"/>
          </p:nvPr>
        </p:nvSpPr>
        <p:spPr>
          <a:xfrm>
            <a:off x="3200399" y="6233160"/>
            <a:ext cx="4752393" cy="320040"/>
          </a:xfrm>
          <a:prstGeom prst="rect">
            <a:avLst/>
          </a:prstGeom>
        </p:spPr>
        <p:txBody>
          <a:bodyPr anchor="b" anchorCtr="0">
            <a:noAutofit/>
          </a:bodyPr>
          <a:lstStyle>
            <a:lvl1pPr algn="r">
              <a:defRPr sz="1400">
                <a:solidFill>
                  <a:schemeClr val="bg2"/>
                </a:solidFill>
              </a:defRPr>
            </a:lvl1pPr>
          </a:lstStyle>
          <a:p>
            <a:endParaRPr lang="en-US"/>
          </a:p>
        </p:txBody>
      </p:sp>
      <p:sp>
        <p:nvSpPr>
          <p:cNvPr id="25" name="Slide Number Placeholder 28"/>
          <p:cNvSpPr>
            <a:spLocks noGrp="1"/>
          </p:cNvSpPr>
          <p:nvPr>
            <p:ph type="sldNum" sz="quarter" idx="4"/>
          </p:nvPr>
        </p:nvSpPr>
        <p:spPr>
          <a:xfrm>
            <a:off x="8001000" y="6233160"/>
            <a:ext cx="838200" cy="320040"/>
          </a:xfrm>
          <a:prstGeom prst="rect">
            <a:avLst/>
          </a:prstGeom>
        </p:spPr>
        <p:txBody>
          <a:bodyPr anchor="b" anchorCtr="0">
            <a:noAutofit/>
          </a:bodyPr>
          <a:lstStyle>
            <a:lvl1pPr>
              <a:defRPr sz="1400">
                <a:solidFill>
                  <a:schemeClr val="bg2"/>
                </a:solidFill>
              </a:defRPr>
            </a:lvl1pPr>
          </a:lstStyle>
          <a:p>
            <a:fld id="{4024F9E6-8BD1-4849-86DE-3CD23B63DC4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tx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tx2"/>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tx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tx2"/>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tx2"/>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techtarget.com/searchcustomerexperience/definition/customer-retention" TargetMode="External"/><Relationship Id="rId2" Type="http://schemas.openxmlformats.org/officeDocument/2006/relationships/hyperlink" Target="https://www.techtarget.com/searchcustomerexperience/definition/Customer-Life-Cycle"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077072"/>
            <a:ext cx="7467600" cy="1066800"/>
          </a:xfrm>
        </p:spPr>
        <p:txBody>
          <a:bodyPr>
            <a:normAutofit/>
          </a:bodyPr>
          <a:lstStyle/>
          <a:p>
            <a:pPr algn="ctr"/>
            <a:r>
              <a:rPr lang="ar-DZ" dirty="0" smtClean="0"/>
              <a:t>أنشطة سلسلة الامداد</a:t>
            </a:r>
            <a:endParaRPr lang="en-US" dirty="0"/>
          </a:p>
        </p:txBody>
      </p:sp>
      <p:sp>
        <p:nvSpPr>
          <p:cNvPr id="3" name="Subtitle 2"/>
          <p:cNvSpPr>
            <a:spLocks noGrp="1"/>
          </p:cNvSpPr>
          <p:nvPr>
            <p:ph type="subTitle" idx="1"/>
          </p:nvPr>
        </p:nvSpPr>
        <p:spPr/>
        <p:txBody>
          <a:bodyPr/>
          <a:lstStyle/>
          <a:p>
            <a:pPr algn="ctr"/>
            <a:r>
              <a:rPr lang="ar-DZ" b="1" dirty="0" smtClean="0">
                <a:solidFill>
                  <a:srgbClr val="FFFF00"/>
                </a:solidFill>
              </a:rPr>
              <a:t>طاهري فاطمة الزهراء</a:t>
            </a:r>
            <a:endParaRPr lang="en-US" b="1" dirty="0">
              <a:solidFill>
                <a:srgbClr val="FFFF00"/>
              </a:solidFill>
            </a:endParaRPr>
          </a:p>
        </p:txBody>
      </p:sp>
      <p:sp>
        <p:nvSpPr>
          <p:cNvPr id="4" name="ZoneTexte 3"/>
          <p:cNvSpPr txBox="1"/>
          <p:nvPr/>
        </p:nvSpPr>
        <p:spPr>
          <a:xfrm>
            <a:off x="6012160" y="3212976"/>
            <a:ext cx="3024336" cy="954107"/>
          </a:xfrm>
          <a:prstGeom prst="rect">
            <a:avLst/>
          </a:prstGeom>
          <a:noFill/>
        </p:spPr>
        <p:txBody>
          <a:bodyPr wrap="square" rtlCol="1">
            <a:spAutoFit/>
          </a:bodyPr>
          <a:lstStyle/>
          <a:p>
            <a:pPr algn="ctr" rtl="1"/>
            <a:r>
              <a:rPr lang="ar-DZ" sz="2800" b="1" dirty="0" smtClean="0">
                <a:solidFill>
                  <a:srgbClr val="FF0000"/>
                </a:solidFill>
              </a:rPr>
              <a:t>محاضرات مقدمة لللسنة الثالثة ادارة أعمال</a:t>
            </a:r>
            <a:endParaRPr lang="ar-DZ" sz="28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p:cNvGrpSpPr/>
          <p:nvPr/>
        </p:nvGrpSpPr>
        <p:grpSpPr>
          <a:xfrm>
            <a:off x="0" y="0"/>
            <a:ext cx="9144000" cy="6858000"/>
            <a:chOff x="0" y="0"/>
            <a:chExt cx="9144000" cy="6858000"/>
          </a:xfrm>
        </p:grpSpPr>
        <p:pic>
          <p:nvPicPr>
            <p:cNvPr id="2" name="Image 1" descr="srm-008.pdf - Adobe Acrobat Reader (32-b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669360"/>
            </a:xfrm>
            <a:prstGeom prst="rect">
              <a:avLst/>
            </a:prstGeom>
          </p:spPr>
        </p:pic>
        <p:sp>
          <p:nvSpPr>
            <p:cNvPr id="3" name="Rectangle 2"/>
            <p:cNvSpPr/>
            <p:nvPr/>
          </p:nvSpPr>
          <p:spPr>
            <a:xfrm>
              <a:off x="0" y="116632"/>
              <a:ext cx="9144000"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4" name="Rectangle 3"/>
            <p:cNvSpPr/>
            <p:nvPr/>
          </p:nvSpPr>
          <p:spPr>
            <a:xfrm>
              <a:off x="8532440" y="620688"/>
              <a:ext cx="611560" cy="60486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5" name="Rectangle 4"/>
            <p:cNvSpPr/>
            <p:nvPr/>
          </p:nvSpPr>
          <p:spPr>
            <a:xfrm>
              <a:off x="0" y="6237312"/>
              <a:ext cx="8532440" cy="6206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spTree>
    <p:extLst>
      <p:ext uri="{BB962C8B-B14F-4D97-AF65-F5344CB8AC3E}">
        <p14:creationId xmlns:p14="http://schemas.microsoft.com/office/powerpoint/2010/main" val="1196950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 4"/>
          <p:cNvGrpSpPr/>
          <p:nvPr/>
        </p:nvGrpSpPr>
        <p:grpSpPr>
          <a:xfrm>
            <a:off x="0" y="0"/>
            <a:ext cx="9144000" cy="6858000"/>
            <a:chOff x="0" y="0"/>
            <a:chExt cx="9144000" cy="6858000"/>
          </a:xfrm>
        </p:grpSpPr>
        <p:pic>
          <p:nvPicPr>
            <p:cNvPr id="2" name="Image 1" descr="srm-008.pdf - Adobe Acrobat Reader (32-b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Rectangle 2"/>
            <p:cNvSpPr/>
            <p:nvPr/>
          </p:nvSpPr>
          <p:spPr>
            <a:xfrm>
              <a:off x="8748464" y="0"/>
              <a:ext cx="395536" cy="66693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4" name="Rectangle 3"/>
            <p:cNvSpPr/>
            <p:nvPr/>
          </p:nvSpPr>
          <p:spPr>
            <a:xfrm>
              <a:off x="0" y="0"/>
              <a:ext cx="8748464" cy="7647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spTree>
    <p:extLst>
      <p:ext uri="{BB962C8B-B14F-4D97-AF65-F5344CB8AC3E}">
        <p14:creationId xmlns:p14="http://schemas.microsoft.com/office/powerpoint/2010/main" val="1873183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e 7"/>
          <p:cNvGrpSpPr/>
          <p:nvPr/>
        </p:nvGrpSpPr>
        <p:grpSpPr>
          <a:xfrm>
            <a:off x="0" y="332656"/>
            <a:ext cx="9144000" cy="5904656"/>
            <a:chOff x="0" y="332656"/>
            <a:chExt cx="9144000" cy="5904656"/>
          </a:xfrm>
        </p:grpSpPr>
        <p:pic>
          <p:nvPicPr>
            <p:cNvPr id="2" name="Image 1" descr="srm-008.pdf - Adobe Acrobat Reader (32-b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2656"/>
              <a:ext cx="9144000" cy="4922675"/>
            </a:xfrm>
            <a:prstGeom prst="rect">
              <a:avLst/>
            </a:prstGeom>
          </p:spPr>
        </p:pic>
        <p:sp>
          <p:nvSpPr>
            <p:cNvPr id="3" name="Rectangle 2"/>
            <p:cNvSpPr/>
            <p:nvPr/>
          </p:nvSpPr>
          <p:spPr>
            <a:xfrm>
              <a:off x="0" y="4509120"/>
              <a:ext cx="9144000"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5" name="Rectangle 4"/>
            <p:cNvSpPr/>
            <p:nvPr/>
          </p:nvSpPr>
          <p:spPr>
            <a:xfrm>
              <a:off x="8676456" y="1700808"/>
              <a:ext cx="467544" cy="35283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grpSp>
      <p:sp>
        <p:nvSpPr>
          <p:cNvPr id="4" name="Rectangle 3"/>
          <p:cNvSpPr/>
          <p:nvPr/>
        </p:nvSpPr>
        <p:spPr>
          <a:xfrm>
            <a:off x="0" y="0"/>
            <a:ext cx="9144000" cy="17008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val="2118670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908720"/>
            <a:ext cx="6264696" cy="1015663"/>
          </a:xfrm>
          <a:prstGeom prst="rect">
            <a:avLst/>
          </a:prstGeom>
        </p:spPr>
        <p:txBody>
          <a:bodyPr wrap="square">
            <a:spAutoFit/>
          </a:bodyPr>
          <a:lstStyle/>
          <a:p>
            <a:pPr algn="ctr" rtl="1"/>
            <a:r>
              <a:rPr lang="ar-DZ" sz="3200" b="1" dirty="0">
                <a:solidFill>
                  <a:srgbClr val="FF0000"/>
                </a:solidFill>
                <a:latin typeface="Simplified Arabic,Bold"/>
              </a:rPr>
              <a:t>معالجة الطلبيات </a:t>
            </a:r>
            <a:r>
              <a:rPr lang="en-US" sz="3200" b="1" dirty="0" smtClean="0">
                <a:solidFill>
                  <a:srgbClr val="FF0000"/>
                </a:solidFill>
                <a:latin typeface="Simplified Arabic,Bold"/>
              </a:rPr>
              <a:t>order </a:t>
            </a:r>
            <a:r>
              <a:rPr lang="en-US" sz="3200" b="1" dirty="0" err="1" smtClean="0">
                <a:solidFill>
                  <a:srgbClr val="FF0000"/>
                </a:solidFill>
                <a:latin typeface="Simplified Arabic,Bold"/>
              </a:rPr>
              <a:t>fullfilment</a:t>
            </a:r>
            <a:r>
              <a:rPr lang="en-US" sz="3200" b="1" dirty="0" smtClean="0">
                <a:solidFill>
                  <a:srgbClr val="FF0000"/>
                </a:solidFill>
                <a:latin typeface="Simplified Arabic,Bold"/>
              </a:rPr>
              <a:t> </a:t>
            </a:r>
            <a:r>
              <a:rPr lang="ar-DZ" sz="3200" b="1" dirty="0" smtClean="0">
                <a:solidFill>
                  <a:srgbClr val="FF0000"/>
                </a:solidFill>
                <a:latin typeface="Simplified Arabic,Bold"/>
              </a:rPr>
              <a:t> </a:t>
            </a:r>
          </a:p>
          <a:p>
            <a:pPr algn="just" rtl="1"/>
            <a:endParaRPr lang="ar-DZ" sz="2800" dirty="0" smtClean="0">
              <a:latin typeface="Simplified Arabic"/>
              <a:cs typeface="Simplified Arabic"/>
            </a:endParaRPr>
          </a:p>
        </p:txBody>
      </p:sp>
      <p:sp>
        <p:nvSpPr>
          <p:cNvPr id="3" name="Ellipse 2"/>
          <p:cNvSpPr/>
          <p:nvPr/>
        </p:nvSpPr>
        <p:spPr>
          <a:xfrm>
            <a:off x="3995936" y="260648"/>
            <a:ext cx="1224136" cy="514509"/>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r>
              <a:rPr lang="ar-DZ" sz="2800" b="1" dirty="0" smtClean="0"/>
              <a:t>3</a:t>
            </a:r>
            <a:endParaRPr lang="ar-DZ" b="1"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2045616"/>
            <a:ext cx="5184576" cy="2691991"/>
          </a:xfrm>
          <a:prstGeom prst="rect">
            <a:avLst/>
          </a:prstGeom>
        </p:spPr>
      </p:pic>
    </p:spTree>
    <p:extLst>
      <p:ext uri="{BB962C8B-B14F-4D97-AF65-F5344CB8AC3E}">
        <p14:creationId xmlns:p14="http://schemas.microsoft.com/office/powerpoint/2010/main" val="1458733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9976" y="1614279"/>
            <a:ext cx="5022304" cy="2246769"/>
          </a:xfrm>
          <a:prstGeom prst="rect">
            <a:avLst/>
          </a:prstGeom>
        </p:spPr>
        <p:txBody>
          <a:bodyPr wrap="square">
            <a:spAutoFit/>
          </a:bodyPr>
          <a:lstStyle/>
          <a:p>
            <a:pPr lvl="0" algn="just" rtl="1"/>
            <a:r>
              <a:rPr lang="ar-DZ" sz="2800" dirty="0">
                <a:solidFill>
                  <a:prstClr val="black"/>
                </a:solidFill>
                <a:latin typeface="Simplified Arabic"/>
                <a:cs typeface="Simplified Arabic"/>
              </a:rPr>
              <a:t>يسعى هذا النشاط إلى تحقيق درجة عالية من التوازن والتكامل بين خطط التصنيع والتوزيع والنقل، بحيث يتم تنفيذ أوامر العملاء في الوقت المناسب دون أن يترتب على ذلك أي زيادة في التكاليف.</a:t>
            </a:r>
            <a:endParaRPr lang="ar-DZ" sz="2800" dirty="0">
              <a:solidFill>
                <a:prstClr val="black"/>
              </a:solidFill>
            </a:endParaRPr>
          </a:p>
        </p:txBody>
      </p:sp>
    </p:spTree>
    <p:extLst>
      <p:ext uri="{BB962C8B-B14F-4D97-AF65-F5344CB8AC3E}">
        <p14:creationId xmlns:p14="http://schemas.microsoft.com/office/powerpoint/2010/main" val="455716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1400"/>
            <a:ext cx="9144000" cy="6172150"/>
          </a:xfrm>
          <a:prstGeom prst="rect">
            <a:avLst/>
          </a:prstGeom>
        </p:spPr>
      </p:pic>
    </p:spTree>
    <p:extLst>
      <p:ext uri="{BB962C8B-B14F-4D97-AF65-F5344CB8AC3E}">
        <p14:creationId xmlns:p14="http://schemas.microsoft.com/office/powerpoint/2010/main" val="2375229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995244"/>
            <a:ext cx="4572000" cy="1569660"/>
          </a:xfrm>
          <a:prstGeom prst="rect">
            <a:avLst/>
          </a:prstGeom>
        </p:spPr>
        <p:txBody>
          <a:bodyPr>
            <a:spAutoFit/>
          </a:bodyPr>
          <a:lstStyle/>
          <a:p>
            <a:pPr algn="ctr" rtl="1"/>
            <a:r>
              <a:rPr lang="ar-DZ" sz="3200" b="1" dirty="0">
                <a:solidFill>
                  <a:srgbClr val="FF0000"/>
                </a:solidFill>
              </a:rPr>
              <a:t>إدارة تدفق </a:t>
            </a:r>
            <a:r>
              <a:rPr lang="ar-DZ" sz="3200" b="1" dirty="0" smtClean="0">
                <a:solidFill>
                  <a:srgbClr val="FF0000"/>
                </a:solidFill>
              </a:rPr>
              <a:t>التصنيع</a:t>
            </a:r>
          </a:p>
          <a:p>
            <a:pPr algn="ctr" rtl="1"/>
            <a:r>
              <a:rPr lang="en-US" sz="3200" b="1" dirty="0" smtClean="0">
                <a:solidFill>
                  <a:srgbClr val="FF0000"/>
                </a:solidFill>
              </a:rPr>
              <a:t>manufacturing</a:t>
            </a:r>
            <a:r>
              <a:rPr lang="fr-FR" sz="3200" b="1" dirty="0" smtClean="0">
                <a:solidFill>
                  <a:srgbClr val="FF0000"/>
                </a:solidFill>
              </a:rPr>
              <a:t> </a:t>
            </a:r>
            <a:r>
              <a:rPr lang="en-US" sz="3200" b="1" dirty="0" smtClean="0">
                <a:solidFill>
                  <a:srgbClr val="FF0000"/>
                </a:solidFill>
              </a:rPr>
              <a:t> </a:t>
            </a:r>
            <a:r>
              <a:rPr lang="en-US" sz="3200" b="1" dirty="0">
                <a:solidFill>
                  <a:srgbClr val="FF0000"/>
                </a:solidFill>
              </a:rPr>
              <a:t>flow </a:t>
            </a:r>
            <a:r>
              <a:rPr lang="en-US" sz="3200" b="1" dirty="0" smtClean="0">
                <a:solidFill>
                  <a:srgbClr val="FF0000"/>
                </a:solidFill>
              </a:rPr>
              <a:t>management</a:t>
            </a:r>
            <a:endParaRPr lang="ar-DZ" sz="3200" b="1" dirty="0">
              <a:solidFill>
                <a:srgbClr val="FF0000"/>
              </a:solidFill>
            </a:endParaRPr>
          </a:p>
        </p:txBody>
      </p:sp>
      <p:sp>
        <p:nvSpPr>
          <p:cNvPr id="4" name="Rectangle 3"/>
          <p:cNvSpPr/>
          <p:nvPr/>
        </p:nvSpPr>
        <p:spPr>
          <a:xfrm>
            <a:off x="683568" y="2670011"/>
            <a:ext cx="7992888" cy="830997"/>
          </a:xfrm>
          <a:prstGeom prst="rect">
            <a:avLst/>
          </a:prstGeom>
        </p:spPr>
        <p:txBody>
          <a:bodyPr wrap="square">
            <a:spAutoFit/>
          </a:bodyPr>
          <a:lstStyle/>
          <a:p>
            <a:pPr algn="just" rtl="1"/>
            <a:r>
              <a:rPr lang="ar-DZ" sz="2400" dirty="0"/>
              <a:t>يشير هذا النشاط </a:t>
            </a:r>
            <a:r>
              <a:rPr lang="ar-DZ" sz="2400" dirty="0" smtClean="0"/>
              <a:t>إلى  الرقابة </a:t>
            </a:r>
            <a:r>
              <a:rPr lang="ar-DZ" sz="2400" dirty="0"/>
              <a:t>على المخزونات، الموازنة بين احتياجات العملاء </a:t>
            </a:r>
            <a:r>
              <a:rPr lang="ar-DZ" sz="2400" dirty="0" smtClean="0"/>
              <a:t>وإمكانيات </a:t>
            </a:r>
            <a:r>
              <a:rPr lang="ar-DZ" sz="2400" dirty="0"/>
              <a:t>المؤسسة وقد رتها على توفير </a:t>
            </a:r>
            <a:r>
              <a:rPr lang="ar-DZ" sz="2400" dirty="0" smtClean="0"/>
              <a:t>تلك </a:t>
            </a:r>
            <a:r>
              <a:rPr lang="ar-DZ" sz="2400" dirty="0" err="1" smtClean="0"/>
              <a:t>الإحتياجات</a:t>
            </a:r>
            <a:r>
              <a:rPr lang="ar-DZ" sz="2400" dirty="0" smtClean="0"/>
              <a:t>.</a:t>
            </a:r>
            <a:endParaRPr lang="ar-DZ" sz="2400" dirty="0"/>
          </a:p>
        </p:txBody>
      </p:sp>
      <p:sp>
        <p:nvSpPr>
          <p:cNvPr id="5" name="Ellipse 4"/>
          <p:cNvSpPr/>
          <p:nvPr/>
        </p:nvSpPr>
        <p:spPr>
          <a:xfrm>
            <a:off x="3995936" y="260648"/>
            <a:ext cx="1224136" cy="514509"/>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r>
              <a:rPr lang="ar-DZ" sz="2800" b="1" dirty="0" smtClean="0"/>
              <a:t>4</a:t>
            </a:r>
            <a:endParaRPr lang="ar-DZ" b="1" dirty="0"/>
          </a:p>
        </p:txBody>
      </p:sp>
      <p:sp>
        <p:nvSpPr>
          <p:cNvPr id="6" name="Rectangle 5"/>
          <p:cNvSpPr/>
          <p:nvPr/>
        </p:nvSpPr>
        <p:spPr>
          <a:xfrm>
            <a:off x="539552" y="3861048"/>
            <a:ext cx="8136904" cy="2308324"/>
          </a:xfrm>
          <a:prstGeom prst="rect">
            <a:avLst/>
          </a:prstGeom>
        </p:spPr>
        <p:txBody>
          <a:bodyPr wrap="square">
            <a:spAutoFit/>
          </a:bodyPr>
          <a:lstStyle/>
          <a:p>
            <a:pPr algn="just" rtl="1"/>
            <a:r>
              <a:rPr lang="ar-DZ" sz="2400" dirty="0" smtClean="0"/>
              <a:t>         وإدارة </a:t>
            </a:r>
            <a:r>
              <a:rPr lang="ar-DZ" sz="2400" dirty="0"/>
              <a:t>تدفق </a:t>
            </a:r>
            <a:r>
              <a:rPr lang="ar-DZ" sz="2400" dirty="0" smtClean="0"/>
              <a:t>التصنيع في </a:t>
            </a:r>
            <a:r>
              <a:rPr lang="ar-DZ" sz="2400" dirty="0"/>
              <a:t>إطار </a:t>
            </a:r>
            <a:r>
              <a:rPr lang="ar-DZ" sz="2400" dirty="0" smtClean="0"/>
              <a:t>سلسلة التوريد تشير إلى </a:t>
            </a:r>
            <a:r>
              <a:rPr lang="ar-DZ" sz="2400" dirty="0"/>
              <a:t>انتقال </a:t>
            </a:r>
            <a:r>
              <a:rPr lang="ar-DZ" sz="2400" dirty="0" smtClean="0"/>
              <a:t>المواد عبر مراكز </a:t>
            </a:r>
            <a:r>
              <a:rPr lang="ar-DZ" sz="2400" dirty="0"/>
              <a:t>التشغيل في ضوء احتياجات الزبائن</a:t>
            </a:r>
            <a:r>
              <a:rPr lang="ar-DZ" sz="2400" dirty="0" smtClean="0"/>
              <a:t>، وهنا لابد </a:t>
            </a:r>
            <a:r>
              <a:rPr lang="ar-DZ" sz="2400" dirty="0"/>
              <a:t>أن تتصف عمليات </a:t>
            </a:r>
            <a:r>
              <a:rPr lang="ar-DZ" sz="2400" dirty="0" smtClean="0"/>
              <a:t>التصنيع بدرجة عالية من المرونة لكي </a:t>
            </a:r>
            <a:r>
              <a:rPr lang="ar-DZ" sz="2400" dirty="0"/>
              <a:t>يسمح </a:t>
            </a:r>
            <a:r>
              <a:rPr lang="ar-DZ" sz="2400" dirty="0" smtClean="0"/>
              <a:t>بالاستجابة السريعة </a:t>
            </a:r>
            <a:r>
              <a:rPr lang="ar-DZ" sz="2400" dirty="0"/>
              <a:t>لتقلبات السوق</a:t>
            </a:r>
            <a:r>
              <a:rPr lang="ar-DZ" sz="2400" dirty="0" smtClean="0"/>
              <a:t>، وعملية تدفق التصنيع تتم في ضوء </a:t>
            </a:r>
            <a:r>
              <a:rPr lang="ar-DZ" sz="2400" dirty="0"/>
              <a:t>طلبات الزبائن </a:t>
            </a:r>
            <a:r>
              <a:rPr lang="ar-DZ" sz="2400" dirty="0" smtClean="0"/>
              <a:t>حيث ترتبط </a:t>
            </a:r>
            <a:r>
              <a:rPr lang="ar-DZ" sz="2400" dirty="0"/>
              <a:t>مراحل </a:t>
            </a:r>
            <a:r>
              <a:rPr lang="ar-DZ" sz="2400" dirty="0" smtClean="0"/>
              <a:t>التصنيع ا</a:t>
            </a:r>
            <a:r>
              <a:rPr lang="ar-DZ" sz="2400" dirty="0"/>
              <a:t>ل</a:t>
            </a:r>
            <a:r>
              <a:rPr lang="ar-DZ" sz="2400" dirty="0" smtClean="0"/>
              <a:t>مختلفة سواء من حيث الكمية أم </a:t>
            </a:r>
            <a:r>
              <a:rPr lang="ar-DZ" sz="2400" dirty="0"/>
              <a:t>النوعية أم الزمن بمستويات الطلب مما يدعم </a:t>
            </a:r>
            <a:r>
              <a:rPr lang="ar-DZ" sz="2400" dirty="0" smtClean="0"/>
              <a:t>ا</a:t>
            </a:r>
            <a:r>
              <a:rPr lang="ar-DZ" sz="2400" dirty="0"/>
              <a:t>ل</a:t>
            </a:r>
            <a:r>
              <a:rPr lang="ar-DZ" sz="2400" dirty="0" smtClean="0"/>
              <a:t>مركز التنافسي للمؤسسة.</a:t>
            </a:r>
            <a:endParaRPr lang="ar-DZ" sz="2400" dirty="0"/>
          </a:p>
        </p:txBody>
      </p:sp>
    </p:spTree>
    <p:extLst>
      <p:ext uri="{BB962C8B-B14F-4D97-AF65-F5344CB8AC3E}">
        <p14:creationId xmlns:p14="http://schemas.microsoft.com/office/powerpoint/2010/main" val="4193435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582341"/>
            <a:ext cx="8280920" cy="3416320"/>
          </a:xfrm>
          <a:prstGeom prst="rect">
            <a:avLst/>
          </a:prstGeom>
        </p:spPr>
        <p:txBody>
          <a:bodyPr wrap="square">
            <a:spAutoFit/>
          </a:bodyPr>
          <a:lstStyle/>
          <a:p>
            <a:pPr algn="just"/>
            <a:r>
              <a:rPr lang="ar-DZ" sz="2400" dirty="0" smtClean="0"/>
              <a:t>       </a:t>
            </a:r>
            <a:r>
              <a:rPr lang="en-US" sz="2400" dirty="0" smtClean="0"/>
              <a:t>Manufacturing </a:t>
            </a:r>
            <a:r>
              <a:rPr lang="en-US" sz="2400" dirty="0"/>
              <a:t>flow management is the supply chain management process that includes all activities necessary to move products through the plants and to obtain, implement, and manage manufacturing flexibility in the supply chain. Manufacturing flexibility reflects the ability to make a variety of products in a timely manner at the lowest possible cost. To achieve the desired level of manufacturing flexibility, planning and execution must extend beyond the four walls of the manufacturer</a:t>
            </a:r>
            <a:endParaRPr lang="ar-DZ" sz="2400" dirty="0"/>
          </a:p>
        </p:txBody>
      </p:sp>
    </p:spTree>
    <p:extLst>
      <p:ext uri="{BB962C8B-B14F-4D97-AF65-F5344CB8AC3E}">
        <p14:creationId xmlns:p14="http://schemas.microsoft.com/office/powerpoint/2010/main" val="1423683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53952" y="1427292"/>
            <a:ext cx="5382344" cy="1569660"/>
          </a:xfrm>
          <a:prstGeom prst="rect">
            <a:avLst/>
          </a:prstGeom>
        </p:spPr>
        <p:txBody>
          <a:bodyPr wrap="square">
            <a:spAutoFit/>
          </a:bodyPr>
          <a:lstStyle/>
          <a:p>
            <a:pPr algn="ctr" rtl="1"/>
            <a:r>
              <a:rPr lang="ar-DZ" sz="3200" b="1" dirty="0">
                <a:solidFill>
                  <a:srgbClr val="FF0000"/>
                </a:solidFill>
              </a:rPr>
              <a:t>تطوير وتسويق منتجات جديدة </a:t>
            </a:r>
            <a:r>
              <a:rPr lang="en-US" sz="3200" b="1" dirty="0" smtClean="0">
                <a:solidFill>
                  <a:srgbClr val="FF0000"/>
                </a:solidFill>
              </a:rPr>
              <a:t>product </a:t>
            </a:r>
            <a:r>
              <a:rPr lang="en-US" sz="3200" b="1" dirty="0">
                <a:solidFill>
                  <a:srgbClr val="FF0000"/>
                </a:solidFill>
              </a:rPr>
              <a:t>development and commercialization</a:t>
            </a:r>
            <a:endParaRPr lang="ar-DZ" sz="3200" dirty="0">
              <a:solidFill>
                <a:srgbClr val="FF0000"/>
              </a:solidFill>
            </a:endParaRPr>
          </a:p>
        </p:txBody>
      </p:sp>
      <p:sp>
        <p:nvSpPr>
          <p:cNvPr id="5" name="Rectangle 4"/>
          <p:cNvSpPr/>
          <p:nvPr/>
        </p:nvSpPr>
        <p:spPr>
          <a:xfrm>
            <a:off x="2286000" y="3501008"/>
            <a:ext cx="4572000" cy="1569660"/>
          </a:xfrm>
          <a:prstGeom prst="rect">
            <a:avLst/>
          </a:prstGeom>
        </p:spPr>
        <p:txBody>
          <a:bodyPr>
            <a:spAutoFit/>
          </a:bodyPr>
          <a:lstStyle/>
          <a:p>
            <a:pPr algn="just" rtl="1"/>
            <a:r>
              <a:rPr lang="ar-DZ" sz="2400" dirty="0" smtClean="0"/>
              <a:t>لابد على </a:t>
            </a:r>
            <a:r>
              <a:rPr lang="ar-DZ" sz="2400" dirty="0"/>
              <a:t>المؤسسة ان تستعين بالموردين </a:t>
            </a:r>
            <a:r>
              <a:rPr lang="ar-DZ" sz="2400" dirty="0" smtClean="0"/>
              <a:t>والعملاء </a:t>
            </a:r>
            <a:r>
              <a:rPr lang="ar-DZ" sz="2400" dirty="0"/>
              <a:t>في عملية تطوير منتجاتها وكذا تسويق </a:t>
            </a:r>
            <a:r>
              <a:rPr lang="ar-DZ" sz="2400" dirty="0" smtClean="0"/>
              <a:t>المنتجات الجديدة </a:t>
            </a:r>
            <a:r>
              <a:rPr lang="ar-DZ" sz="2400" dirty="0"/>
              <a:t>خاصة في حالة المنتجات التي تتميز بدورة حياة </a:t>
            </a:r>
            <a:r>
              <a:rPr lang="ar-DZ" sz="2400" dirty="0" smtClean="0"/>
              <a:t>قصيرة</a:t>
            </a:r>
            <a:endParaRPr lang="ar-DZ" sz="2400" dirty="0"/>
          </a:p>
        </p:txBody>
      </p:sp>
      <p:sp>
        <p:nvSpPr>
          <p:cNvPr id="6" name="Ellipse 5"/>
          <p:cNvSpPr/>
          <p:nvPr/>
        </p:nvSpPr>
        <p:spPr>
          <a:xfrm>
            <a:off x="3995936" y="260648"/>
            <a:ext cx="1224136" cy="514509"/>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r>
              <a:rPr lang="ar-DZ" sz="2800" b="1" dirty="0" smtClean="0"/>
              <a:t>5</a:t>
            </a:r>
            <a:endParaRPr lang="ar-DZ" b="1" dirty="0"/>
          </a:p>
        </p:txBody>
      </p:sp>
    </p:spTree>
    <p:extLst>
      <p:ext uri="{BB962C8B-B14F-4D97-AF65-F5344CB8AC3E}">
        <p14:creationId xmlns:p14="http://schemas.microsoft.com/office/powerpoint/2010/main" val="1578894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96752"/>
            <a:ext cx="8496944" cy="4832092"/>
          </a:xfrm>
          <a:prstGeom prst="rect">
            <a:avLst/>
          </a:prstGeom>
        </p:spPr>
        <p:txBody>
          <a:bodyPr wrap="square">
            <a:spAutoFit/>
          </a:bodyPr>
          <a:lstStyle/>
          <a:p>
            <a:pPr algn="just"/>
            <a:r>
              <a:rPr lang="ar-DZ" sz="2800" dirty="0" smtClean="0"/>
              <a:t>        </a:t>
            </a:r>
            <a:r>
              <a:rPr lang="en-US" sz="2800" dirty="0" smtClean="0"/>
              <a:t>Product </a:t>
            </a:r>
            <a:r>
              <a:rPr lang="en-US" sz="2800" dirty="0"/>
              <a:t>development and commercialization is the supply chain management process that provides structure for developing and bringing to market new products jointly with customers and suppliers. Effective implementation of the process not only enables management to coordinate the efficient flow of new products across the supply chain, but also assists supply chain members with the ramp‐up of manufacturing, logistics, marketing and other related activities to support the commercialization of the </a:t>
            </a:r>
            <a:r>
              <a:rPr lang="en-US" sz="2800" dirty="0" smtClean="0"/>
              <a:t>product</a:t>
            </a:r>
            <a:r>
              <a:rPr lang="ar-DZ" sz="2800" dirty="0" smtClean="0"/>
              <a:t>.</a:t>
            </a:r>
            <a:endParaRPr lang="ar-DZ" sz="2800" dirty="0"/>
          </a:p>
        </p:txBody>
      </p:sp>
    </p:spTree>
    <p:extLst>
      <p:ext uri="{BB962C8B-B14F-4D97-AF65-F5344CB8AC3E}">
        <p14:creationId xmlns:p14="http://schemas.microsoft.com/office/powerpoint/2010/main" val="1465783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775" y="231031"/>
            <a:ext cx="7452681" cy="523220"/>
          </a:xfrm>
          <a:prstGeom prst="rect">
            <a:avLst/>
          </a:prstGeom>
        </p:spPr>
        <p:txBody>
          <a:bodyPr wrap="none">
            <a:spAutoFit/>
          </a:bodyPr>
          <a:lstStyle/>
          <a:p>
            <a:pPr algn="r" rtl="1"/>
            <a:r>
              <a:rPr lang="ar-DZ" sz="2800" dirty="0" smtClean="0"/>
              <a:t>هناك </a:t>
            </a:r>
            <a:r>
              <a:rPr lang="ar-DZ" sz="2800" dirty="0"/>
              <a:t>من يحدد </a:t>
            </a:r>
            <a:r>
              <a:rPr lang="ar-DZ" sz="2800" dirty="0" smtClean="0"/>
              <a:t>انشطة (عمليات) </a:t>
            </a:r>
            <a:r>
              <a:rPr lang="ar-DZ" sz="2800" dirty="0"/>
              <a:t>سلسلة الإمداد </a:t>
            </a:r>
            <a:r>
              <a:rPr lang="ar-DZ" sz="2800" dirty="0" smtClean="0"/>
              <a:t>في الأنشطة التالية</a:t>
            </a:r>
            <a:endParaRPr lang="ar-DZ" sz="2800" dirty="0"/>
          </a:p>
        </p:txBody>
      </p:sp>
      <p:sp>
        <p:nvSpPr>
          <p:cNvPr id="4" name="Rectangle 3"/>
          <p:cNvSpPr/>
          <p:nvPr/>
        </p:nvSpPr>
        <p:spPr>
          <a:xfrm>
            <a:off x="-396552" y="1340768"/>
            <a:ext cx="9900592" cy="1692771"/>
          </a:xfrm>
          <a:prstGeom prst="rect">
            <a:avLst/>
          </a:prstGeom>
        </p:spPr>
        <p:txBody>
          <a:bodyPr wrap="square">
            <a:spAutoFit/>
          </a:bodyPr>
          <a:lstStyle/>
          <a:p>
            <a:pPr algn="ctr" rtl="1"/>
            <a:r>
              <a:rPr lang="ar-DZ" sz="3200" dirty="0">
                <a:solidFill>
                  <a:srgbClr val="FF0000"/>
                </a:solidFill>
              </a:rPr>
              <a:t>إدارة العلاقة مع </a:t>
            </a:r>
            <a:r>
              <a:rPr lang="ar-DZ" sz="3200" dirty="0" smtClean="0">
                <a:solidFill>
                  <a:srgbClr val="FF0000"/>
                </a:solidFill>
              </a:rPr>
              <a:t>العملاء  </a:t>
            </a:r>
            <a:r>
              <a:rPr lang="en-US" sz="2400" b="1" dirty="0">
                <a:solidFill>
                  <a:srgbClr val="FF0000"/>
                </a:solidFill>
              </a:rPr>
              <a:t>Customers Relationship </a:t>
            </a:r>
            <a:r>
              <a:rPr lang="en-US" sz="2400" b="1" dirty="0" smtClean="0">
                <a:solidFill>
                  <a:srgbClr val="FF0000"/>
                </a:solidFill>
              </a:rPr>
              <a:t>Management</a:t>
            </a:r>
            <a:endParaRPr lang="ar-DZ" sz="2400" b="1" dirty="0" smtClean="0">
              <a:solidFill>
                <a:srgbClr val="FF0000"/>
              </a:solidFill>
            </a:endParaRPr>
          </a:p>
          <a:p>
            <a:pPr algn="ctr" rtl="1"/>
            <a:r>
              <a:rPr lang="fr-FR" sz="2400" b="1" dirty="0" smtClean="0">
                <a:solidFill>
                  <a:srgbClr val="FF0000"/>
                </a:solidFill>
              </a:rPr>
              <a:t>CRM</a:t>
            </a:r>
            <a:endParaRPr lang="ar-DZ" sz="2400" dirty="0">
              <a:solidFill>
                <a:srgbClr val="FF0000"/>
              </a:solidFill>
            </a:endParaRPr>
          </a:p>
          <a:p>
            <a:pPr algn="ctr" rtl="1"/>
            <a:r>
              <a:rPr lang="en-US" sz="2400" b="1" dirty="0" err="1"/>
              <a:t>gestion</a:t>
            </a:r>
            <a:r>
              <a:rPr lang="en-US" sz="2400" b="1" dirty="0"/>
              <a:t> des relations client</a:t>
            </a:r>
          </a:p>
          <a:p>
            <a:pPr algn="ctr" rtl="1"/>
            <a:endParaRPr lang="ar-DZ" sz="2400" dirty="0">
              <a:solidFill>
                <a:srgbClr val="FF0000"/>
              </a:solidFill>
            </a:endParaRPr>
          </a:p>
        </p:txBody>
      </p:sp>
      <p:sp>
        <p:nvSpPr>
          <p:cNvPr id="5" name="Ellipse 4"/>
          <p:cNvSpPr/>
          <p:nvPr/>
        </p:nvSpPr>
        <p:spPr>
          <a:xfrm>
            <a:off x="3995936" y="754251"/>
            <a:ext cx="1224136" cy="514509"/>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r>
              <a:rPr lang="ar-DZ" sz="2800" b="1" dirty="0" smtClean="0"/>
              <a:t>1</a:t>
            </a:r>
            <a:endParaRPr lang="ar-DZ" b="1" dirty="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2769130"/>
            <a:ext cx="3744416" cy="3540190"/>
          </a:xfrm>
          <a:prstGeom prst="rect">
            <a:avLst/>
          </a:prstGeom>
        </p:spPr>
      </p:pic>
    </p:spTree>
    <p:extLst>
      <p:ext uri="{BB962C8B-B14F-4D97-AF65-F5344CB8AC3E}">
        <p14:creationId xmlns:p14="http://schemas.microsoft.com/office/powerpoint/2010/main" val="1652277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2671762"/>
            <a:ext cx="4896543" cy="2917478"/>
          </a:xfrm>
          <a:prstGeom prst="rect">
            <a:avLst/>
          </a:prstGeom>
        </p:spPr>
      </p:pic>
      <p:sp>
        <p:nvSpPr>
          <p:cNvPr id="4" name="Ellipse 3"/>
          <p:cNvSpPr/>
          <p:nvPr/>
        </p:nvSpPr>
        <p:spPr>
          <a:xfrm>
            <a:off x="3995936" y="260648"/>
            <a:ext cx="1224136" cy="514509"/>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r>
              <a:rPr lang="ar-DZ" sz="2800" b="1" dirty="0" smtClean="0"/>
              <a:t>6</a:t>
            </a:r>
            <a:endParaRPr lang="ar-DZ" b="1" dirty="0"/>
          </a:p>
        </p:txBody>
      </p:sp>
      <p:sp>
        <p:nvSpPr>
          <p:cNvPr id="5" name="Rectangle 4"/>
          <p:cNvSpPr/>
          <p:nvPr/>
        </p:nvSpPr>
        <p:spPr>
          <a:xfrm>
            <a:off x="2286000" y="980728"/>
            <a:ext cx="4572000" cy="1569660"/>
          </a:xfrm>
          <a:prstGeom prst="rect">
            <a:avLst/>
          </a:prstGeom>
        </p:spPr>
        <p:txBody>
          <a:bodyPr>
            <a:spAutoFit/>
          </a:bodyPr>
          <a:lstStyle/>
          <a:p>
            <a:pPr algn="ctr" rtl="1"/>
            <a:r>
              <a:rPr lang="ar-DZ" sz="3200" b="1" dirty="0">
                <a:solidFill>
                  <a:srgbClr val="FF0000"/>
                </a:solidFill>
              </a:rPr>
              <a:t>إدارة المرجعات أو المردودات </a:t>
            </a:r>
            <a:r>
              <a:rPr lang="en-US" sz="3200" b="1" dirty="0" smtClean="0">
                <a:solidFill>
                  <a:srgbClr val="FF0000"/>
                </a:solidFill>
              </a:rPr>
              <a:t>returns </a:t>
            </a:r>
            <a:r>
              <a:rPr lang="en-US" sz="3200" b="1" dirty="0">
                <a:solidFill>
                  <a:srgbClr val="FF0000"/>
                </a:solidFill>
              </a:rPr>
              <a:t>management</a:t>
            </a:r>
            <a:endParaRPr lang="ar-DZ" sz="3200" b="1" dirty="0">
              <a:solidFill>
                <a:srgbClr val="FF0000"/>
              </a:solidFill>
            </a:endParaRPr>
          </a:p>
        </p:txBody>
      </p:sp>
    </p:spTree>
    <p:extLst>
      <p:ext uri="{BB962C8B-B14F-4D97-AF65-F5344CB8AC3E}">
        <p14:creationId xmlns:p14="http://schemas.microsoft.com/office/powerpoint/2010/main" val="2822518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76872"/>
            <a:ext cx="4572000" cy="1569660"/>
          </a:xfrm>
          <a:prstGeom prst="rect">
            <a:avLst/>
          </a:prstGeom>
        </p:spPr>
        <p:txBody>
          <a:bodyPr>
            <a:spAutoFit/>
          </a:bodyPr>
          <a:lstStyle/>
          <a:p>
            <a:pPr algn="just" rtl="1"/>
            <a:r>
              <a:rPr lang="ar-DZ" sz="3200" dirty="0"/>
              <a:t>لابد من إدارة المردودات في </a:t>
            </a:r>
            <a:r>
              <a:rPr lang="ar-DZ" sz="3200" dirty="0" smtClean="0"/>
              <a:t>الاتجاه العكسي </a:t>
            </a:r>
            <a:r>
              <a:rPr lang="ar-DZ" sz="3200" dirty="0"/>
              <a:t>عبر شبكة الإمداد بنفس كفاءة إدارة </a:t>
            </a:r>
            <a:r>
              <a:rPr lang="ar-DZ" sz="3200" dirty="0" smtClean="0"/>
              <a:t>المبيعات</a:t>
            </a:r>
            <a:endParaRPr lang="ar-DZ" sz="3200" dirty="0"/>
          </a:p>
        </p:txBody>
      </p:sp>
    </p:spTree>
    <p:extLst>
      <p:ext uri="{BB962C8B-B14F-4D97-AF65-F5344CB8AC3E}">
        <p14:creationId xmlns:p14="http://schemas.microsoft.com/office/powerpoint/2010/main" val="4276963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628800"/>
            <a:ext cx="7128792" cy="4031873"/>
          </a:xfrm>
          <a:prstGeom prst="rect">
            <a:avLst/>
          </a:prstGeom>
        </p:spPr>
        <p:txBody>
          <a:bodyPr wrap="square">
            <a:spAutoFit/>
          </a:bodyPr>
          <a:lstStyle/>
          <a:p>
            <a:pPr algn="just"/>
            <a:r>
              <a:rPr lang="ar-DZ" sz="3200" dirty="0" smtClean="0"/>
              <a:t>       </a:t>
            </a:r>
            <a:r>
              <a:rPr lang="en-US" sz="3200" dirty="0" smtClean="0"/>
              <a:t>Returns </a:t>
            </a:r>
            <a:r>
              <a:rPr lang="en-US" sz="3200" dirty="0"/>
              <a:t>management is the process of handling returned products, from receiving and inspecting the item to processing a refund or exchange. It is an essential aspect of any business, as it can impact customer satisfaction and financial performance.</a:t>
            </a:r>
            <a:endParaRPr lang="ar-DZ" sz="3200" dirty="0"/>
          </a:p>
        </p:txBody>
      </p:sp>
    </p:spTree>
    <p:extLst>
      <p:ext uri="{BB962C8B-B14F-4D97-AF65-F5344CB8AC3E}">
        <p14:creationId xmlns:p14="http://schemas.microsoft.com/office/powerpoint/2010/main" val="1866743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268760"/>
            <a:ext cx="7272808" cy="4524315"/>
          </a:xfrm>
          <a:prstGeom prst="rect">
            <a:avLst/>
          </a:prstGeom>
        </p:spPr>
        <p:txBody>
          <a:bodyPr wrap="square">
            <a:spAutoFit/>
          </a:bodyPr>
          <a:lstStyle/>
          <a:p>
            <a:pPr algn="just"/>
            <a:r>
              <a:rPr lang="en-US" sz="3200" dirty="0"/>
              <a:t>CRM (customer relationship management) is the combination of practices, strategies and technologies that companies use to manage and analyze customer interactions and data throughout the </a:t>
            </a:r>
            <a:r>
              <a:rPr lang="en-US" sz="3200" u="sng" dirty="0">
                <a:hlinkClick r:id="rId2"/>
              </a:rPr>
              <a:t>customer lifecycle</a:t>
            </a:r>
            <a:r>
              <a:rPr lang="en-US" sz="3200" dirty="0"/>
              <a:t>. The goal is to improve customer service relationships, assist with </a:t>
            </a:r>
            <a:r>
              <a:rPr lang="en-US" sz="3200" u="sng" dirty="0">
                <a:hlinkClick r:id="rId3"/>
              </a:rPr>
              <a:t>customer retention</a:t>
            </a:r>
            <a:r>
              <a:rPr lang="en-US" sz="3200" dirty="0"/>
              <a:t> and drive sales growth.</a:t>
            </a:r>
            <a:endParaRPr lang="ar-DZ" sz="3200" dirty="0"/>
          </a:p>
        </p:txBody>
      </p:sp>
    </p:spTree>
    <p:extLst>
      <p:ext uri="{BB962C8B-B14F-4D97-AF65-F5344CB8AC3E}">
        <p14:creationId xmlns:p14="http://schemas.microsoft.com/office/powerpoint/2010/main" val="2072014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412776"/>
            <a:ext cx="7128792" cy="3539430"/>
          </a:xfrm>
          <a:prstGeom prst="rect">
            <a:avLst/>
          </a:prstGeom>
        </p:spPr>
        <p:txBody>
          <a:bodyPr wrap="square">
            <a:spAutoFit/>
          </a:bodyPr>
          <a:lstStyle/>
          <a:p>
            <a:pPr algn="just" rtl="1"/>
            <a:r>
              <a:rPr lang="ar-DZ" sz="3200" dirty="0" smtClean="0"/>
              <a:t>      </a:t>
            </a:r>
            <a:r>
              <a:rPr lang="fr-FR" sz="3200" dirty="0" smtClean="0"/>
              <a:t>CRM</a:t>
            </a:r>
            <a:r>
              <a:rPr lang="ar-DZ" sz="3200" dirty="0" smtClean="0"/>
              <a:t> </a:t>
            </a:r>
            <a:r>
              <a:rPr lang="ar-DZ" sz="3200" dirty="0" smtClean="0"/>
              <a:t>هو عبارة </a:t>
            </a:r>
            <a:r>
              <a:rPr lang="ar-DZ" sz="3200" dirty="0"/>
              <a:t>عن فلسفة واستراتيجية </a:t>
            </a:r>
            <a:r>
              <a:rPr lang="ar-DZ" sz="3200" dirty="0" smtClean="0"/>
              <a:t>تظم </a:t>
            </a:r>
            <a:r>
              <a:rPr lang="ar-DZ" sz="3200" dirty="0"/>
              <a:t>جوانب بشرية، تكنولوجية</a:t>
            </a:r>
            <a:r>
              <a:rPr lang="ar-DZ" sz="3200" dirty="0" smtClean="0"/>
              <a:t>، معلومات </a:t>
            </a:r>
            <a:r>
              <a:rPr lang="ar-DZ" sz="3200" dirty="0"/>
              <a:t>وعمليات </a:t>
            </a:r>
            <a:r>
              <a:rPr lang="ar-DZ" sz="3200" dirty="0" smtClean="0"/>
              <a:t>تدمجها المؤسسة </a:t>
            </a:r>
            <a:r>
              <a:rPr lang="ar-DZ" sz="3200" dirty="0"/>
              <a:t>مع بعضها لتقوم </a:t>
            </a:r>
            <a:r>
              <a:rPr lang="ar-DZ" sz="3200" dirty="0" smtClean="0"/>
              <a:t>بمعرفة </a:t>
            </a:r>
            <a:r>
              <a:rPr lang="ar-DZ" sz="3200" dirty="0"/>
              <a:t>الزبائن والتمييز بينهم ثم التفاعل معهم للوصول إلى استدامة العلاقات </a:t>
            </a:r>
            <a:r>
              <a:rPr lang="ar-DZ" sz="3200" dirty="0" smtClean="0"/>
              <a:t>معهم من خلال </a:t>
            </a:r>
            <a:r>
              <a:rPr lang="ar-DZ" sz="3200" dirty="0"/>
              <a:t>فهم حاجاتهم ورغباتهم </a:t>
            </a:r>
            <a:r>
              <a:rPr lang="ar-DZ" sz="3200" dirty="0" smtClean="0"/>
              <a:t>المتعددة </a:t>
            </a:r>
            <a:r>
              <a:rPr lang="ar-DZ" sz="3200" dirty="0"/>
              <a:t>للوصول إلى كسب </a:t>
            </a:r>
            <a:r>
              <a:rPr lang="ar-DZ" sz="3200" dirty="0" smtClean="0"/>
              <a:t>رضاهم </a:t>
            </a:r>
            <a:r>
              <a:rPr lang="ar-DZ" sz="3200" dirty="0"/>
              <a:t>وولائهم </a:t>
            </a:r>
            <a:r>
              <a:rPr lang="ar-DZ" sz="3200" dirty="0" smtClean="0"/>
              <a:t>وتحقيق </a:t>
            </a:r>
            <a:r>
              <a:rPr lang="ar-DZ" sz="3200" dirty="0"/>
              <a:t>قيمة </a:t>
            </a:r>
            <a:r>
              <a:rPr lang="ar-DZ" sz="3200" dirty="0" smtClean="0"/>
              <a:t>لهم </a:t>
            </a:r>
            <a:r>
              <a:rPr lang="ar-DZ" sz="3200" dirty="0"/>
              <a:t>وبالتالي </a:t>
            </a:r>
            <a:r>
              <a:rPr lang="ar-DZ" sz="3200" dirty="0" smtClean="0"/>
              <a:t>تحقيق </a:t>
            </a:r>
            <a:r>
              <a:rPr lang="ar-DZ" sz="3200" dirty="0"/>
              <a:t>قيمة </a:t>
            </a:r>
            <a:r>
              <a:rPr lang="ar-DZ" sz="3200" dirty="0" smtClean="0"/>
              <a:t>للمؤسسة.</a:t>
            </a:r>
            <a:endParaRPr lang="ar-DZ" sz="3200" dirty="0"/>
          </a:p>
        </p:txBody>
      </p:sp>
    </p:spTree>
    <p:extLst>
      <p:ext uri="{BB962C8B-B14F-4D97-AF65-F5344CB8AC3E}">
        <p14:creationId xmlns:p14="http://schemas.microsoft.com/office/powerpoint/2010/main" val="1519879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1556792"/>
            <a:ext cx="7200800" cy="4524315"/>
          </a:xfrm>
          <a:prstGeom prst="rect">
            <a:avLst/>
          </a:prstGeom>
        </p:spPr>
        <p:txBody>
          <a:bodyPr wrap="square">
            <a:spAutoFit/>
          </a:bodyPr>
          <a:lstStyle/>
          <a:p>
            <a:pPr algn="just" rtl="1"/>
            <a:r>
              <a:rPr lang="ar-DZ" sz="3600" b="1" dirty="0">
                <a:latin typeface="Traditional Arabic"/>
                <a:cs typeface="Traditional Arabic"/>
              </a:rPr>
              <a:t>يعود السبب الأكثر شيوعا وراء فشل إدارة العلاقة مع الزبون إلى أن </a:t>
            </a:r>
            <a:r>
              <a:rPr lang="ar-DZ" sz="3600" b="1" dirty="0" smtClean="0">
                <a:latin typeface="Traditional Arabic"/>
                <a:cs typeface="Traditional Arabic"/>
              </a:rPr>
              <a:t>المؤسسات </a:t>
            </a:r>
            <a:r>
              <a:rPr lang="ar-DZ" sz="3600" b="1" dirty="0">
                <a:latin typeface="Traditional Arabic"/>
                <a:cs typeface="Traditional Arabic"/>
              </a:rPr>
              <a:t>تنظر إليها كتقنية ونظم برامج فقط، إلا أن التقنية </a:t>
            </a:r>
            <a:r>
              <a:rPr lang="ar-DZ" sz="3600" b="1" dirty="0" smtClean="0">
                <a:latin typeface="Traditional Arabic"/>
                <a:cs typeface="Traditional Arabic"/>
              </a:rPr>
              <a:t>لا يمكن </a:t>
            </a:r>
            <a:r>
              <a:rPr lang="ar-DZ" sz="3600" b="1" dirty="0">
                <a:latin typeface="Traditional Arabic"/>
                <a:cs typeface="Traditional Arabic"/>
              </a:rPr>
              <a:t>أن تبني علاقات زبون </a:t>
            </a:r>
            <a:r>
              <a:rPr lang="ar-DZ" sz="3600" b="1" dirty="0" smtClean="0">
                <a:latin typeface="Traditional Arabic"/>
                <a:cs typeface="Traditional Arabic"/>
              </a:rPr>
              <a:t>مربحة بمفردها</a:t>
            </a:r>
            <a:r>
              <a:rPr lang="ar-DZ" sz="3600" b="1" dirty="0">
                <a:latin typeface="Traditional Arabic"/>
                <a:cs typeface="Traditional Arabic"/>
              </a:rPr>
              <a:t>، فليست إدارة العلاقة مع الزبون حلا تقنيا فحسب، ولا </a:t>
            </a:r>
            <a:r>
              <a:rPr lang="ar-DZ" sz="3600" b="1" dirty="0" smtClean="0">
                <a:latin typeface="Traditional Arabic"/>
                <a:cs typeface="Traditional Arabic"/>
              </a:rPr>
              <a:t>يمكن تحقيق تحسين </a:t>
            </a:r>
            <a:r>
              <a:rPr lang="ar-DZ" sz="3600" b="1" dirty="0">
                <a:latin typeface="Traditional Arabic"/>
                <a:cs typeface="Traditional Arabic"/>
              </a:rPr>
              <a:t>في علاقات الزبون </a:t>
            </a:r>
            <a:r>
              <a:rPr lang="ar-DZ" sz="3600" b="1" dirty="0" smtClean="0">
                <a:latin typeface="Traditional Arabic"/>
                <a:cs typeface="Traditional Arabic"/>
              </a:rPr>
              <a:t>بإدخال بعض </a:t>
            </a:r>
            <a:r>
              <a:rPr lang="ar-DZ" sz="3600" b="1" dirty="0">
                <a:latin typeface="Traditional Arabic"/>
                <a:cs typeface="Traditional Arabic"/>
              </a:rPr>
              <a:t>نظم البرامج فقط، وبدلا من ذلك تكون إدارة العلاقة مع الزبون جزءا واحدا من استراتيجية علاقة الزبون الشاملة </a:t>
            </a:r>
            <a:r>
              <a:rPr lang="ar-DZ" sz="3600" b="1" dirty="0" smtClean="0">
                <a:latin typeface="Traditional Arabic"/>
                <a:cs typeface="Traditional Arabic"/>
              </a:rPr>
              <a:t>الفعالة.</a:t>
            </a:r>
            <a:endParaRPr lang="ar-DZ" sz="3600" b="1" dirty="0"/>
          </a:p>
        </p:txBody>
      </p:sp>
    </p:spTree>
    <p:extLst>
      <p:ext uri="{BB962C8B-B14F-4D97-AF65-F5344CB8AC3E}">
        <p14:creationId xmlns:p14="http://schemas.microsoft.com/office/powerpoint/2010/main" val="1652208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76672"/>
            <a:ext cx="7920880" cy="5632311"/>
          </a:xfrm>
          <a:prstGeom prst="rect">
            <a:avLst/>
          </a:prstGeom>
        </p:spPr>
        <p:txBody>
          <a:bodyPr wrap="square">
            <a:spAutoFit/>
          </a:bodyPr>
          <a:lstStyle/>
          <a:p>
            <a:pPr algn="ctr" rtl="1"/>
            <a:r>
              <a:rPr lang="ar-DZ" sz="2800" dirty="0">
                <a:latin typeface="Simplified Arabic"/>
                <a:cs typeface="Simplified Arabic"/>
              </a:rPr>
              <a:t>إدارة العلاقة مع </a:t>
            </a:r>
            <a:r>
              <a:rPr lang="ar-DZ" sz="2800" dirty="0" smtClean="0">
                <a:latin typeface="Simplified Arabic"/>
                <a:cs typeface="Simplified Arabic"/>
              </a:rPr>
              <a:t>العملاء (</a:t>
            </a:r>
            <a:r>
              <a:rPr lang="en-US" sz="2800" dirty="0">
                <a:latin typeface="Simplified Arabic"/>
                <a:cs typeface="Simplified Arabic"/>
              </a:rPr>
              <a:t>Customer Relationship </a:t>
            </a:r>
            <a:r>
              <a:rPr lang="ar-DZ" sz="2800" dirty="0" smtClean="0">
                <a:latin typeface="Simplified Arabic"/>
                <a:cs typeface="Simplified Arabic"/>
              </a:rPr>
              <a:t> </a:t>
            </a:r>
            <a:r>
              <a:rPr lang="en-US" sz="2800" dirty="0" smtClean="0">
                <a:latin typeface="Simplified Arabic"/>
                <a:cs typeface="Simplified Arabic"/>
              </a:rPr>
              <a:t>management</a:t>
            </a:r>
            <a:r>
              <a:rPr lang="en-US" sz="2800" dirty="0">
                <a:latin typeface="Simplified Arabic"/>
                <a:cs typeface="Simplified Arabic"/>
              </a:rPr>
              <a:t>) CRM </a:t>
            </a:r>
            <a:r>
              <a:rPr lang="ar-DZ" sz="2800" dirty="0" smtClean="0">
                <a:latin typeface="Simplified Arabic"/>
                <a:cs typeface="Simplified Arabic"/>
              </a:rPr>
              <a:t> </a:t>
            </a:r>
          </a:p>
          <a:p>
            <a:pPr algn="just" rtl="1"/>
            <a:endParaRPr lang="ar-DZ" sz="2800" dirty="0" smtClean="0">
              <a:latin typeface="Simplified Arabic"/>
              <a:cs typeface="Simplified Arabic"/>
            </a:endParaRPr>
          </a:p>
          <a:p>
            <a:pPr algn="just" rtl="1"/>
            <a:r>
              <a:rPr lang="ar-DZ" sz="2800" dirty="0" smtClean="0">
                <a:latin typeface="Simplified Arabic"/>
                <a:cs typeface="Simplified Arabic"/>
              </a:rPr>
              <a:t>       تعتبر </a:t>
            </a:r>
            <a:r>
              <a:rPr lang="ar-DZ" sz="2800" dirty="0">
                <a:latin typeface="Simplified Arabic"/>
                <a:cs typeface="Simplified Arabic"/>
              </a:rPr>
              <a:t>خدمة </a:t>
            </a:r>
            <a:r>
              <a:rPr lang="ar-DZ" sz="2800" dirty="0" smtClean="0">
                <a:latin typeface="Simplified Arabic"/>
                <a:cs typeface="Simplified Arabic"/>
              </a:rPr>
              <a:t>العملاء النشاط </a:t>
            </a:r>
            <a:r>
              <a:rPr lang="ar-DZ" sz="2800" dirty="0">
                <a:latin typeface="Simplified Arabic"/>
                <a:cs typeface="Simplified Arabic"/>
              </a:rPr>
              <a:t>الرئيسي الأول الذي تهتم به </a:t>
            </a:r>
            <a:r>
              <a:rPr lang="ar-DZ" sz="2800" dirty="0" smtClean="0">
                <a:latin typeface="Simplified Arabic"/>
                <a:cs typeface="Simplified Arabic"/>
              </a:rPr>
              <a:t>المؤسسة، </a:t>
            </a:r>
            <a:r>
              <a:rPr lang="ar-DZ" sz="2800" dirty="0">
                <a:latin typeface="Simplified Arabic"/>
                <a:cs typeface="Simplified Arabic"/>
              </a:rPr>
              <a:t>وان أي تخطيط للأنشطة الأخرى يكون مبنيا </a:t>
            </a:r>
            <a:r>
              <a:rPr lang="ar-DZ" sz="2800" dirty="0" smtClean="0">
                <a:latin typeface="Simplified Arabic"/>
                <a:cs typeface="Simplified Arabic"/>
              </a:rPr>
              <a:t>على متطلبات </a:t>
            </a:r>
            <a:r>
              <a:rPr lang="ar-DZ" sz="2800" dirty="0">
                <a:latin typeface="Simplified Arabic"/>
                <a:cs typeface="Simplified Arabic"/>
              </a:rPr>
              <a:t>هذا النشاط الذي بدوره يحتاج إلى </a:t>
            </a:r>
            <a:r>
              <a:rPr lang="ar-DZ" sz="2800" dirty="0" smtClean="0">
                <a:latin typeface="Simplified Arabic"/>
                <a:cs typeface="Simplified Arabic"/>
              </a:rPr>
              <a:t>دراسة </a:t>
            </a:r>
            <a:r>
              <a:rPr lang="ar-DZ" sz="2800" dirty="0">
                <a:latin typeface="Simplified Arabic"/>
                <a:cs typeface="Simplified Arabic"/>
              </a:rPr>
              <a:t>رغبات وتطلعات العملاء حتى تتمكن من </a:t>
            </a:r>
            <a:r>
              <a:rPr lang="ar-DZ" sz="2800" dirty="0" smtClean="0">
                <a:latin typeface="Simplified Arabic"/>
                <a:cs typeface="Simplified Arabic"/>
              </a:rPr>
              <a:t>العمل بشكل جيد. </a:t>
            </a:r>
            <a:r>
              <a:rPr lang="ar-DZ" sz="2800" dirty="0">
                <a:latin typeface="Simplified Arabic"/>
                <a:cs typeface="Simplified Arabic"/>
              </a:rPr>
              <a:t>فالمؤسسة تقوم </a:t>
            </a:r>
            <a:r>
              <a:rPr lang="ar-DZ" sz="2800" dirty="0" smtClean="0">
                <a:latin typeface="Simplified Arabic"/>
                <a:cs typeface="Simplified Arabic"/>
              </a:rPr>
              <a:t>بدراسة الاستراتيجيات </a:t>
            </a:r>
            <a:r>
              <a:rPr lang="ar-DZ" sz="2800" dirty="0">
                <a:latin typeface="Simplified Arabic"/>
                <a:cs typeface="Simplified Arabic"/>
              </a:rPr>
              <a:t>والتكنولوجيات من أجل تقديم أحسن </a:t>
            </a:r>
            <a:r>
              <a:rPr lang="ar-DZ" sz="2800" dirty="0" smtClean="0">
                <a:latin typeface="Simplified Arabic"/>
                <a:cs typeface="Simplified Arabic"/>
              </a:rPr>
              <a:t>العروض المتوقعة للعميل، </a:t>
            </a:r>
            <a:r>
              <a:rPr lang="ar-DZ" sz="2800" dirty="0">
                <a:latin typeface="Simplified Arabic"/>
                <a:cs typeface="Simplified Arabic"/>
              </a:rPr>
              <a:t>فمن الصعب بناء علاقات جيدة مع الزبون دون القيام </a:t>
            </a:r>
            <a:r>
              <a:rPr lang="ar-DZ" sz="2800" dirty="0" smtClean="0">
                <a:latin typeface="Simplified Arabic"/>
                <a:cs typeface="Simplified Arabic"/>
              </a:rPr>
              <a:t>بدراسات </a:t>
            </a:r>
            <a:r>
              <a:rPr lang="ar-DZ" sz="2800" dirty="0">
                <a:latin typeface="Simplified Arabic"/>
                <a:cs typeface="Simplified Arabic"/>
              </a:rPr>
              <a:t>فعالة </a:t>
            </a:r>
            <a:r>
              <a:rPr lang="ar-DZ" sz="2800" dirty="0" smtClean="0">
                <a:latin typeface="Simplified Arabic"/>
                <a:cs typeface="Simplified Arabic"/>
              </a:rPr>
              <a:t>لمتطلباته واحتياجاته </a:t>
            </a:r>
            <a:r>
              <a:rPr lang="ar-DZ" sz="2800" dirty="0">
                <a:latin typeface="Simplified Arabic"/>
                <a:cs typeface="Simplified Arabic"/>
              </a:rPr>
              <a:t>وبأقل </a:t>
            </a:r>
            <a:r>
              <a:rPr lang="ar-DZ" sz="2800" dirty="0" smtClean="0">
                <a:latin typeface="Simplified Arabic"/>
                <a:cs typeface="Simplified Arabic"/>
              </a:rPr>
              <a:t>تكلفة.</a:t>
            </a:r>
          </a:p>
          <a:p>
            <a:pPr lvl="0" algn="just" rtl="1"/>
            <a:r>
              <a:rPr lang="ar-DZ" sz="2800" dirty="0" smtClean="0">
                <a:latin typeface="Simplified Arabic"/>
                <a:cs typeface="Simplified Arabic"/>
              </a:rPr>
              <a:t>وتعرف على أنها </a:t>
            </a:r>
            <a:r>
              <a:rPr lang="ar-DZ" sz="2400" dirty="0">
                <a:solidFill>
                  <a:prstClr val="black"/>
                </a:solidFill>
              </a:rPr>
              <a:t>الاستخدام الاستراتيجي للمعلومات ، العمليات ، التكنولوجيا والافراد في العلاقة مع الزبون عبر دورة حياته الكاملة بما يحقق أهداف </a:t>
            </a:r>
            <a:r>
              <a:rPr lang="ar-DZ" sz="2400" dirty="0" smtClean="0">
                <a:solidFill>
                  <a:prstClr val="black"/>
                </a:solidFill>
              </a:rPr>
              <a:t>المؤسسة.</a:t>
            </a:r>
            <a:endParaRPr lang="ar-DZ" sz="2400" dirty="0">
              <a:solidFill>
                <a:prstClr val="black"/>
              </a:solidFill>
            </a:endParaRPr>
          </a:p>
          <a:p>
            <a:pPr algn="just" rtl="1"/>
            <a:endParaRPr lang="ar-DZ" sz="2800" dirty="0"/>
          </a:p>
        </p:txBody>
      </p:sp>
    </p:spTree>
    <p:extLst>
      <p:ext uri="{BB962C8B-B14F-4D97-AF65-F5344CB8AC3E}">
        <p14:creationId xmlns:p14="http://schemas.microsoft.com/office/powerpoint/2010/main" val="376138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27584" y="980728"/>
            <a:ext cx="6624736" cy="584775"/>
          </a:xfrm>
          <a:prstGeom prst="rect">
            <a:avLst/>
          </a:prstGeom>
          <a:noFill/>
        </p:spPr>
        <p:txBody>
          <a:bodyPr wrap="square" rtlCol="1">
            <a:spAutoFit/>
          </a:bodyPr>
          <a:lstStyle/>
          <a:p>
            <a:pPr algn="r" rtl="1"/>
            <a:r>
              <a:rPr lang="ar-DZ" sz="3200" dirty="0" smtClean="0">
                <a:solidFill>
                  <a:srgbClr val="00B050"/>
                </a:solidFill>
              </a:rPr>
              <a:t>خطوات تطبيق ادارة العلاقة مع العملاء</a:t>
            </a:r>
            <a:endParaRPr lang="ar-DZ" sz="3200" dirty="0">
              <a:solidFill>
                <a:srgbClr val="00B050"/>
              </a:solidFill>
            </a:endParaRPr>
          </a:p>
        </p:txBody>
      </p:sp>
      <p:graphicFrame>
        <p:nvGraphicFramePr>
          <p:cNvPr id="7" name="Diagramme 6"/>
          <p:cNvGraphicFramePr/>
          <p:nvPr>
            <p:extLst>
              <p:ext uri="{D42A27DB-BD31-4B8C-83A1-F6EECF244321}">
                <p14:modId xmlns:p14="http://schemas.microsoft.com/office/powerpoint/2010/main" val="2258020972"/>
              </p:ext>
            </p:extLst>
          </p:nvPr>
        </p:nvGraphicFramePr>
        <p:xfrm>
          <a:off x="2220416" y="166925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593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3995936" y="476672"/>
            <a:ext cx="1224136" cy="514509"/>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r>
              <a:rPr lang="ar-DZ" sz="2800" b="1" dirty="0" smtClean="0"/>
              <a:t>2</a:t>
            </a:r>
            <a:endParaRPr lang="ar-DZ" b="1"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716" y="2293132"/>
            <a:ext cx="5220580" cy="3368116"/>
          </a:xfrm>
          <a:prstGeom prst="rect">
            <a:avLst/>
          </a:prstGeom>
        </p:spPr>
      </p:pic>
      <p:sp>
        <p:nvSpPr>
          <p:cNvPr id="5" name="Rectangle 4"/>
          <p:cNvSpPr/>
          <p:nvPr/>
        </p:nvSpPr>
        <p:spPr>
          <a:xfrm>
            <a:off x="1331640" y="1124744"/>
            <a:ext cx="6552728" cy="954107"/>
          </a:xfrm>
          <a:prstGeom prst="rect">
            <a:avLst/>
          </a:prstGeom>
        </p:spPr>
        <p:txBody>
          <a:bodyPr wrap="square">
            <a:spAutoFit/>
          </a:bodyPr>
          <a:lstStyle/>
          <a:p>
            <a:pPr algn="ctr" rtl="1"/>
            <a:r>
              <a:rPr lang="ar-DZ" sz="2800" b="1" dirty="0">
                <a:solidFill>
                  <a:srgbClr val="FF0000"/>
                </a:solidFill>
                <a:latin typeface="Simplified Arabic,Bold"/>
              </a:rPr>
              <a:t>إدارة العلاقة مع </a:t>
            </a:r>
            <a:r>
              <a:rPr lang="ar-DZ" sz="2800" b="1" dirty="0" smtClean="0">
                <a:solidFill>
                  <a:srgbClr val="FF0000"/>
                </a:solidFill>
                <a:latin typeface="Simplified Arabic,Bold"/>
              </a:rPr>
              <a:t>الموردين</a:t>
            </a:r>
            <a:r>
              <a:rPr lang="en-US" sz="2800" b="1" dirty="0" smtClean="0">
                <a:solidFill>
                  <a:srgbClr val="FF0000"/>
                </a:solidFill>
                <a:latin typeface="Simplified Arabic"/>
                <a:cs typeface="Simplified Arabic"/>
              </a:rPr>
              <a:t>supplier </a:t>
            </a:r>
            <a:r>
              <a:rPr lang="en-US" sz="2800" b="1" dirty="0">
                <a:solidFill>
                  <a:srgbClr val="FF0000"/>
                </a:solidFill>
                <a:latin typeface="Simplified Arabic"/>
                <a:cs typeface="Simplified Arabic"/>
              </a:rPr>
              <a:t>Relationship management</a:t>
            </a:r>
            <a:endParaRPr lang="ar-DZ" b="1" dirty="0">
              <a:solidFill>
                <a:srgbClr val="FF0000"/>
              </a:solidFill>
            </a:endParaRPr>
          </a:p>
        </p:txBody>
      </p:sp>
    </p:spTree>
    <p:extLst>
      <p:ext uri="{BB962C8B-B14F-4D97-AF65-F5344CB8AC3E}">
        <p14:creationId xmlns:p14="http://schemas.microsoft.com/office/powerpoint/2010/main" val="1141386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8136904" cy="6124754"/>
          </a:xfrm>
          <a:prstGeom prst="rect">
            <a:avLst/>
          </a:prstGeom>
        </p:spPr>
        <p:txBody>
          <a:bodyPr wrap="square">
            <a:spAutoFit/>
          </a:bodyPr>
          <a:lstStyle/>
          <a:p>
            <a:pPr algn="ctr" rtl="1"/>
            <a:r>
              <a:rPr lang="ar-DZ" sz="2800" b="1" dirty="0">
                <a:latin typeface="Simplified Arabic,Bold"/>
              </a:rPr>
              <a:t>إدارة العلاقة مع </a:t>
            </a:r>
            <a:r>
              <a:rPr lang="ar-DZ" sz="2800" b="1" dirty="0" smtClean="0">
                <a:latin typeface="Simplified Arabic,Bold"/>
              </a:rPr>
              <a:t>الموردين</a:t>
            </a:r>
            <a:r>
              <a:rPr lang="ar-DZ" sz="2800" dirty="0" smtClean="0">
                <a:latin typeface="Simplified Arabic"/>
                <a:cs typeface="Simplified Arabic"/>
              </a:rPr>
              <a:t>:(</a:t>
            </a:r>
            <a:r>
              <a:rPr lang="en-US" sz="2800" dirty="0">
                <a:latin typeface="Simplified Arabic"/>
                <a:cs typeface="Simplified Arabic"/>
              </a:rPr>
              <a:t>supplier Relationship management) SRM </a:t>
            </a:r>
            <a:r>
              <a:rPr lang="ar-DZ" sz="2800" dirty="0" smtClean="0">
                <a:latin typeface="Simplified Arabic"/>
                <a:cs typeface="Simplified Arabic"/>
              </a:rPr>
              <a:t> </a:t>
            </a:r>
          </a:p>
          <a:p>
            <a:pPr algn="just" rtl="1">
              <a:lnSpc>
                <a:spcPct val="150000"/>
              </a:lnSpc>
            </a:pPr>
            <a:r>
              <a:rPr lang="ar-DZ" sz="2800" dirty="0" smtClean="0">
                <a:latin typeface="Simplified Arabic"/>
                <a:cs typeface="Simplified Arabic"/>
              </a:rPr>
              <a:t>يجب تصنيف الموردين </a:t>
            </a:r>
            <a:r>
              <a:rPr lang="ar-DZ" sz="2800" dirty="0">
                <a:latin typeface="Simplified Arabic"/>
                <a:cs typeface="Simplified Arabic"/>
              </a:rPr>
              <a:t>وفقا لدرجة وأهمية كل واحد منهم بالنسبة للمؤسسة، ثم القيام بالتنسيق معهم من أجل </a:t>
            </a:r>
            <a:r>
              <a:rPr lang="ar-DZ" sz="2800" dirty="0" smtClean="0">
                <a:latin typeface="Simplified Arabic"/>
                <a:cs typeface="Simplified Arabic"/>
              </a:rPr>
              <a:t>تحقيق استمرارية </a:t>
            </a:r>
            <a:r>
              <a:rPr lang="ar-DZ" sz="2800" dirty="0">
                <a:latin typeface="Simplified Arabic"/>
                <a:cs typeface="Simplified Arabic"/>
              </a:rPr>
              <a:t>عملية التوريد وذلك بما يعود بالفائدة على كل من المورد </a:t>
            </a:r>
            <a:r>
              <a:rPr lang="ar-DZ" sz="2800" dirty="0" smtClean="0">
                <a:latin typeface="Simplified Arabic"/>
                <a:cs typeface="Simplified Arabic"/>
              </a:rPr>
              <a:t>والمؤسسة.</a:t>
            </a:r>
          </a:p>
          <a:p>
            <a:pPr algn="just" rtl="1">
              <a:lnSpc>
                <a:spcPct val="150000"/>
              </a:lnSpc>
            </a:pPr>
            <a:r>
              <a:rPr lang="ar-DZ" sz="2800" dirty="0" smtClean="0"/>
              <a:t>يمكن </a:t>
            </a:r>
            <a:r>
              <a:rPr lang="ar-DZ" sz="2800" dirty="0"/>
              <a:t>إرجاع جذور إدارة علاقات الموردين إلى عمل محلل سلسلة التوريد والإعداد للشراء الشهير بيتر </a:t>
            </a:r>
            <a:r>
              <a:rPr lang="ar-DZ" sz="2800" dirty="0" smtClean="0"/>
              <a:t>كراليك، </a:t>
            </a:r>
            <a:r>
              <a:rPr lang="ar-DZ" sz="2800" dirty="0"/>
              <a:t>الذي قدم منظورًا مبتكرًا حول تقسيم الموردين. قام بتطوير شيء ما يسمى مصفوفة كراليك </a:t>
            </a:r>
            <a:r>
              <a:rPr lang="en-US" sz="2800" dirty="0" err="1" smtClean="0"/>
              <a:t>Kraljic</a:t>
            </a:r>
            <a:r>
              <a:rPr lang="en-US" sz="2800" dirty="0" smtClean="0"/>
              <a:t> </a:t>
            </a:r>
            <a:r>
              <a:rPr lang="en-US" sz="2800" dirty="0"/>
              <a:t>Matrix</a:t>
            </a:r>
            <a:r>
              <a:rPr lang="en-US" sz="2800" dirty="0" smtClean="0"/>
              <a:t>)</a:t>
            </a:r>
            <a:r>
              <a:rPr lang="ar-DZ" sz="2800" dirty="0" smtClean="0"/>
              <a:t>)</a:t>
            </a:r>
            <a:r>
              <a:rPr lang="en-US" sz="2800" dirty="0" smtClean="0"/>
              <a:t> </a:t>
            </a:r>
            <a:r>
              <a:rPr lang="ar-DZ" sz="2800" dirty="0" smtClean="0"/>
              <a:t> </a:t>
            </a:r>
            <a:r>
              <a:rPr lang="ar-DZ" sz="2800" dirty="0" smtClean="0"/>
              <a:t>التي </a:t>
            </a:r>
            <a:r>
              <a:rPr lang="ar-DZ" sz="2800" dirty="0"/>
              <a:t>تقوم بشكل أساسي بربط الموردين مقابل بعدين محوريين: المخاطرة </a:t>
            </a:r>
            <a:r>
              <a:rPr lang="ar-DZ" sz="2800" dirty="0" smtClean="0"/>
              <a:t>والربحية.</a:t>
            </a:r>
            <a:endParaRPr lang="ar-DZ" sz="2800" dirty="0"/>
          </a:p>
        </p:txBody>
      </p:sp>
    </p:spTree>
    <p:extLst>
      <p:ext uri="{BB962C8B-B14F-4D97-AF65-F5344CB8AC3E}">
        <p14:creationId xmlns:p14="http://schemas.microsoft.com/office/powerpoint/2010/main" val="31382833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amworkPresentation2">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570FFD5-B1B6-41A3-BD7B-00D5975DE4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TeamworkPresentation2</Template>
  <TotalTime>3764</TotalTime>
  <Words>789</Words>
  <Application>Microsoft Office PowerPoint</Application>
  <PresentationFormat>Affichage à l'écran (4:3)</PresentationFormat>
  <Paragraphs>42</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TeamworkPresentation2</vt:lpstr>
      <vt:lpstr>أنشطة سلسلة الامداد</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مفاهيم أساسية حول الامداد وسلسة الامداد</dc:title>
  <dc:creator>TAHRI</dc:creator>
  <cp:lastModifiedBy>TAHRI</cp:lastModifiedBy>
  <cp:revision>95</cp:revision>
  <dcterms:created xsi:type="dcterms:W3CDTF">2025-02-04T05:42:28Z</dcterms:created>
  <dcterms:modified xsi:type="dcterms:W3CDTF">2025-03-13T10:44:55Z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TC102282709990</vt:lpwstr>
  </property>
</Properties>
</file>