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8" r:id="rId1"/>
  </p:sldMasterIdLst>
  <p:sldIdLst>
    <p:sldId id="256" r:id="rId2"/>
    <p:sldId id="273" r:id="rId3"/>
    <p:sldId id="258" r:id="rId4"/>
    <p:sldId id="260" r:id="rId5"/>
    <p:sldId id="261" r:id="rId6"/>
    <p:sldId id="269" r:id="rId7"/>
    <p:sldId id="278" r:id="rId8"/>
    <p:sldId id="267" r:id="rId9"/>
    <p:sldId id="262" r:id="rId10"/>
    <p:sldId id="279" r:id="rId11"/>
    <p:sldId id="274" r:id="rId12"/>
    <p:sldId id="264" r:id="rId13"/>
    <p:sldId id="277" r:id="rId14"/>
    <p:sldId id="270" r:id="rId15"/>
    <p:sldId id="271" r:id="rId16"/>
    <p:sldId id="265" r:id="rId17"/>
    <p:sldId id="272" r:id="rId18"/>
    <p:sldId id="276" r:id="rId19"/>
    <p:sldId id="259" r:id="rId20"/>
    <p:sldId id="280" r:id="rId21"/>
    <p:sldId id="281" r:id="rId22"/>
    <p:sldId id="28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6" d="100"/>
          <a:sy n="46" d="100"/>
        </p:scale>
        <p:origin x="-702"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74637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09B482E8-6E0E-1B4F-B1FD-C69DB9E858D9}" type="datetimeFigureOut">
              <a:rPr lang="en-US" smtClean="0"/>
              <a:pPr/>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90971865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smtClean="0"/>
              <a:pPr/>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525570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BF54567-0DE4-3F47-BF90-CB84690072F9}" type="datetimeFigureOut">
              <a:rPr lang="en-US" smtClean="0"/>
              <a:pPr/>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8296424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09B482E8-6E0E-1B4F-B1FD-C69DB9E858D9}" type="datetimeFigureOut">
              <a:rPr lang="en-US" smtClean="0"/>
              <a:pPr/>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55971190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09B482E8-6E0E-1B4F-B1FD-C69DB9E858D9}" type="datetimeFigureOut">
              <a:rPr lang="en-US" smtClean="0"/>
              <a:pPr/>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64346660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0769921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756567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091609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smtClean="0"/>
              <a:pPr/>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829253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4/17/2025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080043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4/17/2025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857769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4/17/2025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735019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4/17/2025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443248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0DF5E60-9974-AC48-9591-99C2BB44B7CF}" type="datetimeFigureOut">
              <a:rPr lang="en-US" smtClean="0"/>
              <a:pPr/>
              <a:t>4/17/2025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517995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18C79C5D-2A6F-F04D-97DA-BEF2467B64E4}" type="datetimeFigureOut">
              <a:rPr lang="en-US" smtClean="0"/>
              <a:pPr/>
              <a:t>4/17/2025</a:t>
            </a:fld>
            <a:endParaRPr lang="en-US" dirty="0"/>
          </a:p>
        </p:txBody>
      </p:sp>
    </p:spTree>
    <p:extLst>
      <p:ext uri="{BB962C8B-B14F-4D97-AF65-F5344CB8AC3E}">
        <p14:creationId xmlns:p14="http://schemas.microsoft.com/office/powerpoint/2010/main" xmlns="" val="3615683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9B482E8-6E0E-1B4F-B1FD-C69DB9E858D9}" type="datetimeFigureOut">
              <a:rPr lang="en-US" smtClean="0"/>
              <a:pPr/>
              <a:t>4/17/2025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899259442"/>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scholar.valpo.edu/psych_oer/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11867" y="1959325"/>
            <a:ext cx="7766936" cy="4259178"/>
          </a:xfrm>
        </p:spPr>
        <p:txBody>
          <a:bodyPr/>
          <a:lstStyle/>
          <a:p>
            <a:pPr algn="ctr">
              <a:lnSpc>
                <a:spcPct val="150000"/>
              </a:lnSpc>
            </a:pPr>
            <a:r>
              <a:rPr lang="en-US" sz="2400" b="1" dirty="0" smtClean="0"/>
              <a:t/>
            </a:r>
            <a:br>
              <a:rPr lang="en-US" sz="2400" b="1" dirty="0" smtClean="0"/>
            </a:br>
            <a:r>
              <a:rPr lang="en-US" sz="2400" b="1" dirty="0"/>
              <a:t/>
            </a:r>
            <a:br>
              <a:rPr lang="en-US" sz="2400" b="1" dirty="0"/>
            </a:br>
            <a:r>
              <a:rPr lang="en-US" sz="2400" b="1" dirty="0" smtClean="0"/>
              <a:t/>
            </a:r>
            <a:br>
              <a:rPr lang="en-US" sz="2400" b="1" dirty="0" smtClean="0"/>
            </a:br>
            <a:r>
              <a:rPr lang="en-US" sz="2400" b="1" dirty="0"/>
              <a:t/>
            </a:r>
            <a:br>
              <a:rPr lang="en-US" sz="2400" b="1" dirty="0"/>
            </a:br>
            <a:r>
              <a:rPr lang="en-US" sz="2400" b="1" dirty="0" smtClean="0"/>
              <a:t/>
            </a:r>
            <a:br>
              <a:rPr lang="en-US" sz="2400" b="1" dirty="0" smtClean="0"/>
            </a:br>
            <a:r>
              <a:rPr lang="en-US" sz="2400" b="1" dirty="0"/>
              <a:t/>
            </a:r>
            <a:br>
              <a:rPr lang="en-US" sz="2400" b="1" dirty="0"/>
            </a:br>
            <a:r>
              <a:rPr lang="en-US" sz="2400" b="1" dirty="0" smtClean="0"/>
              <a:t/>
            </a:r>
            <a:br>
              <a:rPr lang="en-US" sz="2400" b="1" dirty="0" smtClean="0"/>
            </a:br>
            <a:r>
              <a:rPr lang="en-US" sz="2400" b="1" dirty="0"/>
              <a:t/>
            </a:r>
            <a:br>
              <a:rPr lang="en-US" sz="2400" b="1" dirty="0"/>
            </a:br>
            <a:r>
              <a:rPr lang="en-US" sz="2400" b="1" dirty="0" smtClean="0"/>
              <a:t/>
            </a:r>
            <a:br>
              <a:rPr lang="en-US" sz="2400" b="1" dirty="0" smtClean="0"/>
            </a:br>
            <a:r>
              <a:rPr lang="en-US" sz="2400" b="1" dirty="0"/>
              <a:t/>
            </a:r>
            <a:br>
              <a:rPr lang="en-US" sz="2400" b="1" dirty="0"/>
            </a:br>
            <a:r>
              <a:rPr lang="en-US" sz="2400" b="1" dirty="0" smtClean="0"/>
              <a:t/>
            </a:r>
            <a:br>
              <a:rPr lang="en-US" sz="2400" b="1" dirty="0" smtClean="0"/>
            </a:br>
            <a:r>
              <a:rPr lang="en-US" sz="2400" b="1" dirty="0" smtClean="0"/>
              <a:t/>
            </a:r>
            <a:br>
              <a:rPr lang="en-US" sz="2400" b="1" dirty="0" smtClean="0"/>
            </a:br>
            <a:r>
              <a:rPr lang="en-US" sz="2400" b="1" dirty="0" smtClean="0">
                <a:solidFill>
                  <a:schemeClr val="tx1"/>
                </a:solidFill>
              </a:rPr>
              <a:t>MASTERING </a:t>
            </a:r>
            <a:r>
              <a:rPr lang="en-US" sz="2400" b="1" dirty="0">
                <a:solidFill>
                  <a:schemeClr val="tx1"/>
                </a:solidFill>
              </a:rPr>
              <a:t>THE RESEARCH PROCESS: A WORKSHOP SERIES</a:t>
            </a:r>
            <a:r>
              <a:rPr lang="fr-FR" sz="2400" dirty="0">
                <a:solidFill>
                  <a:schemeClr val="tx1"/>
                </a:solidFill>
              </a:rPr>
              <a:t/>
            </a:r>
            <a:br>
              <a:rPr lang="fr-FR" sz="2400" dirty="0">
                <a:solidFill>
                  <a:schemeClr val="tx1"/>
                </a:solidFill>
              </a:rPr>
            </a:br>
            <a:r>
              <a:rPr lang="en-US" sz="2400" b="1" dirty="0">
                <a:solidFill>
                  <a:schemeClr val="tx1"/>
                </a:solidFill>
              </a:rPr>
              <a:t/>
            </a:r>
            <a:br>
              <a:rPr lang="en-US" sz="2400" b="1" dirty="0">
                <a:solidFill>
                  <a:schemeClr val="tx1"/>
                </a:solidFill>
              </a:rPr>
            </a:br>
            <a:r>
              <a:rPr lang="en-US" sz="3200" b="1" dirty="0" smtClean="0"/>
              <a:t>Quantitative </a:t>
            </a:r>
            <a:r>
              <a:rPr lang="en-US" sz="3200" b="1" dirty="0"/>
              <a:t>data analysis using SPSS (descriptive statistics and inferential </a:t>
            </a:r>
            <a:r>
              <a:rPr lang="en-US" sz="3200" b="1" dirty="0" smtClean="0"/>
              <a:t>statistics</a:t>
            </a:r>
            <a:r>
              <a:rPr lang="en-US" sz="3200" b="1" dirty="0" smtClean="0"/>
              <a:t/>
            </a:r>
            <a:br>
              <a:rPr lang="en-US" sz="3200" b="1" dirty="0" smtClean="0"/>
            </a:br>
            <a:r>
              <a:rPr lang="en-US" sz="3200" b="1" dirty="0"/>
              <a:t/>
            </a:r>
            <a:br>
              <a:rPr lang="en-US" sz="3200" b="1" dirty="0"/>
            </a:br>
            <a:r>
              <a:rPr lang="fr-FR" sz="2400" b="1" dirty="0">
                <a:solidFill>
                  <a:schemeClr val="tx2"/>
                </a:solidFill>
                <a:latin typeface="Book Antiqua" panose="02040602050305030304" pitchFamily="18" charset="0"/>
              </a:rPr>
              <a:t/>
            </a:r>
            <a:br>
              <a:rPr lang="fr-FR" sz="2400" b="1" dirty="0">
                <a:solidFill>
                  <a:schemeClr val="tx2"/>
                </a:solidFill>
                <a:latin typeface="Book Antiqua" panose="02040602050305030304" pitchFamily="18" charset="0"/>
              </a:rPr>
            </a:br>
            <a:endParaRPr lang="fr-FR" sz="2400" b="1" dirty="0">
              <a:solidFill>
                <a:schemeClr val="tx2"/>
              </a:solidFill>
              <a:latin typeface="Book Antiqua" panose="02040602050305030304" pitchFamily="18" charset="0"/>
            </a:endParaRPr>
          </a:p>
        </p:txBody>
      </p:sp>
      <p:sp>
        <p:nvSpPr>
          <p:cNvPr id="3" name="Sous-titre 2"/>
          <p:cNvSpPr>
            <a:spLocks noGrp="1"/>
          </p:cNvSpPr>
          <p:nvPr>
            <p:ph type="subTitle" idx="1"/>
          </p:nvPr>
        </p:nvSpPr>
        <p:spPr>
          <a:xfrm>
            <a:off x="1507067" y="4812631"/>
            <a:ext cx="7766936" cy="1612231"/>
          </a:xfrm>
        </p:spPr>
        <p:txBody>
          <a:bodyPr>
            <a:normAutofit/>
          </a:bodyPr>
          <a:lstStyle/>
          <a:p>
            <a:pPr algn="ctr"/>
            <a:r>
              <a:rPr lang="fr-FR" sz="2400" b="1" dirty="0" smtClean="0">
                <a:solidFill>
                  <a:schemeClr val="tx2"/>
                </a:solidFill>
                <a:latin typeface="Book Antiqua" panose="02040602050305030304" pitchFamily="18" charset="0"/>
              </a:rPr>
              <a:t>Prof. </a:t>
            </a:r>
            <a:r>
              <a:rPr lang="fr-FR" sz="2400" b="1" dirty="0" smtClean="0">
                <a:solidFill>
                  <a:schemeClr val="tx2"/>
                </a:solidFill>
                <a:latin typeface="Book Antiqua" panose="02040602050305030304" pitchFamily="18" charset="0"/>
              </a:rPr>
              <a:t>Saliha CHELLI</a:t>
            </a:r>
            <a:endParaRPr lang="fr-FR" sz="2400" b="1" dirty="0">
              <a:solidFill>
                <a:schemeClr val="tx2"/>
              </a:solidFill>
              <a:latin typeface="Book Antiqua" panose="02040602050305030304" pitchFamily="18" charset="0"/>
            </a:endParaRPr>
          </a:p>
        </p:txBody>
      </p:sp>
      <p:pic>
        <p:nvPicPr>
          <p:cNvPr id="4" name="Image 4"/>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1439863" cy="158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6301296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833376"/>
            <a:ext cx="8596668" cy="1097023"/>
          </a:xfrm>
        </p:spPr>
        <p:txBody>
          <a:bodyPr>
            <a:normAutofit fontScale="90000"/>
          </a:bodyPr>
          <a:lstStyle/>
          <a:p>
            <a:r>
              <a:rPr lang="fr-FR" sz="2400" b="1" dirty="0" smtClean="0">
                <a:solidFill>
                  <a:schemeClr val="accent2">
                    <a:lumMod val="75000"/>
                  </a:schemeClr>
                </a:solidFill>
              </a:rPr>
              <a:t>3. STEP THREE</a:t>
            </a:r>
            <a:r>
              <a:rPr lang="fr-FR" sz="2400" b="1" dirty="0">
                <a:solidFill>
                  <a:schemeClr val="accent2">
                    <a:lumMod val="75000"/>
                  </a:schemeClr>
                </a:solidFill>
              </a:rPr>
              <a:t>:</a:t>
            </a:r>
            <a:r>
              <a:rPr lang="fr-FR" sz="2400" b="1" dirty="0" smtClean="0">
                <a:solidFill>
                  <a:schemeClr val="accent2">
                    <a:lumMod val="75000"/>
                  </a:schemeClr>
                </a:solidFill>
              </a:rPr>
              <a:t> </a:t>
            </a:r>
            <a:r>
              <a:rPr lang="fr-FR" sz="2400" b="1" dirty="0" err="1" smtClean="0">
                <a:solidFill>
                  <a:schemeClr val="accent2">
                    <a:lumMod val="75000"/>
                  </a:schemeClr>
                </a:solidFill>
              </a:rPr>
              <a:t>Entering</a:t>
            </a:r>
            <a:r>
              <a:rPr lang="fr-FR" sz="2400" b="1" dirty="0" smtClean="0">
                <a:solidFill>
                  <a:schemeClr val="accent2">
                    <a:lumMod val="75000"/>
                  </a:schemeClr>
                </a:solidFill>
              </a:rPr>
              <a:t> </a:t>
            </a:r>
            <a:r>
              <a:rPr lang="fr-FR" sz="2400" b="1" dirty="0">
                <a:solidFill>
                  <a:schemeClr val="accent2">
                    <a:lumMod val="75000"/>
                  </a:schemeClr>
                </a:solidFill>
              </a:rPr>
              <a:t>Data in the Data Editor</a:t>
            </a:r>
            <a:r>
              <a:rPr lang="fr-FR" sz="2400" dirty="0">
                <a:solidFill>
                  <a:schemeClr val="accent2">
                    <a:lumMod val="75000"/>
                  </a:schemeClr>
                </a:solidFill>
              </a:rPr>
              <a:t/>
            </a:r>
            <a:br>
              <a:rPr lang="fr-FR" sz="2400" dirty="0">
                <a:solidFill>
                  <a:schemeClr val="accent2">
                    <a:lumMod val="75000"/>
                  </a:schemeClr>
                </a:solidFill>
              </a:rPr>
            </a:br>
            <a:r>
              <a:rPr lang="fr-FR" sz="2000" dirty="0" err="1">
                <a:solidFill>
                  <a:schemeClr val="accent2">
                    <a:lumMod val="75000"/>
                  </a:schemeClr>
                </a:solidFill>
              </a:rPr>
              <a:t>Now</a:t>
            </a:r>
            <a:r>
              <a:rPr lang="fr-FR" sz="2000" dirty="0">
                <a:solidFill>
                  <a:schemeClr val="accent2">
                    <a:lumMod val="75000"/>
                  </a:schemeClr>
                </a:solidFill>
              </a:rPr>
              <a:t> </a:t>
            </a:r>
            <a:r>
              <a:rPr lang="fr-FR" sz="2000" dirty="0" err="1">
                <a:solidFill>
                  <a:schemeClr val="accent2">
                    <a:lumMod val="75000"/>
                  </a:schemeClr>
                </a:solidFill>
              </a:rPr>
              <a:t>we</a:t>
            </a:r>
            <a:r>
              <a:rPr lang="fr-FR" sz="2000" dirty="0">
                <a:solidFill>
                  <a:schemeClr val="accent2">
                    <a:lumMod val="75000"/>
                  </a:schemeClr>
                </a:solidFill>
              </a:rPr>
              <a:t> are </a:t>
            </a:r>
            <a:r>
              <a:rPr lang="fr-FR" sz="2000" dirty="0" err="1">
                <a:solidFill>
                  <a:schemeClr val="accent2">
                    <a:lumMod val="75000"/>
                  </a:schemeClr>
                </a:solidFill>
              </a:rPr>
              <a:t>ready</a:t>
            </a:r>
            <a:r>
              <a:rPr lang="fr-FR" sz="2000" dirty="0">
                <a:solidFill>
                  <a:schemeClr val="accent2">
                    <a:lumMod val="75000"/>
                  </a:schemeClr>
                </a:solidFill>
              </a:rPr>
              <a:t> to enter the data, or scores, for </a:t>
            </a:r>
            <a:r>
              <a:rPr lang="fr-FR" sz="2000" dirty="0" err="1">
                <a:solidFill>
                  <a:schemeClr val="accent2">
                    <a:lumMod val="75000"/>
                  </a:schemeClr>
                </a:solidFill>
              </a:rPr>
              <a:t>each</a:t>
            </a:r>
            <a:r>
              <a:rPr lang="fr-FR" sz="2000" dirty="0">
                <a:solidFill>
                  <a:schemeClr val="accent2">
                    <a:lumMod val="75000"/>
                  </a:schemeClr>
                </a:solidFill>
              </a:rPr>
              <a:t> </a:t>
            </a:r>
            <a:r>
              <a:rPr lang="fr-FR" sz="2000" dirty="0" err="1">
                <a:solidFill>
                  <a:schemeClr val="accent2">
                    <a:lumMod val="75000"/>
                  </a:schemeClr>
                </a:solidFill>
              </a:rPr>
              <a:t>student</a:t>
            </a:r>
            <a:r>
              <a:rPr lang="fr-FR" sz="2000" dirty="0">
                <a:solidFill>
                  <a:schemeClr val="accent2">
                    <a:lumMod val="75000"/>
                  </a:schemeClr>
                </a:solidFill>
              </a:rPr>
              <a:t> in the </a:t>
            </a:r>
            <a:r>
              <a:rPr lang="fr-FR" sz="2000" dirty="0" err="1">
                <a:solidFill>
                  <a:schemeClr val="accent2">
                    <a:lumMod val="75000"/>
                  </a:schemeClr>
                </a:solidFill>
              </a:rPr>
              <a:t>rows</a:t>
            </a:r>
            <a:r>
              <a:rPr lang="fr-FR" sz="2000" dirty="0">
                <a:solidFill>
                  <a:schemeClr val="accent2">
                    <a:lumMod val="75000"/>
                  </a:schemeClr>
                </a:solidFill>
              </a:rPr>
              <a:t> of </a:t>
            </a:r>
            <a:r>
              <a:rPr lang="fr-FR" sz="2000" dirty="0" err="1">
                <a:solidFill>
                  <a:schemeClr val="accent2">
                    <a:lumMod val="75000"/>
                  </a:schemeClr>
                </a:solidFill>
              </a:rPr>
              <a:t>this</a:t>
            </a:r>
            <a:r>
              <a:rPr lang="fr-FR" sz="2000" dirty="0">
                <a:solidFill>
                  <a:schemeClr val="accent2">
                    <a:lumMod val="75000"/>
                  </a:schemeClr>
                </a:solidFill>
              </a:rPr>
              <a:t> </a:t>
            </a:r>
            <a:r>
              <a:rPr lang="fr-FR" sz="2000" dirty="0" err="1">
                <a:solidFill>
                  <a:schemeClr val="accent2">
                    <a:lumMod val="75000"/>
                  </a:schemeClr>
                </a:solidFill>
              </a:rPr>
              <a:t>spreadsheet</a:t>
            </a:r>
            <a:r>
              <a:rPr lang="fr-FR" sz="2000" dirty="0">
                <a:solidFill>
                  <a:schemeClr val="accent2">
                    <a:lumMod val="75000"/>
                  </a:schemeClr>
                </a:solidFill>
              </a:rPr>
              <a:t>. To do </a:t>
            </a:r>
            <a:r>
              <a:rPr lang="fr-FR" sz="2000" dirty="0" err="1">
                <a:solidFill>
                  <a:schemeClr val="accent2">
                    <a:lumMod val="75000"/>
                  </a:schemeClr>
                </a:solidFill>
              </a:rPr>
              <a:t>this</a:t>
            </a:r>
            <a:r>
              <a:rPr lang="fr-FR" sz="2000" dirty="0">
                <a:solidFill>
                  <a:schemeClr val="accent2">
                    <a:lumMod val="75000"/>
                  </a:schemeClr>
                </a:solidFill>
              </a:rPr>
              <a:t>, </a:t>
            </a:r>
            <a:r>
              <a:rPr lang="fr-FR" sz="2000" dirty="0" err="1">
                <a:solidFill>
                  <a:schemeClr val="accent2">
                    <a:lumMod val="75000"/>
                  </a:schemeClr>
                </a:solidFill>
              </a:rPr>
              <a:t>simply</a:t>
            </a:r>
            <a:r>
              <a:rPr lang="fr-FR" sz="2000" dirty="0">
                <a:solidFill>
                  <a:schemeClr val="accent2">
                    <a:lumMod val="75000"/>
                  </a:schemeClr>
                </a:solidFill>
              </a:rPr>
              <a:t> type the scores </a:t>
            </a:r>
            <a:r>
              <a:rPr lang="fr-FR" sz="2000" dirty="0" err="1">
                <a:solidFill>
                  <a:schemeClr val="accent2">
                    <a:lumMod val="75000"/>
                  </a:schemeClr>
                </a:solidFill>
              </a:rPr>
              <a:t>shown</a:t>
            </a:r>
            <a:r>
              <a:rPr lang="fr-FR" sz="2000" dirty="0">
                <a:solidFill>
                  <a:schemeClr val="accent2">
                    <a:lumMod val="75000"/>
                  </a:schemeClr>
                </a:solidFill>
              </a:rPr>
              <a:t> in Table 2.1 </a:t>
            </a:r>
            <a:r>
              <a:rPr lang="fr-FR" sz="2000" dirty="0" err="1">
                <a:solidFill>
                  <a:schemeClr val="accent2">
                    <a:lumMod val="75000"/>
                  </a:schemeClr>
                </a:solidFill>
              </a:rPr>
              <a:t>into</a:t>
            </a:r>
            <a:r>
              <a:rPr lang="fr-FR" sz="2000" dirty="0">
                <a:solidFill>
                  <a:schemeClr val="accent2">
                    <a:lumMod val="75000"/>
                  </a:schemeClr>
                </a:solidFill>
              </a:rPr>
              <a:t> the </a:t>
            </a:r>
            <a:r>
              <a:rPr lang="fr-FR" sz="2000" dirty="0" err="1">
                <a:solidFill>
                  <a:schemeClr val="accent2">
                    <a:lumMod val="75000"/>
                  </a:schemeClr>
                </a:solidFill>
              </a:rPr>
              <a:t>appropriate</a:t>
            </a:r>
            <a:r>
              <a:rPr lang="fr-FR" sz="2000" dirty="0">
                <a:solidFill>
                  <a:schemeClr val="accent2">
                    <a:lumMod val="75000"/>
                  </a:schemeClr>
                </a:solidFill>
              </a:rPr>
              <a:t> </a:t>
            </a:r>
            <a:r>
              <a:rPr lang="fr-FR" sz="2000" dirty="0" err="1">
                <a:solidFill>
                  <a:schemeClr val="accent2">
                    <a:lumMod val="75000"/>
                  </a:schemeClr>
                </a:solidFill>
              </a:rPr>
              <a:t>cells</a:t>
            </a:r>
            <a:r>
              <a:rPr lang="fr-FR" sz="2000" dirty="0">
                <a:solidFill>
                  <a:schemeClr val="accent2">
                    <a:lumMod val="75000"/>
                  </a:schemeClr>
                </a:solidFill>
              </a:rPr>
              <a:t>. To </a:t>
            </a:r>
            <a:r>
              <a:rPr lang="fr-FR" sz="2000" dirty="0" err="1">
                <a:solidFill>
                  <a:schemeClr val="accent2">
                    <a:lumMod val="75000"/>
                  </a:schemeClr>
                </a:solidFill>
              </a:rPr>
              <a:t>begin</a:t>
            </a:r>
            <a:r>
              <a:rPr lang="fr-FR" sz="2000" dirty="0">
                <a:solidFill>
                  <a:schemeClr val="accent2">
                    <a:lumMod val="75000"/>
                  </a:schemeClr>
                </a:solidFill>
              </a:rPr>
              <a:t>, </a:t>
            </a:r>
            <a:r>
              <a:rPr lang="fr-FR" sz="2000" dirty="0" err="1">
                <a:solidFill>
                  <a:schemeClr val="accent2">
                    <a:lumMod val="75000"/>
                  </a:schemeClr>
                </a:solidFill>
              </a:rPr>
              <a:t>simply</a:t>
            </a:r>
            <a:r>
              <a:rPr lang="fr-FR" sz="2000" dirty="0">
                <a:solidFill>
                  <a:schemeClr val="accent2">
                    <a:lumMod val="75000"/>
                  </a:schemeClr>
                </a:solidFill>
              </a:rPr>
              <a:t> click the </a:t>
            </a:r>
            <a:r>
              <a:rPr lang="fr-FR" sz="2000" dirty="0" err="1">
                <a:solidFill>
                  <a:schemeClr val="accent2">
                    <a:lumMod val="75000"/>
                  </a:schemeClr>
                </a:solidFill>
              </a:rPr>
              <a:t>upper-most</a:t>
            </a:r>
            <a:r>
              <a:rPr lang="fr-FR" sz="2000" dirty="0">
                <a:solidFill>
                  <a:schemeClr val="accent2">
                    <a:lumMod val="75000"/>
                  </a:schemeClr>
                </a:solidFill>
              </a:rPr>
              <a:t> </a:t>
            </a:r>
            <a:r>
              <a:rPr lang="fr-FR" sz="2000" dirty="0" err="1">
                <a:solidFill>
                  <a:schemeClr val="accent2">
                    <a:lumMod val="75000"/>
                  </a:schemeClr>
                </a:solidFill>
              </a:rPr>
              <a:t>cell</a:t>
            </a:r>
            <a:r>
              <a:rPr lang="fr-FR" sz="2000" dirty="0">
                <a:solidFill>
                  <a:schemeClr val="accent2">
                    <a:lumMod val="75000"/>
                  </a:schemeClr>
                </a:solidFill>
              </a:rPr>
              <a:t> on the </a:t>
            </a:r>
            <a:r>
              <a:rPr lang="fr-FR" sz="2000" dirty="0" err="1">
                <a:solidFill>
                  <a:schemeClr val="accent2">
                    <a:lumMod val="75000"/>
                  </a:schemeClr>
                </a:solidFill>
              </a:rPr>
              <a:t>left</a:t>
            </a:r>
            <a:r>
              <a:rPr lang="fr-FR" sz="2000" dirty="0">
                <a:solidFill>
                  <a:schemeClr val="accent2">
                    <a:lumMod val="75000"/>
                  </a:schemeClr>
                </a:solidFill>
              </a:rPr>
              <a:t> and </a:t>
            </a:r>
            <a:br>
              <a:rPr lang="fr-FR" sz="2000" dirty="0">
                <a:solidFill>
                  <a:schemeClr val="accent2">
                    <a:lumMod val="75000"/>
                  </a:schemeClr>
                </a:solidFill>
              </a:rPr>
            </a:br>
            <a:endParaRPr lang="fr-FR" sz="2000" dirty="0">
              <a:solidFill>
                <a:schemeClr val="accent2">
                  <a:lumMod val="75000"/>
                </a:schemeClr>
              </a:solidFill>
            </a:endParaRPr>
          </a:p>
        </p:txBody>
      </p:sp>
      <p:pic>
        <p:nvPicPr>
          <p:cNvPr id="5" name="Espace réservé du contenu 4"/>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642533" y="2167468"/>
            <a:ext cx="6146799" cy="4690532"/>
          </a:xfrm>
          <a:prstGeom prst="rect">
            <a:avLst/>
          </a:prstGeom>
          <a:noFill/>
          <a:ln>
            <a:noFill/>
          </a:ln>
        </p:spPr>
      </p:pic>
    </p:spTree>
    <p:extLst>
      <p:ext uri="{BB962C8B-B14F-4D97-AF65-F5344CB8AC3E}">
        <p14:creationId xmlns:p14="http://schemas.microsoft.com/office/powerpoint/2010/main" xmlns="" val="23919392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6363" y="290945"/>
            <a:ext cx="9171709" cy="979055"/>
          </a:xfrm>
        </p:spPr>
        <p:txBody>
          <a:bodyPr>
            <a:noAutofit/>
          </a:bodyPr>
          <a:lstStyle/>
          <a:p>
            <a:r>
              <a:rPr lang="fr-FR" sz="2400" b="1" dirty="0" smtClean="0">
                <a:solidFill>
                  <a:schemeClr val="accent2">
                    <a:lumMod val="75000"/>
                  </a:schemeClr>
                </a:solidFill>
              </a:rPr>
              <a:t>4. STEP 4. Running </a:t>
            </a:r>
            <a:r>
              <a:rPr lang="fr-FR" sz="2400" b="1" dirty="0">
                <a:solidFill>
                  <a:schemeClr val="accent2">
                    <a:lumMod val="75000"/>
                  </a:schemeClr>
                </a:solidFill>
              </a:rPr>
              <a:t>the </a:t>
            </a:r>
            <a:r>
              <a:rPr lang="fr-FR" sz="2400" b="1" dirty="0" err="1">
                <a:solidFill>
                  <a:schemeClr val="accent2">
                    <a:lumMod val="75000"/>
                  </a:schemeClr>
                </a:solidFill>
              </a:rPr>
              <a:t>procedure</a:t>
            </a:r>
            <a:r>
              <a:rPr lang="fr-FR" sz="2400" b="1" dirty="0">
                <a:solidFill>
                  <a:schemeClr val="accent2">
                    <a:lumMod val="75000"/>
                  </a:schemeClr>
                </a:solidFill>
              </a:rPr>
              <a:t>: the </a:t>
            </a:r>
            <a:r>
              <a:rPr lang="fr-FR" sz="2400" b="1" dirty="0" err="1">
                <a:solidFill>
                  <a:schemeClr val="accent2">
                    <a:lumMod val="75000"/>
                  </a:schemeClr>
                </a:solidFill>
              </a:rPr>
              <a:t>Frequencies</a:t>
            </a:r>
            <a:r>
              <a:rPr lang="fr-FR" sz="2400" b="1" dirty="0">
                <a:solidFill>
                  <a:schemeClr val="accent2">
                    <a:lumMod val="75000"/>
                  </a:schemeClr>
                </a:solidFill>
              </a:rPr>
              <a:t> </a:t>
            </a:r>
            <a:r>
              <a:rPr lang="fr-FR" sz="2400" b="1" dirty="0" err="1">
                <a:solidFill>
                  <a:schemeClr val="accent2">
                    <a:lumMod val="75000"/>
                  </a:schemeClr>
                </a:solidFill>
              </a:rPr>
              <a:t>dialog</a:t>
            </a:r>
            <a:r>
              <a:rPr lang="fr-FR" sz="2400" b="1" dirty="0">
                <a:solidFill>
                  <a:schemeClr val="accent2">
                    <a:lumMod val="75000"/>
                  </a:schemeClr>
                </a:solidFill>
              </a:rPr>
              <a:t> box</a:t>
            </a:r>
            <a:r>
              <a:rPr lang="fr-FR" sz="2400" dirty="0">
                <a:solidFill>
                  <a:schemeClr val="accent2">
                    <a:lumMod val="75000"/>
                  </a:schemeClr>
                </a:solidFill>
              </a:rPr>
              <a:t/>
            </a:r>
            <a:br>
              <a:rPr lang="fr-FR" sz="2400" dirty="0">
                <a:solidFill>
                  <a:schemeClr val="accent2">
                    <a:lumMod val="75000"/>
                  </a:schemeClr>
                </a:solidFill>
              </a:rPr>
            </a:br>
            <a:r>
              <a:rPr lang="fr-FR" sz="1800" dirty="0">
                <a:solidFill>
                  <a:schemeClr val="tx1"/>
                </a:solidFill>
              </a:rPr>
              <a:t>To </a:t>
            </a:r>
            <a:r>
              <a:rPr lang="fr-FR" sz="1800" dirty="0" err="1">
                <a:solidFill>
                  <a:schemeClr val="tx1"/>
                </a:solidFill>
              </a:rPr>
              <a:t>run</a:t>
            </a:r>
            <a:r>
              <a:rPr lang="fr-FR" sz="1800" dirty="0">
                <a:solidFill>
                  <a:schemeClr val="tx1"/>
                </a:solidFill>
              </a:rPr>
              <a:t> the </a:t>
            </a:r>
            <a:r>
              <a:rPr lang="fr-FR" sz="1800" dirty="0" err="1">
                <a:solidFill>
                  <a:schemeClr val="tx1"/>
                </a:solidFill>
              </a:rPr>
              <a:t>frequencies</a:t>
            </a:r>
            <a:r>
              <a:rPr lang="fr-FR" sz="1800" dirty="0">
                <a:solidFill>
                  <a:schemeClr val="tx1"/>
                </a:solidFill>
              </a:rPr>
              <a:t> </a:t>
            </a:r>
            <a:r>
              <a:rPr lang="fr-FR" sz="1800" dirty="0" err="1">
                <a:solidFill>
                  <a:schemeClr val="tx1"/>
                </a:solidFill>
              </a:rPr>
              <a:t>procedure</a:t>
            </a:r>
            <a:r>
              <a:rPr lang="fr-FR" sz="1800" dirty="0">
                <a:solidFill>
                  <a:schemeClr val="tx1"/>
                </a:solidFill>
              </a:rPr>
              <a:t> select </a:t>
            </a:r>
            <a:r>
              <a:rPr lang="fr-FR" sz="1800" b="1" dirty="0" err="1">
                <a:solidFill>
                  <a:schemeClr val="tx1"/>
                </a:solidFill>
              </a:rPr>
              <a:t>Analyze</a:t>
            </a:r>
            <a:r>
              <a:rPr lang="fr-FR" sz="1800" b="1" dirty="0">
                <a:solidFill>
                  <a:schemeClr val="tx1"/>
                </a:solidFill>
              </a:rPr>
              <a:t>, Descriptive </a:t>
            </a:r>
            <a:r>
              <a:rPr lang="fr-FR" sz="1800" b="1" dirty="0" err="1">
                <a:solidFill>
                  <a:schemeClr val="tx1"/>
                </a:solidFill>
              </a:rPr>
              <a:t>Statistics</a:t>
            </a:r>
            <a:r>
              <a:rPr lang="fr-FR" sz="1800" b="1" dirty="0">
                <a:solidFill>
                  <a:schemeClr val="tx1"/>
                </a:solidFill>
              </a:rPr>
              <a:t>,</a:t>
            </a:r>
            <a:r>
              <a:rPr lang="fr-FR" sz="1800" dirty="0">
                <a:solidFill>
                  <a:schemeClr val="tx1"/>
                </a:solidFill>
              </a:rPr>
              <a:t/>
            </a:r>
            <a:br>
              <a:rPr lang="fr-FR" sz="1800" dirty="0">
                <a:solidFill>
                  <a:schemeClr val="tx1"/>
                </a:solidFill>
              </a:rPr>
            </a:br>
            <a:r>
              <a:rPr lang="fr-FR" sz="1800" b="1" dirty="0" err="1">
                <a:solidFill>
                  <a:schemeClr val="tx1"/>
                </a:solidFill>
              </a:rPr>
              <a:t>Frequencies</a:t>
            </a:r>
            <a:r>
              <a:rPr lang="fr-FR" sz="1800" b="1" dirty="0">
                <a:solidFill>
                  <a:schemeClr val="tx1"/>
                </a:solidFill>
              </a:rPr>
              <a:t>… </a:t>
            </a:r>
            <a:r>
              <a:rPr lang="fr-FR" sz="1800" dirty="0" err="1">
                <a:solidFill>
                  <a:schemeClr val="tx1"/>
                </a:solidFill>
              </a:rPr>
              <a:t>from</a:t>
            </a:r>
            <a:r>
              <a:rPr lang="fr-FR" sz="1800" dirty="0">
                <a:solidFill>
                  <a:schemeClr val="tx1"/>
                </a:solidFill>
              </a:rPr>
              <a:t> the drop-down menu (Figure 3.4).</a:t>
            </a:r>
            <a:br>
              <a:rPr lang="fr-FR" sz="1800" dirty="0">
                <a:solidFill>
                  <a:schemeClr val="tx1"/>
                </a:solidFill>
              </a:rPr>
            </a:br>
            <a:r>
              <a:rPr lang="fr-FR" sz="1600" dirty="0"/>
              <a:t> </a:t>
            </a:r>
            <a:br>
              <a:rPr lang="fr-FR" sz="1600" dirty="0"/>
            </a:br>
            <a:endParaRPr lang="fr-FR" sz="1600" b="1" dirty="0">
              <a:solidFill>
                <a:schemeClr val="accent2">
                  <a:lumMod val="75000"/>
                </a:schemeClr>
              </a:solidFill>
              <a:latin typeface="Arial Narrow" panose="020B0606020202030204" pitchFamily="34" charset="0"/>
            </a:endParaRPr>
          </a:p>
        </p:txBody>
      </p:sp>
      <p:pic>
        <p:nvPicPr>
          <p:cNvPr id="5" name="Espace réservé du contenu 4"/>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456267" y="1642533"/>
            <a:ext cx="6570133" cy="5215467"/>
          </a:xfrm>
          <a:prstGeom prst="rect">
            <a:avLst/>
          </a:prstGeom>
          <a:noFill/>
          <a:ln>
            <a:noFill/>
          </a:ln>
        </p:spPr>
      </p:pic>
    </p:spTree>
    <p:extLst>
      <p:ext uri="{BB962C8B-B14F-4D97-AF65-F5344CB8AC3E}">
        <p14:creationId xmlns:p14="http://schemas.microsoft.com/office/powerpoint/2010/main" xmlns="" val="33722717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20436"/>
          </a:xfrm>
        </p:spPr>
        <p:txBody>
          <a:bodyPr>
            <a:normAutofit fontScale="90000"/>
          </a:bodyPr>
          <a:lstStyle/>
          <a:p>
            <a:r>
              <a:rPr lang="fr-FR" dirty="0" smtClean="0"/>
              <a:t> </a:t>
            </a:r>
            <a:r>
              <a:rPr lang="fr-FR" sz="2200" b="1" dirty="0">
                <a:solidFill>
                  <a:schemeClr val="tx1"/>
                </a:solidFill>
              </a:rPr>
              <a:t>A </a:t>
            </a:r>
            <a:r>
              <a:rPr lang="fr-FR" sz="2200" b="1" dirty="0" err="1">
                <a:solidFill>
                  <a:schemeClr val="tx1"/>
                </a:solidFill>
              </a:rPr>
              <a:t>Frequencies</a:t>
            </a:r>
            <a:r>
              <a:rPr lang="fr-FR" sz="2200" b="1" dirty="0">
                <a:solidFill>
                  <a:schemeClr val="tx1"/>
                </a:solidFill>
              </a:rPr>
              <a:t> </a:t>
            </a:r>
            <a:r>
              <a:rPr lang="fr-FR" sz="2200" b="1" dirty="0" err="1">
                <a:solidFill>
                  <a:schemeClr val="tx1"/>
                </a:solidFill>
              </a:rPr>
              <a:t>dialog</a:t>
            </a:r>
            <a:r>
              <a:rPr lang="fr-FR" sz="2200" b="1" dirty="0">
                <a:solidFill>
                  <a:schemeClr val="tx1"/>
                </a:solidFill>
              </a:rPr>
              <a:t> box </a:t>
            </a:r>
            <a:r>
              <a:rPr lang="fr-FR" sz="2200" b="1" dirty="0" err="1">
                <a:solidFill>
                  <a:schemeClr val="tx1"/>
                </a:solidFill>
              </a:rPr>
              <a:t>will</a:t>
            </a:r>
            <a:r>
              <a:rPr lang="fr-FR" sz="2200" b="1" dirty="0">
                <a:solidFill>
                  <a:schemeClr val="tx1"/>
                </a:solidFill>
              </a:rPr>
              <a:t> </a:t>
            </a:r>
            <a:r>
              <a:rPr lang="fr-FR" sz="2200" b="1" dirty="0" err="1">
                <a:solidFill>
                  <a:schemeClr val="tx1"/>
                </a:solidFill>
              </a:rPr>
              <a:t>appear</a:t>
            </a:r>
            <a:r>
              <a:rPr lang="fr-FR" sz="2200" b="1" dirty="0">
                <a:solidFill>
                  <a:schemeClr val="tx1"/>
                </a:solidFill>
              </a:rPr>
              <a:t> listing </a:t>
            </a:r>
            <a:r>
              <a:rPr lang="fr-FR" sz="2200" b="1" dirty="0" err="1">
                <a:solidFill>
                  <a:schemeClr val="tx1"/>
                </a:solidFill>
              </a:rPr>
              <a:t>our</a:t>
            </a:r>
            <a:r>
              <a:rPr lang="fr-FR" sz="2200" b="1" dirty="0">
                <a:solidFill>
                  <a:schemeClr val="tx1"/>
                </a:solidFill>
              </a:rPr>
              <a:t> variables in the pane on the </a:t>
            </a:r>
            <a:r>
              <a:rPr lang="fr-FR" sz="2200" b="1" dirty="0" err="1" smtClean="0">
                <a:solidFill>
                  <a:schemeClr val="tx1"/>
                </a:solidFill>
              </a:rPr>
              <a:t>left</a:t>
            </a:r>
            <a:r>
              <a:rPr lang="fr-FR" sz="2200" b="1" dirty="0" smtClean="0">
                <a:solidFill>
                  <a:schemeClr val="tx1"/>
                </a:solidFill>
              </a:rPr>
              <a:t>  ( </a:t>
            </a:r>
            <a:r>
              <a:rPr lang="fr-FR" sz="2200" b="1" dirty="0" err="1" smtClean="0">
                <a:solidFill>
                  <a:schemeClr val="tx1"/>
                </a:solidFill>
              </a:rPr>
              <a:t>fig</a:t>
            </a:r>
            <a:r>
              <a:rPr lang="fr-FR" sz="2200" b="1" dirty="0" smtClean="0">
                <a:solidFill>
                  <a:schemeClr val="tx1"/>
                </a:solidFill>
              </a:rPr>
              <a:t> 3.5)</a:t>
            </a:r>
            <a:r>
              <a:rPr lang="fr-FR" sz="2200" b="1" dirty="0">
                <a:solidFill>
                  <a:schemeClr val="tx1"/>
                </a:solidFill>
              </a:rPr>
              <a:t/>
            </a:r>
            <a:br>
              <a:rPr lang="fr-FR" sz="2200" b="1" dirty="0">
                <a:solidFill>
                  <a:schemeClr val="tx1"/>
                </a:solidFill>
              </a:rPr>
            </a:br>
            <a:r>
              <a:rPr lang="fr-FR" dirty="0"/>
              <a:t/>
            </a:r>
            <a:br>
              <a:rPr lang="fr-FR" dirty="0"/>
            </a:br>
            <a:endParaRPr lang="fr-FR" b="1" dirty="0">
              <a:solidFill>
                <a:schemeClr val="accent2">
                  <a:lumMod val="75000"/>
                </a:schemeClr>
              </a:solidFill>
            </a:endParaRPr>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591733" y="1862667"/>
            <a:ext cx="6637867" cy="4334933"/>
          </a:xfrm>
          <a:prstGeom prst="rect">
            <a:avLst/>
          </a:prstGeom>
          <a:noFill/>
          <a:ln>
            <a:noFill/>
          </a:ln>
        </p:spPr>
      </p:pic>
    </p:spTree>
    <p:extLst>
      <p:ext uri="{BB962C8B-B14F-4D97-AF65-F5344CB8AC3E}">
        <p14:creationId xmlns:p14="http://schemas.microsoft.com/office/powerpoint/2010/main" xmlns="" val="23471076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599"/>
            <a:ext cx="8596668" cy="489996"/>
          </a:xfrm>
        </p:spPr>
        <p:txBody>
          <a:bodyPr>
            <a:normAutofit fontScale="90000"/>
          </a:bodyPr>
          <a:lstStyle/>
          <a:p>
            <a:r>
              <a:rPr lang="fr-FR" sz="2400" b="1" dirty="0" err="1" smtClean="0">
                <a:solidFill>
                  <a:schemeClr val="accent2">
                    <a:lumMod val="75000"/>
                  </a:schemeClr>
                </a:solidFill>
              </a:rPr>
              <a:t>Now</a:t>
            </a:r>
            <a:r>
              <a:rPr lang="fr-FR" sz="2400" b="1" dirty="0" smtClean="0">
                <a:solidFill>
                  <a:schemeClr val="accent2">
                    <a:lumMod val="75000"/>
                  </a:schemeClr>
                </a:solidFill>
              </a:rPr>
              <a:t>, click on the </a:t>
            </a:r>
            <a:r>
              <a:rPr lang="fr-FR" sz="2400" b="1" dirty="0" err="1" smtClean="0">
                <a:solidFill>
                  <a:schemeClr val="accent2">
                    <a:lumMod val="75000"/>
                  </a:schemeClr>
                </a:solidFill>
              </a:rPr>
              <a:t>arrow</a:t>
            </a:r>
            <a:r>
              <a:rPr lang="fr-FR" sz="2400" b="1" dirty="0" smtClean="0">
                <a:solidFill>
                  <a:schemeClr val="accent2">
                    <a:lumMod val="75000"/>
                  </a:schemeClr>
                </a:solidFill>
              </a:rPr>
              <a:t> to move the variables the </a:t>
            </a:r>
            <a:r>
              <a:rPr lang="fr-FR" sz="2400" b="1" dirty="0" err="1" smtClean="0">
                <a:solidFill>
                  <a:schemeClr val="accent2">
                    <a:lumMod val="75000"/>
                  </a:schemeClr>
                </a:solidFill>
              </a:rPr>
              <a:t>the</a:t>
            </a:r>
            <a:r>
              <a:rPr lang="fr-FR" sz="2400" b="1" dirty="0" smtClean="0">
                <a:solidFill>
                  <a:schemeClr val="accent2">
                    <a:lumMod val="75000"/>
                  </a:schemeClr>
                </a:solidFill>
              </a:rPr>
              <a:t> right pane</a:t>
            </a:r>
            <a:endParaRPr lang="fr-FR" sz="2400" b="1" dirty="0">
              <a:solidFill>
                <a:schemeClr val="accent2">
                  <a:lumMod val="75000"/>
                </a:schemeClr>
              </a:solidFill>
            </a:endParaRPr>
          </a:p>
        </p:txBody>
      </p:sp>
      <p:pic>
        <p:nvPicPr>
          <p:cNvPr id="5" name="Espace réservé du contenu 4"/>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677333" y="1849543"/>
            <a:ext cx="4013199" cy="4381923"/>
          </a:xfrm>
          <a:prstGeom prst="rect">
            <a:avLst/>
          </a:prstGeom>
          <a:noFill/>
          <a:ln>
            <a:noFill/>
          </a:ln>
        </p:spPr>
      </p:pic>
      <p:pic>
        <p:nvPicPr>
          <p:cNvPr id="6" name="Image 5"/>
          <p:cNvPicPr/>
          <p:nvPr/>
        </p:nvPicPr>
        <p:blipFill>
          <a:blip r:embed="rId3">
            <a:extLst>
              <a:ext uri="{28A0092B-C50C-407E-A947-70E740481C1C}">
                <a14:useLocalDpi xmlns:a14="http://schemas.microsoft.com/office/drawing/2010/main" xmlns="" val="0"/>
              </a:ext>
            </a:extLst>
          </a:blip>
          <a:srcRect/>
          <a:stretch>
            <a:fillRect/>
          </a:stretch>
        </p:blipFill>
        <p:spPr bwMode="auto">
          <a:xfrm>
            <a:off x="5615515" y="1849543"/>
            <a:ext cx="3528485" cy="4381923"/>
          </a:xfrm>
          <a:prstGeom prst="rect">
            <a:avLst/>
          </a:prstGeom>
          <a:noFill/>
          <a:ln>
            <a:noFill/>
          </a:ln>
        </p:spPr>
      </p:pic>
    </p:spTree>
    <p:extLst>
      <p:ext uri="{BB962C8B-B14F-4D97-AF65-F5344CB8AC3E}">
        <p14:creationId xmlns:p14="http://schemas.microsoft.com/office/powerpoint/2010/main" xmlns="" val="34452643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0481" y="609600"/>
            <a:ext cx="9438468" cy="1320800"/>
          </a:xfrm>
        </p:spPr>
        <p:txBody>
          <a:bodyPr>
            <a:normAutofit/>
          </a:bodyPr>
          <a:lstStyle/>
          <a:p>
            <a:r>
              <a:rPr lang="fr-FR" sz="2400" b="1" dirty="0" smtClean="0">
                <a:solidFill>
                  <a:schemeClr val="accent2">
                    <a:lumMod val="75000"/>
                  </a:schemeClr>
                </a:solidFill>
              </a:rPr>
              <a:t>Click on </a:t>
            </a:r>
            <a:r>
              <a:rPr lang="fr-FR" sz="2400" b="1" dirty="0" err="1" smtClean="0">
                <a:solidFill>
                  <a:schemeClr val="accent2">
                    <a:lumMod val="75000"/>
                  </a:schemeClr>
                </a:solidFill>
              </a:rPr>
              <a:t>charts</a:t>
            </a:r>
            <a:r>
              <a:rPr lang="fr-FR" sz="2400" b="1" dirty="0" smtClean="0">
                <a:solidFill>
                  <a:schemeClr val="accent2">
                    <a:lumMod val="75000"/>
                  </a:schemeClr>
                </a:solidFill>
              </a:rPr>
              <a:t> </a:t>
            </a:r>
            <a:r>
              <a:rPr lang="fr-FR" sz="2400" b="1" dirty="0" err="1" smtClean="0">
                <a:solidFill>
                  <a:schemeClr val="accent2">
                    <a:lumMod val="75000"/>
                  </a:schemeClr>
                </a:solidFill>
              </a:rPr>
              <a:t>at</a:t>
            </a:r>
            <a:r>
              <a:rPr lang="fr-FR" sz="2400" b="1" dirty="0" smtClean="0">
                <a:solidFill>
                  <a:schemeClr val="accent2">
                    <a:lumMod val="75000"/>
                  </a:schemeClr>
                </a:solidFill>
              </a:rPr>
              <a:t> the </a:t>
            </a:r>
            <a:r>
              <a:rPr lang="fr-FR" sz="2400" b="1" dirty="0" err="1" smtClean="0">
                <a:solidFill>
                  <a:schemeClr val="accent2">
                    <a:lumMod val="75000"/>
                  </a:schemeClr>
                </a:solidFill>
              </a:rPr>
              <a:t>botton</a:t>
            </a:r>
            <a:r>
              <a:rPr lang="fr-FR" sz="2400" b="1" dirty="0" smtClean="0">
                <a:solidFill>
                  <a:schemeClr val="accent2">
                    <a:lumMod val="75000"/>
                  </a:schemeClr>
                </a:solidFill>
              </a:rPr>
              <a:t>, </a:t>
            </a:r>
            <a:r>
              <a:rPr lang="fr-FR" sz="2400" b="1" dirty="0" err="1" smtClean="0">
                <a:solidFill>
                  <a:schemeClr val="accent2">
                    <a:lumMod val="75000"/>
                  </a:schemeClr>
                </a:solidFill>
              </a:rPr>
              <a:t>then</a:t>
            </a:r>
            <a:r>
              <a:rPr lang="fr-FR" sz="2400" b="1" dirty="0" smtClean="0">
                <a:solidFill>
                  <a:schemeClr val="accent2">
                    <a:lumMod val="75000"/>
                  </a:schemeClr>
                </a:solidFill>
              </a:rPr>
              <a:t> </a:t>
            </a:r>
            <a:r>
              <a:rPr lang="fr-FR" sz="2400" b="1" dirty="0" err="1" smtClean="0">
                <a:solidFill>
                  <a:schemeClr val="accent2">
                    <a:lumMod val="75000"/>
                  </a:schemeClr>
                </a:solidFill>
              </a:rPr>
              <a:t>choose</a:t>
            </a:r>
            <a:r>
              <a:rPr lang="fr-FR" sz="2400" b="1" dirty="0" smtClean="0">
                <a:solidFill>
                  <a:schemeClr val="accent2">
                    <a:lumMod val="75000"/>
                  </a:schemeClr>
                </a:solidFill>
              </a:rPr>
              <a:t> the </a:t>
            </a:r>
            <a:r>
              <a:rPr lang="fr-FR" sz="2400" b="1" dirty="0" err="1" smtClean="0">
                <a:solidFill>
                  <a:schemeClr val="accent2">
                    <a:lumMod val="75000"/>
                  </a:schemeClr>
                </a:solidFill>
              </a:rPr>
              <a:t>chart</a:t>
            </a:r>
            <a:r>
              <a:rPr lang="fr-FR" sz="2400" b="1" dirty="0" smtClean="0">
                <a:solidFill>
                  <a:schemeClr val="accent2">
                    <a:lumMod val="75000"/>
                  </a:schemeClr>
                </a:solidFill>
              </a:rPr>
              <a:t> </a:t>
            </a:r>
            <a:r>
              <a:rPr lang="fr-FR" sz="2400" b="1" dirty="0" err="1" smtClean="0">
                <a:solidFill>
                  <a:schemeClr val="accent2">
                    <a:lumMod val="75000"/>
                  </a:schemeClr>
                </a:solidFill>
              </a:rPr>
              <a:t>you</a:t>
            </a:r>
            <a:r>
              <a:rPr lang="fr-FR" sz="2400" b="1" dirty="0" smtClean="0">
                <a:solidFill>
                  <a:schemeClr val="accent2">
                    <a:lumMod val="75000"/>
                  </a:schemeClr>
                </a:solidFill>
              </a:rPr>
              <a:t> </a:t>
            </a:r>
            <a:r>
              <a:rPr lang="fr-FR" sz="2400" b="1" dirty="0" err="1" smtClean="0">
                <a:solidFill>
                  <a:schemeClr val="accent2">
                    <a:lumMod val="75000"/>
                  </a:schemeClr>
                </a:solidFill>
              </a:rPr>
              <a:t>want</a:t>
            </a:r>
            <a:r>
              <a:rPr lang="fr-FR" sz="2400" b="1" dirty="0" smtClean="0">
                <a:solidFill>
                  <a:schemeClr val="accent2">
                    <a:lumMod val="75000"/>
                  </a:schemeClr>
                </a:solidFill>
              </a:rPr>
              <a:t> and click on continue</a:t>
            </a:r>
            <a:endParaRPr lang="fr-FR" sz="2400" b="1" dirty="0">
              <a:solidFill>
                <a:schemeClr val="accent2">
                  <a:lumMod val="75000"/>
                </a:schemeClr>
              </a:solidFill>
            </a:endParaRPr>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572841" y="2244861"/>
            <a:ext cx="3931426" cy="4376071"/>
          </a:xfrm>
          <a:prstGeom prst="rect">
            <a:avLst/>
          </a:prstGeom>
          <a:noFill/>
          <a:ln>
            <a:noFill/>
          </a:ln>
        </p:spPr>
      </p:pic>
      <p:pic>
        <p:nvPicPr>
          <p:cNvPr id="5" name="Image 4"/>
          <p:cNvPicPr/>
          <p:nvPr/>
        </p:nvPicPr>
        <p:blipFill>
          <a:blip r:embed="rId3">
            <a:extLst>
              <a:ext uri="{28A0092B-C50C-407E-A947-70E740481C1C}">
                <a14:useLocalDpi xmlns:a14="http://schemas.microsoft.com/office/drawing/2010/main" xmlns="" val="0"/>
              </a:ext>
            </a:extLst>
          </a:blip>
          <a:srcRect/>
          <a:stretch>
            <a:fillRect/>
          </a:stretch>
        </p:blipFill>
        <p:spPr bwMode="auto">
          <a:xfrm>
            <a:off x="5300133" y="2244861"/>
            <a:ext cx="4064000" cy="4376072"/>
          </a:xfrm>
          <a:prstGeom prst="rect">
            <a:avLst/>
          </a:prstGeom>
          <a:noFill/>
          <a:ln>
            <a:noFill/>
          </a:ln>
        </p:spPr>
      </p:pic>
    </p:spTree>
    <p:extLst>
      <p:ext uri="{BB962C8B-B14F-4D97-AF65-F5344CB8AC3E}">
        <p14:creationId xmlns:p14="http://schemas.microsoft.com/office/powerpoint/2010/main" xmlns="" val="5997431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89709"/>
          </a:xfrm>
        </p:spPr>
        <p:txBody>
          <a:bodyPr>
            <a:noAutofit/>
          </a:bodyPr>
          <a:lstStyle/>
          <a:p>
            <a:r>
              <a:rPr lang="fr-FR" sz="1800" b="1" dirty="0">
                <a:solidFill>
                  <a:schemeClr val="tx1"/>
                </a:solidFill>
              </a:rPr>
              <a:t>The </a:t>
            </a:r>
            <a:r>
              <a:rPr lang="fr-FR" sz="1800" b="1" dirty="0" err="1">
                <a:solidFill>
                  <a:schemeClr val="tx1"/>
                </a:solidFill>
              </a:rPr>
              <a:t>Frequencies</a:t>
            </a:r>
            <a:r>
              <a:rPr lang="fr-FR" sz="1800" b="1" dirty="0">
                <a:solidFill>
                  <a:schemeClr val="tx1"/>
                </a:solidFill>
              </a:rPr>
              <a:t> </a:t>
            </a:r>
            <a:r>
              <a:rPr lang="fr-FR" sz="1800" b="1" dirty="0" err="1">
                <a:solidFill>
                  <a:schemeClr val="tx1"/>
                </a:solidFill>
              </a:rPr>
              <a:t>Charts</a:t>
            </a:r>
            <a:r>
              <a:rPr lang="fr-FR" sz="1800" b="1" dirty="0">
                <a:solidFill>
                  <a:schemeClr val="tx1"/>
                </a:solidFill>
              </a:rPr>
              <a:t> box </a:t>
            </a:r>
            <a:r>
              <a:rPr lang="fr-FR" sz="1800" b="1" dirty="0" err="1">
                <a:solidFill>
                  <a:schemeClr val="tx1"/>
                </a:solidFill>
              </a:rPr>
              <a:t>will</a:t>
            </a:r>
            <a:r>
              <a:rPr lang="fr-FR" sz="1800" b="1" dirty="0">
                <a:solidFill>
                  <a:schemeClr val="tx1"/>
                </a:solidFill>
              </a:rPr>
              <a:t> close, </a:t>
            </a:r>
            <a:r>
              <a:rPr lang="fr-FR" sz="1800" b="1" dirty="0" err="1">
                <a:solidFill>
                  <a:schemeClr val="tx1"/>
                </a:solidFill>
              </a:rPr>
              <a:t>returning</a:t>
            </a:r>
            <a:r>
              <a:rPr lang="fr-FR" sz="1800" b="1" dirty="0">
                <a:solidFill>
                  <a:schemeClr val="tx1"/>
                </a:solidFill>
              </a:rPr>
              <a:t> </a:t>
            </a:r>
            <a:r>
              <a:rPr lang="fr-FR" sz="1800" b="1" dirty="0" err="1">
                <a:solidFill>
                  <a:schemeClr val="tx1"/>
                </a:solidFill>
              </a:rPr>
              <a:t>you</a:t>
            </a:r>
            <a:r>
              <a:rPr lang="fr-FR" sz="1800" b="1" dirty="0">
                <a:solidFill>
                  <a:schemeClr val="tx1"/>
                </a:solidFill>
              </a:rPr>
              <a:t> to the </a:t>
            </a:r>
            <a:r>
              <a:rPr lang="fr-FR" sz="1800" b="1" dirty="0" err="1">
                <a:solidFill>
                  <a:schemeClr val="tx1"/>
                </a:solidFill>
              </a:rPr>
              <a:t>Frequencies</a:t>
            </a:r>
            <a:r>
              <a:rPr lang="fr-FR" sz="1800" b="1" dirty="0">
                <a:solidFill>
                  <a:schemeClr val="tx1"/>
                </a:solidFill>
              </a:rPr>
              <a:t> </a:t>
            </a:r>
            <a:r>
              <a:rPr lang="fr-FR" sz="1800" b="1" dirty="0" err="1" smtClean="0">
                <a:solidFill>
                  <a:schemeClr val="tx1"/>
                </a:solidFill>
              </a:rPr>
              <a:t>dialoguebox</a:t>
            </a:r>
            <a:r>
              <a:rPr lang="fr-FR" sz="1800" b="1" dirty="0">
                <a:solidFill>
                  <a:schemeClr val="tx1"/>
                </a:solidFill>
              </a:rPr>
              <a:t>. </a:t>
            </a:r>
            <a:r>
              <a:rPr lang="fr-FR" sz="1800" b="1" dirty="0" err="1">
                <a:solidFill>
                  <a:schemeClr val="tx1"/>
                </a:solidFill>
              </a:rPr>
              <a:t>Now</a:t>
            </a:r>
            <a:r>
              <a:rPr lang="fr-FR" sz="1800" b="1" dirty="0">
                <a:solidFill>
                  <a:schemeClr val="tx1"/>
                </a:solidFill>
              </a:rPr>
              <a:t> </a:t>
            </a:r>
            <a:r>
              <a:rPr lang="fr-FR" sz="1800" b="1" dirty="0" err="1">
                <a:solidFill>
                  <a:schemeClr val="tx1"/>
                </a:solidFill>
              </a:rPr>
              <a:t>we</a:t>
            </a:r>
            <a:r>
              <a:rPr lang="fr-FR" sz="1800" b="1" dirty="0">
                <a:solidFill>
                  <a:schemeClr val="tx1"/>
                </a:solidFill>
              </a:rPr>
              <a:t> are </a:t>
            </a:r>
            <a:r>
              <a:rPr lang="fr-FR" sz="1800" b="1" dirty="0" err="1">
                <a:solidFill>
                  <a:schemeClr val="tx1"/>
                </a:solidFill>
              </a:rPr>
              <a:t>ready</a:t>
            </a:r>
            <a:r>
              <a:rPr lang="fr-FR" sz="1800" b="1" dirty="0">
                <a:solidFill>
                  <a:schemeClr val="tx1"/>
                </a:solidFill>
              </a:rPr>
              <a:t> to </a:t>
            </a:r>
            <a:r>
              <a:rPr lang="fr-FR" sz="1800" b="1" dirty="0" err="1">
                <a:solidFill>
                  <a:schemeClr val="tx1"/>
                </a:solidFill>
              </a:rPr>
              <a:t>run</a:t>
            </a:r>
            <a:r>
              <a:rPr lang="fr-FR" sz="1800" b="1" dirty="0">
                <a:solidFill>
                  <a:schemeClr val="tx1"/>
                </a:solidFill>
              </a:rPr>
              <a:t> </a:t>
            </a:r>
            <a:r>
              <a:rPr lang="fr-FR" sz="1800" b="1" dirty="0" err="1">
                <a:solidFill>
                  <a:schemeClr val="tx1"/>
                </a:solidFill>
              </a:rPr>
              <a:t>this</a:t>
            </a:r>
            <a:r>
              <a:rPr lang="fr-FR" sz="1800" b="1" dirty="0">
                <a:solidFill>
                  <a:schemeClr val="tx1"/>
                </a:solidFill>
              </a:rPr>
              <a:t> </a:t>
            </a:r>
            <a:r>
              <a:rPr lang="fr-FR" sz="1800" b="1" dirty="0" err="1">
                <a:solidFill>
                  <a:schemeClr val="tx1"/>
                </a:solidFill>
              </a:rPr>
              <a:t>procedure</a:t>
            </a:r>
            <a:r>
              <a:rPr lang="fr-FR" sz="1800" b="1" dirty="0">
                <a:solidFill>
                  <a:schemeClr val="tx1"/>
                </a:solidFill>
              </a:rPr>
              <a:t>. To do </a:t>
            </a:r>
            <a:r>
              <a:rPr lang="fr-FR" sz="1800" b="1" dirty="0" err="1">
                <a:solidFill>
                  <a:schemeClr val="tx1"/>
                </a:solidFill>
              </a:rPr>
              <a:t>this</a:t>
            </a:r>
            <a:r>
              <a:rPr lang="fr-FR" sz="1800" b="1" dirty="0">
                <a:solidFill>
                  <a:schemeClr val="tx1"/>
                </a:solidFill>
              </a:rPr>
              <a:t>, click the OK </a:t>
            </a:r>
            <a:r>
              <a:rPr lang="fr-FR" sz="1800" b="1" dirty="0" err="1">
                <a:solidFill>
                  <a:schemeClr val="tx1"/>
                </a:solidFill>
              </a:rPr>
              <a:t>button</a:t>
            </a:r>
            <a:r>
              <a:rPr lang="fr-FR" sz="1800" b="1" dirty="0">
                <a:solidFill>
                  <a:schemeClr val="tx1"/>
                </a:solidFill>
              </a:rPr>
              <a:t> in </a:t>
            </a:r>
            <a:r>
              <a:rPr lang="fr-FR" sz="1800" b="1" dirty="0" smtClean="0">
                <a:solidFill>
                  <a:schemeClr val="tx1"/>
                </a:solidFill>
              </a:rPr>
              <a:t>the </a:t>
            </a:r>
            <a:r>
              <a:rPr lang="fr-FR" sz="1800" b="1" dirty="0" err="1" smtClean="0">
                <a:solidFill>
                  <a:schemeClr val="tx1"/>
                </a:solidFill>
              </a:rPr>
              <a:t>upper</a:t>
            </a:r>
            <a:r>
              <a:rPr lang="fr-FR" sz="1800" b="1" dirty="0" smtClean="0">
                <a:solidFill>
                  <a:schemeClr val="tx1"/>
                </a:solidFill>
              </a:rPr>
              <a:t> right corner ( </a:t>
            </a:r>
            <a:r>
              <a:rPr lang="fr-FR" sz="1800" b="1" dirty="0" err="1" smtClean="0">
                <a:solidFill>
                  <a:schemeClr val="tx1"/>
                </a:solidFill>
              </a:rPr>
              <a:t>Fig</a:t>
            </a:r>
            <a:r>
              <a:rPr lang="fr-FR" sz="1800" b="1" dirty="0" smtClean="0">
                <a:solidFill>
                  <a:schemeClr val="tx1"/>
                </a:solidFill>
              </a:rPr>
              <a:t> 3. 12)</a:t>
            </a:r>
            <a:r>
              <a:rPr lang="fr-FR" sz="1800" b="1" dirty="0">
                <a:solidFill>
                  <a:schemeClr val="tx1"/>
                </a:solidFill>
              </a:rPr>
              <a:t/>
            </a:r>
            <a:br>
              <a:rPr lang="fr-FR" sz="1800" b="1" dirty="0">
                <a:solidFill>
                  <a:schemeClr val="tx1"/>
                </a:solidFill>
              </a:rPr>
            </a:br>
            <a:endParaRPr lang="fr-FR" sz="1800" b="1" dirty="0">
              <a:solidFill>
                <a:schemeClr val="tx1"/>
              </a:solidFill>
            </a:endParaRPr>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3282174" y="1773382"/>
            <a:ext cx="3387690" cy="4308763"/>
          </a:xfrm>
          <a:prstGeom prst="rect">
            <a:avLst/>
          </a:prstGeom>
          <a:noFill/>
          <a:ln>
            <a:noFill/>
          </a:ln>
        </p:spPr>
      </p:pic>
    </p:spTree>
    <p:extLst>
      <p:ext uri="{BB962C8B-B14F-4D97-AF65-F5344CB8AC3E}">
        <p14:creationId xmlns:p14="http://schemas.microsoft.com/office/powerpoint/2010/main" xmlns="" val="34541141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665018"/>
          </a:xfrm>
        </p:spPr>
        <p:txBody>
          <a:bodyPr>
            <a:noAutofit/>
          </a:bodyPr>
          <a:lstStyle/>
          <a:p>
            <a:pPr algn="ctr"/>
            <a:r>
              <a:rPr lang="fr-FR" dirty="0" smtClean="0"/>
              <a:t>   </a:t>
            </a:r>
            <a:endParaRPr lang="fr-FR" b="1" dirty="0">
              <a:solidFill>
                <a:schemeClr val="accent2">
                  <a:lumMod val="75000"/>
                </a:schemeClr>
              </a:solidFill>
            </a:endParaRPr>
          </a:p>
        </p:txBody>
      </p:sp>
      <p:sp>
        <p:nvSpPr>
          <p:cNvPr id="3" name="Espace réservé du contenu 2"/>
          <p:cNvSpPr>
            <a:spLocks noGrp="1"/>
          </p:cNvSpPr>
          <p:nvPr>
            <p:ph idx="1"/>
          </p:nvPr>
        </p:nvSpPr>
        <p:spPr>
          <a:xfrm>
            <a:off x="677334" y="1425844"/>
            <a:ext cx="8596668" cy="5129939"/>
          </a:xfrm>
        </p:spPr>
        <p:txBody>
          <a:bodyPr>
            <a:normAutofit/>
          </a:bodyPr>
          <a:lstStyle/>
          <a:p>
            <a:pPr marL="0" indent="0">
              <a:lnSpc>
                <a:spcPct val="170000"/>
              </a:lnSpc>
              <a:buNone/>
            </a:pPr>
            <a:endParaRPr lang="fr-FR" dirty="0"/>
          </a:p>
          <a:p>
            <a:endParaRPr lang="fr-FR" dirty="0">
              <a:latin typeface="Arial" panose="020B0604020202020204" pitchFamily="34" charset="0"/>
              <a:cs typeface="Arial" panose="020B0604020202020204" pitchFamily="34" charset="0"/>
            </a:endParaRPr>
          </a:p>
        </p:txBody>
      </p:sp>
      <p:pic>
        <p:nvPicPr>
          <p:cNvPr id="4" name="Image 3"/>
          <p:cNvPicPr/>
          <p:nvPr/>
        </p:nvPicPr>
        <p:blipFill>
          <a:blip r:embed="rId2">
            <a:extLst>
              <a:ext uri="{28A0092B-C50C-407E-A947-70E740481C1C}">
                <a14:useLocalDpi xmlns:a14="http://schemas.microsoft.com/office/drawing/2010/main" xmlns="" val="0"/>
              </a:ext>
            </a:extLst>
          </a:blip>
          <a:srcRect/>
          <a:stretch>
            <a:fillRect/>
          </a:stretch>
        </p:blipFill>
        <p:spPr bwMode="auto">
          <a:xfrm>
            <a:off x="677334" y="1981201"/>
            <a:ext cx="4597400" cy="3860800"/>
          </a:xfrm>
          <a:prstGeom prst="rect">
            <a:avLst/>
          </a:prstGeom>
          <a:noFill/>
          <a:ln>
            <a:noFill/>
          </a:ln>
        </p:spPr>
      </p:pic>
      <p:pic>
        <p:nvPicPr>
          <p:cNvPr id="5" name="Image 4"/>
          <p:cNvPicPr/>
          <p:nvPr/>
        </p:nvPicPr>
        <p:blipFill>
          <a:blip r:embed="rId3">
            <a:extLst>
              <a:ext uri="{28A0092B-C50C-407E-A947-70E740481C1C}">
                <a14:useLocalDpi xmlns:a14="http://schemas.microsoft.com/office/drawing/2010/main" xmlns="" val="0"/>
              </a:ext>
            </a:extLst>
          </a:blip>
          <a:srcRect/>
          <a:stretch>
            <a:fillRect/>
          </a:stretch>
        </p:blipFill>
        <p:spPr bwMode="auto">
          <a:xfrm>
            <a:off x="5585267" y="1981200"/>
            <a:ext cx="4490066" cy="3860800"/>
          </a:xfrm>
          <a:prstGeom prst="rect">
            <a:avLst/>
          </a:prstGeom>
          <a:noFill/>
          <a:ln>
            <a:noFill/>
          </a:ln>
        </p:spPr>
      </p:pic>
    </p:spTree>
    <p:extLst>
      <p:ext uri="{BB962C8B-B14F-4D97-AF65-F5344CB8AC3E}">
        <p14:creationId xmlns:p14="http://schemas.microsoft.com/office/powerpoint/2010/main" xmlns="" val="13094201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0836" y="104174"/>
            <a:ext cx="10016837" cy="539294"/>
          </a:xfrm>
        </p:spPr>
        <p:txBody>
          <a:bodyPr>
            <a:noAutofit/>
          </a:bodyPr>
          <a:lstStyle/>
          <a:p>
            <a:r>
              <a:rPr lang="fr-FR" sz="2800" b="1" dirty="0" smtClean="0">
                <a:solidFill>
                  <a:schemeClr val="accent2">
                    <a:lumMod val="75000"/>
                  </a:schemeClr>
                </a:solidFill>
              </a:rPr>
              <a:t>5. STEP FIVE: </a:t>
            </a:r>
            <a:r>
              <a:rPr lang="fr-FR" sz="2800" b="1" dirty="0" err="1" smtClean="0">
                <a:solidFill>
                  <a:schemeClr val="accent2">
                    <a:lumMod val="75000"/>
                  </a:schemeClr>
                </a:solidFill>
              </a:rPr>
              <a:t>Summarizing</a:t>
            </a:r>
            <a:r>
              <a:rPr lang="fr-FR" sz="2800" b="1" dirty="0" smtClean="0">
                <a:solidFill>
                  <a:schemeClr val="accent2">
                    <a:lumMod val="75000"/>
                  </a:schemeClr>
                </a:solidFill>
              </a:rPr>
              <a:t> </a:t>
            </a:r>
            <a:r>
              <a:rPr lang="fr-FR" sz="2800" b="1" dirty="0">
                <a:solidFill>
                  <a:schemeClr val="accent2">
                    <a:lumMod val="75000"/>
                  </a:schemeClr>
                </a:solidFill>
              </a:rPr>
              <a:t>Data </a:t>
            </a:r>
            <a:r>
              <a:rPr lang="fr-FR" sz="2800" b="1" dirty="0" err="1">
                <a:solidFill>
                  <a:schemeClr val="accent2">
                    <a:lumMod val="75000"/>
                  </a:schemeClr>
                </a:solidFill>
              </a:rPr>
              <a:t>With</a:t>
            </a:r>
            <a:r>
              <a:rPr lang="fr-FR" sz="2800" b="1" dirty="0">
                <a:solidFill>
                  <a:schemeClr val="accent2">
                    <a:lumMod val="75000"/>
                  </a:schemeClr>
                </a:solidFill>
              </a:rPr>
              <a:t> </a:t>
            </a:r>
            <a:r>
              <a:rPr lang="fr-FR" sz="2800" b="1" dirty="0" smtClean="0">
                <a:solidFill>
                  <a:schemeClr val="accent2">
                    <a:lumMod val="75000"/>
                  </a:schemeClr>
                </a:solidFill>
              </a:rPr>
              <a:t>Descriptive </a:t>
            </a:r>
            <a:r>
              <a:rPr lang="fr-FR" sz="2800" b="1" dirty="0" err="1" smtClean="0">
                <a:solidFill>
                  <a:schemeClr val="accent2">
                    <a:lumMod val="75000"/>
                  </a:schemeClr>
                </a:solidFill>
              </a:rPr>
              <a:t>Statistics</a:t>
            </a:r>
            <a:r>
              <a:rPr lang="fr-FR" sz="2800" b="1" dirty="0" smtClean="0">
                <a:solidFill>
                  <a:schemeClr val="accent2">
                    <a:lumMod val="75000"/>
                  </a:schemeClr>
                </a:solidFill>
              </a:rPr>
              <a:t/>
            </a:r>
            <a:br>
              <a:rPr lang="fr-FR" sz="2800" b="1" dirty="0" smtClean="0">
                <a:solidFill>
                  <a:schemeClr val="accent2">
                    <a:lumMod val="75000"/>
                  </a:schemeClr>
                </a:solidFill>
              </a:rPr>
            </a:br>
            <a:r>
              <a:rPr lang="fr-FR" sz="2800" b="1" dirty="0" smtClean="0">
                <a:solidFill>
                  <a:schemeClr val="accent2">
                    <a:lumMod val="75000"/>
                  </a:schemeClr>
                </a:solidFill>
              </a:rPr>
              <a:t/>
            </a:r>
            <a:br>
              <a:rPr lang="fr-FR" sz="2800" b="1" dirty="0" smtClean="0">
                <a:solidFill>
                  <a:schemeClr val="accent2">
                    <a:lumMod val="75000"/>
                  </a:schemeClr>
                </a:solidFill>
              </a:rPr>
            </a:br>
            <a:r>
              <a:rPr lang="fr-FR" sz="2400" dirty="0" smtClean="0">
                <a:solidFill>
                  <a:schemeClr val="tx1"/>
                </a:solidFill>
              </a:rPr>
              <a:t>To </a:t>
            </a:r>
            <a:r>
              <a:rPr lang="fr-FR" sz="2400" dirty="0" err="1">
                <a:solidFill>
                  <a:schemeClr val="tx1"/>
                </a:solidFill>
              </a:rPr>
              <a:t>begin</a:t>
            </a:r>
            <a:r>
              <a:rPr lang="fr-FR" sz="2400" dirty="0">
                <a:solidFill>
                  <a:schemeClr val="tx1"/>
                </a:solidFill>
              </a:rPr>
              <a:t>, select </a:t>
            </a:r>
            <a:r>
              <a:rPr lang="fr-FR" sz="2400" b="1" dirty="0" err="1">
                <a:solidFill>
                  <a:schemeClr val="tx1"/>
                </a:solidFill>
              </a:rPr>
              <a:t>Analyze</a:t>
            </a:r>
            <a:r>
              <a:rPr lang="fr-FR" sz="2400" b="1" dirty="0">
                <a:solidFill>
                  <a:schemeClr val="tx1"/>
                </a:solidFill>
              </a:rPr>
              <a:t>, </a:t>
            </a:r>
            <a:r>
              <a:rPr lang="fr-FR" sz="2400" b="1" dirty="0" smtClean="0">
                <a:solidFill>
                  <a:schemeClr val="tx1"/>
                </a:solidFill>
              </a:rPr>
              <a:t>Descriptive</a:t>
            </a:r>
            <a:r>
              <a:rPr lang="fr-FR" sz="2400" dirty="0">
                <a:solidFill>
                  <a:schemeClr val="tx1"/>
                </a:solidFill>
              </a:rPr>
              <a:t> </a:t>
            </a:r>
            <a:r>
              <a:rPr lang="fr-FR" sz="2400" b="1" dirty="0" err="1" smtClean="0">
                <a:solidFill>
                  <a:schemeClr val="tx1"/>
                </a:solidFill>
              </a:rPr>
              <a:t>Statistics</a:t>
            </a:r>
            <a:r>
              <a:rPr lang="fr-FR" sz="2400" b="1" dirty="0">
                <a:solidFill>
                  <a:schemeClr val="tx1"/>
                </a:solidFill>
              </a:rPr>
              <a:t>, </a:t>
            </a:r>
            <a:r>
              <a:rPr lang="fr-FR" sz="2400" b="1" dirty="0" err="1">
                <a:solidFill>
                  <a:schemeClr val="tx1"/>
                </a:solidFill>
              </a:rPr>
              <a:t>Frequencies</a:t>
            </a:r>
            <a:r>
              <a:rPr lang="fr-FR" sz="2400" b="1" dirty="0">
                <a:solidFill>
                  <a:schemeClr val="tx1"/>
                </a:solidFill>
              </a:rPr>
              <a:t>... </a:t>
            </a:r>
            <a:r>
              <a:rPr lang="fr-FR" sz="2400" dirty="0" err="1">
                <a:solidFill>
                  <a:schemeClr val="tx1"/>
                </a:solidFill>
              </a:rPr>
              <a:t>from</a:t>
            </a:r>
            <a:r>
              <a:rPr lang="fr-FR" sz="2400" dirty="0">
                <a:solidFill>
                  <a:schemeClr val="tx1"/>
                </a:solidFill>
              </a:rPr>
              <a:t> the Data Editor menu.</a:t>
            </a:r>
            <a:br>
              <a:rPr lang="fr-FR" sz="2400" dirty="0">
                <a:solidFill>
                  <a:schemeClr val="tx1"/>
                </a:solidFill>
              </a:rPr>
            </a:br>
            <a:r>
              <a:rPr lang="fr-FR" sz="2400" dirty="0">
                <a:solidFill>
                  <a:schemeClr val="tx1"/>
                </a:solidFill>
              </a:rPr>
              <a:t/>
            </a:r>
            <a:br>
              <a:rPr lang="fr-FR" sz="2400" dirty="0">
                <a:solidFill>
                  <a:schemeClr val="tx1"/>
                </a:solidFill>
              </a:rPr>
            </a:br>
            <a:endParaRPr lang="fr-FR" sz="2400" b="1" dirty="0">
              <a:solidFill>
                <a:schemeClr val="tx1"/>
              </a:solidFill>
            </a:endParaRPr>
          </a:p>
        </p:txBody>
      </p:sp>
      <p:pic>
        <p:nvPicPr>
          <p:cNvPr id="5" name="Espace réservé du contenu 4"/>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568642" y="1847274"/>
            <a:ext cx="6112934" cy="4876800"/>
          </a:xfrm>
          <a:prstGeom prst="rect">
            <a:avLst/>
          </a:prstGeom>
          <a:noFill/>
          <a:ln>
            <a:noFill/>
          </a:ln>
        </p:spPr>
      </p:pic>
    </p:spTree>
    <p:extLst>
      <p:ext uri="{BB962C8B-B14F-4D97-AF65-F5344CB8AC3E}">
        <p14:creationId xmlns:p14="http://schemas.microsoft.com/office/powerpoint/2010/main" xmlns="" val="7619433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b="1" dirty="0" smtClean="0">
                <a:solidFill>
                  <a:schemeClr val="accent2">
                    <a:lumMod val="75000"/>
                  </a:schemeClr>
                </a:solidFill>
              </a:rPr>
              <a:t>6.STEP 6: </a:t>
            </a:r>
            <a:r>
              <a:rPr lang="fr-FR" sz="3200" b="1" dirty="0" err="1" smtClean="0">
                <a:solidFill>
                  <a:schemeClr val="accent2">
                    <a:lumMod val="75000"/>
                  </a:schemeClr>
                </a:solidFill>
              </a:rPr>
              <a:t>Inferential</a:t>
            </a:r>
            <a:r>
              <a:rPr lang="fr-FR" sz="3200" b="1" dirty="0" smtClean="0">
                <a:solidFill>
                  <a:schemeClr val="accent2">
                    <a:lumMod val="75000"/>
                  </a:schemeClr>
                </a:solidFill>
              </a:rPr>
              <a:t> </a:t>
            </a:r>
            <a:r>
              <a:rPr lang="fr-FR" sz="3200" b="1" dirty="0" err="1" smtClean="0">
                <a:solidFill>
                  <a:schemeClr val="accent2">
                    <a:lumMod val="75000"/>
                  </a:schemeClr>
                </a:solidFill>
              </a:rPr>
              <a:t>statistic</a:t>
            </a:r>
            <a:r>
              <a:rPr lang="fr-FR" sz="3200" b="1" dirty="0" smtClean="0">
                <a:solidFill>
                  <a:schemeClr val="accent2">
                    <a:lumMod val="75000"/>
                  </a:schemeClr>
                </a:solidFill>
              </a:rPr>
              <a:t> : Running </a:t>
            </a:r>
            <a:r>
              <a:rPr lang="fr-FR" sz="3200" b="1" dirty="0">
                <a:solidFill>
                  <a:schemeClr val="accent2">
                    <a:lumMod val="75000"/>
                  </a:schemeClr>
                </a:solidFill>
              </a:rPr>
              <a:t>the </a:t>
            </a:r>
            <a:r>
              <a:rPr lang="fr-FR" sz="3200" b="1" dirty="0" err="1">
                <a:solidFill>
                  <a:schemeClr val="accent2">
                    <a:lumMod val="75000"/>
                  </a:schemeClr>
                </a:solidFill>
              </a:rPr>
              <a:t>paired</a:t>
            </a:r>
            <a:r>
              <a:rPr lang="fr-FR" sz="3200" b="1" dirty="0">
                <a:solidFill>
                  <a:schemeClr val="accent2">
                    <a:lumMod val="75000"/>
                  </a:schemeClr>
                </a:solidFill>
              </a:rPr>
              <a:t> t-test</a:t>
            </a:r>
            <a:r>
              <a:rPr lang="fr-FR" sz="3200" dirty="0"/>
              <a:t/>
            </a:r>
            <a:br>
              <a:rPr lang="fr-FR" sz="3200" dirty="0"/>
            </a:br>
            <a:r>
              <a:rPr lang="fr-FR" sz="1800" dirty="0">
                <a:solidFill>
                  <a:schemeClr val="tx1"/>
                </a:solidFill>
              </a:rPr>
              <a:t>Select in the data editor :</a:t>
            </a:r>
            <a:r>
              <a:rPr lang="fr-FR" sz="1800" dirty="0" err="1">
                <a:solidFill>
                  <a:schemeClr val="tx1"/>
                </a:solidFill>
              </a:rPr>
              <a:t>Analyze</a:t>
            </a:r>
            <a:r>
              <a:rPr lang="fr-FR" sz="1800" dirty="0">
                <a:solidFill>
                  <a:schemeClr val="tx1"/>
                </a:solidFill>
              </a:rPr>
              <a:t>, Compare </a:t>
            </a:r>
            <a:r>
              <a:rPr lang="fr-FR" sz="1800" dirty="0" err="1">
                <a:solidFill>
                  <a:schemeClr val="tx1"/>
                </a:solidFill>
              </a:rPr>
              <a:t>Means</a:t>
            </a:r>
            <a:r>
              <a:rPr lang="fr-FR" sz="1800" dirty="0">
                <a:solidFill>
                  <a:schemeClr val="tx1"/>
                </a:solidFill>
              </a:rPr>
              <a:t>, Independent-</a:t>
            </a:r>
            <a:r>
              <a:rPr lang="fr-FR" sz="1800" dirty="0" err="1">
                <a:solidFill>
                  <a:schemeClr val="tx1"/>
                </a:solidFill>
              </a:rPr>
              <a:t>Samples</a:t>
            </a:r>
            <a:r>
              <a:rPr lang="fr-FR" sz="1800" dirty="0">
                <a:solidFill>
                  <a:schemeClr val="tx1"/>
                </a:solidFill>
              </a:rPr>
              <a:t> T Test... </a:t>
            </a:r>
            <a:r>
              <a:rPr lang="fr-FR" sz="1800" dirty="0" err="1">
                <a:solidFill>
                  <a:schemeClr val="tx1"/>
                </a:solidFill>
              </a:rPr>
              <a:t>from</a:t>
            </a:r>
            <a:r>
              <a:rPr lang="fr-FR" sz="1800" dirty="0">
                <a:solidFill>
                  <a:schemeClr val="tx1"/>
                </a:solidFill>
              </a:rPr>
              <a:t> the menu (Figure 9.1).</a:t>
            </a:r>
            <a:r>
              <a:rPr lang="fr-FR" sz="2800" dirty="0"/>
              <a:t/>
            </a:r>
            <a:br>
              <a:rPr lang="fr-FR" sz="2800" dirty="0"/>
            </a:br>
            <a:endParaRPr lang="fr-FR" sz="2800" dirty="0"/>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897467" y="2445586"/>
            <a:ext cx="7670800" cy="4175347"/>
          </a:xfrm>
          <a:prstGeom prst="rect">
            <a:avLst/>
          </a:prstGeom>
          <a:noFill/>
          <a:ln>
            <a:noFill/>
          </a:ln>
        </p:spPr>
      </p:pic>
    </p:spTree>
    <p:extLst>
      <p:ext uri="{BB962C8B-B14F-4D97-AF65-F5344CB8AC3E}">
        <p14:creationId xmlns:p14="http://schemas.microsoft.com/office/powerpoint/2010/main" xmlns="" val="23361595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304800"/>
            <a:ext cx="8596668" cy="1625600"/>
          </a:xfrm>
        </p:spPr>
        <p:txBody>
          <a:bodyPr>
            <a:noAutofit/>
          </a:bodyPr>
          <a:lstStyle/>
          <a:p>
            <a:r>
              <a:rPr lang="fr-FR" sz="2400" dirty="0">
                <a:solidFill>
                  <a:schemeClr val="tx1"/>
                </a:solidFill>
              </a:rPr>
              <a:t>move </a:t>
            </a:r>
            <a:r>
              <a:rPr lang="fr-FR" sz="2400" dirty="0" err="1">
                <a:solidFill>
                  <a:schemeClr val="tx1"/>
                </a:solidFill>
              </a:rPr>
              <a:t>them</a:t>
            </a:r>
            <a:r>
              <a:rPr lang="fr-FR" sz="2400" dirty="0">
                <a:solidFill>
                  <a:schemeClr val="tx1"/>
                </a:solidFill>
              </a:rPr>
              <a:t> to the </a:t>
            </a:r>
            <a:r>
              <a:rPr lang="fr-FR" sz="2400" b="1" dirty="0" err="1">
                <a:solidFill>
                  <a:schemeClr val="tx1"/>
                </a:solidFill>
              </a:rPr>
              <a:t>Paired</a:t>
            </a:r>
            <a:r>
              <a:rPr lang="fr-FR" sz="2400" b="1" dirty="0">
                <a:solidFill>
                  <a:schemeClr val="tx1"/>
                </a:solidFill>
              </a:rPr>
              <a:t> Variables: </a:t>
            </a:r>
            <a:r>
              <a:rPr lang="fr-FR" sz="2400" dirty="0">
                <a:solidFill>
                  <a:schemeClr val="tx1"/>
                </a:solidFill>
              </a:rPr>
              <a:t>pane on the</a:t>
            </a:r>
            <a:br>
              <a:rPr lang="fr-FR" sz="2400" dirty="0">
                <a:solidFill>
                  <a:schemeClr val="tx1"/>
                </a:solidFill>
              </a:rPr>
            </a:br>
            <a:r>
              <a:rPr lang="fr-FR" sz="2400" dirty="0">
                <a:solidFill>
                  <a:schemeClr val="tx1"/>
                </a:solidFill>
              </a:rPr>
              <a:t>right by </a:t>
            </a:r>
            <a:r>
              <a:rPr lang="fr-FR" sz="2400" dirty="0" err="1">
                <a:solidFill>
                  <a:schemeClr val="tx1"/>
                </a:solidFill>
              </a:rPr>
              <a:t>clicking</a:t>
            </a:r>
            <a:r>
              <a:rPr lang="fr-FR" sz="2400" dirty="0">
                <a:solidFill>
                  <a:schemeClr val="tx1"/>
                </a:solidFill>
              </a:rPr>
              <a:t> the </a:t>
            </a:r>
            <a:r>
              <a:rPr lang="fr-FR" sz="2400" dirty="0" err="1">
                <a:solidFill>
                  <a:schemeClr val="tx1"/>
                </a:solidFill>
              </a:rPr>
              <a:t>arrow</a:t>
            </a:r>
            <a:r>
              <a:rPr lang="fr-FR" sz="2400" dirty="0">
                <a:solidFill>
                  <a:schemeClr val="tx1"/>
                </a:solidFill>
              </a:rPr>
              <a:t> </a:t>
            </a:r>
            <a:r>
              <a:rPr lang="fr-FR" sz="2400" dirty="0" err="1">
                <a:solidFill>
                  <a:schemeClr val="tx1"/>
                </a:solidFill>
              </a:rPr>
              <a:t>button</a:t>
            </a:r>
            <a:r>
              <a:rPr lang="fr-FR" sz="2400" dirty="0">
                <a:solidFill>
                  <a:schemeClr val="tx1"/>
                </a:solidFill>
              </a:rPr>
              <a:t> in the middle. </a:t>
            </a:r>
            <a:r>
              <a:rPr lang="fr-FR" sz="2400" dirty="0" err="1">
                <a:solidFill>
                  <a:schemeClr val="tx1"/>
                </a:solidFill>
              </a:rPr>
              <a:t>Then</a:t>
            </a:r>
            <a:r>
              <a:rPr lang="fr-FR" sz="2400" dirty="0">
                <a:solidFill>
                  <a:schemeClr val="tx1"/>
                </a:solidFill>
              </a:rPr>
              <a:t> click the </a:t>
            </a:r>
            <a:r>
              <a:rPr lang="fr-FR" sz="2400" b="1" dirty="0">
                <a:solidFill>
                  <a:schemeClr val="tx1"/>
                </a:solidFill>
              </a:rPr>
              <a:t>OK </a:t>
            </a:r>
            <a:r>
              <a:rPr lang="fr-FR" sz="2400" dirty="0" err="1">
                <a:solidFill>
                  <a:schemeClr val="tx1"/>
                </a:solidFill>
              </a:rPr>
              <a:t>button</a:t>
            </a:r>
            <a:r>
              <a:rPr lang="fr-FR" sz="2400" dirty="0">
                <a:solidFill>
                  <a:schemeClr val="tx1"/>
                </a:solidFill>
              </a:rPr>
              <a:t>.</a:t>
            </a:r>
            <a:br>
              <a:rPr lang="fr-FR" sz="2400" dirty="0">
                <a:solidFill>
                  <a:schemeClr val="tx1"/>
                </a:solidFill>
              </a:rPr>
            </a:br>
            <a:endParaRPr lang="fr-FR" sz="2400" dirty="0">
              <a:solidFill>
                <a:schemeClr val="tx1"/>
              </a:solidFill>
            </a:endParaRPr>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964267" y="1930401"/>
            <a:ext cx="5757333" cy="4555066"/>
          </a:xfrm>
          <a:prstGeom prst="rect">
            <a:avLst/>
          </a:prstGeom>
          <a:noFill/>
          <a:ln>
            <a:noFill/>
          </a:ln>
        </p:spPr>
      </p:pic>
    </p:spTree>
    <p:extLst>
      <p:ext uri="{BB962C8B-B14F-4D97-AF65-F5344CB8AC3E}">
        <p14:creationId xmlns:p14="http://schemas.microsoft.com/office/powerpoint/2010/main" xmlns="" val="3949425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err="1" smtClean="0">
                <a:solidFill>
                  <a:schemeClr val="accent2">
                    <a:lumMod val="75000"/>
                  </a:schemeClr>
                </a:solidFill>
              </a:rPr>
              <a:t>Outline</a:t>
            </a:r>
            <a:endParaRPr lang="fr-FR" b="1" dirty="0">
              <a:solidFill>
                <a:schemeClr val="accent2">
                  <a:lumMod val="75000"/>
                </a:schemeClr>
              </a:solidFill>
            </a:endParaRPr>
          </a:p>
        </p:txBody>
      </p:sp>
      <p:sp>
        <p:nvSpPr>
          <p:cNvPr id="3" name="Espace réservé du contenu 2"/>
          <p:cNvSpPr>
            <a:spLocks noGrp="1"/>
          </p:cNvSpPr>
          <p:nvPr>
            <p:ph idx="1"/>
          </p:nvPr>
        </p:nvSpPr>
        <p:spPr/>
        <p:txBody>
          <a:bodyPr/>
          <a:lstStyle/>
          <a:p>
            <a:r>
              <a:rPr lang="fr-FR" dirty="0" smtClean="0"/>
              <a:t>1</a:t>
            </a:r>
            <a:r>
              <a:rPr lang="fr-FR" dirty="0" smtClean="0">
                <a:solidFill>
                  <a:schemeClr val="accent2">
                    <a:lumMod val="75000"/>
                  </a:schemeClr>
                </a:solidFill>
              </a:rPr>
              <a:t>. </a:t>
            </a:r>
            <a:r>
              <a:rPr lang="fr-FR" dirty="0" err="1" smtClean="0">
                <a:solidFill>
                  <a:schemeClr val="accent2">
                    <a:lumMod val="75000"/>
                  </a:schemeClr>
                </a:solidFill>
              </a:rPr>
              <a:t>Opening</a:t>
            </a:r>
            <a:r>
              <a:rPr lang="fr-FR" dirty="0" smtClean="0">
                <a:solidFill>
                  <a:schemeClr val="accent2">
                    <a:lumMod val="75000"/>
                  </a:schemeClr>
                </a:solidFill>
              </a:rPr>
              <a:t> SPSS</a:t>
            </a:r>
          </a:p>
          <a:p>
            <a:r>
              <a:rPr lang="fr-FR" b="1" dirty="0" smtClean="0">
                <a:solidFill>
                  <a:schemeClr val="accent2">
                    <a:lumMod val="75000"/>
                  </a:schemeClr>
                </a:solidFill>
              </a:rPr>
              <a:t>2</a:t>
            </a:r>
            <a:r>
              <a:rPr lang="fr-FR" b="1" dirty="0">
                <a:solidFill>
                  <a:schemeClr val="accent2">
                    <a:lumMod val="75000"/>
                  </a:schemeClr>
                </a:solidFill>
              </a:rPr>
              <a:t>. </a:t>
            </a:r>
            <a:r>
              <a:rPr lang="fr-FR" b="1" dirty="0" err="1">
                <a:solidFill>
                  <a:schemeClr val="accent2">
                    <a:lumMod val="75000"/>
                  </a:schemeClr>
                </a:solidFill>
              </a:rPr>
              <a:t>Step</a:t>
            </a:r>
            <a:r>
              <a:rPr lang="fr-FR" b="1" dirty="0">
                <a:solidFill>
                  <a:schemeClr val="accent2">
                    <a:lumMod val="75000"/>
                  </a:schemeClr>
                </a:solidFill>
              </a:rPr>
              <a:t> </a:t>
            </a:r>
            <a:r>
              <a:rPr lang="fr-FR" b="1" dirty="0" err="1">
                <a:solidFill>
                  <a:schemeClr val="accent2">
                    <a:lumMod val="75000"/>
                  </a:schemeClr>
                </a:solidFill>
              </a:rPr>
              <a:t>two:Creating</a:t>
            </a:r>
            <a:r>
              <a:rPr lang="fr-FR" b="1" dirty="0">
                <a:solidFill>
                  <a:schemeClr val="accent2">
                    <a:lumMod val="75000"/>
                  </a:schemeClr>
                </a:solidFill>
              </a:rPr>
              <a:t> and </a:t>
            </a:r>
            <a:r>
              <a:rPr lang="fr-FR" b="1" dirty="0" err="1">
                <a:solidFill>
                  <a:schemeClr val="accent2">
                    <a:lumMod val="75000"/>
                  </a:schemeClr>
                </a:solidFill>
              </a:rPr>
              <a:t>Saving</a:t>
            </a:r>
            <a:r>
              <a:rPr lang="fr-FR" b="1" dirty="0">
                <a:solidFill>
                  <a:schemeClr val="accent2">
                    <a:lumMod val="75000"/>
                  </a:schemeClr>
                </a:solidFill>
              </a:rPr>
              <a:t> a Data File in the Data </a:t>
            </a:r>
            <a:r>
              <a:rPr lang="fr-FR" b="1" dirty="0" smtClean="0">
                <a:solidFill>
                  <a:schemeClr val="accent2">
                    <a:lumMod val="75000"/>
                  </a:schemeClr>
                </a:solidFill>
              </a:rPr>
              <a:t>Editor</a:t>
            </a:r>
          </a:p>
          <a:p>
            <a:r>
              <a:rPr lang="fr-FR" b="1" dirty="0">
                <a:solidFill>
                  <a:schemeClr val="accent2">
                    <a:lumMod val="75000"/>
                  </a:schemeClr>
                </a:solidFill>
              </a:rPr>
              <a:t>3. </a:t>
            </a:r>
            <a:r>
              <a:rPr lang="fr-FR" b="1" dirty="0" err="1">
                <a:solidFill>
                  <a:schemeClr val="accent2">
                    <a:lumMod val="75000"/>
                  </a:schemeClr>
                </a:solidFill>
              </a:rPr>
              <a:t>Entering</a:t>
            </a:r>
            <a:r>
              <a:rPr lang="fr-FR" b="1" dirty="0">
                <a:solidFill>
                  <a:schemeClr val="accent2">
                    <a:lumMod val="75000"/>
                  </a:schemeClr>
                </a:solidFill>
              </a:rPr>
              <a:t> Data in the </a:t>
            </a:r>
            <a:r>
              <a:rPr lang="fr-FR" b="1">
                <a:solidFill>
                  <a:schemeClr val="accent2">
                    <a:lumMod val="75000"/>
                  </a:schemeClr>
                </a:solidFill>
              </a:rPr>
              <a:t>Data </a:t>
            </a:r>
            <a:r>
              <a:rPr lang="fr-FR" b="1" smtClean="0">
                <a:solidFill>
                  <a:schemeClr val="accent2">
                    <a:lumMod val="75000"/>
                  </a:schemeClr>
                </a:solidFill>
              </a:rPr>
              <a:t>Editor</a:t>
            </a:r>
            <a:endParaRPr lang="fr-FR" b="1" dirty="0" smtClean="0">
              <a:solidFill>
                <a:schemeClr val="accent2">
                  <a:lumMod val="75000"/>
                </a:schemeClr>
              </a:solidFill>
            </a:endParaRPr>
          </a:p>
          <a:p>
            <a:r>
              <a:rPr lang="fr-FR" dirty="0" smtClean="0">
                <a:solidFill>
                  <a:schemeClr val="accent2">
                    <a:lumMod val="75000"/>
                  </a:schemeClr>
                </a:solidFill>
              </a:rPr>
              <a:t>4</a:t>
            </a:r>
            <a:r>
              <a:rPr lang="fr-FR" b="1" dirty="0" smtClean="0">
                <a:solidFill>
                  <a:schemeClr val="accent2">
                    <a:lumMod val="75000"/>
                  </a:schemeClr>
                </a:solidFill>
              </a:rPr>
              <a:t>. </a:t>
            </a:r>
            <a:r>
              <a:rPr lang="fr-FR" b="1" dirty="0">
                <a:solidFill>
                  <a:schemeClr val="accent2">
                    <a:lumMod val="75000"/>
                  </a:schemeClr>
                </a:solidFill>
              </a:rPr>
              <a:t>Running the </a:t>
            </a:r>
            <a:r>
              <a:rPr lang="fr-FR" b="1" dirty="0" err="1">
                <a:solidFill>
                  <a:schemeClr val="accent2">
                    <a:lumMod val="75000"/>
                  </a:schemeClr>
                </a:solidFill>
              </a:rPr>
              <a:t>procedure</a:t>
            </a:r>
            <a:r>
              <a:rPr lang="fr-FR" b="1" dirty="0">
                <a:solidFill>
                  <a:schemeClr val="accent2">
                    <a:lumMod val="75000"/>
                  </a:schemeClr>
                </a:solidFill>
              </a:rPr>
              <a:t>: the </a:t>
            </a:r>
            <a:r>
              <a:rPr lang="fr-FR" b="1" dirty="0" err="1">
                <a:solidFill>
                  <a:schemeClr val="accent2">
                    <a:lumMod val="75000"/>
                  </a:schemeClr>
                </a:solidFill>
              </a:rPr>
              <a:t>Frequencies</a:t>
            </a:r>
            <a:r>
              <a:rPr lang="fr-FR" b="1" dirty="0">
                <a:solidFill>
                  <a:schemeClr val="accent2">
                    <a:lumMod val="75000"/>
                  </a:schemeClr>
                </a:solidFill>
              </a:rPr>
              <a:t> </a:t>
            </a:r>
            <a:r>
              <a:rPr lang="fr-FR" b="1" dirty="0" err="1">
                <a:solidFill>
                  <a:schemeClr val="accent2">
                    <a:lumMod val="75000"/>
                  </a:schemeClr>
                </a:solidFill>
              </a:rPr>
              <a:t>dialog</a:t>
            </a:r>
            <a:r>
              <a:rPr lang="fr-FR" b="1" dirty="0">
                <a:solidFill>
                  <a:schemeClr val="accent2">
                    <a:lumMod val="75000"/>
                  </a:schemeClr>
                </a:solidFill>
              </a:rPr>
              <a:t> </a:t>
            </a:r>
            <a:r>
              <a:rPr lang="fr-FR" b="1" dirty="0" smtClean="0">
                <a:solidFill>
                  <a:schemeClr val="accent2">
                    <a:lumMod val="75000"/>
                  </a:schemeClr>
                </a:solidFill>
              </a:rPr>
              <a:t>box</a:t>
            </a:r>
          </a:p>
          <a:p>
            <a:r>
              <a:rPr lang="fr-FR" sz="2000" b="1" dirty="0">
                <a:solidFill>
                  <a:schemeClr val="accent2">
                    <a:lumMod val="75000"/>
                  </a:schemeClr>
                </a:solidFill>
              </a:rPr>
              <a:t>5. </a:t>
            </a:r>
            <a:r>
              <a:rPr lang="fr-FR" sz="2000" b="1" dirty="0" err="1">
                <a:solidFill>
                  <a:schemeClr val="accent2">
                    <a:lumMod val="75000"/>
                  </a:schemeClr>
                </a:solidFill>
              </a:rPr>
              <a:t>Summarizing</a:t>
            </a:r>
            <a:r>
              <a:rPr lang="fr-FR" sz="2000" b="1" dirty="0">
                <a:solidFill>
                  <a:schemeClr val="accent2">
                    <a:lumMod val="75000"/>
                  </a:schemeClr>
                </a:solidFill>
              </a:rPr>
              <a:t> Data </a:t>
            </a:r>
            <a:r>
              <a:rPr lang="fr-FR" sz="2000" b="1" dirty="0" err="1">
                <a:solidFill>
                  <a:schemeClr val="accent2">
                    <a:lumMod val="75000"/>
                  </a:schemeClr>
                </a:solidFill>
              </a:rPr>
              <a:t>With</a:t>
            </a:r>
            <a:r>
              <a:rPr lang="fr-FR" sz="2000" b="1" dirty="0">
                <a:solidFill>
                  <a:schemeClr val="accent2">
                    <a:lumMod val="75000"/>
                  </a:schemeClr>
                </a:solidFill>
              </a:rPr>
              <a:t> Descriptive </a:t>
            </a:r>
            <a:r>
              <a:rPr lang="fr-FR" sz="2000" b="1" dirty="0" err="1" smtClean="0">
                <a:solidFill>
                  <a:schemeClr val="accent2">
                    <a:lumMod val="75000"/>
                  </a:schemeClr>
                </a:solidFill>
              </a:rPr>
              <a:t>Statistics</a:t>
            </a:r>
            <a:endParaRPr lang="fr-FR" sz="2000" b="1" dirty="0" smtClean="0">
              <a:solidFill>
                <a:schemeClr val="accent2">
                  <a:lumMod val="75000"/>
                </a:schemeClr>
              </a:solidFill>
            </a:endParaRPr>
          </a:p>
          <a:p>
            <a:r>
              <a:rPr lang="fr-FR" b="1" dirty="0" smtClean="0">
                <a:solidFill>
                  <a:schemeClr val="accent2">
                    <a:lumMod val="75000"/>
                  </a:schemeClr>
                </a:solidFill>
              </a:rPr>
              <a:t>6.Inferential </a:t>
            </a:r>
            <a:r>
              <a:rPr lang="fr-FR" b="1" dirty="0" err="1">
                <a:solidFill>
                  <a:schemeClr val="accent2">
                    <a:lumMod val="75000"/>
                  </a:schemeClr>
                </a:solidFill>
              </a:rPr>
              <a:t>statistic</a:t>
            </a:r>
            <a:r>
              <a:rPr lang="fr-FR" b="1" dirty="0">
                <a:solidFill>
                  <a:schemeClr val="accent2">
                    <a:lumMod val="75000"/>
                  </a:schemeClr>
                </a:solidFill>
              </a:rPr>
              <a:t> : Running the </a:t>
            </a:r>
            <a:r>
              <a:rPr lang="fr-FR" b="1" dirty="0" err="1">
                <a:solidFill>
                  <a:schemeClr val="accent2">
                    <a:lumMod val="75000"/>
                  </a:schemeClr>
                </a:solidFill>
              </a:rPr>
              <a:t>paired</a:t>
            </a:r>
            <a:r>
              <a:rPr lang="fr-FR" b="1" dirty="0">
                <a:solidFill>
                  <a:schemeClr val="accent2">
                    <a:lumMod val="75000"/>
                  </a:schemeClr>
                </a:solidFill>
              </a:rPr>
              <a:t> t-test</a:t>
            </a:r>
            <a:r>
              <a:rPr lang="fr-FR" dirty="0"/>
              <a:t/>
            </a:r>
            <a:br>
              <a:rPr lang="fr-FR" dirty="0"/>
            </a:br>
            <a:r>
              <a:rPr lang="fr-FR" dirty="0">
                <a:solidFill>
                  <a:schemeClr val="accent2">
                    <a:lumMod val="75000"/>
                  </a:schemeClr>
                </a:solidFill>
              </a:rPr>
              <a:t/>
            </a:r>
            <a:br>
              <a:rPr lang="fr-FR" dirty="0">
                <a:solidFill>
                  <a:schemeClr val="accent2">
                    <a:lumMod val="75000"/>
                  </a:schemeClr>
                </a:solidFill>
              </a:rPr>
            </a:br>
            <a:endParaRPr lang="fr-FR" dirty="0">
              <a:solidFill>
                <a:schemeClr val="accent2">
                  <a:lumMod val="75000"/>
                </a:schemeClr>
              </a:solidFill>
            </a:endParaRPr>
          </a:p>
        </p:txBody>
      </p:sp>
    </p:spTree>
    <p:extLst>
      <p:ext uri="{BB962C8B-B14F-4D97-AF65-F5344CB8AC3E}">
        <p14:creationId xmlns:p14="http://schemas.microsoft.com/office/powerpoint/2010/main" xmlns="" val="652295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dirty="0" smtClean="0">
                <a:solidFill>
                  <a:schemeClr val="accent2">
                    <a:lumMod val="75000"/>
                  </a:schemeClr>
                </a:solidFill>
              </a:rPr>
              <a:t>7. STEP 7: </a:t>
            </a:r>
            <a:r>
              <a:rPr lang="fr-FR" sz="2800" b="1" dirty="0" err="1" smtClean="0">
                <a:solidFill>
                  <a:schemeClr val="accent2">
                    <a:lumMod val="75000"/>
                  </a:schemeClr>
                </a:solidFill>
              </a:rPr>
              <a:t>Interpreting</a:t>
            </a:r>
            <a:r>
              <a:rPr lang="fr-FR" sz="2800" b="1" dirty="0" smtClean="0">
                <a:solidFill>
                  <a:schemeClr val="accent2">
                    <a:lumMod val="75000"/>
                  </a:schemeClr>
                </a:solidFill>
              </a:rPr>
              <a:t> </a:t>
            </a:r>
            <a:r>
              <a:rPr lang="fr-FR" sz="2800" b="1" dirty="0">
                <a:solidFill>
                  <a:schemeClr val="accent2">
                    <a:lumMod val="75000"/>
                  </a:schemeClr>
                </a:solidFill>
              </a:rPr>
              <a:t>the Output</a:t>
            </a:r>
            <a:r>
              <a:rPr lang="fr-FR" sz="2800" dirty="0">
                <a:solidFill>
                  <a:schemeClr val="accent2">
                    <a:lumMod val="75000"/>
                  </a:schemeClr>
                </a:solidFill>
              </a:rPr>
              <a:t/>
            </a:r>
            <a:br>
              <a:rPr lang="fr-FR" sz="2800" dirty="0">
                <a:solidFill>
                  <a:schemeClr val="accent2">
                    <a:lumMod val="75000"/>
                  </a:schemeClr>
                </a:solidFill>
              </a:rPr>
            </a:br>
            <a:endParaRPr lang="fr-FR" sz="2800" dirty="0">
              <a:solidFill>
                <a:schemeClr val="accent2">
                  <a:lumMod val="75000"/>
                </a:schemeClr>
              </a:solidFill>
            </a:endParaRPr>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900545" y="1745673"/>
            <a:ext cx="7464522" cy="4079395"/>
          </a:xfrm>
          <a:prstGeom prst="rect">
            <a:avLst/>
          </a:prstGeom>
          <a:noFill/>
          <a:ln>
            <a:noFill/>
          </a:ln>
        </p:spPr>
      </p:pic>
    </p:spTree>
    <p:extLst>
      <p:ext uri="{BB962C8B-B14F-4D97-AF65-F5344CB8AC3E}">
        <p14:creationId xmlns:p14="http://schemas.microsoft.com/office/powerpoint/2010/main" xmlns="" val="42251870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700" dirty="0">
                <a:solidFill>
                  <a:schemeClr val="accent2">
                    <a:lumMod val="75000"/>
                  </a:schemeClr>
                </a:solidFill>
              </a:rPr>
              <a:t>The </a:t>
            </a:r>
            <a:r>
              <a:rPr lang="fr-FR" sz="2700" dirty="0" err="1">
                <a:solidFill>
                  <a:schemeClr val="accent2">
                    <a:lumMod val="75000"/>
                  </a:schemeClr>
                </a:solidFill>
              </a:rPr>
              <a:t>most</a:t>
            </a:r>
            <a:r>
              <a:rPr lang="fr-FR" sz="2700" dirty="0">
                <a:solidFill>
                  <a:schemeClr val="accent2">
                    <a:lumMod val="75000"/>
                  </a:schemeClr>
                </a:solidFill>
              </a:rPr>
              <a:t> important </a:t>
            </a:r>
            <a:r>
              <a:rPr lang="fr-FR" sz="2700" dirty="0" err="1">
                <a:solidFill>
                  <a:schemeClr val="accent2">
                    <a:lumMod val="75000"/>
                  </a:schemeClr>
                </a:solidFill>
              </a:rPr>
              <a:t>columns</a:t>
            </a:r>
            <a:r>
              <a:rPr lang="fr-FR" sz="2700" dirty="0">
                <a:solidFill>
                  <a:schemeClr val="accent2">
                    <a:lumMod val="75000"/>
                  </a:schemeClr>
                </a:solidFill>
              </a:rPr>
              <a:t> for </a:t>
            </a:r>
            <a:r>
              <a:rPr lang="fr-FR" sz="2700" dirty="0" err="1">
                <a:solidFill>
                  <a:schemeClr val="accent2">
                    <a:lumMod val="75000"/>
                  </a:schemeClr>
                </a:solidFill>
              </a:rPr>
              <a:t>our</a:t>
            </a:r>
            <a:r>
              <a:rPr lang="fr-FR" sz="2700" dirty="0">
                <a:solidFill>
                  <a:schemeClr val="accent2">
                    <a:lumMod val="75000"/>
                  </a:schemeClr>
                </a:solidFill>
              </a:rPr>
              <a:t> </a:t>
            </a:r>
            <a:r>
              <a:rPr lang="fr-FR" sz="2700" dirty="0" err="1">
                <a:solidFill>
                  <a:schemeClr val="accent2">
                    <a:lumMod val="75000"/>
                  </a:schemeClr>
                </a:solidFill>
              </a:rPr>
              <a:t>purposes</a:t>
            </a:r>
            <a:r>
              <a:rPr lang="fr-FR" sz="2700" dirty="0">
                <a:solidFill>
                  <a:schemeClr val="accent2">
                    <a:lumMod val="75000"/>
                  </a:schemeClr>
                </a:solidFill>
              </a:rPr>
              <a:t> are the one </a:t>
            </a:r>
            <a:r>
              <a:rPr lang="fr-FR" sz="2700" dirty="0" err="1">
                <a:solidFill>
                  <a:schemeClr val="accent2">
                    <a:lumMod val="75000"/>
                  </a:schemeClr>
                </a:solidFill>
              </a:rPr>
              <a:t>presenting</a:t>
            </a:r>
            <a:r>
              <a:rPr lang="fr-FR" sz="2700" dirty="0">
                <a:solidFill>
                  <a:schemeClr val="accent2">
                    <a:lumMod val="75000"/>
                  </a:schemeClr>
                </a:solidFill>
              </a:rPr>
              <a:t> the </a:t>
            </a:r>
            <a:r>
              <a:rPr lang="fr-FR" sz="2700" dirty="0" err="1">
                <a:solidFill>
                  <a:schemeClr val="accent2">
                    <a:lumMod val="75000"/>
                  </a:schemeClr>
                </a:solidFill>
              </a:rPr>
              <a:t>obtained</a:t>
            </a:r>
            <a:r>
              <a:rPr lang="fr-FR" sz="2700" dirty="0">
                <a:solidFill>
                  <a:schemeClr val="accent2">
                    <a:lumMod val="75000"/>
                  </a:schemeClr>
                </a:solidFill>
              </a:rPr>
              <a:t> </a:t>
            </a:r>
            <a:r>
              <a:rPr lang="fr-FR" sz="2700" dirty="0" err="1">
                <a:solidFill>
                  <a:schemeClr val="accent2">
                    <a:lumMod val="75000"/>
                  </a:schemeClr>
                </a:solidFill>
              </a:rPr>
              <a:t>tvalue</a:t>
            </a:r>
            <a:r>
              <a:rPr lang="fr-FR" sz="2700" dirty="0">
                <a:solidFill>
                  <a:schemeClr val="accent2">
                    <a:lumMod val="75000"/>
                  </a:schemeClr>
                </a:solidFill>
              </a:rPr>
              <a:t> (-2.45) and </a:t>
            </a:r>
            <a:r>
              <a:rPr lang="fr-FR" sz="2700" dirty="0" err="1">
                <a:solidFill>
                  <a:schemeClr val="accent2">
                    <a:lumMod val="75000"/>
                  </a:schemeClr>
                </a:solidFill>
              </a:rPr>
              <a:t>its</a:t>
            </a:r>
            <a:r>
              <a:rPr lang="fr-FR" sz="2700" dirty="0">
                <a:solidFill>
                  <a:schemeClr val="accent2">
                    <a:lumMod val="75000"/>
                  </a:schemeClr>
                </a:solidFill>
              </a:rPr>
              <a:t> </a:t>
            </a:r>
            <a:r>
              <a:rPr lang="fr-FR" sz="2700" dirty="0" err="1">
                <a:solidFill>
                  <a:schemeClr val="accent2">
                    <a:lumMod val="75000"/>
                  </a:schemeClr>
                </a:solidFill>
              </a:rPr>
              <a:t>probability</a:t>
            </a:r>
            <a:r>
              <a:rPr lang="fr-FR" sz="2700" dirty="0">
                <a:solidFill>
                  <a:schemeClr val="accent2">
                    <a:lumMod val="75000"/>
                  </a:schemeClr>
                </a:solidFill>
              </a:rPr>
              <a:t>, or </a:t>
            </a:r>
            <a:r>
              <a:rPr lang="fr-FR" sz="2700" dirty="0" err="1">
                <a:solidFill>
                  <a:schemeClr val="accent2">
                    <a:lumMod val="75000"/>
                  </a:schemeClr>
                </a:solidFill>
              </a:rPr>
              <a:t>significance</a:t>
            </a:r>
            <a:r>
              <a:rPr lang="fr-FR" sz="2700" dirty="0">
                <a:solidFill>
                  <a:schemeClr val="accent2">
                    <a:lumMod val="75000"/>
                  </a:schemeClr>
                </a:solidFill>
              </a:rPr>
              <a:t> (.02). </a:t>
            </a:r>
            <a:r>
              <a:rPr lang="fr-FR" sz="2700" dirty="0" err="1">
                <a:solidFill>
                  <a:schemeClr val="accent2">
                    <a:lumMod val="75000"/>
                  </a:schemeClr>
                </a:solidFill>
              </a:rPr>
              <a:t>Since</a:t>
            </a:r>
            <a:r>
              <a:rPr lang="fr-FR" sz="2700" dirty="0">
                <a:solidFill>
                  <a:schemeClr val="accent2">
                    <a:lumMod val="75000"/>
                  </a:schemeClr>
                </a:solidFill>
              </a:rPr>
              <a:t> the </a:t>
            </a:r>
            <a:r>
              <a:rPr lang="fr-FR" sz="2700" dirty="0" err="1">
                <a:solidFill>
                  <a:schemeClr val="accent2">
                    <a:lumMod val="75000"/>
                  </a:schemeClr>
                </a:solidFill>
              </a:rPr>
              <a:t>probability</a:t>
            </a:r>
            <a:r>
              <a:rPr lang="fr-FR" sz="2700" dirty="0">
                <a:solidFill>
                  <a:schemeClr val="accent2">
                    <a:lumMod val="75000"/>
                  </a:schemeClr>
                </a:solidFill>
              </a:rPr>
              <a:t> </a:t>
            </a:r>
            <a:r>
              <a:rPr lang="fr-FR" sz="2700" dirty="0" err="1">
                <a:solidFill>
                  <a:schemeClr val="accent2">
                    <a:lumMod val="75000"/>
                  </a:schemeClr>
                </a:solidFill>
              </a:rPr>
              <a:t>is</a:t>
            </a:r>
            <a:r>
              <a:rPr lang="fr-FR" sz="2700" dirty="0">
                <a:solidFill>
                  <a:schemeClr val="accent2">
                    <a:lumMod val="75000"/>
                  </a:schemeClr>
                </a:solidFill>
              </a:rPr>
              <a:t> </a:t>
            </a:r>
            <a:r>
              <a:rPr lang="fr-FR" sz="2700" dirty="0" err="1">
                <a:solidFill>
                  <a:schemeClr val="accent2">
                    <a:lumMod val="75000"/>
                  </a:schemeClr>
                </a:solidFill>
              </a:rPr>
              <a:t>less</a:t>
            </a:r>
            <a:r>
              <a:rPr lang="fr-FR" sz="2700" dirty="0">
                <a:solidFill>
                  <a:schemeClr val="accent2">
                    <a:lumMod val="75000"/>
                  </a:schemeClr>
                </a:solidFill>
              </a:rPr>
              <a:t> than.05, </a:t>
            </a:r>
            <a:r>
              <a:rPr lang="fr-FR" sz="2700" dirty="0" err="1">
                <a:solidFill>
                  <a:schemeClr val="accent2">
                    <a:lumMod val="75000"/>
                  </a:schemeClr>
                </a:solidFill>
              </a:rPr>
              <a:t>we</a:t>
            </a:r>
            <a:r>
              <a:rPr lang="fr-FR" sz="2700" dirty="0">
                <a:solidFill>
                  <a:schemeClr val="accent2">
                    <a:lumMod val="75000"/>
                  </a:schemeClr>
                </a:solidFill>
              </a:rPr>
              <a:t> </a:t>
            </a:r>
            <a:r>
              <a:rPr lang="fr-FR" sz="2700" dirty="0" err="1">
                <a:solidFill>
                  <a:schemeClr val="accent2">
                    <a:lumMod val="75000"/>
                  </a:schemeClr>
                </a:solidFill>
              </a:rPr>
              <a:t>reject</a:t>
            </a:r>
            <a:r>
              <a:rPr lang="fr-FR" sz="2700" dirty="0">
                <a:solidFill>
                  <a:schemeClr val="accent2">
                    <a:lumMod val="75000"/>
                  </a:schemeClr>
                </a:solidFill>
              </a:rPr>
              <a:t> the </a:t>
            </a:r>
            <a:r>
              <a:rPr lang="fr-FR" sz="2700" dirty="0" err="1">
                <a:solidFill>
                  <a:schemeClr val="accent2">
                    <a:lumMod val="75000"/>
                  </a:schemeClr>
                </a:solidFill>
              </a:rPr>
              <a:t>null</a:t>
            </a:r>
            <a:r>
              <a:rPr lang="fr-FR" sz="2700" dirty="0">
                <a:solidFill>
                  <a:schemeClr val="accent2">
                    <a:lumMod val="75000"/>
                  </a:schemeClr>
                </a:solidFill>
              </a:rPr>
              <a:t> </a:t>
            </a:r>
            <a:r>
              <a:rPr lang="fr-FR" sz="2700" dirty="0" err="1" smtClean="0">
                <a:solidFill>
                  <a:schemeClr val="accent2">
                    <a:lumMod val="75000"/>
                  </a:schemeClr>
                </a:solidFill>
              </a:rPr>
              <a:t>hypothesis</a:t>
            </a:r>
            <a:r>
              <a:rPr lang="fr-FR" sz="2700" dirty="0" smtClean="0">
                <a:solidFill>
                  <a:schemeClr val="accent2">
                    <a:lumMod val="75000"/>
                  </a:schemeClr>
                </a:solidFill>
              </a:rPr>
              <a:t> in </a:t>
            </a:r>
            <a:r>
              <a:rPr lang="fr-FR" sz="2700" dirty="0" err="1" smtClean="0">
                <a:solidFill>
                  <a:schemeClr val="accent2">
                    <a:lumMod val="75000"/>
                  </a:schemeClr>
                </a:solidFill>
              </a:rPr>
              <a:t>favour</a:t>
            </a:r>
            <a:r>
              <a:rPr lang="fr-FR" sz="2700" dirty="0" smtClean="0">
                <a:solidFill>
                  <a:schemeClr val="accent2">
                    <a:lumMod val="75000"/>
                  </a:schemeClr>
                </a:solidFill>
              </a:rPr>
              <a:t> </a:t>
            </a:r>
            <a:r>
              <a:rPr lang="fr-FR" sz="2700" dirty="0">
                <a:solidFill>
                  <a:schemeClr val="accent2">
                    <a:lumMod val="75000"/>
                  </a:schemeClr>
                </a:solidFill>
              </a:rPr>
              <a:t>of the alternative </a:t>
            </a:r>
            <a:r>
              <a:rPr lang="fr-FR" sz="2700" dirty="0" err="1" smtClean="0">
                <a:solidFill>
                  <a:schemeClr val="accent2">
                    <a:lumMod val="75000"/>
                  </a:schemeClr>
                </a:solidFill>
              </a:rPr>
              <a:t>hypothesis</a:t>
            </a:r>
            <a:r>
              <a:rPr lang="fr-FR" sz="2700" dirty="0" smtClean="0">
                <a:solidFill>
                  <a:schemeClr val="accent2">
                    <a:lumMod val="75000"/>
                  </a:schemeClr>
                </a:solidFill>
              </a:rPr>
              <a:t> </a:t>
            </a:r>
            <a:r>
              <a:rPr lang="fr-FR" sz="2700" dirty="0">
                <a:solidFill>
                  <a:schemeClr val="accent2">
                    <a:lumMod val="75000"/>
                  </a:schemeClr>
                </a:solidFill>
              </a:rPr>
              <a:t>of no </a:t>
            </a:r>
            <a:r>
              <a:rPr lang="fr-FR" sz="2700" dirty="0" err="1" smtClean="0">
                <a:solidFill>
                  <a:schemeClr val="accent2">
                    <a:lumMod val="75000"/>
                  </a:schemeClr>
                </a:solidFill>
              </a:rPr>
              <a:t>difference</a:t>
            </a:r>
            <a:r>
              <a:rPr lang="fr-FR" dirty="0" smtClean="0"/>
              <a:t> </a:t>
            </a:r>
            <a:r>
              <a:rPr lang="fr-FR" sz="2700" dirty="0" err="1" smtClean="0">
                <a:solidFill>
                  <a:schemeClr val="accent2">
                    <a:lumMod val="75000"/>
                  </a:schemeClr>
                </a:solidFill>
              </a:rPr>
              <a:t>that</a:t>
            </a:r>
            <a:r>
              <a:rPr lang="fr-FR" sz="2700" dirty="0" smtClean="0">
                <a:solidFill>
                  <a:schemeClr val="accent2">
                    <a:lumMod val="75000"/>
                  </a:schemeClr>
                </a:solidFill>
              </a:rPr>
              <a:t> </a:t>
            </a:r>
            <a:r>
              <a:rPr lang="fr-FR" sz="2700" dirty="0">
                <a:solidFill>
                  <a:schemeClr val="accent2">
                    <a:lumMod val="75000"/>
                  </a:schemeClr>
                </a:solidFill>
              </a:rPr>
              <a:t>the </a:t>
            </a:r>
            <a:r>
              <a:rPr lang="fr-FR" sz="2700" dirty="0" err="1">
                <a:solidFill>
                  <a:schemeClr val="accent2">
                    <a:lumMod val="75000"/>
                  </a:schemeClr>
                </a:solidFill>
              </a:rPr>
              <a:t>difference</a:t>
            </a:r>
            <a:r>
              <a:rPr lang="fr-FR" sz="2700" dirty="0">
                <a:solidFill>
                  <a:schemeClr val="accent2">
                    <a:lumMod val="75000"/>
                  </a:schemeClr>
                </a:solidFill>
              </a:rPr>
              <a:t> </a:t>
            </a:r>
            <a:r>
              <a:rPr lang="fr-FR" sz="2700" dirty="0" err="1">
                <a:solidFill>
                  <a:schemeClr val="accent2">
                    <a:lumMod val="75000"/>
                  </a:schemeClr>
                </a:solidFill>
              </a:rPr>
              <a:t>is</a:t>
            </a:r>
            <a:r>
              <a:rPr lang="fr-FR" sz="2700" dirty="0">
                <a:solidFill>
                  <a:schemeClr val="accent2">
                    <a:lumMod val="75000"/>
                  </a:schemeClr>
                </a:solidFill>
              </a:rPr>
              <a:t> </a:t>
            </a:r>
            <a:r>
              <a:rPr lang="fr-FR" sz="2700" dirty="0" smtClean="0">
                <a:solidFill>
                  <a:schemeClr val="accent2">
                    <a:lumMod val="75000"/>
                  </a:schemeClr>
                </a:solidFill>
              </a:rPr>
              <a:t>real</a:t>
            </a:r>
            <a:r>
              <a:rPr lang="fr-FR" dirty="0">
                <a:solidFill>
                  <a:schemeClr val="accent2">
                    <a:lumMod val="75000"/>
                  </a:schemeClr>
                </a:solidFill>
              </a:rPr>
              <a:t>.</a:t>
            </a:r>
            <a:r>
              <a:rPr lang="fr-FR" dirty="0"/>
              <a:t/>
            </a:r>
            <a:br>
              <a:rPr lang="fr-FR" dirty="0"/>
            </a:br>
            <a:endParaRPr lang="fr-FR" dirty="0"/>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812800" y="2794000"/>
            <a:ext cx="8461202" cy="3674533"/>
          </a:xfrm>
          <a:prstGeom prst="rect">
            <a:avLst/>
          </a:prstGeom>
          <a:noFill/>
          <a:ln>
            <a:noFill/>
          </a:ln>
        </p:spPr>
      </p:pic>
    </p:spTree>
    <p:extLst>
      <p:ext uri="{BB962C8B-B14F-4D97-AF65-F5344CB8AC3E}">
        <p14:creationId xmlns:p14="http://schemas.microsoft.com/office/powerpoint/2010/main" xmlns="" val="40451884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accent2">
                    <a:lumMod val="75000"/>
                  </a:schemeClr>
                </a:solidFill>
              </a:rPr>
              <a:t>Reference</a:t>
            </a:r>
            <a:endParaRPr lang="fr-FR" dirty="0">
              <a:solidFill>
                <a:schemeClr val="accent2">
                  <a:lumMod val="75000"/>
                </a:schemeClr>
              </a:solidFill>
            </a:endParaRPr>
          </a:p>
        </p:txBody>
      </p:sp>
      <p:sp>
        <p:nvSpPr>
          <p:cNvPr id="3" name="Espace réservé du contenu 2"/>
          <p:cNvSpPr>
            <a:spLocks noGrp="1"/>
          </p:cNvSpPr>
          <p:nvPr>
            <p:ph idx="1"/>
          </p:nvPr>
        </p:nvSpPr>
        <p:spPr>
          <a:xfrm>
            <a:off x="677334" y="1704109"/>
            <a:ext cx="8826884" cy="4337253"/>
          </a:xfrm>
        </p:spPr>
        <p:txBody>
          <a:bodyPr/>
          <a:lstStyle/>
          <a:p>
            <a:pPr marL="0" indent="0">
              <a:buNone/>
            </a:pPr>
            <a:r>
              <a:rPr lang="fr-FR" sz="1600" dirty="0" smtClean="0"/>
              <a:t> </a:t>
            </a:r>
            <a:r>
              <a:rPr lang="fr-FR" sz="1600" dirty="0" err="1" smtClean="0"/>
              <a:t>Arkkelin</a:t>
            </a:r>
            <a:r>
              <a:rPr lang="fr-FR" sz="1600" dirty="0" smtClean="0"/>
              <a:t>, D. ( 2014). </a:t>
            </a:r>
            <a:r>
              <a:rPr lang="en-US" sz="1600" dirty="0"/>
              <a:t>Using SPSS to Understand Research and </a:t>
            </a:r>
            <a:r>
              <a:rPr lang="en-US" sz="1600" dirty="0" smtClean="0"/>
              <a:t>Data</a:t>
            </a:r>
            <a:r>
              <a:rPr lang="fr-FR" sz="1600" dirty="0" err="1" smtClean="0"/>
              <a:t>Analysis</a:t>
            </a:r>
            <a:r>
              <a:rPr lang="fr-FR" sz="1600" dirty="0" smtClean="0"/>
              <a:t>. </a:t>
            </a:r>
            <a:r>
              <a:rPr lang="fr-FR" sz="1600" dirty="0"/>
              <a:t>Valparaiso </a:t>
            </a:r>
            <a:r>
              <a:rPr lang="fr-FR" sz="1600" dirty="0" err="1" smtClean="0"/>
              <a:t>University</a:t>
            </a:r>
            <a:r>
              <a:rPr lang="fr-FR" sz="1600" b="1" dirty="0"/>
              <a:t>. </a:t>
            </a:r>
            <a:r>
              <a:rPr lang="fr-FR" sz="1600" b="1" dirty="0">
                <a:hlinkClick r:id="rId2"/>
              </a:rPr>
              <a:t>https://scholar.valpo.edu/psych_oer/1</a:t>
            </a:r>
            <a:r>
              <a:rPr lang="fr-FR" sz="1600" b="1" dirty="0" smtClean="0">
                <a:hlinkClick r:id="rId2"/>
              </a:rPr>
              <a:t>/</a:t>
            </a:r>
            <a:endParaRPr lang="fr-FR" sz="1600" b="1" dirty="0" smtClean="0"/>
          </a:p>
          <a:p>
            <a:pPr marL="0" indent="0">
              <a:buNone/>
            </a:pPr>
            <a:r>
              <a:rPr lang="fr-FR" sz="1600" b="1" dirty="0" err="1" smtClean="0">
                <a:solidFill>
                  <a:schemeClr val="accent2">
                    <a:lumMod val="75000"/>
                  </a:schemeClr>
                </a:solidFill>
              </a:rPr>
              <a:t>Further</a:t>
            </a:r>
            <a:r>
              <a:rPr lang="fr-FR" sz="1600" b="1" dirty="0" smtClean="0">
                <a:solidFill>
                  <a:schemeClr val="accent2">
                    <a:lumMod val="75000"/>
                  </a:schemeClr>
                </a:solidFill>
              </a:rPr>
              <a:t> </a:t>
            </a:r>
            <a:r>
              <a:rPr lang="fr-FR" sz="1600" b="1" dirty="0" err="1" smtClean="0">
                <a:solidFill>
                  <a:schemeClr val="accent2">
                    <a:lumMod val="75000"/>
                  </a:schemeClr>
                </a:solidFill>
              </a:rPr>
              <a:t>reading</a:t>
            </a:r>
            <a:endParaRPr lang="fr-FR" sz="1600" b="1" dirty="0" smtClean="0">
              <a:solidFill>
                <a:schemeClr val="accent2">
                  <a:lumMod val="75000"/>
                </a:schemeClr>
              </a:solidFill>
            </a:endParaRPr>
          </a:p>
          <a:p>
            <a:pPr marL="0" indent="0">
              <a:buNone/>
            </a:pPr>
            <a:r>
              <a:rPr lang="fr-FR" sz="1600" dirty="0" err="1"/>
              <a:t>Greasley</a:t>
            </a:r>
            <a:r>
              <a:rPr lang="fr-FR" sz="1600" dirty="0"/>
              <a:t>, P. (2008). Quantitative data </a:t>
            </a:r>
            <a:r>
              <a:rPr lang="fr-FR" sz="1600" dirty="0" err="1"/>
              <a:t>analysis</a:t>
            </a:r>
            <a:r>
              <a:rPr lang="fr-FR" sz="1600" dirty="0"/>
              <a:t>: an introduction for </a:t>
            </a:r>
            <a:r>
              <a:rPr lang="fr-FR" sz="1600" dirty="0" err="1"/>
              <a:t>health</a:t>
            </a:r>
            <a:r>
              <a:rPr lang="fr-FR" sz="1600" dirty="0"/>
              <a:t> social science. </a:t>
            </a:r>
            <a:r>
              <a:rPr lang="fr-FR" sz="1600" dirty="0" err="1"/>
              <a:t>Grew</a:t>
            </a:r>
            <a:r>
              <a:rPr lang="fr-FR" sz="1600" dirty="0"/>
              <a:t> Hill. Open </a:t>
            </a:r>
            <a:r>
              <a:rPr lang="fr-FR" sz="1600" dirty="0" err="1" smtClean="0"/>
              <a:t>University</a:t>
            </a:r>
            <a:r>
              <a:rPr lang="fr-FR" sz="1600" dirty="0" smtClean="0"/>
              <a:t>.</a:t>
            </a:r>
          </a:p>
          <a:p>
            <a:pPr marL="0" indent="0">
              <a:buNone/>
            </a:pPr>
            <a:r>
              <a:rPr lang="en-US" sz="1600" dirty="0"/>
              <a:t>Alan </a:t>
            </a:r>
            <a:r>
              <a:rPr lang="en-US" sz="1600" dirty="0" err="1" smtClean="0"/>
              <a:t>Bryman</a:t>
            </a:r>
            <a:r>
              <a:rPr lang="en-US" sz="1600" dirty="0" smtClean="0"/>
              <a:t>, &amp; Cramer, D. ( 2005). </a:t>
            </a:r>
            <a:r>
              <a:rPr lang="fr-FR" sz="1600" dirty="0" smtClean="0"/>
              <a:t>Quantitative </a:t>
            </a:r>
            <a:r>
              <a:rPr lang="fr-FR" sz="1600" dirty="0"/>
              <a:t>Data </a:t>
            </a:r>
            <a:r>
              <a:rPr lang="fr-FR" sz="1600" dirty="0" err="1" smtClean="0"/>
              <a:t>Analysis</a:t>
            </a:r>
            <a:r>
              <a:rPr lang="fr-FR" sz="1600" dirty="0"/>
              <a:t> </a:t>
            </a:r>
            <a:r>
              <a:rPr lang="en-US" sz="1600" dirty="0" smtClean="0"/>
              <a:t>with </a:t>
            </a:r>
            <a:r>
              <a:rPr lang="en-US" sz="1600" dirty="0"/>
              <a:t>SPSS 12 and </a:t>
            </a:r>
            <a:r>
              <a:rPr lang="en-US" sz="1600" dirty="0" smtClean="0"/>
              <a:t>13: </a:t>
            </a:r>
            <a:r>
              <a:rPr lang="en-US" sz="1600" dirty="0"/>
              <a:t>A Guide for Social </a:t>
            </a:r>
            <a:r>
              <a:rPr lang="en-US" sz="1600" dirty="0" smtClean="0"/>
              <a:t>Scientists. London: </a:t>
            </a:r>
            <a:r>
              <a:rPr lang="en-US" sz="1600" dirty="0" err="1" smtClean="0"/>
              <a:t>Routledge</a:t>
            </a:r>
            <a:r>
              <a:rPr lang="en-US" sz="1600" dirty="0" smtClean="0"/>
              <a:t>.</a:t>
            </a:r>
            <a:endParaRPr lang="fr-FR" sz="1600" dirty="0" smtClean="0"/>
          </a:p>
          <a:p>
            <a:pPr marL="0" indent="0">
              <a:buNone/>
            </a:pPr>
            <a:endParaRPr lang="fr-FR" sz="1600" dirty="0"/>
          </a:p>
          <a:p>
            <a:pPr marL="0" indent="0">
              <a:buNone/>
            </a:pPr>
            <a:endParaRPr lang="fr-FR" sz="2800" b="1" dirty="0" smtClean="0">
              <a:solidFill>
                <a:schemeClr val="accent2">
                  <a:lumMod val="75000"/>
                </a:schemeClr>
              </a:solidFill>
            </a:endParaRPr>
          </a:p>
          <a:p>
            <a:endParaRPr lang="fr-FR" b="1" dirty="0"/>
          </a:p>
        </p:txBody>
      </p:sp>
    </p:spTree>
    <p:extLst>
      <p:ext uri="{BB962C8B-B14F-4D97-AF65-F5344CB8AC3E}">
        <p14:creationId xmlns:p14="http://schemas.microsoft.com/office/powerpoint/2010/main" xmlns="" val="3308702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216568"/>
            <a:ext cx="8596668" cy="976801"/>
          </a:xfrm>
        </p:spPr>
        <p:txBody>
          <a:bodyPr/>
          <a:lstStyle/>
          <a:p>
            <a:pPr algn="ctr"/>
            <a:r>
              <a:rPr lang="fr-FR" b="1" dirty="0" err="1" smtClean="0">
                <a:solidFill>
                  <a:schemeClr val="accent2">
                    <a:lumMod val="75000"/>
                  </a:schemeClr>
                </a:solidFill>
                <a:latin typeface="Times New Roman" panose="02020603050405020304" pitchFamily="18" charset="0"/>
                <a:cs typeface="Times New Roman" panose="02020603050405020304" pitchFamily="18" charset="0"/>
              </a:rPr>
              <a:t>Entering</a:t>
            </a:r>
            <a:r>
              <a:rPr lang="fr-FR" b="1" dirty="0" smtClean="0">
                <a:solidFill>
                  <a:schemeClr val="accent2">
                    <a:lumMod val="75000"/>
                  </a:schemeClr>
                </a:solidFill>
                <a:latin typeface="Times New Roman" panose="02020603050405020304" pitchFamily="18" charset="0"/>
                <a:cs typeface="Times New Roman" panose="02020603050405020304" pitchFamily="18" charset="0"/>
              </a:rPr>
              <a:t> data in SPSS</a:t>
            </a:r>
            <a:endParaRPr lang="fr-FR" b="1"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412639" y="1193369"/>
            <a:ext cx="8596668" cy="5664630"/>
          </a:xfrm>
        </p:spPr>
        <p:txBody>
          <a:bodyPr>
            <a:noAutofit/>
          </a:bodyPr>
          <a:lstStyle/>
          <a:p>
            <a:pPr marL="0" indent="0">
              <a:lnSpc>
                <a:spcPct val="150000"/>
              </a:lnSpc>
              <a:buNone/>
            </a:pPr>
            <a:r>
              <a:rPr lang="fr-FR" sz="2400" b="1" dirty="0" smtClean="0">
                <a:solidFill>
                  <a:schemeClr val="accent2"/>
                </a:solidFill>
              </a:rPr>
              <a:t>1. STEP ONE: </a:t>
            </a:r>
            <a:r>
              <a:rPr lang="fr-FR" sz="2400" b="1" dirty="0" err="1" smtClean="0">
                <a:solidFill>
                  <a:schemeClr val="accent2"/>
                </a:solidFill>
              </a:rPr>
              <a:t>Opening</a:t>
            </a:r>
            <a:r>
              <a:rPr lang="fr-FR" sz="2400" b="1" dirty="0" smtClean="0">
                <a:solidFill>
                  <a:schemeClr val="accent2"/>
                </a:solidFill>
              </a:rPr>
              <a:t> </a:t>
            </a:r>
            <a:r>
              <a:rPr lang="fr-FR" sz="2400" b="1" dirty="0">
                <a:solidFill>
                  <a:schemeClr val="accent2"/>
                </a:solidFill>
              </a:rPr>
              <a:t>SPSS</a:t>
            </a:r>
          </a:p>
          <a:p>
            <a:pPr marL="0" indent="0">
              <a:buNone/>
            </a:pPr>
            <a:r>
              <a:rPr lang="fr-FR" b="1" dirty="0" err="1"/>
              <a:t>When</a:t>
            </a:r>
            <a:r>
              <a:rPr lang="fr-FR" b="1" dirty="0"/>
              <a:t> </a:t>
            </a:r>
            <a:r>
              <a:rPr lang="fr-FR" b="1" dirty="0" err="1"/>
              <a:t>you</a:t>
            </a:r>
            <a:r>
              <a:rPr lang="fr-FR" b="1" dirty="0"/>
              <a:t> open SPSS, a </a:t>
            </a:r>
            <a:r>
              <a:rPr lang="fr-FR" b="1" dirty="0" err="1"/>
              <a:t>dialog</a:t>
            </a:r>
            <a:r>
              <a:rPr lang="fr-FR" b="1" dirty="0"/>
              <a:t> box </a:t>
            </a:r>
            <a:r>
              <a:rPr lang="fr-FR" b="1" dirty="0" err="1"/>
              <a:t>appears</a:t>
            </a:r>
            <a:r>
              <a:rPr lang="fr-FR" b="1" dirty="0"/>
              <a:t> </a:t>
            </a:r>
            <a:r>
              <a:rPr lang="fr-FR" b="1" dirty="0" err="1"/>
              <a:t>with</a:t>
            </a:r>
            <a:r>
              <a:rPr lang="fr-FR" b="1" dirty="0"/>
              <a:t> the question</a:t>
            </a:r>
            <a:r>
              <a:rPr lang="fr-FR" dirty="0"/>
              <a:t>, </a:t>
            </a:r>
            <a:r>
              <a:rPr lang="fr-FR" b="1" dirty="0" err="1"/>
              <a:t>What</a:t>
            </a:r>
            <a:r>
              <a:rPr lang="fr-FR" b="1" dirty="0"/>
              <a:t> </a:t>
            </a:r>
            <a:r>
              <a:rPr lang="fr-FR" b="1" dirty="0" err="1"/>
              <a:t>would</a:t>
            </a:r>
            <a:r>
              <a:rPr lang="fr-FR" b="1" dirty="0"/>
              <a:t> </a:t>
            </a:r>
            <a:r>
              <a:rPr lang="fr-FR" b="1" dirty="0" err="1"/>
              <a:t>you</a:t>
            </a:r>
            <a:r>
              <a:rPr lang="fr-FR" b="1" dirty="0"/>
              <a:t> do ? </a:t>
            </a:r>
            <a:r>
              <a:rPr lang="fr-FR" dirty="0"/>
              <a:t>(Figure 2.4). </a:t>
            </a:r>
            <a:r>
              <a:rPr lang="fr-FR" dirty="0" smtClean="0"/>
              <a:t>This </a:t>
            </a:r>
            <a:r>
              <a:rPr lang="fr-FR" dirty="0" err="1"/>
              <a:t>window</a:t>
            </a:r>
            <a:r>
              <a:rPr lang="fr-FR" dirty="0"/>
              <a:t> </a:t>
            </a:r>
            <a:r>
              <a:rPr lang="fr-FR" dirty="0" err="1"/>
              <a:t>allows</a:t>
            </a:r>
            <a:r>
              <a:rPr lang="fr-FR" dirty="0"/>
              <a:t> the user to </a:t>
            </a:r>
            <a:r>
              <a:rPr lang="fr-FR" dirty="0" err="1"/>
              <a:t>choose</a:t>
            </a:r>
            <a:r>
              <a:rPr lang="fr-FR" dirty="0"/>
              <a:t> </a:t>
            </a:r>
            <a:r>
              <a:rPr lang="fr-FR" dirty="0" err="1"/>
              <a:t>from</a:t>
            </a:r>
            <a:r>
              <a:rPr lang="fr-FR" dirty="0"/>
              <a:t> a </a:t>
            </a:r>
            <a:r>
              <a:rPr lang="fr-FR" dirty="0" err="1"/>
              <a:t>number</a:t>
            </a:r>
            <a:r>
              <a:rPr lang="fr-FR" dirty="0"/>
              <a:t> of quick-</a:t>
            </a:r>
            <a:r>
              <a:rPr lang="fr-FR" dirty="0" err="1"/>
              <a:t>start</a:t>
            </a:r>
            <a:r>
              <a:rPr lang="fr-FR" dirty="0"/>
              <a:t> options, </a:t>
            </a:r>
            <a:r>
              <a:rPr lang="fr-FR" dirty="0" err="1"/>
              <a:t>such</a:t>
            </a:r>
            <a:r>
              <a:rPr lang="fr-FR" dirty="0"/>
              <a:t> as </a:t>
            </a:r>
            <a:r>
              <a:rPr lang="fr-FR" dirty="0" err="1"/>
              <a:t>loading</a:t>
            </a:r>
            <a:r>
              <a:rPr lang="fr-FR" dirty="0"/>
              <a:t> an </a:t>
            </a:r>
            <a:r>
              <a:rPr lang="fr-FR" dirty="0" err="1"/>
              <a:t>existing</a:t>
            </a:r>
            <a:r>
              <a:rPr lang="fr-FR" dirty="0"/>
              <a:t> data file or </a:t>
            </a:r>
            <a:r>
              <a:rPr lang="fr-FR" dirty="0" err="1"/>
              <a:t>opening</a:t>
            </a:r>
            <a:r>
              <a:rPr lang="fr-FR" dirty="0"/>
              <a:t> a </a:t>
            </a:r>
            <a:r>
              <a:rPr lang="fr-FR" dirty="0" err="1" smtClean="0"/>
              <a:t>recent</a:t>
            </a:r>
            <a:r>
              <a:rPr lang="fr-FR" dirty="0" smtClean="0"/>
              <a:t> ONE.</a:t>
            </a:r>
            <a:endParaRPr lang="fr-FR" dirty="0"/>
          </a:p>
          <a:p>
            <a:pPr marL="0" indent="0">
              <a:buNone/>
            </a:pPr>
            <a:r>
              <a:rPr lang="fr-FR" dirty="0"/>
              <a:t> </a:t>
            </a:r>
          </a:p>
          <a:p>
            <a:pPr marL="0" indent="0">
              <a:lnSpc>
                <a:spcPct val="150000"/>
              </a:lnSpc>
              <a:buNone/>
            </a:pPr>
            <a:endParaRPr lang="fr-FR" sz="1400" dirty="0">
              <a:latin typeface="Times New Roman" panose="02020603050405020304" pitchFamily="18" charset="0"/>
              <a:cs typeface="Times New Roman" panose="02020603050405020304" pitchFamily="18" charset="0"/>
            </a:endParaRPr>
          </a:p>
        </p:txBody>
      </p:sp>
      <p:pic>
        <p:nvPicPr>
          <p:cNvPr id="4" name="Image 3"/>
          <p:cNvPicPr/>
          <p:nvPr/>
        </p:nvPicPr>
        <p:blipFill>
          <a:blip r:embed="rId2">
            <a:extLst>
              <a:ext uri="{28A0092B-C50C-407E-A947-70E740481C1C}">
                <a14:useLocalDpi xmlns:a14="http://schemas.microsoft.com/office/drawing/2010/main" xmlns="" val="0"/>
              </a:ext>
            </a:extLst>
          </a:blip>
          <a:srcRect/>
          <a:stretch>
            <a:fillRect/>
          </a:stretch>
        </p:blipFill>
        <p:spPr bwMode="auto">
          <a:xfrm>
            <a:off x="2196373" y="2911641"/>
            <a:ext cx="5029200" cy="3643998"/>
          </a:xfrm>
          <a:prstGeom prst="rect">
            <a:avLst/>
          </a:prstGeom>
          <a:noFill/>
          <a:ln>
            <a:noFill/>
          </a:ln>
        </p:spPr>
      </p:pic>
    </p:spTree>
    <p:extLst>
      <p:ext uri="{BB962C8B-B14F-4D97-AF65-F5344CB8AC3E}">
        <p14:creationId xmlns:p14="http://schemas.microsoft.com/office/powerpoint/2010/main" xmlns="" val="20125771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336884"/>
            <a:ext cx="8596668" cy="1593516"/>
          </a:xfrm>
        </p:spPr>
        <p:txBody>
          <a:bodyPr>
            <a:normAutofit/>
          </a:bodyPr>
          <a:lstStyle/>
          <a:p>
            <a:pPr algn="ctr"/>
            <a:endParaRPr lang="fr-FR" b="1" dirty="0">
              <a:solidFill>
                <a:schemeClr val="accent2">
                  <a:lumMod val="75000"/>
                </a:schemeClr>
              </a:solidFill>
            </a:endParaRPr>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467853" y="842211"/>
            <a:ext cx="7339263" cy="5799221"/>
          </a:xfrm>
          <a:prstGeom prst="rect">
            <a:avLst/>
          </a:prstGeom>
          <a:noFill/>
          <a:ln>
            <a:noFill/>
          </a:ln>
        </p:spPr>
      </p:pic>
    </p:spTree>
    <p:extLst>
      <p:ext uri="{BB962C8B-B14F-4D97-AF65-F5344CB8AC3E}">
        <p14:creationId xmlns:p14="http://schemas.microsoft.com/office/powerpoint/2010/main" xmlns="" val="6106348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9382" y="249382"/>
            <a:ext cx="9024620" cy="886691"/>
          </a:xfrm>
        </p:spPr>
        <p:txBody>
          <a:bodyPr>
            <a:normAutofit fontScale="90000"/>
          </a:bodyPr>
          <a:lstStyle/>
          <a:p>
            <a:r>
              <a:rPr lang="fr-FR" sz="2800" b="1" dirty="0" smtClean="0">
                <a:solidFill>
                  <a:schemeClr val="accent2">
                    <a:lumMod val="75000"/>
                  </a:schemeClr>
                </a:solidFill>
              </a:rPr>
              <a:t>2. STEP </a:t>
            </a:r>
            <a:r>
              <a:rPr lang="fr-FR" sz="2800" b="1" dirty="0" err="1" smtClean="0">
                <a:solidFill>
                  <a:schemeClr val="accent2">
                    <a:lumMod val="75000"/>
                  </a:schemeClr>
                </a:solidFill>
              </a:rPr>
              <a:t>TWO:Creating</a:t>
            </a:r>
            <a:r>
              <a:rPr lang="fr-FR" sz="2800" b="1" dirty="0" smtClean="0">
                <a:solidFill>
                  <a:schemeClr val="accent2">
                    <a:lumMod val="75000"/>
                  </a:schemeClr>
                </a:solidFill>
              </a:rPr>
              <a:t> </a:t>
            </a:r>
            <a:r>
              <a:rPr lang="fr-FR" sz="2800" b="1" dirty="0">
                <a:solidFill>
                  <a:schemeClr val="accent2">
                    <a:lumMod val="75000"/>
                  </a:schemeClr>
                </a:solidFill>
              </a:rPr>
              <a:t>and </a:t>
            </a:r>
            <a:r>
              <a:rPr lang="fr-FR" sz="2800" b="1" dirty="0" err="1">
                <a:solidFill>
                  <a:schemeClr val="accent2">
                    <a:lumMod val="75000"/>
                  </a:schemeClr>
                </a:solidFill>
              </a:rPr>
              <a:t>Saving</a:t>
            </a:r>
            <a:r>
              <a:rPr lang="fr-FR" sz="2800" b="1" dirty="0">
                <a:solidFill>
                  <a:schemeClr val="accent2">
                    <a:lumMod val="75000"/>
                  </a:schemeClr>
                </a:solidFill>
              </a:rPr>
              <a:t> a Data File in the Data Editor</a:t>
            </a:r>
          </a:p>
        </p:txBody>
      </p:sp>
      <p:sp>
        <p:nvSpPr>
          <p:cNvPr id="3" name="Espace réservé du contenu 2"/>
          <p:cNvSpPr>
            <a:spLocks noGrp="1"/>
          </p:cNvSpPr>
          <p:nvPr>
            <p:ph idx="1"/>
          </p:nvPr>
        </p:nvSpPr>
        <p:spPr>
          <a:xfrm>
            <a:off x="626533" y="1004455"/>
            <a:ext cx="8997670" cy="5465618"/>
          </a:xfrm>
        </p:spPr>
        <p:txBody>
          <a:bodyPr>
            <a:normAutofit/>
          </a:bodyPr>
          <a:lstStyle/>
          <a:p>
            <a:pPr marL="0" indent="0">
              <a:buNone/>
            </a:pPr>
            <a:r>
              <a:rPr lang="fr-FR" sz="2400" dirty="0" err="1"/>
              <a:t>Now</a:t>
            </a:r>
            <a:r>
              <a:rPr lang="fr-FR" sz="2400" dirty="0"/>
              <a:t> </a:t>
            </a:r>
            <a:r>
              <a:rPr lang="fr-FR" sz="2400" dirty="0" err="1"/>
              <a:t>that</a:t>
            </a:r>
            <a:r>
              <a:rPr lang="fr-FR" sz="2400" dirty="0"/>
              <a:t> </a:t>
            </a:r>
            <a:r>
              <a:rPr lang="fr-FR" sz="2400" dirty="0" err="1"/>
              <a:t>we</a:t>
            </a:r>
            <a:r>
              <a:rPr lang="fr-FR" sz="2400" dirty="0"/>
              <a:t> have </a:t>
            </a:r>
            <a:r>
              <a:rPr lang="fr-FR" sz="2400" dirty="0" err="1"/>
              <a:t>accessed</a:t>
            </a:r>
            <a:r>
              <a:rPr lang="fr-FR" sz="2400" dirty="0"/>
              <a:t> SPSS for Windows, </a:t>
            </a:r>
            <a:r>
              <a:rPr lang="fr-FR" sz="2400" dirty="0" err="1"/>
              <a:t>we</a:t>
            </a:r>
            <a:r>
              <a:rPr lang="fr-FR" sz="2400" dirty="0"/>
              <a:t> </a:t>
            </a:r>
            <a:r>
              <a:rPr lang="fr-FR" sz="2400" dirty="0" err="1"/>
              <a:t>need</a:t>
            </a:r>
            <a:r>
              <a:rPr lang="fr-FR" sz="2400" dirty="0"/>
              <a:t> to have a data file to </a:t>
            </a:r>
            <a:r>
              <a:rPr lang="fr-FR" sz="2400" dirty="0" err="1"/>
              <a:t>analyze</a:t>
            </a:r>
            <a:r>
              <a:rPr lang="fr-FR" sz="2400" dirty="0"/>
              <a:t>.</a:t>
            </a:r>
          </a:p>
          <a:p>
            <a:pPr marL="0" indent="0">
              <a:buNone/>
            </a:pPr>
            <a:r>
              <a:rPr lang="fr-FR" sz="2400" dirty="0"/>
              <a:t>SPSS </a:t>
            </a:r>
            <a:r>
              <a:rPr lang="fr-FR" sz="2400" dirty="0" err="1"/>
              <a:t>recognizes</a:t>
            </a:r>
            <a:r>
              <a:rPr lang="fr-FR" sz="2400" dirty="0"/>
              <a:t> and </a:t>
            </a:r>
            <a:r>
              <a:rPr lang="fr-FR" sz="2400" dirty="0" err="1"/>
              <a:t>is</a:t>
            </a:r>
            <a:r>
              <a:rPr lang="fr-FR" sz="2400" dirty="0"/>
              <a:t> able to import files </a:t>
            </a:r>
            <a:r>
              <a:rPr lang="fr-FR" sz="2400" dirty="0" err="1"/>
              <a:t>created</a:t>
            </a:r>
            <a:r>
              <a:rPr lang="fr-FR" sz="2400" dirty="0"/>
              <a:t> in </a:t>
            </a:r>
            <a:r>
              <a:rPr lang="fr-FR" sz="2400" dirty="0" err="1"/>
              <a:t>other</a:t>
            </a:r>
            <a:r>
              <a:rPr lang="fr-FR" sz="2400" dirty="0"/>
              <a:t> applications (</a:t>
            </a:r>
            <a:r>
              <a:rPr lang="fr-FR" sz="2400" dirty="0" err="1"/>
              <a:t>e.g</a:t>
            </a:r>
            <a:r>
              <a:rPr lang="fr-FR" sz="2400" dirty="0"/>
              <a:t>., Microsoft Excel, Microsoft Word, and Windows Notepad.</a:t>
            </a:r>
          </a:p>
          <a:p>
            <a:pPr marL="0" indent="0">
              <a:buNone/>
            </a:pPr>
            <a:r>
              <a:rPr lang="fr-FR" sz="2400" dirty="0"/>
              <a:t> </a:t>
            </a:r>
            <a:r>
              <a:rPr lang="fr-FR" sz="2400" dirty="0" err="1" smtClean="0"/>
              <a:t>Doing</a:t>
            </a:r>
            <a:r>
              <a:rPr lang="fr-FR" sz="2400" dirty="0" smtClean="0"/>
              <a:t> </a:t>
            </a:r>
            <a:r>
              <a:rPr lang="fr-FR" sz="2400" dirty="0" err="1"/>
              <a:t>this</a:t>
            </a:r>
            <a:r>
              <a:rPr lang="fr-FR" sz="2400" dirty="0"/>
              <a:t> </a:t>
            </a:r>
            <a:r>
              <a:rPr lang="fr-FR" sz="2400" dirty="0" err="1"/>
              <a:t>will</a:t>
            </a:r>
            <a:r>
              <a:rPr lang="fr-FR" sz="2400" dirty="0"/>
              <a:t> </a:t>
            </a:r>
            <a:r>
              <a:rPr lang="fr-FR" sz="2400" dirty="0" err="1"/>
              <a:t>familiarize</a:t>
            </a:r>
            <a:r>
              <a:rPr lang="fr-FR" sz="2400" dirty="0"/>
              <a:t> </a:t>
            </a:r>
            <a:r>
              <a:rPr lang="fr-FR" sz="2400" dirty="0" err="1"/>
              <a:t>you</a:t>
            </a:r>
            <a:r>
              <a:rPr lang="fr-FR" sz="2400" dirty="0"/>
              <a:t> </a:t>
            </a:r>
            <a:r>
              <a:rPr lang="fr-FR" sz="2400" dirty="0" err="1"/>
              <a:t>with</a:t>
            </a:r>
            <a:r>
              <a:rPr lang="fr-FR" sz="2400" dirty="0"/>
              <a:t> the main components of SPSS for </a:t>
            </a:r>
            <a:r>
              <a:rPr lang="fr-FR" sz="2400" dirty="0" err="1"/>
              <a:t>creating</a:t>
            </a:r>
            <a:r>
              <a:rPr lang="fr-FR" sz="2400" dirty="0"/>
              <a:t> data files, </a:t>
            </a:r>
            <a:r>
              <a:rPr lang="fr-FR" sz="2400" dirty="0" err="1"/>
              <a:t>analyzing</a:t>
            </a:r>
            <a:r>
              <a:rPr lang="fr-FR" sz="2400" dirty="0"/>
              <a:t> the data and </a:t>
            </a:r>
            <a:r>
              <a:rPr lang="fr-FR" sz="2400" dirty="0" err="1"/>
              <a:t>viewing</a:t>
            </a:r>
            <a:r>
              <a:rPr lang="fr-FR" sz="2400" dirty="0"/>
              <a:t> the </a:t>
            </a:r>
            <a:r>
              <a:rPr lang="fr-FR" sz="2400" dirty="0" err="1"/>
              <a:t>results</a:t>
            </a:r>
            <a:r>
              <a:rPr lang="fr-FR" sz="2400" dirty="0"/>
              <a:t> of </a:t>
            </a:r>
            <a:r>
              <a:rPr lang="fr-FR" sz="2400" dirty="0" err="1"/>
              <a:t>those</a:t>
            </a:r>
            <a:r>
              <a:rPr lang="fr-FR" sz="2400" dirty="0"/>
              <a:t> analyses.</a:t>
            </a:r>
          </a:p>
          <a:p>
            <a:pPr marL="0" indent="0">
              <a:buNone/>
            </a:pPr>
            <a:r>
              <a:rPr lang="fr-FR" sz="2400" b="1" dirty="0"/>
              <a:t> </a:t>
            </a:r>
            <a:r>
              <a:rPr lang="fr-FR" sz="2400" b="1" dirty="0" err="1" smtClean="0"/>
              <a:t>These</a:t>
            </a:r>
            <a:r>
              <a:rPr lang="fr-FR" sz="2400" b="1" dirty="0" smtClean="0"/>
              <a:t> </a:t>
            </a:r>
            <a:r>
              <a:rPr lang="fr-FR" sz="2400" b="1" dirty="0" err="1"/>
              <a:t>three</a:t>
            </a:r>
            <a:r>
              <a:rPr lang="fr-FR" sz="2400" b="1" dirty="0"/>
              <a:t> </a:t>
            </a:r>
            <a:r>
              <a:rPr lang="fr-FR" sz="2400" b="1" dirty="0" smtClean="0"/>
              <a:t>components </a:t>
            </a:r>
            <a:r>
              <a:rPr lang="fr-FR" sz="2400" dirty="0" err="1" smtClean="0"/>
              <a:t>consist</a:t>
            </a:r>
            <a:r>
              <a:rPr lang="fr-FR" sz="2400" dirty="0" smtClean="0"/>
              <a:t> </a:t>
            </a:r>
            <a:r>
              <a:rPr lang="fr-FR" sz="2400" dirty="0"/>
              <a:t>of </a:t>
            </a:r>
            <a:r>
              <a:rPr lang="fr-FR" sz="2400" dirty="0" err="1"/>
              <a:t>three</a:t>
            </a:r>
            <a:r>
              <a:rPr lang="fr-FR" sz="2400" dirty="0"/>
              <a:t> types of </a:t>
            </a:r>
            <a:r>
              <a:rPr lang="fr-FR" sz="2400" dirty="0" err="1"/>
              <a:t>windows</a:t>
            </a:r>
            <a:r>
              <a:rPr lang="fr-FR" sz="2400" dirty="0"/>
              <a:t>:</a:t>
            </a:r>
          </a:p>
          <a:p>
            <a:r>
              <a:rPr lang="fr-FR" sz="2400" dirty="0" smtClean="0"/>
              <a:t> </a:t>
            </a:r>
            <a:r>
              <a:rPr lang="fr-FR" sz="2400" b="1" dirty="0"/>
              <a:t>Data Editor </a:t>
            </a:r>
            <a:r>
              <a:rPr lang="fr-FR" sz="2400" b="1" dirty="0" err="1"/>
              <a:t>Window</a:t>
            </a:r>
            <a:endParaRPr lang="fr-FR" sz="2400" dirty="0"/>
          </a:p>
          <a:p>
            <a:r>
              <a:rPr lang="fr-FR" sz="2400" dirty="0" smtClean="0"/>
              <a:t> </a:t>
            </a:r>
            <a:r>
              <a:rPr lang="fr-FR" sz="2400" b="1" dirty="0" err="1"/>
              <a:t>Syntax</a:t>
            </a:r>
            <a:r>
              <a:rPr lang="fr-FR" sz="2400" b="1" dirty="0"/>
              <a:t> Editor </a:t>
            </a:r>
            <a:r>
              <a:rPr lang="fr-FR" sz="2400" b="1" dirty="0" err="1"/>
              <a:t>Window</a:t>
            </a:r>
            <a:endParaRPr lang="fr-FR" sz="2400" dirty="0"/>
          </a:p>
          <a:p>
            <a:r>
              <a:rPr lang="fr-FR" sz="2400" b="1" dirty="0" smtClean="0"/>
              <a:t>Output </a:t>
            </a:r>
            <a:r>
              <a:rPr lang="fr-FR" sz="2400" b="1" dirty="0" err="1"/>
              <a:t>Viewer</a:t>
            </a:r>
            <a:r>
              <a:rPr lang="fr-FR" sz="2400" b="1" dirty="0"/>
              <a:t> </a:t>
            </a:r>
            <a:r>
              <a:rPr lang="fr-FR" sz="2400" b="1" dirty="0" err="1"/>
              <a:t>Window</a:t>
            </a:r>
            <a:endParaRPr lang="fr-FR" sz="2400" dirty="0"/>
          </a:p>
          <a:p>
            <a:pPr>
              <a:lnSpc>
                <a:spcPct val="150000"/>
              </a:lnSpc>
            </a:pPr>
            <a:endParaRPr lang="fr-FR" dirty="0" smtClean="0"/>
          </a:p>
        </p:txBody>
      </p:sp>
    </p:spTree>
    <p:extLst>
      <p:ext uri="{BB962C8B-B14F-4D97-AF65-F5344CB8AC3E}">
        <p14:creationId xmlns:p14="http://schemas.microsoft.com/office/powerpoint/2010/main" xmlns="" val="32722091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9966" y="243026"/>
            <a:ext cx="9167074" cy="1043908"/>
          </a:xfrm>
        </p:spPr>
        <p:txBody>
          <a:bodyPr>
            <a:noAutofit/>
          </a:bodyPr>
          <a:lstStyle/>
          <a:p>
            <a:pPr algn="just"/>
            <a:r>
              <a:rPr lang="fr-FR" sz="1400" b="1" dirty="0">
                <a:solidFill>
                  <a:schemeClr val="accent2">
                    <a:lumMod val="75000"/>
                  </a:schemeClr>
                </a:solidFill>
              </a:rPr>
              <a:t>The Data Editor </a:t>
            </a:r>
            <a:r>
              <a:rPr lang="fr-FR" sz="1400" b="1" dirty="0" err="1">
                <a:solidFill>
                  <a:schemeClr val="accent2">
                    <a:lumMod val="75000"/>
                  </a:schemeClr>
                </a:solidFill>
              </a:rPr>
              <a:t>Window</a:t>
            </a:r>
            <a:r>
              <a:rPr lang="fr-FR" sz="1400" b="1" dirty="0">
                <a:solidFill>
                  <a:schemeClr val="accent2">
                    <a:lumMod val="75000"/>
                  </a:schemeClr>
                </a:solidFill>
              </a:rPr>
              <a:t> </a:t>
            </a:r>
            <a:r>
              <a:rPr lang="fr-FR" sz="1400" b="1" dirty="0" err="1">
                <a:solidFill>
                  <a:schemeClr val="accent2">
                    <a:lumMod val="75000"/>
                  </a:schemeClr>
                </a:solidFill>
              </a:rPr>
              <a:t>that</a:t>
            </a:r>
            <a:r>
              <a:rPr lang="fr-FR" sz="1400" b="1" dirty="0">
                <a:solidFill>
                  <a:schemeClr val="accent2">
                    <a:lumMod val="75000"/>
                  </a:schemeClr>
                </a:solidFill>
              </a:rPr>
              <a:t> </a:t>
            </a:r>
            <a:r>
              <a:rPr lang="fr-FR" sz="1400" b="1" dirty="0" err="1">
                <a:solidFill>
                  <a:schemeClr val="accent2">
                    <a:lumMod val="75000"/>
                  </a:schemeClr>
                </a:solidFill>
              </a:rPr>
              <a:t>appears</a:t>
            </a:r>
            <a:r>
              <a:rPr lang="fr-FR" sz="1400" b="1" dirty="0">
                <a:solidFill>
                  <a:schemeClr val="accent2">
                    <a:lumMod val="75000"/>
                  </a:schemeClr>
                </a:solidFill>
              </a:rPr>
              <a:t> by default </a:t>
            </a:r>
            <a:r>
              <a:rPr lang="fr-FR" sz="1400" b="1" dirty="0" err="1">
                <a:solidFill>
                  <a:schemeClr val="accent2">
                    <a:lumMod val="75000"/>
                  </a:schemeClr>
                </a:solidFill>
              </a:rPr>
              <a:t>when</a:t>
            </a:r>
            <a:r>
              <a:rPr lang="fr-FR" sz="1400" b="1" dirty="0">
                <a:solidFill>
                  <a:schemeClr val="accent2">
                    <a:lumMod val="75000"/>
                  </a:schemeClr>
                </a:solidFill>
              </a:rPr>
              <a:t> SPSS </a:t>
            </a:r>
            <a:r>
              <a:rPr lang="fr-FR" sz="1400" b="1" dirty="0" err="1">
                <a:solidFill>
                  <a:schemeClr val="accent2">
                    <a:lumMod val="75000"/>
                  </a:schemeClr>
                </a:solidFill>
              </a:rPr>
              <a:t>is</a:t>
            </a:r>
            <a:r>
              <a:rPr lang="fr-FR" sz="1400" b="1" dirty="0">
                <a:solidFill>
                  <a:schemeClr val="accent2">
                    <a:lumMod val="75000"/>
                  </a:schemeClr>
                </a:solidFill>
              </a:rPr>
              <a:t> </a:t>
            </a:r>
            <a:r>
              <a:rPr lang="fr-FR" sz="1400" b="1" dirty="0" err="1">
                <a:solidFill>
                  <a:schemeClr val="accent2">
                    <a:lumMod val="75000"/>
                  </a:schemeClr>
                </a:solidFill>
              </a:rPr>
              <a:t>opened</a:t>
            </a:r>
            <a:r>
              <a:rPr lang="fr-FR" sz="1400" b="1" dirty="0">
                <a:solidFill>
                  <a:schemeClr val="accent2">
                    <a:lumMod val="75000"/>
                  </a:schemeClr>
                </a:solidFill>
              </a:rPr>
              <a:t> looks </a:t>
            </a:r>
            <a:r>
              <a:rPr lang="fr-FR" sz="1400" b="1" dirty="0" err="1">
                <a:solidFill>
                  <a:schemeClr val="accent2">
                    <a:lumMod val="75000"/>
                  </a:schemeClr>
                </a:solidFill>
              </a:rPr>
              <a:t>similar</a:t>
            </a:r>
            <a:r>
              <a:rPr lang="fr-FR" sz="1400" b="1" dirty="0">
                <a:solidFill>
                  <a:schemeClr val="accent2">
                    <a:lumMod val="75000"/>
                  </a:schemeClr>
                </a:solidFill>
              </a:rPr>
              <a:t> to and </a:t>
            </a:r>
            <a:r>
              <a:rPr lang="fr-FR" sz="1400" b="1" dirty="0" err="1">
                <a:solidFill>
                  <a:schemeClr val="accent2">
                    <a:lumMod val="75000"/>
                  </a:schemeClr>
                </a:solidFill>
              </a:rPr>
              <a:t>works</a:t>
            </a:r>
            <a:r>
              <a:rPr lang="fr-FR" sz="1400" b="1" dirty="0">
                <a:solidFill>
                  <a:schemeClr val="accent2">
                    <a:lumMod val="75000"/>
                  </a:schemeClr>
                </a:solidFill>
              </a:rPr>
              <a:t> </a:t>
            </a:r>
            <a:r>
              <a:rPr lang="fr-FR" sz="1400" b="1" dirty="0" err="1">
                <a:solidFill>
                  <a:schemeClr val="accent2">
                    <a:lumMod val="75000"/>
                  </a:schemeClr>
                </a:solidFill>
              </a:rPr>
              <a:t>like</a:t>
            </a:r>
            <a:r>
              <a:rPr lang="fr-FR" sz="1400" b="1" dirty="0">
                <a:solidFill>
                  <a:schemeClr val="accent2">
                    <a:lumMod val="75000"/>
                  </a:schemeClr>
                </a:solidFill>
              </a:rPr>
              <a:t> </a:t>
            </a:r>
            <a:r>
              <a:rPr lang="fr-FR" sz="1400" b="1" dirty="0" err="1">
                <a:solidFill>
                  <a:schemeClr val="accent2">
                    <a:lumMod val="75000"/>
                  </a:schemeClr>
                </a:solidFill>
              </a:rPr>
              <a:t>other</a:t>
            </a:r>
            <a:r>
              <a:rPr lang="fr-FR" sz="1400" b="1" dirty="0">
                <a:solidFill>
                  <a:schemeClr val="accent2">
                    <a:lumMod val="75000"/>
                  </a:schemeClr>
                </a:solidFill>
              </a:rPr>
              <a:t> </a:t>
            </a:r>
            <a:r>
              <a:rPr lang="fr-FR" sz="1400" b="1" dirty="0" err="1">
                <a:solidFill>
                  <a:schemeClr val="accent2">
                    <a:lumMod val="75000"/>
                  </a:schemeClr>
                </a:solidFill>
              </a:rPr>
              <a:t>spreadsheet</a:t>
            </a:r>
            <a:r>
              <a:rPr lang="fr-FR" sz="1400" b="1" dirty="0">
                <a:solidFill>
                  <a:schemeClr val="accent2">
                    <a:lumMod val="75000"/>
                  </a:schemeClr>
                </a:solidFill>
              </a:rPr>
              <a:t> applications </a:t>
            </a:r>
            <a:r>
              <a:rPr lang="fr-FR" sz="1400" b="1" dirty="0" err="1">
                <a:solidFill>
                  <a:schemeClr val="accent2">
                    <a:lumMod val="75000"/>
                  </a:schemeClr>
                </a:solidFill>
              </a:rPr>
              <a:t>such</a:t>
            </a:r>
            <a:r>
              <a:rPr lang="fr-FR" sz="1400" b="1" dirty="0">
                <a:solidFill>
                  <a:schemeClr val="accent2">
                    <a:lumMod val="75000"/>
                  </a:schemeClr>
                </a:solidFill>
              </a:rPr>
              <a:t> as Microsoft Excel. Data files are </a:t>
            </a:r>
            <a:r>
              <a:rPr lang="fr-FR" sz="1400" b="1" dirty="0" err="1">
                <a:solidFill>
                  <a:schemeClr val="accent2">
                    <a:lumMod val="75000"/>
                  </a:schemeClr>
                </a:solidFill>
              </a:rPr>
              <a:t>created</a:t>
            </a:r>
            <a:r>
              <a:rPr lang="fr-FR" sz="1400" b="1" dirty="0">
                <a:solidFill>
                  <a:schemeClr val="accent2">
                    <a:lumMod val="75000"/>
                  </a:schemeClr>
                </a:solidFill>
              </a:rPr>
              <a:t> by </a:t>
            </a:r>
            <a:r>
              <a:rPr lang="fr-FR" sz="1400" b="1" dirty="0" err="1">
                <a:solidFill>
                  <a:schemeClr val="accent2">
                    <a:lumMod val="75000"/>
                  </a:schemeClr>
                </a:solidFill>
              </a:rPr>
              <a:t>entering</a:t>
            </a:r>
            <a:r>
              <a:rPr lang="fr-FR" sz="1400" b="1" dirty="0">
                <a:solidFill>
                  <a:schemeClr val="accent2">
                    <a:lumMod val="75000"/>
                  </a:schemeClr>
                </a:solidFill>
              </a:rPr>
              <a:t> data </a:t>
            </a:r>
            <a:r>
              <a:rPr lang="fr-FR" sz="1400" b="1" dirty="0" err="1">
                <a:solidFill>
                  <a:schemeClr val="accent2">
                    <a:lumMod val="75000"/>
                  </a:schemeClr>
                </a:solidFill>
              </a:rPr>
              <a:t>into</a:t>
            </a:r>
            <a:r>
              <a:rPr lang="fr-FR" sz="1400" b="1" dirty="0">
                <a:solidFill>
                  <a:schemeClr val="accent2">
                    <a:lumMod val="75000"/>
                  </a:schemeClr>
                </a:solidFill>
              </a:rPr>
              <a:t> the </a:t>
            </a:r>
            <a:r>
              <a:rPr lang="fr-FR" sz="1400" b="1" dirty="0" err="1">
                <a:solidFill>
                  <a:schemeClr val="accent2">
                    <a:lumMod val="75000"/>
                  </a:schemeClr>
                </a:solidFill>
              </a:rPr>
              <a:t>cells</a:t>
            </a:r>
            <a:r>
              <a:rPr lang="fr-FR" sz="1400" b="1" dirty="0">
                <a:solidFill>
                  <a:schemeClr val="accent2">
                    <a:lumMod val="75000"/>
                  </a:schemeClr>
                </a:solidFill>
              </a:rPr>
              <a:t> of the </a:t>
            </a:r>
            <a:r>
              <a:rPr lang="fr-FR" sz="1400" b="1" dirty="0" err="1" smtClean="0">
                <a:solidFill>
                  <a:schemeClr val="accent2">
                    <a:lumMod val="75000"/>
                  </a:schemeClr>
                </a:solidFill>
              </a:rPr>
              <a:t>table.As</a:t>
            </a:r>
            <a:r>
              <a:rPr lang="fr-FR" sz="1400" b="1" dirty="0" smtClean="0">
                <a:solidFill>
                  <a:schemeClr val="accent2">
                    <a:lumMod val="75000"/>
                  </a:schemeClr>
                </a:solidFill>
              </a:rPr>
              <a:t> </a:t>
            </a:r>
            <a:r>
              <a:rPr lang="fr-FR" sz="1400" b="1" dirty="0" err="1">
                <a:solidFill>
                  <a:schemeClr val="accent2">
                    <a:lumMod val="75000"/>
                  </a:schemeClr>
                </a:solidFill>
              </a:rPr>
              <a:t>can</a:t>
            </a:r>
            <a:r>
              <a:rPr lang="fr-FR" sz="1400" b="1" dirty="0">
                <a:solidFill>
                  <a:schemeClr val="accent2">
                    <a:lumMod val="75000"/>
                  </a:schemeClr>
                </a:solidFill>
              </a:rPr>
              <a:t> </a:t>
            </a:r>
            <a:r>
              <a:rPr lang="fr-FR" sz="1400" b="1" dirty="0" err="1">
                <a:solidFill>
                  <a:schemeClr val="accent2">
                    <a:lumMod val="75000"/>
                  </a:schemeClr>
                </a:solidFill>
              </a:rPr>
              <a:t>be</a:t>
            </a:r>
            <a:r>
              <a:rPr lang="fr-FR" sz="1400" b="1" dirty="0">
                <a:solidFill>
                  <a:schemeClr val="accent2">
                    <a:lumMod val="75000"/>
                  </a:schemeClr>
                </a:solidFill>
              </a:rPr>
              <a:t> </a:t>
            </a:r>
            <a:r>
              <a:rPr lang="fr-FR" sz="1400" b="1" dirty="0" err="1">
                <a:solidFill>
                  <a:schemeClr val="accent2">
                    <a:lumMod val="75000"/>
                  </a:schemeClr>
                </a:solidFill>
              </a:rPr>
              <a:t>seen</a:t>
            </a:r>
            <a:r>
              <a:rPr lang="fr-FR" sz="1400" b="1" dirty="0">
                <a:solidFill>
                  <a:schemeClr val="accent2">
                    <a:lumMod val="75000"/>
                  </a:schemeClr>
                </a:solidFill>
              </a:rPr>
              <a:t> in Figure 2.6, SPSS </a:t>
            </a:r>
            <a:r>
              <a:rPr lang="fr-FR" sz="1400" b="1" dirty="0" err="1">
                <a:solidFill>
                  <a:schemeClr val="accent2">
                    <a:lumMod val="75000"/>
                  </a:schemeClr>
                </a:solidFill>
              </a:rPr>
              <a:t>expects</a:t>
            </a:r>
            <a:r>
              <a:rPr lang="fr-FR" sz="1400" b="1" dirty="0">
                <a:solidFill>
                  <a:schemeClr val="accent2">
                    <a:lumMod val="75000"/>
                  </a:schemeClr>
                </a:solidFill>
              </a:rPr>
              <a:t> </a:t>
            </a:r>
            <a:r>
              <a:rPr lang="fr-FR" sz="1400" b="1" dirty="0" err="1">
                <a:solidFill>
                  <a:schemeClr val="accent2">
                    <a:lumMod val="75000"/>
                  </a:schemeClr>
                </a:solidFill>
              </a:rPr>
              <a:t>you</a:t>
            </a:r>
            <a:r>
              <a:rPr lang="fr-FR" sz="1400" b="1" dirty="0">
                <a:solidFill>
                  <a:schemeClr val="accent2">
                    <a:lumMod val="75000"/>
                  </a:schemeClr>
                </a:solidFill>
              </a:rPr>
              <a:t> to </a:t>
            </a:r>
            <a:r>
              <a:rPr lang="fr-FR" sz="1400" b="1" dirty="0" err="1">
                <a:solidFill>
                  <a:schemeClr val="accent2">
                    <a:lumMod val="75000"/>
                  </a:schemeClr>
                </a:solidFill>
              </a:rPr>
              <a:t>list</a:t>
            </a:r>
            <a:r>
              <a:rPr lang="fr-FR" sz="1400" b="1" dirty="0">
                <a:solidFill>
                  <a:schemeClr val="accent2">
                    <a:lumMod val="75000"/>
                  </a:schemeClr>
                </a:solidFill>
              </a:rPr>
              <a:t> variables in the </a:t>
            </a:r>
            <a:r>
              <a:rPr lang="fr-FR" sz="1400" b="1" i="1" dirty="0" err="1">
                <a:solidFill>
                  <a:schemeClr val="accent2">
                    <a:lumMod val="75000"/>
                  </a:schemeClr>
                </a:solidFill>
              </a:rPr>
              <a:t>columns</a:t>
            </a:r>
            <a:r>
              <a:rPr lang="fr-FR" sz="1400" b="1" dirty="0">
                <a:solidFill>
                  <a:schemeClr val="accent2">
                    <a:lumMod val="75000"/>
                  </a:schemeClr>
                </a:solidFill>
              </a:rPr>
              <a:t>, and </a:t>
            </a:r>
            <a:r>
              <a:rPr lang="fr-FR" sz="1400" b="1" dirty="0" err="1">
                <a:solidFill>
                  <a:schemeClr val="accent2">
                    <a:lumMod val="75000"/>
                  </a:schemeClr>
                </a:solidFill>
              </a:rPr>
              <a:t>individual</a:t>
            </a:r>
            <a:r>
              <a:rPr lang="fr-FR" sz="1400" b="1" dirty="0">
                <a:solidFill>
                  <a:schemeClr val="accent2">
                    <a:lumMod val="75000"/>
                  </a:schemeClr>
                </a:solidFill>
              </a:rPr>
              <a:t> scores </a:t>
            </a:r>
            <a:r>
              <a:rPr lang="fr-FR" sz="1400" b="1" dirty="0" err="1">
                <a:solidFill>
                  <a:schemeClr val="accent2">
                    <a:lumMod val="75000"/>
                  </a:schemeClr>
                </a:solidFill>
              </a:rPr>
              <a:t>from</a:t>
            </a:r>
            <a:r>
              <a:rPr lang="fr-FR" sz="1400" b="1" dirty="0">
                <a:solidFill>
                  <a:schemeClr val="accent2">
                    <a:lumMod val="75000"/>
                  </a:schemeClr>
                </a:solidFill>
              </a:rPr>
              <a:t> </a:t>
            </a:r>
            <a:r>
              <a:rPr lang="fr-FR" sz="1400" b="1" dirty="0" err="1">
                <a:solidFill>
                  <a:schemeClr val="accent2">
                    <a:lumMod val="75000"/>
                  </a:schemeClr>
                </a:solidFill>
              </a:rPr>
              <a:t>each</a:t>
            </a:r>
            <a:r>
              <a:rPr lang="fr-FR" sz="1400" b="1" dirty="0">
                <a:solidFill>
                  <a:schemeClr val="accent2">
                    <a:lumMod val="75000"/>
                  </a:schemeClr>
                </a:solidFill>
              </a:rPr>
              <a:t> participant in the </a:t>
            </a:r>
            <a:r>
              <a:rPr lang="fr-FR" sz="1400" b="1" i="1" dirty="0" err="1">
                <a:solidFill>
                  <a:schemeClr val="accent2">
                    <a:lumMod val="75000"/>
                  </a:schemeClr>
                </a:solidFill>
              </a:rPr>
              <a:t>rows</a:t>
            </a:r>
            <a:r>
              <a:rPr lang="fr-FR" sz="1400" b="1" i="1" dirty="0">
                <a:solidFill>
                  <a:schemeClr val="accent2">
                    <a:lumMod val="75000"/>
                  </a:schemeClr>
                </a:solidFill>
              </a:rPr>
              <a:t> </a:t>
            </a:r>
            <a:r>
              <a:rPr lang="fr-FR" sz="1400" b="1" dirty="0">
                <a:solidFill>
                  <a:schemeClr val="accent2">
                    <a:lumMod val="75000"/>
                  </a:schemeClr>
                </a:solidFill>
              </a:rPr>
              <a:t>of </a:t>
            </a:r>
            <a:r>
              <a:rPr lang="fr-FR" sz="1400" b="1" dirty="0" err="1">
                <a:solidFill>
                  <a:schemeClr val="accent2">
                    <a:lumMod val="75000"/>
                  </a:schemeClr>
                </a:solidFill>
              </a:rPr>
              <a:t>this</a:t>
            </a:r>
            <a:r>
              <a:rPr lang="fr-FR" sz="1400" b="1" dirty="0">
                <a:solidFill>
                  <a:schemeClr val="accent2">
                    <a:lumMod val="75000"/>
                  </a:schemeClr>
                </a:solidFill>
              </a:rPr>
              <a:t> </a:t>
            </a:r>
            <a:r>
              <a:rPr lang="fr-FR" sz="1400" b="1" dirty="0" err="1" smtClean="0">
                <a:solidFill>
                  <a:schemeClr val="accent2">
                    <a:lumMod val="75000"/>
                  </a:schemeClr>
                </a:solidFill>
              </a:rPr>
              <a:t>spreadsheet</a:t>
            </a:r>
            <a:r>
              <a:rPr lang="fr-FR" sz="1400" b="1" dirty="0" smtClean="0">
                <a:solidFill>
                  <a:schemeClr val="accent2">
                    <a:lumMod val="75000"/>
                  </a:schemeClr>
                </a:solidFill>
              </a:rPr>
              <a:t>.</a:t>
            </a:r>
            <a:endParaRPr lang="fr-FR" sz="1400" b="1" dirty="0">
              <a:solidFill>
                <a:schemeClr val="accent2">
                  <a:lumMod val="75000"/>
                </a:schemeClr>
              </a:solidFill>
            </a:endParaRPr>
          </a:p>
        </p:txBody>
      </p:sp>
      <p:sp>
        <p:nvSpPr>
          <p:cNvPr id="3" name="Espace réservé du contenu 2"/>
          <p:cNvSpPr>
            <a:spLocks noGrp="1"/>
          </p:cNvSpPr>
          <p:nvPr>
            <p:ph idx="1"/>
          </p:nvPr>
        </p:nvSpPr>
        <p:spPr>
          <a:xfrm>
            <a:off x="309966" y="0"/>
            <a:ext cx="8969501" cy="3014133"/>
          </a:xfrm>
        </p:spPr>
        <p:txBody>
          <a:bodyPr>
            <a:normAutofit/>
          </a:bodyPr>
          <a:lstStyle/>
          <a:p>
            <a:pPr marL="0" indent="0">
              <a:buNone/>
            </a:pPr>
            <a:r>
              <a:rPr lang="en-US" sz="1400" dirty="0" smtClean="0"/>
              <a:t>  .	</a:t>
            </a:r>
            <a:endParaRPr lang="en-US" sz="1400" dirty="0"/>
          </a:p>
        </p:txBody>
      </p:sp>
      <p:pic>
        <p:nvPicPr>
          <p:cNvPr id="5" name="Image 4"/>
          <p:cNvPicPr/>
          <p:nvPr/>
        </p:nvPicPr>
        <p:blipFill>
          <a:blip r:embed="rId2">
            <a:extLst>
              <a:ext uri="{28A0092B-C50C-407E-A947-70E740481C1C}">
                <a14:useLocalDpi xmlns:a14="http://schemas.microsoft.com/office/drawing/2010/main" xmlns="" val="0"/>
              </a:ext>
            </a:extLst>
          </a:blip>
          <a:srcRect/>
          <a:stretch>
            <a:fillRect/>
          </a:stretch>
        </p:blipFill>
        <p:spPr bwMode="auto">
          <a:xfrm>
            <a:off x="846666" y="1286934"/>
            <a:ext cx="8229601" cy="5571066"/>
          </a:xfrm>
          <a:prstGeom prst="rect">
            <a:avLst/>
          </a:prstGeom>
          <a:noFill/>
          <a:ln>
            <a:noFill/>
          </a:ln>
        </p:spPr>
      </p:pic>
    </p:spTree>
    <p:extLst>
      <p:ext uri="{BB962C8B-B14F-4D97-AF65-F5344CB8AC3E}">
        <p14:creationId xmlns:p14="http://schemas.microsoft.com/office/powerpoint/2010/main" xmlns="" val="1587931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28133"/>
          </a:xfrm>
        </p:spPr>
        <p:txBody>
          <a:bodyPr>
            <a:noAutofit/>
          </a:bodyPr>
          <a:lstStyle/>
          <a:p>
            <a:r>
              <a:rPr lang="fr-FR" sz="1600" dirty="0">
                <a:solidFill>
                  <a:schemeClr val="tx1"/>
                </a:solidFill>
              </a:rPr>
              <a:t>To </a:t>
            </a:r>
            <a:r>
              <a:rPr lang="fr-FR" sz="1600" dirty="0" err="1">
                <a:solidFill>
                  <a:schemeClr val="tx1"/>
                </a:solidFill>
              </a:rPr>
              <a:t>name</a:t>
            </a:r>
            <a:r>
              <a:rPr lang="fr-FR" sz="1600" dirty="0">
                <a:solidFill>
                  <a:schemeClr val="tx1"/>
                </a:solidFill>
              </a:rPr>
              <a:t> the variables, </a:t>
            </a:r>
            <a:r>
              <a:rPr lang="fr-FR" sz="1600" dirty="0" err="1">
                <a:solidFill>
                  <a:schemeClr val="tx1"/>
                </a:solidFill>
              </a:rPr>
              <a:t>we</a:t>
            </a:r>
            <a:r>
              <a:rPr lang="fr-FR" sz="1600" dirty="0">
                <a:solidFill>
                  <a:schemeClr val="tx1"/>
                </a:solidFill>
              </a:rPr>
              <a:t> </a:t>
            </a:r>
            <a:r>
              <a:rPr lang="fr-FR" sz="1600" dirty="0" err="1">
                <a:solidFill>
                  <a:schemeClr val="tx1"/>
                </a:solidFill>
              </a:rPr>
              <a:t>need</a:t>
            </a:r>
            <a:r>
              <a:rPr lang="fr-FR" sz="1600" dirty="0">
                <a:solidFill>
                  <a:schemeClr val="tx1"/>
                </a:solidFill>
              </a:rPr>
              <a:t> to </a:t>
            </a:r>
            <a:r>
              <a:rPr lang="fr-FR" sz="1600" dirty="0" err="1">
                <a:solidFill>
                  <a:schemeClr val="tx1"/>
                </a:solidFill>
              </a:rPr>
              <a:t>activate</a:t>
            </a:r>
            <a:r>
              <a:rPr lang="fr-FR" sz="1600" dirty="0">
                <a:solidFill>
                  <a:schemeClr val="tx1"/>
                </a:solidFill>
              </a:rPr>
              <a:t> the </a:t>
            </a:r>
            <a:r>
              <a:rPr lang="fr-FR" sz="1600" b="1" dirty="0">
                <a:solidFill>
                  <a:schemeClr val="tx1"/>
                </a:solidFill>
              </a:rPr>
              <a:t>Variable </a:t>
            </a:r>
            <a:r>
              <a:rPr lang="fr-FR" sz="1600" b="1" dirty="0" err="1">
                <a:solidFill>
                  <a:schemeClr val="tx1"/>
                </a:solidFill>
              </a:rPr>
              <a:t>View</a:t>
            </a:r>
            <a:r>
              <a:rPr lang="fr-FR" sz="1600" b="1" dirty="0">
                <a:solidFill>
                  <a:schemeClr val="tx1"/>
                </a:solidFill>
              </a:rPr>
              <a:t> </a:t>
            </a:r>
            <a:r>
              <a:rPr lang="fr-FR" sz="1600" dirty="0" err="1">
                <a:solidFill>
                  <a:schemeClr val="tx1"/>
                </a:solidFill>
              </a:rPr>
              <a:t>tab.</a:t>
            </a:r>
            <a:r>
              <a:rPr lang="fr-FR" sz="1600" dirty="0">
                <a:solidFill>
                  <a:schemeClr val="tx1"/>
                </a:solidFill>
              </a:rPr>
              <a:t> To do </a:t>
            </a:r>
            <a:r>
              <a:rPr lang="fr-FR" sz="1600" dirty="0" err="1">
                <a:solidFill>
                  <a:schemeClr val="tx1"/>
                </a:solidFill>
              </a:rPr>
              <a:t>this</a:t>
            </a:r>
            <a:r>
              <a:rPr lang="fr-FR" sz="1600" dirty="0">
                <a:solidFill>
                  <a:schemeClr val="tx1"/>
                </a:solidFill>
              </a:rPr>
              <a:t>, </a:t>
            </a:r>
            <a:r>
              <a:rPr lang="fr-FR" sz="1600" dirty="0" err="1">
                <a:solidFill>
                  <a:schemeClr val="tx1"/>
                </a:solidFill>
              </a:rPr>
              <a:t>simply</a:t>
            </a:r>
            <a:r>
              <a:rPr lang="fr-FR" sz="1600" dirty="0">
                <a:solidFill>
                  <a:schemeClr val="tx1"/>
                </a:solidFill>
              </a:rPr>
              <a:t> click on </a:t>
            </a:r>
            <a:r>
              <a:rPr lang="fr-FR" sz="1600" dirty="0" err="1">
                <a:solidFill>
                  <a:schemeClr val="tx1"/>
                </a:solidFill>
              </a:rPr>
              <a:t>that</a:t>
            </a:r>
            <a:r>
              <a:rPr lang="fr-FR" sz="1600" dirty="0">
                <a:solidFill>
                  <a:schemeClr val="tx1"/>
                </a:solidFill>
              </a:rPr>
              <a:t> </a:t>
            </a:r>
            <a:r>
              <a:rPr lang="fr-FR" sz="1600" dirty="0" err="1">
                <a:solidFill>
                  <a:schemeClr val="tx1"/>
                </a:solidFill>
              </a:rPr>
              <a:t>tab.</a:t>
            </a:r>
            <a:r>
              <a:rPr lang="fr-FR" sz="1600" dirty="0">
                <a:solidFill>
                  <a:schemeClr val="tx1"/>
                </a:solidFill>
              </a:rPr>
              <a:t> Figure 2.7 Shows the Data Editor </a:t>
            </a:r>
            <a:r>
              <a:rPr lang="fr-FR" sz="1600" dirty="0" err="1">
                <a:solidFill>
                  <a:schemeClr val="tx1"/>
                </a:solidFill>
              </a:rPr>
              <a:t>window</a:t>
            </a:r>
            <a:r>
              <a:rPr lang="fr-FR" sz="1600" dirty="0">
                <a:solidFill>
                  <a:schemeClr val="tx1"/>
                </a:solidFill>
              </a:rPr>
              <a:t> </a:t>
            </a:r>
            <a:r>
              <a:rPr lang="fr-FR" sz="1600" dirty="0" err="1">
                <a:solidFill>
                  <a:schemeClr val="tx1"/>
                </a:solidFill>
              </a:rPr>
              <a:t>with</a:t>
            </a:r>
            <a:r>
              <a:rPr lang="fr-FR" sz="1600" dirty="0">
                <a:solidFill>
                  <a:schemeClr val="tx1"/>
                </a:solidFill>
              </a:rPr>
              <a:t> the </a:t>
            </a:r>
            <a:r>
              <a:rPr lang="fr-FR" sz="1600" b="1" dirty="0">
                <a:solidFill>
                  <a:schemeClr val="tx1"/>
                </a:solidFill>
              </a:rPr>
              <a:t>Variable </a:t>
            </a:r>
            <a:r>
              <a:rPr lang="fr-FR" sz="1600" b="1" dirty="0" err="1">
                <a:solidFill>
                  <a:schemeClr val="tx1"/>
                </a:solidFill>
              </a:rPr>
              <a:t>View</a:t>
            </a:r>
            <a:r>
              <a:rPr lang="fr-FR" sz="1600" b="1" dirty="0">
                <a:solidFill>
                  <a:schemeClr val="tx1"/>
                </a:solidFill>
              </a:rPr>
              <a:t> </a:t>
            </a:r>
            <a:r>
              <a:rPr lang="fr-FR" sz="1600" dirty="0">
                <a:solidFill>
                  <a:schemeClr val="tx1"/>
                </a:solidFill>
              </a:rPr>
              <a:t>tab active.</a:t>
            </a:r>
            <a:br>
              <a:rPr lang="fr-FR" sz="1600" dirty="0">
                <a:solidFill>
                  <a:schemeClr val="tx1"/>
                </a:solidFill>
              </a:rPr>
            </a:br>
            <a:endParaRPr lang="fr-FR" sz="1600" dirty="0">
              <a:solidFill>
                <a:schemeClr val="tx1"/>
              </a:solidFill>
            </a:endParaRPr>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557867" y="1337733"/>
            <a:ext cx="6502400" cy="4876800"/>
          </a:xfrm>
          <a:prstGeom prst="rect">
            <a:avLst/>
          </a:prstGeom>
          <a:noFill/>
          <a:ln>
            <a:noFill/>
          </a:ln>
        </p:spPr>
      </p:pic>
    </p:spTree>
    <p:extLst>
      <p:ext uri="{BB962C8B-B14F-4D97-AF65-F5344CB8AC3E}">
        <p14:creationId xmlns:p14="http://schemas.microsoft.com/office/powerpoint/2010/main" xmlns="" val="30463227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7867" y="609600"/>
            <a:ext cx="8986135" cy="1320800"/>
          </a:xfrm>
        </p:spPr>
        <p:txBody>
          <a:bodyPr>
            <a:normAutofit fontScale="90000"/>
          </a:bodyPr>
          <a:lstStyle/>
          <a:p>
            <a:r>
              <a:rPr lang="fr-FR" dirty="0"/>
              <a:t> </a:t>
            </a:r>
            <a:r>
              <a:rPr lang="fr-FR" sz="2000" dirty="0">
                <a:solidFill>
                  <a:schemeClr val="tx1"/>
                </a:solidFill>
              </a:rPr>
              <a:t>In the Variable </a:t>
            </a:r>
            <a:r>
              <a:rPr lang="fr-FR" sz="2000" dirty="0" err="1">
                <a:solidFill>
                  <a:schemeClr val="tx1"/>
                </a:solidFill>
              </a:rPr>
              <a:t>View</a:t>
            </a:r>
            <a:r>
              <a:rPr lang="fr-FR" sz="2000" dirty="0">
                <a:solidFill>
                  <a:schemeClr val="tx1"/>
                </a:solidFill>
              </a:rPr>
              <a:t>, </a:t>
            </a:r>
            <a:r>
              <a:rPr lang="fr-FR" sz="2000" dirty="0" err="1">
                <a:solidFill>
                  <a:schemeClr val="tx1"/>
                </a:solidFill>
              </a:rPr>
              <a:t>instead</a:t>
            </a:r>
            <a:r>
              <a:rPr lang="fr-FR" sz="2000" dirty="0">
                <a:solidFill>
                  <a:schemeClr val="tx1"/>
                </a:solidFill>
              </a:rPr>
              <a:t> of listing the variables in </a:t>
            </a:r>
            <a:r>
              <a:rPr lang="fr-FR" sz="2000" dirty="0" err="1">
                <a:solidFill>
                  <a:schemeClr val="tx1"/>
                </a:solidFill>
              </a:rPr>
              <a:t>columns</a:t>
            </a:r>
            <a:r>
              <a:rPr lang="fr-FR" sz="2000" dirty="0">
                <a:solidFill>
                  <a:schemeClr val="tx1"/>
                </a:solidFill>
              </a:rPr>
              <a:t>, </a:t>
            </a:r>
            <a:r>
              <a:rPr lang="fr-FR" sz="2000" b="1" i="1" dirty="0" err="1">
                <a:solidFill>
                  <a:schemeClr val="tx1"/>
                </a:solidFill>
              </a:rPr>
              <a:t>characteristics</a:t>
            </a:r>
            <a:r>
              <a:rPr lang="fr-FR" sz="2000" b="1" i="1" dirty="0">
                <a:solidFill>
                  <a:schemeClr val="tx1"/>
                </a:solidFill>
              </a:rPr>
              <a:t> </a:t>
            </a:r>
            <a:r>
              <a:rPr lang="fr-FR" sz="2000" dirty="0">
                <a:solidFill>
                  <a:schemeClr val="tx1"/>
                </a:solidFill>
              </a:rPr>
              <a:t>of the variables are </a:t>
            </a:r>
            <a:r>
              <a:rPr lang="fr-FR" sz="2000" dirty="0" err="1">
                <a:solidFill>
                  <a:schemeClr val="tx1"/>
                </a:solidFill>
              </a:rPr>
              <a:t>indicated</a:t>
            </a:r>
            <a:r>
              <a:rPr lang="fr-FR" sz="2000" dirty="0">
                <a:solidFill>
                  <a:schemeClr val="tx1"/>
                </a:solidFill>
              </a:rPr>
              <a:t> in </a:t>
            </a:r>
            <a:r>
              <a:rPr lang="fr-FR" sz="2000" dirty="0" err="1">
                <a:solidFill>
                  <a:schemeClr val="tx1"/>
                </a:solidFill>
              </a:rPr>
              <a:t>these</a:t>
            </a:r>
            <a:r>
              <a:rPr lang="fr-FR" sz="2000" dirty="0">
                <a:solidFill>
                  <a:schemeClr val="tx1"/>
                </a:solidFill>
              </a:rPr>
              <a:t> </a:t>
            </a:r>
            <a:r>
              <a:rPr lang="fr-FR" sz="2000" dirty="0" err="1">
                <a:solidFill>
                  <a:schemeClr val="tx1"/>
                </a:solidFill>
              </a:rPr>
              <a:t>columns</a:t>
            </a:r>
            <a:r>
              <a:rPr lang="fr-FR" sz="2000" b="1" dirty="0" smtClean="0">
                <a:solidFill>
                  <a:schemeClr val="tx1"/>
                </a:solidFill>
              </a:rPr>
              <a:t>. </a:t>
            </a:r>
            <a:r>
              <a:rPr lang="fr-FR" sz="1800" b="1" dirty="0">
                <a:solidFill>
                  <a:schemeClr val="tx1"/>
                </a:solidFill>
              </a:rPr>
              <a:t>Figure 2.8 shows the variable </a:t>
            </a:r>
            <a:r>
              <a:rPr lang="fr-FR" sz="1800" b="1" dirty="0" err="1">
                <a:solidFill>
                  <a:schemeClr val="tx1"/>
                </a:solidFill>
              </a:rPr>
              <a:t>names</a:t>
            </a:r>
            <a:r>
              <a:rPr lang="fr-FR" sz="1800" b="1" dirty="0">
                <a:solidFill>
                  <a:schemeClr val="tx1"/>
                </a:solidFill>
              </a:rPr>
              <a:t>, ID, </a:t>
            </a:r>
            <a:r>
              <a:rPr lang="fr-FR" sz="1800" b="1" dirty="0" err="1">
                <a:solidFill>
                  <a:schemeClr val="tx1"/>
                </a:solidFill>
              </a:rPr>
              <a:t>Sex</a:t>
            </a:r>
            <a:r>
              <a:rPr lang="fr-FR" sz="1800" b="1" dirty="0">
                <a:solidFill>
                  <a:schemeClr val="tx1"/>
                </a:solidFill>
              </a:rPr>
              <a:t> and Courses, </a:t>
            </a:r>
            <a:r>
              <a:rPr lang="fr-FR" sz="1800" b="1" dirty="0" err="1">
                <a:solidFill>
                  <a:schemeClr val="tx1"/>
                </a:solidFill>
              </a:rPr>
              <a:t>typed</a:t>
            </a:r>
            <a:r>
              <a:rPr lang="fr-FR" sz="1800" b="1" dirty="0">
                <a:solidFill>
                  <a:schemeClr val="tx1"/>
                </a:solidFill>
              </a:rPr>
              <a:t> in the </a:t>
            </a:r>
            <a:r>
              <a:rPr lang="fr-FR" sz="1800" b="1" dirty="0" err="1">
                <a:solidFill>
                  <a:schemeClr val="tx1"/>
                </a:solidFill>
              </a:rPr>
              <a:t>name</a:t>
            </a:r>
            <a:r>
              <a:rPr lang="fr-FR" sz="1800" b="1" dirty="0">
                <a:solidFill>
                  <a:schemeClr val="tx1"/>
                </a:solidFill>
              </a:rPr>
              <a:t> </a:t>
            </a:r>
            <a:r>
              <a:rPr lang="fr-FR" sz="1800" b="1" dirty="0" err="1">
                <a:solidFill>
                  <a:schemeClr val="tx1"/>
                </a:solidFill>
              </a:rPr>
              <a:t>column</a:t>
            </a:r>
            <a:r>
              <a:rPr lang="fr-FR" sz="1800" b="1" dirty="0">
                <a:solidFill>
                  <a:schemeClr val="tx1"/>
                </a:solidFill>
              </a:rPr>
              <a:t/>
            </a:r>
            <a:br>
              <a:rPr lang="fr-FR" sz="1800" b="1" dirty="0">
                <a:solidFill>
                  <a:schemeClr val="tx1"/>
                </a:solidFill>
              </a:rPr>
            </a:br>
            <a:r>
              <a:rPr lang="fr-FR" sz="1800" b="1" dirty="0">
                <a:solidFill>
                  <a:schemeClr val="tx1"/>
                </a:solidFill>
              </a:rPr>
              <a:t>of the first </a:t>
            </a:r>
            <a:r>
              <a:rPr lang="fr-FR" sz="1800" b="1" dirty="0" err="1">
                <a:solidFill>
                  <a:schemeClr val="tx1"/>
                </a:solidFill>
              </a:rPr>
              <a:t>three</a:t>
            </a:r>
            <a:r>
              <a:rPr lang="fr-FR" sz="1800" b="1" dirty="0">
                <a:solidFill>
                  <a:schemeClr val="tx1"/>
                </a:solidFill>
              </a:rPr>
              <a:t> </a:t>
            </a:r>
            <a:r>
              <a:rPr lang="fr-FR" sz="1800" b="1" dirty="0" err="1">
                <a:solidFill>
                  <a:schemeClr val="tx1"/>
                </a:solidFill>
              </a:rPr>
              <a:t>rows</a:t>
            </a:r>
            <a:r>
              <a:rPr lang="fr-FR" sz="1800" b="1" dirty="0">
                <a:solidFill>
                  <a:schemeClr val="tx1"/>
                </a:solidFill>
              </a:rPr>
              <a:t>.</a:t>
            </a:r>
            <a:r>
              <a:rPr lang="fr-FR" sz="1800" dirty="0"/>
              <a:t/>
            </a:r>
            <a:br>
              <a:rPr lang="fr-FR" sz="1800" dirty="0"/>
            </a:br>
            <a:r>
              <a:rPr lang="fr-FR" sz="2000" dirty="0">
                <a:solidFill>
                  <a:schemeClr val="tx1"/>
                </a:solidFill>
              </a:rPr>
              <a:t/>
            </a:r>
            <a:br>
              <a:rPr lang="fr-FR" sz="2000" dirty="0">
                <a:solidFill>
                  <a:schemeClr val="tx1"/>
                </a:solidFill>
              </a:rPr>
            </a:br>
            <a:r>
              <a:rPr lang="fr-FR" sz="2000" dirty="0">
                <a:solidFill>
                  <a:schemeClr val="tx1"/>
                </a:solidFill>
              </a:rPr>
              <a:t> </a:t>
            </a:r>
            <a:br>
              <a:rPr lang="fr-FR" sz="2000" dirty="0">
                <a:solidFill>
                  <a:schemeClr val="tx1"/>
                </a:solidFill>
              </a:rPr>
            </a:br>
            <a:r>
              <a:rPr lang="fr-FR" dirty="0"/>
              <a:t> </a:t>
            </a:r>
            <a:br>
              <a:rPr lang="fr-FR" dirty="0"/>
            </a:br>
            <a:endParaRPr lang="fr-FR" dirty="0"/>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608666" y="2099733"/>
            <a:ext cx="6620933" cy="4487334"/>
          </a:xfrm>
          <a:prstGeom prst="rect">
            <a:avLst/>
          </a:prstGeom>
          <a:noFill/>
          <a:ln>
            <a:noFill/>
          </a:ln>
        </p:spPr>
      </p:pic>
    </p:spTree>
    <p:extLst>
      <p:ext uri="{BB962C8B-B14F-4D97-AF65-F5344CB8AC3E}">
        <p14:creationId xmlns:p14="http://schemas.microsoft.com/office/powerpoint/2010/main" xmlns="" val="327633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000" dirty="0">
                <a:solidFill>
                  <a:schemeClr val="tx1"/>
                </a:solidFill>
              </a:rPr>
              <a:t>If </a:t>
            </a:r>
            <a:r>
              <a:rPr lang="fr-FR" sz="2000" dirty="0" err="1">
                <a:solidFill>
                  <a:schemeClr val="tx1"/>
                </a:solidFill>
              </a:rPr>
              <a:t>you</a:t>
            </a:r>
            <a:r>
              <a:rPr lang="fr-FR" sz="2000" dirty="0">
                <a:solidFill>
                  <a:schemeClr val="tx1"/>
                </a:solidFill>
              </a:rPr>
              <a:t> click on data </a:t>
            </a:r>
            <a:r>
              <a:rPr lang="fr-FR" sz="2000" dirty="0" err="1">
                <a:solidFill>
                  <a:schemeClr val="tx1"/>
                </a:solidFill>
              </a:rPr>
              <a:t>view</a:t>
            </a:r>
            <a:r>
              <a:rPr lang="fr-FR" sz="2000" dirty="0">
                <a:solidFill>
                  <a:schemeClr val="tx1"/>
                </a:solidFill>
              </a:rPr>
              <a:t>, </a:t>
            </a:r>
            <a:r>
              <a:rPr lang="fr-FR" sz="2000" dirty="0" err="1">
                <a:solidFill>
                  <a:schemeClr val="tx1"/>
                </a:solidFill>
              </a:rPr>
              <a:t>you</a:t>
            </a:r>
            <a:r>
              <a:rPr lang="fr-FR" sz="2000" dirty="0">
                <a:solidFill>
                  <a:schemeClr val="tx1"/>
                </a:solidFill>
              </a:rPr>
              <a:t> </a:t>
            </a:r>
            <a:r>
              <a:rPr lang="fr-FR" sz="2000" dirty="0" err="1">
                <a:solidFill>
                  <a:schemeClr val="tx1"/>
                </a:solidFill>
              </a:rPr>
              <a:t>will</a:t>
            </a:r>
            <a:r>
              <a:rPr lang="fr-FR" sz="2000" dirty="0">
                <a:solidFill>
                  <a:schemeClr val="tx1"/>
                </a:solidFill>
              </a:rPr>
              <a:t> </a:t>
            </a:r>
            <a:r>
              <a:rPr lang="fr-FR" sz="2000" dirty="0" err="1">
                <a:solidFill>
                  <a:schemeClr val="tx1"/>
                </a:solidFill>
              </a:rPr>
              <a:t>see</a:t>
            </a:r>
            <a:r>
              <a:rPr lang="fr-FR" sz="2000" dirty="0">
                <a:solidFill>
                  <a:schemeClr val="tx1"/>
                </a:solidFill>
              </a:rPr>
              <a:t> </a:t>
            </a:r>
            <a:r>
              <a:rPr lang="fr-FR" sz="2000" dirty="0" err="1">
                <a:solidFill>
                  <a:schemeClr val="tx1"/>
                </a:solidFill>
              </a:rPr>
              <a:t>that</a:t>
            </a:r>
            <a:r>
              <a:rPr lang="fr-FR" sz="2000" dirty="0">
                <a:solidFill>
                  <a:schemeClr val="tx1"/>
                </a:solidFill>
              </a:rPr>
              <a:t> the variable </a:t>
            </a:r>
            <a:r>
              <a:rPr lang="fr-FR" sz="2000" dirty="0" err="1">
                <a:solidFill>
                  <a:schemeClr val="tx1"/>
                </a:solidFill>
              </a:rPr>
              <a:t>names</a:t>
            </a:r>
            <a:r>
              <a:rPr lang="fr-FR" sz="2000" dirty="0">
                <a:solidFill>
                  <a:schemeClr val="tx1"/>
                </a:solidFill>
              </a:rPr>
              <a:t> </a:t>
            </a:r>
            <a:r>
              <a:rPr lang="fr-FR" sz="2000" dirty="0" err="1">
                <a:solidFill>
                  <a:schemeClr val="tx1"/>
                </a:solidFill>
              </a:rPr>
              <a:t>you</a:t>
            </a:r>
            <a:r>
              <a:rPr lang="fr-FR" sz="2000" dirty="0">
                <a:solidFill>
                  <a:schemeClr val="tx1"/>
                </a:solidFill>
              </a:rPr>
              <a:t> </a:t>
            </a:r>
            <a:r>
              <a:rPr lang="fr-FR" sz="2000" dirty="0" err="1">
                <a:solidFill>
                  <a:schemeClr val="tx1"/>
                </a:solidFill>
              </a:rPr>
              <a:t>just</a:t>
            </a:r>
            <a:r>
              <a:rPr lang="fr-FR" sz="2000" dirty="0">
                <a:solidFill>
                  <a:schemeClr val="tx1"/>
                </a:solidFill>
              </a:rPr>
              <a:t> </a:t>
            </a:r>
            <a:r>
              <a:rPr lang="fr-FR" sz="2000" dirty="0" err="1">
                <a:solidFill>
                  <a:schemeClr val="tx1"/>
                </a:solidFill>
              </a:rPr>
              <a:t>typed</a:t>
            </a:r>
            <a:r>
              <a:rPr lang="fr-FR" sz="2000" dirty="0">
                <a:solidFill>
                  <a:schemeClr val="tx1"/>
                </a:solidFill>
              </a:rPr>
              <a:t> in </a:t>
            </a:r>
            <a:r>
              <a:rPr lang="fr-FR" sz="2000" dirty="0" err="1">
                <a:solidFill>
                  <a:schemeClr val="tx1"/>
                </a:solidFill>
              </a:rPr>
              <a:t>now</a:t>
            </a:r>
            <a:r>
              <a:rPr lang="fr-FR" sz="2000" dirty="0">
                <a:solidFill>
                  <a:schemeClr val="tx1"/>
                </a:solidFill>
              </a:rPr>
              <a:t> </a:t>
            </a:r>
            <a:r>
              <a:rPr lang="fr-FR" sz="2000" dirty="0" err="1">
                <a:solidFill>
                  <a:schemeClr val="tx1"/>
                </a:solidFill>
              </a:rPr>
              <a:t>appear</a:t>
            </a:r>
            <a:r>
              <a:rPr lang="fr-FR" sz="2000" dirty="0">
                <a:solidFill>
                  <a:schemeClr val="tx1"/>
                </a:solidFill>
              </a:rPr>
              <a:t> as </a:t>
            </a:r>
            <a:r>
              <a:rPr lang="fr-FR" sz="2000" dirty="0" err="1">
                <a:solidFill>
                  <a:schemeClr val="tx1"/>
                </a:solidFill>
              </a:rPr>
              <a:t>headings</a:t>
            </a:r>
            <a:r>
              <a:rPr lang="fr-FR" sz="2000" dirty="0">
                <a:solidFill>
                  <a:schemeClr val="tx1"/>
                </a:solidFill>
              </a:rPr>
              <a:t> in the first </a:t>
            </a:r>
            <a:r>
              <a:rPr lang="fr-FR" sz="2000" dirty="0" err="1">
                <a:solidFill>
                  <a:schemeClr val="tx1"/>
                </a:solidFill>
              </a:rPr>
              <a:t>three</a:t>
            </a:r>
            <a:r>
              <a:rPr lang="fr-FR" sz="2000" dirty="0">
                <a:solidFill>
                  <a:schemeClr val="tx1"/>
                </a:solidFill>
              </a:rPr>
              <a:t> </a:t>
            </a:r>
            <a:r>
              <a:rPr lang="fr-FR" sz="2000" dirty="0" err="1">
                <a:solidFill>
                  <a:schemeClr val="tx1"/>
                </a:solidFill>
              </a:rPr>
              <a:t>columns</a:t>
            </a:r>
            <a:r>
              <a:rPr lang="fr-FR" sz="2000" dirty="0">
                <a:solidFill>
                  <a:schemeClr val="tx1"/>
                </a:solidFill>
              </a:rPr>
              <a:t> of the Data Editor </a:t>
            </a:r>
            <a:r>
              <a:rPr lang="fr-FR" sz="2000" dirty="0" err="1">
                <a:solidFill>
                  <a:schemeClr val="tx1"/>
                </a:solidFill>
              </a:rPr>
              <a:t>window</a:t>
            </a:r>
            <a:r>
              <a:rPr lang="fr-FR" sz="2000" dirty="0">
                <a:solidFill>
                  <a:schemeClr val="tx1"/>
                </a:solidFill>
              </a:rPr>
              <a:t> (Figure 2.9).</a:t>
            </a:r>
            <a:br>
              <a:rPr lang="fr-FR" sz="2000" dirty="0">
                <a:solidFill>
                  <a:schemeClr val="tx1"/>
                </a:solidFill>
              </a:rPr>
            </a:br>
            <a:r>
              <a:rPr lang="fr-FR" dirty="0"/>
              <a:t> </a:t>
            </a:r>
            <a:br>
              <a:rPr lang="fr-FR" dirty="0"/>
            </a:br>
            <a:endParaRPr lang="fr-FR" dirty="0"/>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473201" y="1794933"/>
            <a:ext cx="6790266" cy="4673600"/>
          </a:xfrm>
          <a:prstGeom prst="rect">
            <a:avLst/>
          </a:prstGeom>
          <a:noFill/>
          <a:ln>
            <a:noFill/>
          </a:ln>
        </p:spPr>
      </p:pic>
    </p:spTree>
    <p:extLst>
      <p:ext uri="{BB962C8B-B14F-4D97-AF65-F5344CB8AC3E}">
        <p14:creationId xmlns:p14="http://schemas.microsoft.com/office/powerpoint/2010/main" xmlns="" val="325531801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1284</TotalTime>
  <Words>616</Words>
  <Application>Microsoft Office PowerPoint</Application>
  <PresentationFormat>Custom</PresentationFormat>
  <Paragraphs>44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Facette</vt:lpstr>
      <vt:lpstr>            MASTERING THE RESEARCH PROCESS: A WORKSHOP SERIES  Quantitative data analysis using SPSS (descriptive statistics and inferential statistics   </vt:lpstr>
      <vt:lpstr>Outline</vt:lpstr>
      <vt:lpstr>Entering data in SPSS</vt:lpstr>
      <vt:lpstr>Slide 4</vt:lpstr>
      <vt:lpstr>2. STEP TWO:Creating and Saving a Data File in the Data Editor</vt:lpstr>
      <vt:lpstr>The Data Editor Window that appears by default when SPSS is opened looks similar to and works like other spreadsheet applications such as Microsoft Excel. Data files are created by entering data into the cells of the table.As can be seen in Figure 2.6, SPSS expects you to list variables in the columns, and individual scores from each participant in the rows of this spreadsheet.</vt:lpstr>
      <vt:lpstr>To name the variables, we need to activate the Variable View tab. To do this, simply click on that tab. Figure 2.7 Shows the Data Editor window with the Variable View tab active. </vt:lpstr>
      <vt:lpstr> In the Variable View, instead of listing the variables in columns, characteristics of the variables are indicated in these columns. Figure 2.8 shows the variable names, ID, Sex and Courses, typed in the name column of the first three rows.      </vt:lpstr>
      <vt:lpstr>If you click on data view, you will see that the variable names you just typed in now appear as headings in the first three columns of the Data Editor window (Figure 2.9).   </vt:lpstr>
      <vt:lpstr>3. STEP THREE: Entering Data in the Data Editor Now we are ready to enter the data, or scores, for each student in the rows of this spreadsheet. To do this, simply type the scores shown in Table 2.1 into the appropriate cells. To begin, simply click the upper-most cell on the left and  </vt:lpstr>
      <vt:lpstr>4. STEP 4. Running the procedure: the Frequencies dialog box To run the frequencies procedure select Analyze, Descriptive Statistics, Frequencies… from the drop-down menu (Figure 3.4).   </vt:lpstr>
      <vt:lpstr> A Frequencies dialog box will appear listing our variables in the pane on the left  ( fig 3.5)  </vt:lpstr>
      <vt:lpstr>Now, click on the arrow to move the variables the the right pane</vt:lpstr>
      <vt:lpstr>Click on charts at the botton, then choose the chart you want and click on continue</vt:lpstr>
      <vt:lpstr>The Frequencies Charts box will close, returning you to the Frequencies dialoguebox. Now we are ready to run this procedure. To do this, click the OK button in the upper right corner ( Fig 3. 12) </vt:lpstr>
      <vt:lpstr>   </vt:lpstr>
      <vt:lpstr>5. STEP FIVE: Summarizing Data With Descriptive Statistics  To begin, select Analyze, Descriptive Statistics, Frequencies... from the Data Editor menu.  </vt:lpstr>
      <vt:lpstr>6.STEP 6: Inferential statistic : Running the paired t-test Select in the data editor :Analyze, Compare Means, Independent-Samples T Test... from the menu (Figure 9.1). </vt:lpstr>
      <vt:lpstr>move them to the Paired Variables: pane on the right by clicking the arrow button in the middle. Then click the OK button. </vt:lpstr>
      <vt:lpstr>7. STEP 7: Interpreting the Output </vt:lpstr>
      <vt:lpstr>The most important columns for our purposes are the one presenting the obtained tvalue (-2.45) and its probability, or significance (.02). Since the probability is less than.05, we reject the null hypothesis in favour of the alternative hypothesis of no difference that the difference is real. </vt:lpstr>
      <vt:lpstr>Reference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Speaking Proficiency in English Foreign Language Classrooms : Challenges and suggestions for Designing  Speaking Tests</dc:title>
  <dc:creator>EL RAID</dc:creator>
  <cp:lastModifiedBy>ACER</cp:lastModifiedBy>
  <cp:revision>87</cp:revision>
  <dcterms:created xsi:type="dcterms:W3CDTF">2022-01-28T13:38:19Z</dcterms:created>
  <dcterms:modified xsi:type="dcterms:W3CDTF">2025-04-17T13:49:26Z</dcterms:modified>
</cp:coreProperties>
</file>