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8" r:id="rId4"/>
    <p:sldId id="347" r:id="rId5"/>
    <p:sldId id="259" r:id="rId6"/>
    <p:sldId id="337" r:id="rId7"/>
    <p:sldId id="348" r:id="rId9"/>
    <p:sldId id="349" r:id="rId10"/>
    <p:sldId id="260" r:id="rId11"/>
    <p:sldId id="262" r:id="rId12"/>
    <p:sldId id="354" r:id="rId13"/>
    <p:sldId id="355" r:id="rId14"/>
    <p:sldId id="466" r:id="rId15"/>
    <p:sldId id="356" r:id="rId16"/>
    <p:sldId id="357" r:id="rId17"/>
    <p:sldId id="358" r:id="rId18"/>
    <p:sldId id="359" r:id="rId19"/>
    <p:sldId id="360" r:id="rId20"/>
    <p:sldId id="361" r:id="rId21"/>
    <p:sldId id="363" r:id="rId22"/>
    <p:sldId id="364" r:id="rId23"/>
    <p:sldId id="365" r:id="rId24"/>
    <p:sldId id="366" r:id="rId25"/>
    <p:sldId id="367" r:id="rId26"/>
    <p:sldId id="368" r:id="rId27"/>
    <p:sldId id="369" r:id="rId28"/>
    <p:sldId id="371" r:id="rId29"/>
    <p:sldId id="370" r:id="rId30"/>
    <p:sldId id="362" r:id="rId31"/>
    <p:sldId id="373" r:id="rId32"/>
    <p:sldId id="374" r:id="rId33"/>
    <p:sldId id="375" r:id="rId34"/>
    <p:sldId id="376" r:id="rId35"/>
    <p:sldId id="384" r:id="rId36"/>
    <p:sldId id="377" r:id="rId37"/>
    <p:sldId id="378" r:id="rId38"/>
    <p:sldId id="383" r:id="rId39"/>
    <p:sldId id="380" r:id="rId40"/>
    <p:sldId id="381" r:id="rId41"/>
    <p:sldId id="382" r:id="rId42"/>
    <p:sldId id="385" r:id="rId43"/>
    <p:sldId id="386" r:id="rId44"/>
    <p:sldId id="387" r:id="rId45"/>
    <p:sldId id="388" r:id="rId46"/>
    <p:sldId id="389" r:id="rId47"/>
    <p:sldId id="390" r:id="rId48"/>
    <p:sldId id="397" r:id="rId49"/>
    <p:sldId id="398" r:id="rId50"/>
    <p:sldId id="399" r:id="rId51"/>
    <p:sldId id="400" r:id="rId52"/>
    <p:sldId id="401" r:id="rId53"/>
    <p:sldId id="402" r:id="rId54"/>
    <p:sldId id="403" r:id="rId55"/>
    <p:sldId id="404" r:id="rId56"/>
    <p:sldId id="405" r:id="rId57"/>
    <p:sldId id="410" r:id="rId58"/>
    <p:sldId id="411" r:id="rId59"/>
    <p:sldId id="407" r:id="rId60"/>
    <p:sldId id="408" r:id="rId61"/>
    <p:sldId id="409" r:id="rId62"/>
    <p:sldId id="412" r:id="rId63"/>
    <p:sldId id="413" r:id="rId64"/>
    <p:sldId id="414" r:id="rId65"/>
    <p:sldId id="415" r:id="rId66"/>
    <p:sldId id="416" r:id="rId67"/>
    <p:sldId id="417" r:id="rId68"/>
    <p:sldId id="418" r:id="rId69"/>
    <p:sldId id="419" r:id="rId70"/>
    <p:sldId id="420" r:id="rId71"/>
    <p:sldId id="422" r:id="rId72"/>
    <p:sldId id="423" r:id="rId73"/>
    <p:sldId id="424" r:id="rId74"/>
    <p:sldId id="425" r:id="rId75"/>
    <p:sldId id="426" r:id="rId76"/>
    <p:sldId id="421" r:id="rId77"/>
    <p:sldId id="427" r:id="rId78"/>
    <p:sldId id="428" r:id="rId79"/>
    <p:sldId id="429" r:id="rId80"/>
    <p:sldId id="430" r:id="rId81"/>
    <p:sldId id="431" r:id="rId82"/>
    <p:sldId id="432" r:id="rId83"/>
    <p:sldId id="433" r:id="rId84"/>
    <p:sldId id="434" r:id="rId85"/>
    <p:sldId id="435" r:id="rId86"/>
    <p:sldId id="436" r:id="rId87"/>
    <p:sldId id="437" r:id="rId88"/>
    <p:sldId id="453" r:id="rId89"/>
    <p:sldId id="438" r:id="rId90"/>
    <p:sldId id="439" r:id="rId91"/>
    <p:sldId id="440" r:id="rId92"/>
    <p:sldId id="441" r:id="rId93"/>
    <p:sldId id="442" r:id="rId94"/>
    <p:sldId id="443" r:id="rId95"/>
    <p:sldId id="444" r:id="rId96"/>
    <p:sldId id="445" r:id="rId97"/>
    <p:sldId id="446" r:id="rId98"/>
    <p:sldId id="447" r:id="rId99"/>
    <p:sldId id="448" r:id="rId100"/>
    <p:sldId id="449" r:id="rId101"/>
  </p:sldIdLst>
  <p:sldSz cx="9144000" cy="6858000" type="screen4x3"/>
  <p:notesSz cx="6858000" cy="9144000"/>
  <p:defaultTextStyle>
    <a:defPPr>
      <a:defRPr lang="fr-FR"/>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228"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1E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p:restoredTop sz="94623"/>
  </p:normalViewPr>
  <p:slideViewPr>
    <p:cSldViewPr snapToGrid="0" showGuides="1">
      <p:cViewPr>
        <p:scale>
          <a:sx n="70" d="100"/>
          <a:sy n="70" d="100"/>
        </p:scale>
        <p:origin x="-762" y="90"/>
      </p:cViewPr>
      <p:guideLst>
        <p:guide orient="horz" pos="2228"/>
        <p:guide pos="292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notesMaster" Target="notesMasters/notesMaster1.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ea typeface="MS PGothic" panose="020B0600070205080204" pitchFamily="34" charset="-128"/>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7524"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Cliquez pour modifier les styles du texte du masque</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Deuxième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Troisième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Quatrième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Cinquième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buNone/>
            </a:pPr>
            <a:fld id="{9A0DB2DC-4C9A-4742-B13C-FB6460FD3503}" type="slidenum">
              <a:rPr lang="fr-FR" sz="1200" dirty="0"/>
            </a:fld>
            <a:endParaRPr lang="fr-FR"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fr-FR" sz="1200" dirty="0"/>
            </a:fld>
            <a:endParaRPr lang="fr-FR" sz="1200" dirty="0"/>
          </a:p>
        </p:txBody>
      </p:sp>
      <p:sp>
        <p:nvSpPr>
          <p:cNvPr id="108547" name="Rectangle 2"/>
          <p:cNvSpPr>
            <a:spLocks noGrp="1" noRot="1" noChangeAspect="1" noTextEdit="1"/>
          </p:cNvSpPr>
          <p:nvPr>
            <p:ph type="sldImg"/>
          </p:nvPr>
        </p:nvSpPr>
        <p:spPr/>
      </p:sp>
      <p:sp>
        <p:nvSpPr>
          <p:cNvPr id="108548" name="Rectangle 3"/>
          <p:cNvSpPr>
            <a:spLocks noGrp="1"/>
          </p:cNvSpPr>
          <p:nvPr>
            <p:ph type="body" idx="1"/>
          </p:nvPr>
        </p:nvSpPr>
        <p:spPr/>
        <p:txBody>
          <a:bodyPr wrap="square" lIns="91440" tIns="45720" rIns="91440" bIns="45720" anchor="t" anchorCtr="0"/>
          <a:p>
            <a:pPr lvl="0" eaLnBrk="1" hangingPunct="1"/>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Espace réservé de l'image des diapositives 1"/>
          <p:cNvSpPr>
            <a:spLocks noGrp="1" noRot="1" noChangeAspect="1" noTextEdit="1"/>
          </p:cNvSpPr>
          <p:nvPr>
            <p:ph type="sldImg"/>
          </p:nvPr>
        </p:nvSpPr>
        <p:spPr/>
      </p:sp>
      <p:sp>
        <p:nvSpPr>
          <p:cNvPr id="112643" name="Espace réservé des commentaires 2"/>
          <p:cNvSpPr>
            <a:spLocks noGrp="1"/>
          </p:cNvSpPr>
          <p:nvPr>
            <p:ph type="body" idx="1"/>
          </p:nvPr>
        </p:nvSpPr>
        <p:spPr/>
        <p:txBody>
          <a:bodyPr wrap="square" lIns="91440" tIns="45720" rIns="91440" bIns="45720" anchor="t" anchorCtr="0"/>
          <a:p>
            <a:pPr lvl="0"/>
            <a:endParaRPr dirty="0"/>
          </a:p>
        </p:txBody>
      </p:sp>
      <p:sp>
        <p:nvSpPr>
          <p:cNvPr id="112644" name="Espace réservé du numéro de diapositive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fr-FR" sz="1200" dirty="0"/>
            </a:fld>
            <a:endParaRPr lang="fr-F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e l'image des diapositives 1"/>
          <p:cNvSpPr>
            <a:spLocks noGrp="1"/>
          </p:cNvSpPr>
          <p:nvPr>
            <p:ph type="sldImg" idx="2"/>
          </p:nvPr>
        </p:nvSpPr>
        <p:spPr/>
      </p:sp>
      <p:sp>
        <p:nvSpPr>
          <p:cNvPr id="3" name="Espace réservé du texte 2"/>
          <p:cNvSpPr>
            <a:spLocks noGrp="1"/>
          </p:cNvSpPr>
          <p:nvPr>
            <p:ph type="body" idx="3"/>
          </p:nvPr>
        </p:nvSpPr>
        <p:spPr/>
        <p:txBody>
          <a:bodyPr/>
          <a:p>
            <a:endParaRPr lang="fr-F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e l'image des diapositives 1"/>
          <p:cNvSpPr>
            <a:spLocks noGrp="1"/>
          </p:cNvSpPr>
          <p:nvPr>
            <p:ph type="sldImg" idx="2"/>
          </p:nvPr>
        </p:nvSpPr>
        <p:spPr/>
      </p:sp>
      <p:sp>
        <p:nvSpPr>
          <p:cNvPr id="3" name="Espace réservé du texte 2"/>
          <p:cNvSpPr>
            <a:spLocks noGrp="1"/>
          </p:cNvSpPr>
          <p:nvPr>
            <p:ph type="body" idx="3"/>
          </p:nvPr>
        </p:nvSpPr>
        <p:spPr/>
        <p:txBody>
          <a:bodyPr/>
          <a:p>
            <a:endParaRPr lang="fr-F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e l'image des diapositives 1"/>
          <p:cNvSpPr>
            <a:spLocks noGrp="1"/>
          </p:cNvSpPr>
          <p:nvPr>
            <p:ph type="sldImg" idx="2"/>
          </p:nvPr>
        </p:nvSpPr>
        <p:spPr/>
      </p:sp>
      <p:sp>
        <p:nvSpPr>
          <p:cNvPr id="3" name="Espace réservé du texte 2"/>
          <p:cNvSpPr>
            <a:spLocks noGrp="1"/>
          </p:cNvSpPr>
          <p:nvPr>
            <p:ph type="body" idx="3"/>
          </p:nvPr>
        </p:nvSpPr>
        <p:spPr/>
        <p:txBody>
          <a:bodyPr/>
          <a:p>
            <a:endParaRPr lang="fr-F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grpSp>
        <p:nvGrpSpPr>
          <p:cNvPr id="2050" name="Group 2"/>
          <p:cNvGrpSpPr/>
          <p:nvPr/>
        </p:nvGrpSpPr>
        <p:grpSpPr>
          <a:xfrm>
            <a:off x="0" y="0"/>
            <a:ext cx="9144000" cy="6856413"/>
            <a:chOff x="0" y="0"/>
            <a:chExt cx="5760" cy="4319"/>
          </a:xfrm>
        </p:grpSpPr>
        <p:sp>
          <p:nvSpPr>
            <p:cNvPr id="48" name="Freeform 3"/>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49" name="Freeform 4"/>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0" name="Freeform 5"/>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1" name="Freeform 6"/>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2" name="Freeform 7"/>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3" name="Freeform 8"/>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4" name="Freeform 9"/>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5" name="Freeform 10"/>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6" name="Freeform 11"/>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7" name="Freeform 12"/>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8" name="Freeform 13"/>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9" name="Freeform 14"/>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0" name="Freeform 15"/>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1" name="Freeform 16"/>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2" name="Freeform 17"/>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3" name="Freeform 18"/>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4" name="Freeform 19"/>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5" name="Freeform 20"/>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6" name="Freeform 21"/>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7" name="Freeform 22"/>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8" name="Freeform 23"/>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9" name="Freeform 24"/>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0" name="Freeform 25"/>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 name="Freeform 26"/>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 name="Freeform 27"/>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3" name="Freeform 28"/>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4" name="Freeform 29"/>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5" name="Freeform 30"/>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6" name="Freeform 31"/>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7" name="Freeform 32"/>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8" name="Freeform 33"/>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9" name="Freeform 34"/>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0" name="Freeform 35"/>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1" name="Freeform 36"/>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2" name="Freeform 37"/>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3" name="Freeform 38"/>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2092" name="Group 39"/>
            <p:cNvGrpSpPr/>
            <p:nvPr userDrawn="1"/>
          </p:nvGrpSpPr>
          <p:grpSpPr>
            <a:xfrm>
              <a:off x="0" y="1632"/>
              <a:ext cx="5758" cy="1858"/>
              <a:chOff x="0" y="1632"/>
              <a:chExt cx="5758" cy="1858"/>
            </a:xfrm>
          </p:grpSpPr>
          <p:sp>
            <p:nvSpPr>
              <p:cNvPr id="85" name="Freeform 40"/>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6" name="Freeform 41"/>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grpSp>
      <p:sp>
        <p:nvSpPr>
          <p:cNvPr id="8234" name="Rectangle 42"/>
          <p:cNvSpPr>
            <a:spLocks noGrp="1" noChangeArrowheads="1"/>
          </p:cNvSpPr>
          <p:nvPr>
            <p:ph type="ctrTitle" sz="quarter" hasCustomPrompt="1"/>
          </p:nvPr>
        </p:nvSpPr>
        <p:spPr>
          <a:xfrm>
            <a:off x="457200" y="1600200"/>
            <a:ext cx="8229600" cy="1828800"/>
          </a:xfrm>
        </p:spPr>
        <p:txBody>
          <a:bodyPr/>
          <a:lstStyle>
            <a:lvl1pPr>
              <a:defRPr sz="4000"/>
            </a:lvl1pPr>
          </a:lstStyle>
          <a:p>
            <a:pPr lvl="0"/>
            <a:r>
              <a:rPr lang="fr-FR" noProof="0" smtClean="0"/>
              <a:t>Cliquez et modifiez le titre</a:t>
            </a:r>
            <a:endParaRPr lang="fr-FR" noProof="0" smtClean="0"/>
          </a:p>
        </p:txBody>
      </p:sp>
      <p:sp>
        <p:nvSpPr>
          <p:cNvPr id="8235" name="Rectangle 43"/>
          <p:cNvSpPr>
            <a:spLocks noGrp="1" noChangeArrowheads="1"/>
          </p:cNvSpPr>
          <p:nvPr>
            <p:ph type="subTitle" sz="quarter" idx="1" hasCustomPrompt="1"/>
          </p:nvPr>
        </p:nvSpPr>
        <p:spPr>
          <a:xfrm>
            <a:off x="1371600" y="3886200"/>
            <a:ext cx="6400800" cy="1752600"/>
          </a:xfrm>
        </p:spPr>
        <p:txBody>
          <a:bodyPr/>
          <a:lstStyle>
            <a:lvl1pPr marL="0" indent="0" algn="ctr">
              <a:buFont typeface="Wingdings" panose="05000000000000000000" charset="0"/>
              <a:buNone/>
              <a:defRPr sz="2800"/>
            </a:lvl1pPr>
          </a:lstStyle>
          <a:p>
            <a:pPr lvl="0"/>
            <a:r>
              <a:rPr lang="fr-FR" noProof="0" smtClean="0"/>
              <a:t>Cliquez pour modifier le style des sous-titres du masque</a:t>
            </a:r>
            <a:endParaRPr lang="fr-FR" noProof="0" smtClean="0"/>
          </a:p>
        </p:txBody>
      </p:sp>
      <p:sp>
        <p:nvSpPr>
          <p:cNvPr id="87" name="Rectangle 44"/>
          <p:cNvSpPr>
            <a:spLocks noGrp="1" noChangeArrowheads="1"/>
          </p:cNvSpPr>
          <p:nvPr>
            <p:ph type="dt" sz="quarter" idx="2"/>
          </p:nvPr>
        </p:nvSpPr>
        <p:spPr bwMode="auto">
          <a:xfrm>
            <a:off x="457200" y="6243638"/>
            <a:ext cx="2133600" cy="457200"/>
          </a:xfrm>
          <a:prstGeom prst="rect">
            <a:avLst/>
          </a:prstGeom>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8" name="Rectangle 45"/>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9" name="Rectangle 46"/>
          <p:cNvSpPr>
            <a:spLocks noGrp="1" noChangeArrowheads="1"/>
          </p:cNvSpPr>
          <p:nvPr>
            <p:ph type="sldNum" sz="quarter" idx="4"/>
          </p:nvPr>
        </p:nvSpPr>
        <p:spPr bwMode="auto">
          <a:xfrm>
            <a:off x="6553200" y="6243638"/>
            <a:ext cx="2133600" cy="457200"/>
          </a:xfrm>
          <a:prstGeom prst="rect">
            <a:avLst/>
          </a:prstGeom>
        </p:spPr>
        <p:txBody>
          <a:bodyPr vert="horz" wrap="square" lIns="91440" tIns="45720" rIns="91440" bIns="45720" numCol="1" anchor="b" anchorCtr="0" compatLnSpc="1"/>
          <a:p>
            <a:pPr algn="r">
              <a:buNone/>
            </a:pPr>
            <a:fld id="{9A0DB2DC-4C9A-4742-B13C-FB6460FD3503}" type="slidenum">
              <a:rPr lang="fr-FR" dirty="0">
                <a:effectLst>
                  <a:outerShdw blurRad="38100" dist="38100" dir="2700000">
                    <a:srgbClr val="000000"/>
                  </a:outerShdw>
                </a:effectLst>
              </a:rPr>
            </a:fld>
            <a:endParaRPr lang="fr-FR" dirty="0">
              <a:effectLst>
                <a:outerShdw blurRad="38100" dist="38100" dir="2700000">
                  <a:srgbClr val="000000"/>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7813"/>
            <a:ext cx="2057400" cy="5853112"/>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hasCustomPrompt="1"/>
          </p:nvPr>
        </p:nvSpPr>
        <p:spPr>
          <a:xfrm>
            <a:off x="457200" y="277813"/>
            <a:ext cx="6019800" cy="5853112"/>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7813"/>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hasCustomPrompt="1"/>
          </p:nvPr>
        </p:nvSpPr>
        <p:spPr>
          <a:xfrm>
            <a:off x="457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7813"/>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hasCustomPrompt="1"/>
          </p:nvPr>
        </p:nvSpPr>
        <p:spPr>
          <a:xfrm>
            <a:off x="457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hasCustomPrompt="1"/>
          </p:nvPr>
        </p:nvSpPr>
        <p:spPr>
          <a:xfrm>
            <a:off x="4648200" y="1600200"/>
            <a:ext cx="4038600" cy="2189163"/>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hasCustomPrompt="1"/>
          </p:nvPr>
        </p:nvSpPr>
        <p:spPr>
          <a:xfrm>
            <a:off x="4648200" y="3941763"/>
            <a:ext cx="4038600" cy="2189162"/>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e la date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pied de page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 name="Espace réservé du numéro de diapositive 7"/>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endParaRPr lang="fr-FR" smtClean="0"/>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contenu 2"/>
          <p:cNvSpPr>
            <a:spLocks noGrp="1"/>
          </p:cNvSpPr>
          <p:nvPr>
            <p:ph sz="half" idx="1" hasCustomPrompt="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 name="Espace réservé du pied de page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9" name="Espace réservé du numéro de diapositive 8"/>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Espace réservé du pied de page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numéro de diapositive 4"/>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3" name="Espace réservé du pied de page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Espace réservé du numéro de diapositive 3"/>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p:grpSp>
        <p:nvGrpSpPr>
          <p:cNvPr id="1026" name="Group 2"/>
          <p:cNvGrpSpPr/>
          <p:nvPr/>
        </p:nvGrpSpPr>
        <p:grpSpPr>
          <a:xfrm>
            <a:off x="0" y="0"/>
            <a:ext cx="9144000" cy="6856413"/>
            <a:chOff x="0" y="0"/>
            <a:chExt cx="5760" cy="4319"/>
          </a:xfrm>
        </p:grpSpPr>
        <p:sp>
          <p:nvSpPr>
            <p:cNvPr id="7171" name="Freeform 3"/>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2" name="Freeform 4"/>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3" name="Freeform 5"/>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5" name="Freeform 6"/>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5" name="Freeform 7"/>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7" name="Freeform 8"/>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8" name="Freeform 9"/>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8" name="Freeform 10"/>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0" name="Freeform 11"/>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0" name="Freeform 12"/>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2" name="Freeform 13"/>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2" name="Freeform 14"/>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4" name="Freeform 15"/>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4" name="Freeform 16"/>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5" name="Freeform 17"/>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6" name="Freeform 18"/>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8" name="Freeform 19"/>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8" name="Freeform 20"/>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0" name="Freeform 21"/>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0" name="Freeform 22"/>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1" name="Freeform 23"/>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2" name="Freeform 24"/>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4" name="Freeform 25"/>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4" name="Freeform 26"/>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5" name="Freeform 27"/>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7" name="Freeform 28"/>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7" name="Freeform 29"/>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9" name="Freeform 30"/>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9" name="Freeform 31"/>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0" name="Freeform 32"/>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1" name="Freeform 33"/>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2" name="Freeform 34"/>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3" name="Freeform 35"/>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4" name="Freeform 36"/>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5" name="Freeform 37"/>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6" name="Freeform 38"/>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1068" name="Group 39"/>
            <p:cNvGrpSpPr/>
            <p:nvPr userDrawn="1"/>
          </p:nvGrpSpPr>
          <p:grpSpPr>
            <a:xfrm>
              <a:off x="0" y="1632"/>
              <a:ext cx="5758" cy="1858"/>
              <a:chOff x="0" y="1632"/>
              <a:chExt cx="5758" cy="1858"/>
            </a:xfrm>
          </p:grpSpPr>
          <p:sp>
            <p:nvSpPr>
              <p:cNvPr id="7208" name="Freeform 40"/>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9" name="Freeform 41"/>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lstStyle/>
          <a:p>
            <a:pPr lvl="0"/>
            <a:r>
              <a:rPr lang="fr-FR"/>
              <a:t>Cliquez et modifiez le titre</a:t>
            </a:r>
            <a:endParaRPr lang="fr-FR"/>
          </a:p>
        </p:txBody>
      </p:sp>
      <p:sp>
        <p:nvSpPr>
          <p:cNvPr id="7211" name="Rectangle 43"/>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smtClean="0"/>
          </a:p>
        </p:txBody>
      </p:sp>
      <p:sp>
        <p:nvSpPr>
          <p:cNvPr id="7212" name="Rectangle 44"/>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lstStyle>
            <a:lvl1pPr>
              <a:defRPr sz="1200">
                <a:effectLst>
                  <a:outerShdw blurRad="38100" dist="38100" dir="2700000" algn="tl">
                    <a:srgbClr val="000000"/>
                  </a:outerShdw>
                </a:effectLst>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213" name="Rectangle 4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lstStyle>
            <a:lvl1pPr algn="ctr">
              <a:defRPr sz="1200">
                <a:effectLst>
                  <a:outerShdw blurRad="38100" dist="38100" dir="2700000" algn="tl">
                    <a:srgbClr val="000000"/>
                  </a:outerShdw>
                </a:effectLst>
                <a:latin typeface="Arial" panose="020B0604020202020204" pitchFamily="34" charset="0"/>
                <a:ea typeface="MS PGothic" panose="020B0600070205080204" pitchFamily="34" charset="-128"/>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lstStyle>
            <a:lvl1pPr algn="r">
              <a:defRPr sz="1200"/>
            </a:lvl1pPr>
          </a:lstStyle>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4"/>
        </a:buBlip>
        <a:defRPr sz="2400" b="1">
          <a:solidFill>
            <a:schemeClr val="tx1"/>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400" b="1">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b="1">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5pPr>
      <a:lvl6pPr marL="25146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emf"/><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19.wmf"/><Relationship Id="rId1"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emf"/></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26.wmf"/><Relationship Id="rId1"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27.wmf"/><Relationship Id="rId1"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29.wmf"/><Relationship Id="rId1"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1.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1.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1.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1.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2.xml"/><Relationship Id="rId4" Type="http://schemas.openxmlformats.org/officeDocument/2006/relationships/image" Target="../media/image52.wmf"/><Relationship Id="rId3" Type="http://schemas.openxmlformats.org/officeDocument/2006/relationships/oleObject" Target="../embeddings/oleObject9.bin"/><Relationship Id="rId2" Type="http://schemas.openxmlformats.org/officeDocument/2006/relationships/image" Target="../media/image2.png"/><Relationship Id="rId1" Type="http://schemas.openxmlformats.org/officeDocument/2006/relationships/image" Target="../media/image1.png"/></Relationships>
</file>

<file path=ppt/slides/_rels/slide81.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2.xml"/><Relationship Id="rId3" Type="http://schemas.openxmlformats.org/officeDocument/2006/relationships/image" Target="../media/image53.wmf"/><Relationship Id="rId2" Type="http://schemas.openxmlformats.org/officeDocument/2006/relationships/oleObject" Target="../embeddings/oleObject10.bin"/><Relationship Id="rId1" Type="http://schemas.openxmlformats.org/officeDocument/2006/relationships/image" Target="../media/image1.png"/></Relationships>
</file>

<file path=ppt/slides/_rels/slide82.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vmlDrawing" Target="../drawings/vmlDrawing11.vml"/><Relationship Id="rId4" Type="http://schemas.openxmlformats.org/officeDocument/2006/relationships/slideLayout" Target="../slideLayouts/slideLayout2.xml"/><Relationship Id="rId3" Type="http://schemas.openxmlformats.org/officeDocument/2006/relationships/image" Target="../media/image54.wmf"/><Relationship Id="rId2" Type="http://schemas.openxmlformats.org/officeDocument/2006/relationships/oleObject" Target="../embeddings/oleObject11.bin"/><Relationship Id="rId1"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png"/><Relationship Id="rId1"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jpeg"/><Relationship Id="rId1" Type="http://schemas.openxmlformats.org/officeDocument/2006/relationships/image" Target="../media/image57.png"/></Relationships>
</file>

<file path=ppt/slides/_rels/slide86.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2.xml"/><Relationship Id="rId2" Type="http://schemas.openxmlformats.org/officeDocument/2006/relationships/image" Target="../media/image59.wmf"/><Relationship Id="rId1" Type="http://schemas.openxmlformats.org/officeDocument/2006/relationships/oleObject" Target="../embeddings/oleObject12.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4.wmf"/><Relationship Id="rId1"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6.xml.rels><?xml version="1.0" encoding="UTF-8" standalone="yes"?>
<Relationships xmlns="http://schemas.openxmlformats.org/package/2006/relationships"><Relationship Id="rId5" Type="http://schemas.openxmlformats.org/officeDocument/2006/relationships/vmlDrawing" Target="../drawings/vmlDrawing13.vml"/><Relationship Id="rId4" Type="http://schemas.openxmlformats.org/officeDocument/2006/relationships/slideLayout" Target="../slideLayouts/slideLayout2.xml"/><Relationship Id="rId3" Type="http://schemas.openxmlformats.org/officeDocument/2006/relationships/image" Target="../media/image60.wmf"/><Relationship Id="rId2" Type="http://schemas.openxmlformats.org/officeDocument/2006/relationships/oleObject" Target="../embeddings/oleObject13.bin"/><Relationship Id="rId1"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jbc.org/" TargetMode="External"/><Relationship Id="rId1" Type="http://schemas.openxmlformats.org/officeDocument/2006/relationships/image" Target="../media/image1.pn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noChangeArrowheads="1"/>
          </p:cNvSpPr>
          <p:nvPr>
            <p:ph type="ctrTitle" sz="quarter" hasCustomPrompt="1"/>
          </p:nvPr>
        </p:nvSpPr>
        <p:spPr>
          <a:xfrm>
            <a:off x="414338" y="1995170"/>
            <a:ext cx="8229600" cy="21336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0" lang="fr-FR" sz="54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br>
            <a:br>
              <a:rPr kumimoji="0" lang="fr-FR" sz="54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br>
            <a:r>
              <a:rPr kumimoji="0" lang="fr-FR" sz="54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 </a:t>
            </a:r>
            <a:r>
              <a:rPr kumimoji="0" lang="fr-FR" altLang="en-US" sz="5400" b="1" i="0" u="none" strike="noStrike" kern="0" cap="none" spc="0" normalizeH="0" baseline="0">
                <a:effectLst>
                  <a:outerShdw blurRad="38100" dist="38100" dir="2700000" algn="tl">
                    <a:srgbClr val="000000"/>
                  </a:outerShdw>
                </a:effectLst>
                <a:ea typeface="+mj-ea"/>
                <a:cs typeface="MS PGothic" panose="020B0600070205080204" pitchFamily="34" charset="-128"/>
              </a:rPr>
              <a:t>4.</a:t>
            </a:r>
            <a:r>
              <a:rPr kumimoji="0" lang="fr-FR" altLang="en-US" sz="5400" b="1" i="0" u="none" strike="noStrike" kern="0" cap="none" spc="0" normalizeH="0" baseline="0">
                <a:effectLst>
                  <a:outerShdw blurRad="38100" dist="38100" dir="2700000" algn="tl">
                    <a:srgbClr val="000000"/>
                  </a:outerShdw>
                </a:effectLst>
                <a:latin typeface="+mj-lt"/>
                <a:ea typeface="+mj-ea"/>
                <a:cs typeface="MS PGothic" panose="020B0600070205080204" pitchFamily="34" charset="-128"/>
              </a:rPr>
              <a:t> </a:t>
            </a:r>
            <a:r>
              <a:rPr lang="fr-FR" altLang="en-US" sz="5400" b="1">
                <a:ea typeface="+mj-ea"/>
                <a:sym typeface="+mn-ea"/>
              </a:rPr>
              <a:t>Structure and physicochemical properties of amino acids, peptides and proteins</a:t>
            </a:r>
            <a:r>
              <a:rPr kumimoji="0" lang="fr-FR" altLang="en-US" sz="5400" b="1" i="0" u="none" strike="noStrike" kern="0" cap="none" spc="0" normalizeH="0" baseline="0">
                <a:effectLst>
                  <a:outerShdw blurRad="38100" dist="38100" dir="2700000" algn="tl">
                    <a:srgbClr val="000000"/>
                  </a:outerShdw>
                </a:effectLst>
                <a:latin typeface="+mj-lt"/>
                <a:ea typeface="+mj-ea"/>
                <a:cs typeface="MS PGothic" panose="020B0600070205080204" pitchFamily="34" charset="-128"/>
              </a:rPr>
              <a:t> </a:t>
            </a:r>
            <a:br>
              <a:rPr kumimoji="0" lang="fr-FR" altLang="en-US" sz="5400" b="1" i="0" u="none" strike="noStrike" kern="0" cap="none" spc="0" normalizeH="0" baseline="0">
                <a:effectLst>
                  <a:outerShdw blurRad="38100" dist="38100" dir="2700000" algn="tl">
                    <a:srgbClr val="000000"/>
                  </a:outerShdw>
                </a:effectLst>
                <a:latin typeface="+mj-lt"/>
                <a:ea typeface="+mj-ea"/>
                <a:cs typeface="MS PGothic" panose="020B0600070205080204" pitchFamily="34" charset="-128"/>
              </a:rPr>
            </a:br>
            <a:br>
              <a:rPr kumimoji="0" lang="fr-FR" sz="54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br>
            <a:endParaRPr kumimoji="0" lang="fr-FR" sz="54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457200" y="274955"/>
            <a:ext cx="1430020" cy="582930"/>
          </a:xfrm>
          <a:prstGeom prst="rect">
            <a:avLst/>
          </a:prstGeom>
        </p:spPr>
        <p:txBody>
          <a:bodyPr/>
          <a:lstStyle/>
          <a:p>
            <a:pPr marR="0" defTabSz="914400" fontAlgn="auto">
              <a:spcAft>
                <a:spcPts val="0"/>
              </a:spcAft>
              <a:buClrTx/>
              <a:buSzTx/>
              <a:buFontTx/>
              <a:buNone/>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Notes</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214630" y="2220595"/>
            <a:ext cx="5638165" cy="1714500"/>
          </a:xfrm>
          <a:prstGeom prst="rect">
            <a:avLst/>
          </a:prstGeom>
        </p:spPr>
        <p:txBody>
          <a:bodyPr/>
          <a:lstStyle/>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rPr>
              <a:t>- Selenocysteine:</a:t>
            </a:r>
            <a:r>
              <a:rPr kumimoji="0" lang="fr-FR" b="1" kern="0" cap="none" spc="0" normalizeH="0" baseline="0" noProof="0">
                <a:effectLst>
                  <a:outerShdw blurRad="38100" dist="38100" dir="2700000" algn="tl">
                    <a:srgbClr val="000000"/>
                  </a:outerShdw>
                </a:effectLst>
                <a:ea typeface="MS PGothic" panose="020B0600070205080204" pitchFamily="34" charset="-128"/>
                <a:cs typeface="Arial" panose="020B0604020202020204" pitchFamily="34" charset="0"/>
              </a:rPr>
              <a:t> Amino acid with selenium in place of sulfur; found in certain enzymes (glutathione peroxidase).</a:t>
            </a:r>
            <a:endParaRPr kumimoji="0" lang="fr-FR" b="1" kern="0" cap="none" spc="0" normalizeH="0" baseline="0" noProof="0">
              <a:effectLst>
                <a:outerShdw blurRad="38100" dist="38100" dir="2700000" algn="tl">
                  <a:srgbClr val="000000"/>
                </a:outerShdw>
              </a:effectLst>
              <a:ea typeface="MS PGothic" panose="020B0600070205080204" pitchFamily="34" charset="-128"/>
              <a:cs typeface="Arial" panose="020B0604020202020204" pitchFamily="34" charset="0"/>
            </a:endParaRPr>
          </a:p>
        </p:txBody>
      </p:sp>
      <p:sp>
        <p:nvSpPr>
          <p:cNvPr id="4" name="Espace réservé du numéro de diapositive 7"/>
          <p:cNvSpPr txBox="1">
            <a:spLocks noGrp="1"/>
          </p:cNvSpPr>
          <p:nvPr>
            <p:ph type="sldNum" sz="quarter" idx="12"/>
          </p:nvPr>
        </p:nvSpPr>
        <p:spPr bwMode="auto">
          <a:xfrm>
            <a:off x="8613775" y="6305550"/>
            <a:ext cx="457200" cy="476250"/>
          </a:xfrm>
          <a:ln>
            <a:miter lim="800000"/>
          </a:ln>
        </p:spPr>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5pPr>
          </a:lstStyle>
          <a:p>
            <a:pPr lvl="0" algn="r" eaLnBrk="1" hangingPunct="1">
              <a:buNone/>
            </a:pPr>
            <a:fld id="{9A0DB2DC-4C9A-4742-B13C-FB6460FD3503}" type="slidenum">
              <a:rPr lang="fr-FR" sz="1200" dirty="0">
                <a:effectLst>
                  <a:outerShdw blurRad="38100" dist="38100" dir="2700000">
                    <a:srgbClr val="000000"/>
                  </a:outerShdw>
                </a:effectLst>
              </a:rPr>
            </a:fld>
            <a:endParaRPr lang="fr-FR" sz="1200" dirty="0">
              <a:effectLst>
                <a:outerShdw blurRad="38100" dist="38100" dir="2700000">
                  <a:srgbClr val="000000"/>
                </a:outerShdw>
              </a:effectLst>
            </a:endParaRPr>
          </a:p>
        </p:txBody>
      </p:sp>
      <p:grpSp>
        <p:nvGrpSpPr>
          <p:cNvPr id="13" name="Grouper 12"/>
          <p:cNvGrpSpPr/>
          <p:nvPr/>
        </p:nvGrpSpPr>
        <p:grpSpPr>
          <a:xfrm>
            <a:off x="5975985" y="1141095"/>
            <a:ext cx="2981325" cy="3314701"/>
            <a:chOff x="7387" y="1797"/>
            <a:chExt cx="4695" cy="5220"/>
          </a:xfrm>
        </p:grpSpPr>
        <p:grpSp>
          <p:nvGrpSpPr>
            <p:cNvPr id="9" name="Group 59"/>
            <p:cNvGrpSpPr/>
            <p:nvPr/>
          </p:nvGrpSpPr>
          <p:grpSpPr>
            <a:xfrm>
              <a:off x="7387" y="1797"/>
              <a:ext cx="4695" cy="5220"/>
              <a:chOff x="1510" y="2450"/>
              <a:chExt cx="1878" cy="2088"/>
            </a:xfrm>
          </p:grpSpPr>
          <p:grpSp>
            <p:nvGrpSpPr>
              <p:cNvPr id="22553" name="Group 53"/>
              <p:cNvGrpSpPr/>
              <p:nvPr/>
            </p:nvGrpSpPr>
            <p:grpSpPr>
              <a:xfrm>
                <a:off x="1510" y="2450"/>
                <a:ext cx="1510" cy="1192"/>
                <a:chOff x="1510" y="2450"/>
                <a:chExt cx="1510" cy="1192"/>
              </a:xfrm>
            </p:grpSpPr>
            <p:grpSp>
              <p:nvGrpSpPr>
                <p:cNvPr id="22555" name="Group 25"/>
                <p:cNvGrpSpPr/>
                <p:nvPr/>
              </p:nvGrpSpPr>
              <p:grpSpPr>
                <a:xfrm>
                  <a:off x="2421" y="2450"/>
                  <a:ext cx="599" cy="1192"/>
                  <a:chOff x="1432" y="3452"/>
                  <a:chExt cx="599" cy="1192"/>
                </a:xfrm>
              </p:grpSpPr>
              <p:sp>
                <p:nvSpPr>
                  <p:cNvPr id="22562" name="Text Box 26"/>
                  <p:cNvSpPr txBox="1"/>
                  <p:nvPr/>
                </p:nvSpPr>
                <p:spPr>
                  <a:xfrm>
                    <a:off x="1447" y="4354"/>
                    <a:ext cx="462" cy="290"/>
                  </a:xfrm>
                  <a:prstGeom prst="rect">
                    <a:avLst/>
                  </a:prstGeom>
                  <a:noFill/>
                  <a:ln w="9525">
                    <a:noFill/>
                  </a:ln>
                </p:spPr>
                <p:txBody>
                  <a:bodyPr wrap="none">
                    <a:spAutoFit/>
                  </a:bodyPr>
                  <a:p>
                    <a:r>
                      <a:rPr lang="fr-FR" b="1" dirty="0">
                        <a:solidFill>
                          <a:schemeClr val="tx1"/>
                        </a:solidFill>
                        <a:latin typeface="Arial" panose="020B0604020202020204" pitchFamily="34" charset="0"/>
                      </a:rPr>
                      <a:t>CH</a:t>
                    </a:r>
                    <a:r>
                      <a:rPr lang="fr-FR" b="1" baseline="-25000" dirty="0">
                        <a:solidFill>
                          <a:schemeClr val="tx1"/>
                        </a:solidFill>
                        <a:latin typeface="Arial" panose="020B0604020202020204" pitchFamily="34" charset="0"/>
                      </a:rPr>
                      <a:t>2</a:t>
                    </a:r>
                    <a:endParaRPr lang="fr-FR" sz="3200" b="1" baseline="-25000" dirty="0">
                      <a:solidFill>
                        <a:schemeClr val="tx1"/>
                      </a:solidFill>
                      <a:latin typeface="Arial" panose="020B0604020202020204" pitchFamily="34" charset="0"/>
                    </a:endParaRPr>
                  </a:p>
                </p:txBody>
              </p:sp>
              <p:sp>
                <p:nvSpPr>
                  <p:cNvPr id="22563" name="Text Box 27"/>
                  <p:cNvSpPr txBox="1"/>
                  <p:nvPr/>
                </p:nvSpPr>
                <p:spPr>
                  <a:xfrm>
                    <a:off x="1437" y="3452"/>
                    <a:ext cx="594" cy="290"/>
                  </a:xfrm>
                  <a:prstGeom prst="rect">
                    <a:avLst/>
                  </a:prstGeom>
                  <a:noFill/>
                  <a:ln w="9525">
                    <a:noFill/>
                  </a:ln>
                </p:spPr>
                <p:txBody>
                  <a:bodyPr wrap="none">
                    <a:spAutoFit/>
                  </a:bodyPr>
                  <a:p>
                    <a:r>
                      <a:rPr b="1" dirty="0">
                        <a:latin typeface="Arial" panose="020B0604020202020204" pitchFamily="34" charset="0"/>
                      </a:rPr>
                      <a:t>C</a:t>
                    </a:r>
                    <a:r>
                      <a:rPr lang="fr-FR" b="1" dirty="0">
                        <a:latin typeface="Arial" panose="020B0604020202020204" pitchFamily="34" charset="0"/>
                      </a:rPr>
                      <a:t>OO</a:t>
                    </a:r>
                    <a:r>
                      <a:rPr lang="fr-FR" sz="3200" b="1" baseline="30000" dirty="0">
                        <a:latin typeface="Arial" panose="020B0604020202020204" pitchFamily="34" charset="0"/>
                      </a:rPr>
                      <a:t>-</a:t>
                    </a:r>
                    <a:endParaRPr lang="fr-FR" sz="3200" b="1" baseline="30000" dirty="0">
                      <a:latin typeface="Arial" panose="020B0604020202020204" pitchFamily="34" charset="0"/>
                    </a:endParaRPr>
                  </a:p>
                </p:txBody>
              </p:sp>
              <p:sp>
                <p:nvSpPr>
                  <p:cNvPr id="22564" name="Text Box 28"/>
                  <p:cNvSpPr txBox="1"/>
                  <p:nvPr/>
                </p:nvSpPr>
                <p:spPr>
                  <a:xfrm>
                    <a:off x="1432" y="3923"/>
                    <a:ext cx="393" cy="290"/>
                  </a:xfrm>
                  <a:prstGeom prst="rect">
                    <a:avLst/>
                  </a:prstGeom>
                  <a:noFill/>
                  <a:ln w="9525">
                    <a:noFill/>
                  </a:ln>
                </p:spPr>
                <p:txBody>
                  <a:bodyPr wrap="none">
                    <a:spAutoFit/>
                  </a:bodyPr>
                  <a:p>
                    <a:r>
                      <a:rPr b="1" dirty="0">
                        <a:latin typeface="Arial" panose="020B0604020202020204" pitchFamily="34" charset="0"/>
                      </a:rPr>
                      <a:t>C</a:t>
                    </a:r>
                    <a:r>
                      <a:rPr lang="fr-FR" b="1" dirty="0">
                        <a:latin typeface="Arial" panose="020B0604020202020204" pitchFamily="34" charset="0"/>
                      </a:rPr>
                      <a:t>H</a:t>
                    </a:r>
                    <a:endParaRPr lang="fr-FR" b="1" dirty="0">
                      <a:latin typeface="Arial" panose="020B0604020202020204" pitchFamily="34" charset="0"/>
                    </a:endParaRPr>
                  </a:p>
                </p:txBody>
              </p:sp>
              <p:sp>
                <p:nvSpPr>
                  <p:cNvPr id="22565" name="Line 29"/>
                  <p:cNvSpPr/>
                  <p:nvPr/>
                </p:nvSpPr>
                <p:spPr>
                  <a:xfrm>
                    <a:off x="1558" y="4159"/>
                    <a:ext cx="0" cy="227"/>
                  </a:xfrm>
                  <a:prstGeom prst="line">
                    <a:avLst/>
                  </a:prstGeom>
                  <a:ln w="38100" cap="flat" cmpd="sng">
                    <a:solidFill>
                      <a:schemeClr val="tx1"/>
                    </a:solidFill>
                    <a:prstDash val="solid"/>
                    <a:headEnd type="none" w="med" len="med"/>
                    <a:tailEnd type="none" w="med" len="med"/>
                  </a:ln>
                </p:spPr>
              </p:sp>
              <p:sp>
                <p:nvSpPr>
                  <p:cNvPr id="22566" name="Line 30"/>
                  <p:cNvSpPr/>
                  <p:nvPr/>
                </p:nvSpPr>
                <p:spPr>
                  <a:xfrm>
                    <a:off x="1558" y="3725"/>
                    <a:ext cx="0" cy="227"/>
                  </a:xfrm>
                  <a:prstGeom prst="line">
                    <a:avLst/>
                  </a:prstGeom>
                  <a:ln w="38100" cap="flat" cmpd="sng">
                    <a:solidFill>
                      <a:schemeClr val="tx1"/>
                    </a:solidFill>
                    <a:prstDash val="solid"/>
                    <a:headEnd type="none" w="med" len="med"/>
                    <a:tailEnd type="none" w="med" len="med"/>
                  </a:ln>
                </p:spPr>
              </p:sp>
            </p:grpSp>
            <p:grpSp>
              <p:nvGrpSpPr>
                <p:cNvPr id="22557" name="Group 45"/>
                <p:cNvGrpSpPr/>
                <p:nvPr/>
              </p:nvGrpSpPr>
              <p:grpSpPr>
                <a:xfrm>
                  <a:off x="1510" y="2921"/>
                  <a:ext cx="944" cy="290"/>
                  <a:chOff x="1510" y="2921"/>
                  <a:chExt cx="944" cy="290"/>
                </a:xfrm>
              </p:grpSpPr>
              <p:sp>
                <p:nvSpPr>
                  <p:cNvPr id="22558" name="Text Box 39"/>
                  <p:cNvSpPr txBox="1"/>
                  <p:nvPr/>
                </p:nvSpPr>
                <p:spPr>
                  <a:xfrm>
                    <a:off x="1510" y="2921"/>
                    <a:ext cx="535" cy="290"/>
                  </a:xfrm>
                  <a:prstGeom prst="rect">
                    <a:avLst/>
                  </a:prstGeom>
                  <a:noFill/>
                  <a:ln w="9525">
                    <a:noFill/>
                  </a:ln>
                </p:spPr>
                <p:txBody>
                  <a:bodyPr wrap="none">
                    <a:spAutoFit/>
                  </a:bodyPr>
                  <a:p>
                    <a:pPr algn="l"/>
                    <a:r>
                      <a:rPr lang="fr-FR" b="1" dirty="0">
                        <a:solidFill>
                          <a:srgbClr val="FF0000"/>
                        </a:solidFill>
                        <a:latin typeface="Arial" panose="020B0604020202020204" pitchFamily="34" charset="0"/>
                      </a:rPr>
                      <a:t>H</a:t>
                    </a:r>
                    <a:r>
                      <a:rPr lang="fr-FR" b="1" baseline="-25000" dirty="0">
                        <a:solidFill>
                          <a:srgbClr val="FF0000"/>
                        </a:solidFill>
                        <a:latin typeface="Arial" panose="020B0604020202020204" pitchFamily="34" charset="0"/>
                      </a:rPr>
                      <a:t>3</a:t>
                    </a:r>
                    <a:r>
                      <a:rPr lang="fr-FR" b="1" baseline="30000" dirty="0">
                        <a:solidFill>
                          <a:srgbClr val="FF0000"/>
                        </a:solidFill>
                        <a:latin typeface="Arial" panose="020B0604020202020204" pitchFamily="34" charset="0"/>
                      </a:rPr>
                      <a:t>+</a:t>
                    </a:r>
                    <a:r>
                      <a:rPr lang="fr-FR" b="1" dirty="0">
                        <a:solidFill>
                          <a:srgbClr val="FF0000"/>
                        </a:solidFill>
                        <a:sym typeface="+mn-ea"/>
                      </a:rPr>
                      <a:t>N</a:t>
                    </a:r>
                    <a:endParaRPr lang="fr-FR" b="1" dirty="0">
                      <a:solidFill>
                        <a:srgbClr val="FF0000"/>
                      </a:solidFill>
                      <a:latin typeface="Arial" panose="020B0604020202020204" pitchFamily="34" charset="0"/>
                      <a:sym typeface="+mn-ea"/>
                    </a:endParaRPr>
                  </a:p>
                </p:txBody>
              </p:sp>
              <p:sp>
                <p:nvSpPr>
                  <p:cNvPr id="22559" name="Line 44"/>
                  <p:cNvSpPr/>
                  <p:nvPr/>
                </p:nvSpPr>
                <p:spPr>
                  <a:xfrm>
                    <a:off x="2171" y="3058"/>
                    <a:ext cx="283" cy="0"/>
                  </a:xfrm>
                  <a:prstGeom prst="line">
                    <a:avLst/>
                  </a:prstGeom>
                  <a:ln w="38100" cap="flat" cmpd="sng">
                    <a:solidFill>
                      <a:schemeClr val="tx1"/>
                    </a:solidFill>
                    <a:prstDash val="solid"/>
                    <a:headEnd type="none" w="med" len="med"/>
                    <a:tailEnd type="none" w="med" len="med"/>
                  </a:ln>
                </p:spPr>
              </p:sp>
            </p:grpSp>
          </p:grpSp>
          <p:sp>
            <p:nvSpPr>
              <p:cNvPr id="22554" name="Text Box 56"/>
              <p:cNvSpPr txBox="1"/>
              <p:nvPr/>
            </p:nvSpPr>
            <p:spPr>
              <a:xfrm>
                <a:off x="1875" y="4248"/>
                <a:ext cx="1513" cy="290"/>
              </a:xfrm>
              <a:prstGeom prst="rect">
                <a:avLst/>
              </a:prstGeom>
              <a:noFill/>
              <a:ln w="9525" cap="flat" cmpd="sng">
                <a:solidFill>
                  <a:srgbClr val="800080"/>
                </a:solidFill>
                <a:prstDash val="solid"/>
                <a:miter/>
                <a:headEnd type="none" w="med" len="med"/>
                <a:tailEnd type="none" w="med" len="med"/>
              </a:ln>
            </p:spPr>
            <p:txBody>
              <a:bodyPr wrap="none">
                <a:spAutoFit/>
              </a:bodyPr>
              <a:p>
                <a:pPr algn="l"/>
                <a:r>
                  <a:rPr lang="fr-FR" b="1" dirty="0">
                    <a:solidFill>
                      <a:srgbClr val="00FF00"/>
                    </a:solidFill>
                    <a:latin typeface="Arial" panose="020B0604020202020204" pitchFamily="34" charset="0"/>
                  </a:rPr>
                  <a:t>Selenocyst</a:t>
                </a:r>
                <a:r>
                  <a:rPr lang="fr-FR" b="1" dirty="0">
                    <a:solidFill>
                      <a:srgbClr val="00FF00"/>
                    </a:solidFill>
                    <a:sym typeface="+mn-ea"/>
                  </a:rPr>
                  <a:t>eine</a:t>
                </a:r>
                <a:endParaRPr lang="fr-FR" b="1" dirty="0">
                  <a:solidFill>
                    <a:srgbClr val="00FF00"/>
                  </a:solidFill>
                  <a:latin typeface="Arial" panose="020B0604020202020204" pitchFamily="34" charset="0"/>
                </a:endParaRPr>
              </a:p>
            </p:txBody>
          </p:sp>
        </p:grpSp>
        <p:grpSp>
          <p:nvGrpSpPr>
            <p:cNvPr id="12" name="Grouper 11"/>
            <p:cNvGrpSpPr/>
            <p:nvPr/>
          </p:nvGrpSpPr>
          <p:grpSpPr>
            <a:xfrm>
              <a:off x="9679" y="4708"/>
              <a:ext cx="1112" cy="1455"/>
              <a:chOff x="9679" y="4708"/>
              <a:chExt cx="1112" cy="1455"/>
            </a:xfrm>
          </p:grpSpPr>
          <p:sp>
            <p:nvSpPr>
              <p:cNvPr id="10" name="Line 29"/>
              <p:cNvSpPr/>
              <p:nvPr/>
            </p:nvSpPr>
            <p:spPr>
              <a:xfrm>
                <a:off x="9974" y="4708"/>
                <a:ext cx="0" cy="568"/>
              </a:xfrm>
              <a:prstGeom prst="line">
                <a:avLst/>
              </a:prstGeom>
              <a:ln w="38100" cap="flat" cmpd="sng">
                <a:solidFill>
                  <a:schemeClr val="tx1"/>
                </a:solidFill>
                <a:prstDash val="solid"/>
                <a:headEnd type="none" w="med" len="med"/>
                <a:tailEnd type="none" w="med" len="med"/>
              </a:ln>
            </p:spPr>
          </p:sp>
          <p:sp>
            <p:nvSpPr>
              <p:cNvPr id="11" name="Text Box 27"/>
              <p:cNvSpPr txBox="1"/>
              <p:nvPr/>
            </p:nvSpPr>
            <p:spPr>
              <a:xfrm>
                <a:off x="9679" y="5341"/>
                <a:ext cx="1112" cy="822"/>
              </a:xfrm>
              <a:prstGeom prst="rect">
                <a:avLst/>
              </a:prstGeom>
              <a:noFill/>
              <a:ln w="9525">
                <a:noFill/>
              </a:ln>
            </p:spPr>
            <p:txBody>
              <a:bodyPr wrap="none">
                <a:spAutoFit/>
              </a:bodyPr>
              <a:p>
                <a:r>
                  <a:rPr lang="fr-FR" sz="2800" b="1" dirty="0">
                    <a:solidFill>
                      <a:srgbClr val="FFC000"/>
                    </a:solidFill>
                    <a:latin typeface="Arial" panose="020B0604020202020204" pitchFamily="34" charset="0"/>
                  </a:rPr>
                  <a:t>Se</a:t>
                </a:r>
                <a:r>
                  <a:rPr lang="fr-FR" sz="3200" b="1" baseline="30000" dirty="0">
                    <a:solidFill>
                      <a:srgbClr val="FFC000"/>
                    </a:solidFill>
                    <a:latin typeface="Arial" panose="020B0604020202020204" pitchFamily="34" charset="0"/>
                  </a:rPr>
                  <a:t>-</a:t>
                </a:r>
                <a:endParaRPr lang="fr-FR" sz="3200" b="1" baseline="30000" dirty="0">
                  <a:solidFill>
                    <a:srgbClr val="FFC000"/>
                  </a:solidFill>
                  <a:latin typeface="Arial" panose="020B0604020202020204" pitchFamily="34" charset="0"/>
                </a:endParaRPr>
              </a:p>
            </p:txBody>
          </p:sp>
        </p:grpSp>
      </p:grpSp>
    </p:spTree>
  </p:cSld>
  <p:clrMapOvr>
    <a:masterClrMapping/>
  </p:clrMapOvr>
  <p:timing>
    <p:tnLst>
      <p:par>
        <p:cTn id="1" dur="indefinite" restart="never" nodeType="tmRoot"/>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457200" y="186055"/>
            <a:ext cx="3939540" cy="511175"/>
          </a:xfrm>
          <a:prstGeom prst="rect">
            <a:avLst/>
          </a:prstGeom>
        </p:spPr>
        <p:txBody>
          <a:bodyPr/>
          <a:lstStyle/>
          <a:p>
            <a:pPr marR="0" algn="ctr" defTabSz="914400" fontAlgn="auto">
              <a:spcAft>
                <a:spcPts val="0"/>
              </a:spcAft>
              <a:buClrTx/>
              <a:buSzTx/>
              <a:buFontTx/>
              <a:buNone/>
              <a:defRPr/>
            </a:pPr>
            <a:r>
              <a:rPr kumimoji="0" lang="fr-FR" sz="29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Essential amino acids</a:t>
            </a:r>
            <a:endParaRPr kumimoji="0" lang="fr-FR" sz="29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18435" name="Rectangle 2"/>
          <p:cNvSpPr/>
          <p:nvPr/>
        </p:nvSpPr>
        <p:spPr>
          <a:xfrm>
            <a:off x="386080" y="792480"/>
            <a:ext cx="8496300" cy="2861310"/>
          </a:xfrm>
          <a:prstGeom prst="rect">
            <a:avLst/>
          </a:prstGeom>
          <a:noFill/>
          <a:ln w="9525">
            <a:noFill/>
          </a:ln>
        </p:spPr>
        <p:txBody>
          <a:bodyPr wrap="square">
            <a:spAutoFit/>
          </a:bodyPr>
          <a:p>
            <a:pPr>
              <a:lnSpc>
                <a:spcPct val="150000"/>
              </a:lnSpc>
              <a:buFont typeface="Wingdings" panose="05000000000000000000" pitchFamily="2" charset="2"/>
              <a:buChar char="Ø"/>
            </a:pPr>
            <a:r>
              <a:rPr lang="en-US" altLang="fr-FR" b="1" dirty="0">
                <a:latin typeface="Arial" panose="020B0604020202020204" pitchFamily="34" charset="0"/>
              </a:rPr>
              <a:t>Isoleucine, leucine, lysine, methionine, phenylalanine, threonine, tryptophan, and valine</a:t>
            </a:r>
            <a:r>
              <a:rPr lang="en-US" altLang="fr-FR" dirty="0">
                <a:latin typeface="Arial" panose="020B0604020202020204" pitchFamily="34" charset="0"/>
              </a:rPr>
              <a:t> cannot be produced by our body. To prevent deficiency, they must be regularly supplied through diet in proper proportions: these are the </a:t>
            </a:r>
            <a:r>
              <a:rPr lang="en-US" altLang="fr-FR" b="1" dirty="0">
                <a:latin typeface="Arial" panose="020B0604020202020204" pitchFamily="34" charset="0"/>
              </a:rPr>
              <a:t>essential </a:t>
            </a:r>
            <a:r>
              <a:rPr lang="en-US" altLang="fr-FR" dirty="0">
                <a:latin typeface="Arial" panose="020B0604020202020204" pitchFamily="34" charset="0"/>
              </a:rPr>
              <a:t>or </a:t>
            </a:r>
            <a:r>
              <a:rPr lang="en-US" altLang="fr-FR" b="1" dirty="0">
                <a:latin typeface="Arial" panose="020B0604020202020204" pitchFamily="34" charset="0"/>
              </a:rPr>
              <a:t>indispensable</a:t>
            </a:r>
            <a:r>
              <a:rPr lang="en-US" altLang="fr-FR" dirty="0">
                <a:latin typeface="Arial" panose="020B0604020202020204" pitchFamily="34" charset="0"/>
              </a:rPr>
              <a:t> amino acids.</a:t>
            </a:r>
            <a:endParaRPr lang="en-US" altLang="fr-FR" dirty="0">
              <a:latin typeface="Arial" panose="020B0604020202020204" pitchFamily="34" charset="0"/>
            </a:endParaRPr>
          </a:p>
        </p:txBody>
      </p:sp>
      <p:sp>
        <p:nvSpPr>
          <p:cNvPr id="18436" name="Rectangle 3"/>
          <p:cNvSpPr/>
          <p:nvPr/>
        </p:nvSpPr>
        <p:spPr>
          <a:xfrm>
            <a:off x="353060" y="4180840"/>
            <a:ext cx="8653780" cy="2676525"/>
          </a:xfrm>
          <a:prstGeom prst="rect">
            <a:avLst/>
          </a:prstGeom>
          <a:noFill/>
          <a:ln w="9525">
            <a:noFill/>
          </a:ln>
        </p:spPr>
        <p:txBody>
          <a:bodyPr wrap="square">
            <a:spAutoFit/>
          </a:bodyPr>
          <a:p>
            <a:pPr>
              <a:buFont typeface="Wingdings" panose="05000000000000000000" pitchFamily="2" charset="2"/>
              <a:buChar char="Ø"/>
            </a:pPr>
            <a:r>
              <a:rPr lang="en-US" altLang="fr-FR" dirty="0">
                <a:latin typeface="Arial" panose="020B0604020202020204" pitchFamily="34" charset="0"/>
              </a:rPr>
              <a:t>Amino acids sometimes essential under certain conditions: pregnancy, growth; histidine and arginine become essential.</a:t>
            </a:r>
            <a:endParaRPr lang="en-US" altLang="fr-FR" dirty="0">
              <a:latin typeface="Arial" panose="020B0604020202020204" pitchFamily="34" charset="0"/>
            </a:endParaRPr>
          </a:p>
          <a:p>
            <a:pPr>
              <a:buFont typeface="Wingdings" panose="05000000000000000000" pitchFamily="2" charset="2"/>
              <a:buChar char="Ø"/>
            </a:pPr>
            <a:endParaRPr lang="en-US" altLang="fr-FR" dirty="0">
              <a:latin typeface="Arial" panose="020B0604020202020204" pitchFamily="34" charset="0"/>
            </a:endParaRPr>
          </a:p>
          <a:p>
            <a:pPr>
              <a:buFont typeface="Wingdings" panose="05000000000000000000" pitchFamily="2" charset="2"/>
              <a:buChar char="Ø"/>
            </a:pPr>
            <a:r>
              <a:rPr lang="en-US" altLang="fr-FR" dirty="0">
                <a:latin typeface="Arial" panose="020B0604020202020204" pitchFamily="34" charset="0"/>
              </a:rPr>
              <a:t>Semi-essential: tyrosine and cysteine (phenylalanine and methionine).</a:t>
            </a:r>
            <a:br>
              <a:rPr dirty="0">
                <a:latin typeface="Arial" panose="020B0604020202020204" pitchFamily="34" charset="0"/>
              </a:rPr>
            </a:br>
            <a:br>
              <a:rPr dirty="0">
                <a:latin typeface="Arial" panose="020B0604020202020204" pitchFamily="34" charset="0"/>
              </a:rPr>
            </a:br>
            <a:endParaRPr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635" y="1146175"/>
          <a:ext cx="9144635" cy="5450840"/>
        </p:xfrm>
        <a:graphic>
          <a:graphicData uri="http://schemas.openxmlformats.org/presentationml/2006/ole">
            <mc:AlternateContent xmlns:mc="http://schemas.openxmlformats.org/markup-compatibility/2006">
              <mc:Choice xmlns:v="urn:schemas-microsoft-com:vml" Requires="v">
                <p:oleObj spid="_x0000_s5" name="" r:id="rId1" imgW="4772025" imgH="3781425" progId="Paint.Picture">
                  <p:embed/>
                </p:oleObj>
              </mc:Choice>
              <mc:Fallback>
                <p:oleObj name="" r:id="rId1" imgW="4772025" imgH="3781425" progId="Paint.Picture">
                  <p:embed/>
                  <p:pic>
                    <p:nvPicPr>
                      <p:cNvPr id="0" name="Image 4"/>
                      <p:cNvPicPr/>
                      <p:nvPr/>
                    </p:nvPicPr>
                    <p:blipFill>
                      <a:blip r:embed="rId2"/>
                      <a:stretch>
                        <a:fillRect/>
                      </a:stretch>
                    </p:blipFill>
                    <p:spPr>
                      <a:xfrm>
                        <a:off x="-635" y="1146175"/>
                        <a:ext cx="9144635" cy="5450840"/>
                      </a:xfrm>
                      <a:prstGeom prst="rect">
                        <a:avLst/>
                      </a:prstGeom>
                    </p:spPr>
                  </p:pic>
                </p:oleObj>
              </mc:Fallback>
            </mc:AlternateContent>
          </a:graphicData>
        </a:graphic>
      </p:graphicFrame>
      <p:sp>
        <p:nvSpPr>
          <p:cNvPr id="6" name="Zone de texte 5"/>
          <p:cNvSpPr txBox="1"/>
          <p:nvPr/>
        </p:nvSpPr>
        <p:spPr>
          <a:xfrm>
            <a:off x="408940" y="173355"/>
            <a:ext cx="7296785" cy="1076325"/>
          </a:xfrm>
          <a:prstGeom prst="rect">
            <a:avLst/>
          </a:prstGeom>
          <a:noFill/>
        </p:spPr>
        <p:txBody>
          <a:bodyPr wrap="square" rtlCol="0" anchor="t">
            <a:spAutoFit/>
          </a:bodyPr>
          <a:p>
            <a:pPr marR="0" algn="ctr" defTabSz="914400" fontAlgn="auto">
              <a:spcAft>
                <a:spcPts val="0"/>
              </a:spcAft>
              <a:buClrTx/>
              <a:buSzTx/>
              <a:buFontTx/>
              <a:buNone/>
              <a:defRPr/>
            </a:pPr>
            <a:r>
              <a:rPr lang="fr-FR" sz="32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Essential  </a:t>
            </a:r>
            <a:r>
              <a:rPr lang="fr-FR" sz="32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＆Non Essential Amino Acids</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a:p>
            <a:pPr marR="0" algn="ctr" defTabSz="914400" fontAlgn="auto">
              <a:spcAft>
                <a:spcPts val="0"/>
              </a:spcAft>
              <a:buClrTx/>
              <a:buSzTx/>
              <a:buFontTx/>
              <a:buNone/>
              <a:defRPr/>
            </a:pPr>
            <a:r>
              <a:rPr lang="fr-FR" sz="32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 </a:t>
            </a:r>
            <a:endParaRPr lang="fr-FR" altLang="en-US" sz="32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0" y="-195262"/>
            <a:ext cx="9144000" cy="172212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29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fr-FR" sz="29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Physicochemical properties of amino acids</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endPar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9459" name="Rectangle 3"/>
          <p:cNvSpPr/>
          <p:nvPr/>
        </p:nvSpPr>
        <p:spPr>
          <a:xfrm>
            <a:off x="477838" y="1622425"/>
            <a:ext cx="8378825" cy="460375"/>
          </a:xfrm>
          <a:prstGeom prst="rect">
            <a:avLst/>
          </a:prstGeom>
          <a:noFill/>
          <a:ln w="9525">
            <a:noFill/>
          </a:ln>
        </p:spPr>
        <p:txBody>
          <a:bodyPr>
            <a:spAutoFit/>
          </a:bodyPr>
          <a:p>
            <a:pPr>
              <a:spcAft>
                <a:spcPts val="1800"/>
              </a:spcAft>
            </a:pPr>
            <a:r>
              <a:rPr b="1" dirty="0">
                <a:solidFill>
                  <a:srgbClr val="00FF00"/>
                </a:solidFill>
                <a:latin typeface="Arial" panose="020B0604020202020204" pitchFamily="34" charset="0"/>
              </a:rPr>
              <a:t>A- Solubili</a:t>
            </a:r>
            <a:r>
              <a:rPr lang="fr-FR" b="1" dirty="0">
                <a:solidFill>
                  <a:srgbClr val="00FF00"/>
                </a:solidFill>
                <a:latin typeface="Arial" panose="020B0604020202020204" pitchFamily="34" charset="0"/>
              </a:rPr>
              <a:t>ty</a:t>
            </a:r>
            <a:r>
              <a:rPr b="1" dirty="0">
                <a:solidFill>
                  <a:srgbClr val="00FF00"/>
                </a:solidFill>
                <a:latin typeface="Arial" panose="020B0604020202020204" pitchFamily="34" charset="0"/>
              </a:rPr>
              <a:t>:</a:t>
            </a:r>
            <a:endParaRPr dirty="0">
              <a:latin typeface="Arial" panose="020B0604020202020204" pitchFamily="34" charset="0"/>
            </a:endParaRPr>
          </a:p>
        </p:txBody>
      </p:sp>
      <p:sp>
        <p:nvSpPr>
          <p:cNvPr id="19460" name="Rectangle 4"/>
          <p:cNvSpPr/>
          <p:nvPr/>
        </p:nvSpPr>
        <p:spPr>
          <a:xfrm>
            <a:off x="555625" y="919163"/>
            <a:ext cx="3535045" cy="460375"/>
          </a:xfrm>
          <a:prstGeom prst="rect">
            <a:avLst/>
          </a:prstGeom>
          <a:noFill/>
          <a:ln w="9525">
            <a:noFill/>
          </a:ln>
        </p:spPr>
        <p:txBody>
          <a:bodyPr wrap="none">
            <a:spAutoFit/>
          </a:bodyPr>
          <a:p>
            <a:pPr algn="l"/>
            <a:r>
              <a:rPr b="1" dirty="0">
                <a:solidFill>
                  <a:srgbClr val="00FF00"/>
                </a:solidFill>
                <a:latin typeface="Arial" panose="020B0604020202020204" pitchFamily="34" charset="0"/>
              </a:rPr>
              <a:t>I)  </a:t>
            </a:r>
            <a:r>
              <a:rPr lang="fr-FR" b="1" dirty="0">
                <a:solidFill>
                  <a:srgbClr val="00FF00"/>
                </a:solidFill>
                <a:latin typeface="Arial" panose="020B0604020202020204" pitchFamily="34" charset="0"/>
              </a:rPr>
              <a:t>P</a:t>
            </a:r>
            <a:r>
              <a:rPr b="1" dirty="0">
                <a:solidFill>
                  <a:srgbClr val="00FF00"/>
                </a:solidFill>
                <a:latin typeface="Arial" panose="020B0604020202020204" pitchFamily="34" charset="0"/>
              </a:rPr>
              <a:t>hysi</a:t>
            </a:r>
            <a:r>
              <a:rPr lang="fr-FR" b="1" dirty="0">
                <a:solidFill>
                  <a:srgbClr val="00FF00"/>
                </a:solidFill>
                <a:latin typeface="Arial" panose="020B0604020202020204" pitchFamily="34" charset="0"/>
              </a:rPr>
              <a:t>cal </a:t>
            </a:r>
            <a:r>
              <a:rPr lang="fr-FR" b="1" dirty="0">
                <a:solidFill>
                  <a:srgbClr val="00FF00"/>
                </a:solidFill>
                <a:sym typeface="+mn-ea"/>
              </a:rPr>
              <a:t>p</a:t>
            </a:r>
            <a:r>
              <a:rPr b="1" dirty="0">
                <a:solidFill>
                  <a:srgbClr val="00FF00"/>
                </a:solidFill>
                <a:sym typeface="+mn-ea"/>
              </a:rPr>
              <a:t>ropr</a:t>
            </a:r>
            <a:r>
              <a:rPr lang="fr-FR" b="1" dirty="0">
                <a:solidFill>
                  <a:srgbClr val="00FF00"/>
                </a:solidFill>
                <a:sym typeface="+mn-ea"/>
              </a:rPr>
              <a:t>e</a:t>
            </a:r>
            <a:r>
              <a:rPr b="1" dirty="0">
                <a:solidFill>
                  <a:srgbClr val="00FF00"/>
                </a:solidFill>
                <a:sym typeface="+mn-ea"/>
              </a:rPr>
              <a:t>t</a:t>
            </a:r>
            <a:r>
              <a:rPr lang="fr-FR" b="1" dirty="0">
                <a:solidFill>
                  <a:srgbClr val="00FF00"/>
                </a:solidFill>
                <a:sym typeface="+mn-ea"/>
              </a:rPr>
              <a:t>ie</a:t>
            </a:r>
            <a:r>
              <a:rPr b="1" dirty="0">
                <a:solidFill>
                  <a:srgbClr val="00FF00"/>
                </a:solidFill>
                <a:sym typeface="+mn-ea"/>
              </a:rPr>
              <a:t>s</a:t>
            </a:r>
            <a:r>
              <a:rPr b="1" dirty="0">
                <a:solidFill>
                  <a:srgbClr val="00FF00"/>
                </a:solidFill>
                <a:latin typeface="Arial" panose="020B0604020202020204" pitchFamily="34" charset="0"/>
              </a:rPr>
              <a:t> :</a:t>
            </a:r>
            <a:endParaRPr dirty="0">
              <a:solidFill>
                <a:srgbClr val="00FF00"/>
              </a:solidFill>
              <a:latin typeface="Arial" panose="020B0604020202020204" pitchFamily="34" charset="0"/>
            </a:endParaRPr>
          </a:p>
        </p:txBody>
      </p:sp>
      <p:sp>
        <p:nvSpPr>
          <p:cNvPr id="19461" name="Rectangle 4"/>
          <p:cNvSpPr/>
          <p:nvPr/>
        </p:nvSpPr>
        <p:spPr>
          <a:xfrm>
            <a:off x="410210" y="4266565"/>
            <a:ext cx="8265160" cy="891540"/>
          </a:xfrm>
          <a:prstGeom prst="rect">
            <a:avLst/>
          </a:prstGeom>
          <a:noFill/>
          <a:ln w="9525">
            <a:noFill/>
          </a:ln>
        </p:spPr>
        <p:txBody>
          <a:bodyPr wrap="square">
            <a:spAutoFit/>
          </a:bodyPr>
          <a:p>
            <a:r>
              <a:rPr lang="en-US" altLang="fr-FR" sz="2600" b="1" dirty="0">
                <a:latin typeface="Arial" panose="020B0604020202020204" pitchFamily="34" charset="0"/>
              </a:rPr>
              <a:t>All amino acids can, under suitable conditions, be experimentally obtained in pure form as crystals.</a:t>
            </a:r>
            <a:endParaRPr lang="en-US" altLang="fr-FR" sz="2600" b="1" dirty="0">
              <a:latin typeface="Arial" panose="020B0604020202020204" pitchFamily="34" charset="0"/>
            </a:endParaRPr>
          </a:p>
        </p:txBody>
      </p:sp>
      <p:sp>
        <p:nvSpPr>
          <p:cNvPr id="19462" name="Rectangle 5"/>
          <p:cNvSpPr/>
          <p:nvPr/>
        </p:nvSpPr>
        <p:spPr>
          <a:xfrm>
            <a:off x="409575" y="2145030"/>
            <a:ext cx="8266430" cy="1691640"/>
          </a:xfrm>
          <a:prstGeom prst="rect">
            <a:avLst/>
          </a:prstGeom>
          <a:noFill/>
          <a:ln w="9525">
            <a:noFill/>
          </a:ln>
        </p:spPr>
        <p:txBody>
          <a:bodyPr wrap="square">
            <a:spAutoFit/>
          </a:bodyPr>
          <a:p>
            <a:pPr algn="just"/>
            <a:r>
              <a:rPr lang="en-US" altLang="fr-FR" sz="2600" dirty="0">
                <a:latin typeface="Arial" panose="020B0604020202020204" pitchFamily="34" charset="0"/>
              </a:rPr>
              <a:t>The most water-soluble are the smallest (glycine) or those with water-attracting radicals, such as (serine), while amino acids with long carbon chains are poorly soluble in water.</a:t>
            </a:r>
            <a:endParaRPr lang="en-US" altLang="fr-FR" sz="2600"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1"/>
          <p:cNvSpPr/>
          <p:nvPr/>
        </p:nvSpPr>
        <p:spPr>
          <a:xfrm>
            <a:off x="409575" y="41275"/>
            <a:ext cx="6564313" cy="461963"/>
          </a:xfrm>
          <a:prstGeom prst="rect">
            <a:avLst/>
          </a:prstGeom>
          <a:noFill/>
          <a:ln w="9525">
            <a:noFill/>
          </a:ln>
        </p:spPr>
        <p:txBody>
          <a:bodyPr>
            <a:spAutoFit/>
          </a:bodyPr>
          <a:p>
            <a:r>
              <a:rPr b="1" dirty="0">
                <a:solidFill>
                  <a:srgbClr val="00FF00"/>
                </a:solidFill>
                <a:latin typeface="Arial" panose="020B0604020202020204" pitchFamily="34" charset="0"/>
              </a:rPr>
              <a:t>B- Stéréochimie des acides α aminés :</a:t>
            </a:r>
            <a:endParaRPr b="1" dirty="0">
              <a:solidFill>
                <a:srgbClr val="00FF00"/>
              </a:solidFill>
              <a:latin typeface="Arial" panose="020B0604020202020204" pitchFamily="34" charset="0"/>
            </a:endParaRPr>
          </a:p>
        </p:txBody>
      </p:sp>
      <p:sp>
        <p:nvSpPr>
          <p:cNvPr id="4" name="Espace réservé du contenu 2"/>
          <p:cNvSpPr txBox="1"/>
          <p:nvPr/>
        </p:nvSpPr>
        <p:spPr>
          <a:xfrm>
            <a:off x="165100" y="736600"/>
            <a:ext cx="6003925" cy="5043488"/>
          </a:xfrm>
          <a:prstGeom prst="rect">
            <a:avLst/>
          </a:prstGeom>
        </p:spPr>
        <p:txBody>
          <a:bodyPr>
            <a:normAutofit lnSpcReduction="20000"/>
          </a:bodyPr>
          <a:lstStyle/>
          <a:p>
            <a:pPr marL="365760" marR="0" indent="-283210" algn="just" defTabSz="914400" fontAlgn="auto">
              <a:spcBef>
                <a:spcPct val="20000"/>
              </a:spcBef>
              <a:spcAft>
                <a:spcPts val="0"/>
              </a:spcAft>
              <a:buClr>
                <a:schemeClr val="hlink"/>
              </a:buClr>
              <a:buSzPct val="90000"/>
              <a:buFont typeface="Wingdings 2" panose="05020102010507070707"/>
              <a:buChar char=""/>
              <a:defRPr/>
            </a:pPr>
            <a:r>
              <a:rPr kumimoji="0" lang="en-US" alt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Amino acids all contain 1 or 2 asymmetric carbons: they are chiral molecules, except for glycine.</a:t>
            </a:r>
            <a:endParaRPr kumimoji="0" lang="en-US" alt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82550" marR="0" algn="just" defTabSz="914400" fontAlgn="auto">
              <a:spcBef>
                <a:spcPct val="20000"/>
              </a:spcBef>
              <a:spcAft>
                <a:spcPts val="0"/>
              </a:spcAft>
              <a:buClr>
                <a:schemeClr val="hlink"/>
              </a:buClr>
              <a:buSzPct val="90000"/>
              <a:buFont typeface="Wingdings 2" panose="05020102010507070707"/>
              <a:defRPr/>
            </a:pPr>
            <a:endParaRPr kumimoji="0" lang="en-US" alt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365760" marR="0" indent="-283210" algn="just" defTabSz="914400" fontAlgn="auto">
              <a:spcBef>
                <a:spcPct val="20000"/>
              </a:spcBef>
              <a:spcAft>
                <a:spcPts val="0"/>
              </a:spcAft>
              <a:buClr>
                <a:schemeClr val="hlink"/>
              </a:buClr>
              <a:buSzPct val="90000"/>
              <a:buFont typeface="Wingdings 2" panose="05020102010507070707"/>
              <a:buChar char=""/>
              <a:defRPr/>
            </a:pPr>
            <a:r>
              <a:rPr kumimoji="0" lang="en-US" alt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The asymmetric carbon atom, called the chiral center, is bonded to four different substituents.</a:t>
            </a:r>
            <a:endParaRPr kumimoji="0" lang="en-US" alt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82550" marR="0" algn="just" defTabSz="914400" fontAlgn="auto">
              <a:spcBef>
                <a:spcPct val="20000"/>
              </a:spcBef>
              <a:spcAft>
                <a:spcPts val="0"/>
              </a:spcAft>
              <a:buClr>
                <a:schemeClr val="hlink"/>
              </a:buClr>
              <a:buSzPct val="90000"/>
              <a:buFont typeface="Wingdings 2" panose="05020102010507070707"/>
              <a:defRPr/>
            </a:pPr>
            <a:endParaRPr kumimoji="0" lang="en-US" alt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365760" marR="0" lvl="1" indent="-283210" algn="just"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en-US" altLang="fr-FR" sz="2400" b="1" i="0" u="none" strike="noStrike" kern="0" cap="none" spc="0" normalizeH="0" baseline="0" noProof="0" dirty="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There are 2 stereo-isomers with different configurations: D-amino acid and L-amino acid.</a:t>
            </a:r>
            <a:endParaRPr kumimoji="0" lang="en-US" altLang="fr-FR" sz="2400" b="1" i="0" u="none" strike="noStrike" kern="0" cap="none" spc="0" normalizeH="0" baseline="0" noProof="0" dirty="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640080" marR="0" lvl="1" indent="-237490" algn="just" defTabSz="914400" rtl="0" eaLnBrk="1" fontAlgn="auto" latinLnBrk="0" hangingPunct="1">
              <a:lnSpc>
                <a:spcPct val="100000"/>
              </a:lnSpc>
              <a:spcBef>
                <a:spcPct val="20000"/>
              </a:spcBef>
              <a:spcAft>
                <a:spcPts val="0"/>
              </a:spcAft>
              <a:buClr>
                <a:schemeClr val="accent2"/>
              </a:buClr>
              <a:buSzTx/>
              <a:buFont typeface="Verdana" panose="020B0604030504040204"/>
              <a:buChar char="◦"/>
              <a:defRPr/>
            </a:pPr>
            <a:endPar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indent="-283210" algn="just" defTabSz="914400" fontAlgn="auto">
              <a:spcBef>
                <a:spcPct val="20000"/>
              </a:spcBef>
              <a:spcAft>
                <a:spcPts val="0"/>
              </a:spcAft>
              <a:buClr>
                <a:schemeClr val="hlink"/>
              </a:buClr>
              <a:buSzPct val="90000"/>
              <a:buFont typeface="Wingdings 2" panose="05020102010507070707"/>
              <a:buChar char=""/>
              <a:defRPr/>
            </a:pPr>
            <a:r>
              <a:rPr kumimoji="0" lang="en-US" alt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They are called "enantiomers" (non-superimposable; mirror images of each other).</a:t>
            </a:r>
            <a:r>
              <a:rPr kumimoji="0" lang="fr-FR" altLang="ja-JP"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 </a:t>
            </a:r>
            <a:endParaRPr kumimoji="0" lang="fr-FR" altLang="ja-JP"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365760" marR="0" indent="-283210" defTabSz="914400" fontAlgn="auto">
              <a:spcBef>
                <a:spcPct val="20000"/>
              </a:spcBef>
              <a:spcAft>
                <a:spcPts val="0"/>
              </a:spcAft>
              <a:buClr>
                <a:schemeClr val="hlink"/>
              </a:buClr>
              <a:buSzPct val="90000"/>
              <a:buFont typeface="Wingdings 2" panose="05020102010507070707"/>
              <a:buChar char=""/>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pic>
        <p:nvPicPr>
          <p:cNvPr id="20484" name="Picture 4"/>
          <p:cNvPicPr>
            <a:picLocks noChangeAspect="1"/>
          </p:cNvPicPr>
          <p:nvPr/>
        </p:nvPicPr>
        <p:blipFill>
          <a:blip r:embed="rId1"/>
          <a:stretch>
            <a:fillRect/>
          </a:stretch>
        </p:blipFill>
        <p:spPr>
          <a:xfrm>
            <a:off x="6370638" y="1692275"/>
            <a:ext cx="2595562" cy="2876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205740" y="274638"/>
            <a:ext cx="8229600" cy="654050"/>
          </a:xfrm>
          <a:prstGeom prst="rect">
            <a:avLst/>
          </a:prstGeom>
        </p:spPr>
        <p:txBody>
          <a:bodyPr/>
          <a:lstStyle/>
          <a:p>
            <a:pPr marR="0" algn="ctr" defTabSz="914400" fontAlgn="auto">
              <a:spcAft>
                <a:spcPts val="0"/>
              </a:spcAft>
              <a:buClrTx/>
              <a:buSzTx/>
              <a:buFontTx/>
              <a:buNone/>
              <a:defRPr/>
            </a:pPr>
            <a:r>
              <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 D and L </a:t>
            </a:r>
            <a:r>
              <a:rPr lang="fr-FR" sz="36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Notation</a:t>
            </a:r>
            <a:endPar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sym typeface="+mn-ea"/>
            </a:endParaRPr>
          </a:p>
        </p:txBody>
      </p:sp>
      <p:sp>
        <p:nvSpPr>
          <p:cNvPr id="5" name="Espace réservé du contenu 2"/>
          <p:cNvSpPr txBox="1"/>
          <p:nvPr/>
        </p:nvSpPr>
        <p:spPr>
          <a:xfrm>
            <a:off x="346075" y="4983163"/>
            <a:ext cx="8715375" cy="928688"/>
          </a:xfrm>
          <a:prstGeom prst="rect">
            <a:avLst/>
          </a:prstGeom>
        </p:spPr>
        <p:txBody>
          <a:bodyPr/>
          <a:lstStyle/>
          <a:p>
            <a:pPr marL="342900" marR="0" indent="-342900" algn="l" defTabSz="914400">
              <a:lnSpc>
                <a:spcPct val="115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As a general rule, amino acids present in natural proteins belong to the L-series.</a:t>
            </a:r>
            <a:endPar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R="0" defTabSz="914400">
              <a:lnSpc>
                <a:spcPct val="115000"/>
              </a:lnSpc>
              <a:spcBef>
                <a:spcPct val="20000"/>
              </a:spcBef>
              <a:buClr>
                <a:schemeClr val="hlink"/>
              </a:buClr>
              <a:buSzPct val="90000"/>
              <a:buFont typeface="Wingdings" panose="05000000000000000000" pitchFamily="2" charset="2"/>
              <a:defRPr/>
            </a:pPr>
            <a:endParaRPr kumimoji="0" lang="fr-FR" b="1" kern="0" cap="none" spc="0" normalizeH="0" baseline="0" noProof="0" dirty="0">
              <a:solidFill>
                <a:srgbClr val="000000"/>
              </a:solidFill>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a:p>
            <a:pPr marR="0" defTabSz="914400">
              <a:lnSpc>
                <a:spcPct val="115000"/>
              </a:lnSpc>
              <a:spcBef>
                <a:spcPct val="20000"/>
              </a:spcBef>
              <a:buClr>
                <a:schemeClr val="hlink"/>
              </a:buClr>
              <a:buSzPct val="90000"/>
              <a:buFont typeface="Wingdings" panose="05000000000000000000" pitchFamily="2" charset="2"/>
              <a:defRPr/>
            </a:pPr>
            <a:endParaRPr kumimoji="0" 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p:txBody>
      </p:sp>
      <p:grpSp>
        <p:nvGrpSpPr>
          <p:cNvPr id="9" name="Group 59"/>
          <p:cNvGrpSpPr/>
          <p:nvPr/>
        </p:nvGrpSpPr>
        <p:grpSpPr>
          <a:xfrm>
            <a:off x="865187" y="1553210"/>
            <a:ext cx="2478088" cy="2428875"/>
            <a:chOff x="1661" y="2450"/>
            <a:chExt cx="1561" cy="1530"/>
          </a:xfrm>
        </p:grpSpPr>
        <p:grpSp>
          <p:nvGrpSpPr>
            <p:cNvPr id="22553" name="Group 53"/>
            <p:cNvGrpSpPr/>
            <p:nvPr/>
          </p:nvGrpSpPr>
          <p:grpSpPr>
            <a:xfrm>
              <a:off x="1661" y="2450"/>
              <a:ext cx="1489" cy="1192"/>
              <a:chOff x="1661" y="2450"/>
              <a:chExt cx="1489" cy="1192"/>
            </a:xfrm>
          </p:grpSpPr>
          <p:grpSp>
            <p:nvGrpSpPr>
              <p:cNvPr id="22555" name="Group 25"/>
              <p:cNvGrpSpPr/>
              <p:nvPr/>
            </p:nvGrpSpPr>
            <p:grpSpPr>
              <a:xfrm>
                <a:off x="2421" y="2450"/>
                <a:ext cx="696" cy="1192"/>
                <a:chOff x="1432" y="3452"/>
                <a:chExt cx="696" cy="1192"/>
              </a:xfrm>
            </p:grpSpPr>
            <p:sp>
              <p:nvSpPr>
                <p:cNvPr id="22562" name="Text Box 26"/>
                <p:cNvSpPr txBox="1"/>
                <p:nvPr/>
              </p:nvSpPr>
              <p:spPr>
                <a:xfrm>
                  <a:off x="1447" y="4354"/>
                  <a:ext cx="254" cy="290"/>
                </a:xfrm>
                <a:prstGeom prst="rect">
                  <a:avLst/>
                </a:prstGeom>
                <a:noFill/>
                <a:ln w="9525">
                  <a:noFill/>
                </a:ln>
              </p:spPr>
              <p:txBody>
                <a:bodyPr wrap="none">
                  <a:spAutoFit/>
                </a:bodyPr>
                <a:p>
                  <a:r>
                    <a:rPr lang="fr-FR" b="1" dirty="0">
                      <a:latin typeface="Arial" panose="020B0604020202020204" pitchFamily="34" charset="0"/>
                    </a:rPr>
                    <a:t>R</a:t>
                  </a:r>
                  <a:endParaRPr lang="fr-FR" b="1" dirty="0">
                    <a:latin typeface="Arial" panose="020B0604020202020204" pitchFamily="34" charset="0"/>
                  </a:endParaRPr>
                </a:p>
              </p:txBody>
            </p:sp>
            <p:sp>
              <p:nvSpPr>
                <p:cNvPr id="22563" name="Text Box 27"/>
                <p:cNvSpPr txBox="1"/>
                <p:nvPr/>
              </p:nvSpPr>
              <p:spPr>
                <a:xfrm>
                  <a:off x="1437" y="3452"/>
                  <a:ext cx="691" cy="290"/>
                </a:xfrm>
                <a:prstGeom prst="rect">
                  <a:avLst/>
                </a:prstGeom>
                <a:noFill/>
                <a:ln w="9525">
                  <a:noFill/>
                </a:ln>
              </p:spPr>
              <p:txBody>
                <a:bodyPr wrap="none">
                  <a:spAutoFit/>
                </a:bodyPr>
                <a:p>
                  <a:r>
                    <a:rPr b="1" dirty="0">
                      <a:latin typeface="Arial" panose="020B0604020202020204" pitchFamily="34" charset="0"/>
                    </a:rPr>
                    <a:t>C</a:t>
                  </a:r>
                  <a:r>
                    <a:rPr lang="fr-FR" b="1" dirty="0">
                      <a:latin typeface="Arial" panose="020B0604020202020204" pitchFamily="34" charset="0"/>
                    </a:rPr>
                    <a:t>OOH</a:t>
                  </a:r>
                  <a:endParaRPr lang="fr-FR" b="1" dirty="0">
                    <a:latin typeface="Arial" panose="020B0604020202020204" pitchFamily="34" charset="0"/>
                  </a:endParaRPr>
                </a:p>
              </p:txBody>
            </p:sp>
            <p:sp>
              <p:nvSpPr>
                <p:cNvPr id="22564" name="Text Box 28"/>
                <p:cNvSpPr txBox="1"/>
                <p:nvPr/>
              </p:nvSpPr>
              <p:spPr>
                <a:xfrm>
                  <a:off x="1432" y="3923"/>
                  <a:ext cx="255" cy="288"/>
                </a:xfrm>
                <a:prstGeom prst="rect">
                  <a:avLst/>
                </a:prstGeom>
                <a:noFill/>
                <a:ln w="9525">
                  <a:noFill/>
                </a:ln>
              </p:spPr>
              <p:txBody>
                <a:bodyPr wrap="none">
                  <a:spAutoFit/>
                </a:bodyPr>
                <a:p>
                  <a:r>
                    <a:rPr b="1" dirty="0">
                      <a:latin typeface="Arial" panose="020B0604020202020204" pitchFamily="34" charset="0"/>
                    </a:rPr>
                    <a:t>C</a:t>
                  </a:r>
                  <a:endParaRPr b="1" dirty="0">
                    <a:latin typeface="Arial" panose="020B0604020202020204" pitchFamily="34" charset="0"/>
                  </a:endParaRPr>
                </a:p>
              </p:txBody>
            </p:sp>
            <p:sp>
              <p:nvSpPr>
                <p:cNvPr id="22565" name="Line 29"/>
                <p:cNvSpPr/>
                <p:nvPr/>
              </p:nvSpPr>
              <p:spPr>
                <a:xfrm>
                  <a:off x="1558" y="4159"/>
                  <a:ext cx="0" cy="227"/>
                </a:xfrm>
                <a:prstGeom prst="line">
                  <a:avLst/>
                </a:prstGeom>
                <a:ln w="38100" cap="flat" cmpd="sng">
                  <a:solidFill>
                    <a:schemeClr val="tx1"/>
                  </a:solidFill>
                  <a:prstDash val="solid"/>
                  <a:headEnd type="none" w="med" len="med"/>
                  <a:tailEnd type="none" w="med" len="med"/>
                </a:ln>
              </p:spPr>
            </p:sp>
            <p:sp>
              <p:nvSpPr>
                <p:cNvPr id="22566" name="Line 30"/>
                <p:cNvSpPr/>
                <p:nvPr/>
              </p:nvSpPr>
              <p:spPr>
                <a:xfrm>
                  <a:off x="1558" y="3725"/>
                  <a:ext cx="0" cy="227"/>
                </a:xfrm>
                <a:prstGeom prst="line">
                  <a:avLst/>
                </a:prstGeom>
                <a:ln w="38100" cap="flat" cmpd="sng">
                  <a:solidFill>
                    <a:schemeClr val="tx1"/>
                  </a:solidFill>
                  <a:prstDash val="solid"/>
                  <a:headEnd type="none" w="med" len="med"/>
                  <a:tailEnd type="none" w="med" len="med"/>
                </a:ln>
              </p:spPr>
            </p:sp>
          </p:grpSp>
          <p:grpSp>
            <p:nvGrpSpPr>
              <p:cNvPr id="22556" name="Group 46"/>
              <p:cNvGrpSpPr/>
              <p:nvPr/>
            </p:nvGrpSpPr>
            <p:grpSpPr>
              <a:xfrm>
                <a:off x="2637" y="2912"/>
                <a:ext cx="513" cy="290"/>
                <a:chOff x="2646" y="2912"/>
                <a:chExt cx="513" cy="290"/>
              </a:xfrm>
            </p:grpSpPr>
            <p:sp>
              <p:nvSpPr>
                <p:cNvPr id="22560" name="Text Box 40"/>
                <p:cNvSpPr txBox="1"/>
                <p:nvPr/>
              </p:nvSpPr>
              <p:spPr>
                <a:xfrm>
                  <a:off x="2905" y="2912"/>
                  <a:ext cx="254" cy="290"/>
                </a:xfrm>
                <a:prstGeom prst="rect">
                  <a:avLst/>
                </a:prstGeom>
                <a:noFill/>
                <a:ln w="9525">
                  <a:noFill/>
                </a:ln>
              </p:spPr>
              <p:txBody>
                <a:bodyPr wrap="none">
                  <a:spAutoFit/>
                </a:bodyPr>
                <a:p>
                  <a:r>
                    <a:rPr lang="fr-FR" b="1" dirty="0">
                      <a:solidFill>
                        <a:schemeClr val="tx1"/>
                      </a:solidFill>
                      <a:latin typeface="Arial" panose="020B0604020202020204" pitchFamily="34" charset="0"/>
                    </a:rPr>
                    <a:t>H</a:t>
                  </a:r>
                  <a:endParaRPr lang="fr-FR" b="1" baseline="-25000" dirty="0">
                    <a:solidFill>
                      <a:schemeClr val="tx1"/>
                    </a:solidFill>
                    <a:latin typeface="Arial" panose="020B0604020202020204" pitchFamily="34" charset="0"/>
                  </a:endParaRPr>
                </a:p>
              </p:txBody>
            </p:sp>
            <p:sp>
              <p:nvSpPr>
                <p:cNvPr id="22561" name="Line 42"/>
                <p:cNvSpPr/>
                <p:nvPr/>
              </p:nvSpPr>
              <p:spPr>
                <a:xfrm>
                  <a:off x="2646" y="3065"/>
                  <a:ext cx="283" cy="0"/>
                </a:xfrm>
                <a:prstGeom prst="line">
                  <a:avLst/>
                </a:prstGeom>
                <a:ln w="38100" cap="flat" cmpd="sng">
                  <a:solidFill>
                    <a:schemeClr val="tx1"/>
                  </a:solidFill>
                  <a:prstDash val="solid"/>
                  <a:headEnd type="none" w="med" len="med"/>
                  <a:tailEnd type="none" w="med" len="med"/>
                </a:ln>
              </p:spPr>
            </p:sp>
          </p:grpSp>
          <p:grpSp>
            <p:nvGrpSpPr>
              <p:cNvPr id="22557" name="Group 45"/>
              <p:cNvGrpSpPr/>
              <p:nvPr/>
            </p:nvGrpSpPr>
            <p:grpSpPr>
              <a:xfrm>
                <a:off x="1661" y="2921"/>
                <a:ext cx="793" cy="282"/>
                <a:chOff x="1661" y="2921"/>
                <a:chExt cx="793" cy="282"/>
              </a:xfrm>
            </p:grpSpPr>
            <p:sp>
              <p:nvSpPr>
                <p:cNvPr id="22558" name="Text Box 39"/>
                <p:cNvSpPr txBox="1"/>
                <p:nvPr/>
              </p:nvSpPr>
              <p:spPr>
                <a:xfrm>
                  <a:off x="1661" y="2921"/>
                  <a:ext cx="500" cy="282"/>
                </a:xfrm>
                <a:prstGeom prst="rect">
                  <a:avLst/>
                </a:prstGeom>
                <a:noFill/>
                <a:ln w="9525">
                  <a:noFill/>
                </a:ln>
              </p:spPr>
              <p:txBody>
                <a:bodyPr wrap="none">
                  <a:spAutoFit/>
                </a:bodyPr>
                <a:p>
                  <a:r>
                    <a:rPr lang="fr-FR" b="1" dirty="0">
                      <a:solidFill>
                        <a:srgbClr val="FF0000"/>
                      </a:solidFill>
                      <a:latin typeface="Arial" panose="020B0604020202020204" pitchFamily="34" charset="0"/>
                    </a:rPr>
                    <a:t>2HN</a:t>
                  </a:r>
                  <a:endParaRPr lang="fr-FR" b="1" dirty="0">
                    <a:solidFill>
                      <a:srgbClr val="FF0000"/>
                    </a:solidFill>
                    <a:latin typeface="Arial" panose="020B0604020202020204" pitchFamily="34" charset="0"/>
                  </a:endParaRPr>
                </a:p>
              </p:txBody>
            </p:sp>
            <p:sp>
              <p:nvSpPr>
                <p:cNvPr id="22559" name="Line 44"/>
                <p:cNvSpPr/>
                <p:nvPr/>
              </p:nvSpPr>
              <p:spPr>
                <a:xfrm>
                  <a:off x="2171" y="3058"/>
                  <a:ext cx="283" cy="0"/>
                </a:xfrm>
                <a:prstGeom prst="line">
                  <a:avLst/>
                </a:prstGeom>
                <a:ln w="38100" cap="flat" cmpd="sng">
                  <a:solidFill>
                    <a:srgbClr val="FF0000"/>
                  </a:solidFill>
                  <a:prstDash val="solid"/>
                  <a:headEnd type="none" w="med" len="med"/>
                  <a:tailEnd type="none" w="med" len="med"/>
                </a:ln>
              </p:spPr>
            </p:sp>
          </p:grpSp>
        </p:grpSp>
        <p:sp>
          <p:nvSpPr>
            <p:cNvPr id="22554" name="Text Box 56"/>
            <p:cNvSpPr txBox="1"/>
            <p:nvPr/>
          </p:nvSpPr>
          <p:spPr>
            <a:xfrm>
              <a:off x="1866" y="3690"/>
              <a:ext cx="1356" cy="290"/>
            </a:xfrm>
            <a:prstGeom prst="rect">
              <a:avLst/>
            </a:prstGeom>
            <a:noFill/>
            <a:ln w="9525" cap="flat" cmpd="sng">
              <a:solidFill>
                <a:srgbClr val="800080"/>
              </a:solidFill>
              <a:prstDash val="solid"/>
              <a:miter/>
              <a:headEnd type="none" w="med" len="med"/>
              <a:tailEnd type="none" w="med" len="med"/>
            </a:ln>
          </p:spPr>
          <p:txBody>
            <a:bodyPr wrap="none">
              <a:spAutoFit/>
            </a:bodyPr>
            <a:p>
              <a:r>
                <a:rPr lang="fr-FR" b="1" dirty="0">
                  <a:solidFill>
                    <a:srgbClr val="00FF00"/>
                  </a:solidFill>
                  <a:latin typeface="Arial" panose="020B0604020202020204" pitchFamily="34" charset="0"/>
                </a:rPr>
                <a:t>L-Amino Acid</a:t>
              </a:r>
              <a:endParaRPr lang="fr-FR" b="1" dirty="0">
                <a:solidFill>
                  <a:srgbClr val="00FF00"/>
                </a:solidFill>
                <a:latin typeface="Arial" panose="020B0604020202020204" pitchFamily="34" charset="0"/>
              </a:endParaRPr>
            </a:p>
          </p:txBody>
        </p:sp>
      </p:grpSp>
      <p:grpSp>
        <p:nvGrpSpPr>
          <p:cNvPr id="25" name="Group 59"/>
          <p:cNvGrpSpPr/>
          <p:nvPr/>
        </p:nvGrpSpPr>
        <p:grpSpPr>
          <a:xfrm>
            <a:off x="5801360" y="1464945"/>
            <a:ext cx="2368550" cy="2428875"/>
            <a:chOff x="1866" y="2450"/>
            <a:chExt cx="1492" cy="1530"/>
          </a:xfrm>
        </p:grpSpPr>
        <p:grpSp>
          <p:nvGrpSpPr>
            <p:cNvPr id="26" name="Group 53"/>
            <p:cNvGrpSpPr/>
            <p:nvPr/>
          </p:nvGrpSpPr>
          <p:grpSpPr>
            <a:xfrm>
              <a:off x="1958" y="2450"/>
              <a:ext cx="1400" cy="1192"/>
              <a:chOff x="1958" y="2450"/>
              <a:chExt cx="1400" cy="1192"/>
            </a:xfrm>
          </p:grpSpPr>
          <p:grpSp>
            <p:nvGrpSpPr>
              <p:cNvPr id="27" name="Group 25"/>
              <p:cNvGrpSpPr/>
              <p:nvPr/>
            </p:nvGrpSpPr>
            <p:grpSpPr>
              <a:xfrm>
                <a:off x="2421" y="2450"/>
                <a:ext cx="696" cy="1192"/>
                <a:chOff x="1432" y="3452"/>
                <a:chExt cx="696" cy="1192"/>
              </a:xfrm>
            </p:grpSpPr>
            <p:sp>
              <p:nvSpPr>
                <p:cNvPr id="28" name="Text Box 26"/>
                <p:cNvSpPr txBox="1"/>
                <p:nvPr/>
              </p:nvSpPr>
              <p:spPr>
                <a:xfrm>
                  <a:off x="1447" y="4354"/>
                  <a:ext cx="254" cy="290"/>
                </a:xfrm>
                <a:prstGeom prst="rect">
                  <a:avLst/>
                </a:prstGeom>
                <a:noFill/>
                <a:ln w="9525">
                  <a:noFill/>
                </a:ln>
              </p:spPr>
              <p:txBody>
                <a:bodyPr wrap="none">
                  <a:spAutoFit/>
                </a:bodyPr>
                <a:p>
                  <a:r>
                    <a:rPr lang="fr-FR" b="1" dirty="0">
                      <a:latin typeface="Arial" panose="020B0604020202020204" pitchFamily="34" charset="0"/>
                    </a:rPr>
                    <a:t>R</a:t>
                  </a:r>
                  <a:endParaRPr lang="fr-FR" b="1" dirty="0">
                    <a:latin typeface="Arial" panose="020B0604020202020204" pitchFamily="34" charset="0"/>
                  </a:endParaRPr>
                </a:p>
              </p:txBody>
            </p:sp>
            <p:sp>
              <p:nvSpPr>
                <p:cNvPr id="29" name="Text Box 27"/>
                <p:cNvSpPr txBox="1"/>
                <p:nvPr/>
              </p:nvSpPr>
              <p:spPr>
                <a:xfrm>
                  <a:off x="1437" y="3452"/>
                  <a:ext cx="691" cy="290"/>
                </a:xfrm>
                <a:prstGeom prst="rect">
                  <a:avLst/>
                </a:prstGeom>
                <a:noFill/>
                <a:ln w="9525">
                  <a:noFill/>
                </a:ln>
              </p:spPr>
              <p:txBody>
                <a:bodyPr wrap="none">
                  <a:spAutoFit/>
                </a:bodyPr>
                <a:p>
                  <a:r>
                    <a:rPr b="1" dirty="0">
                      <a:latin typeface="Arial" panose="020B0604020202020204" pitchFamily="34" charset="0"/>
                    </a:rPr>
                    <a:t>C</a:t>
                  </a:r>
                  <a:r>
                    <a:rPr lang="fr-FR" b="1" dirty="0">
                      <a:latin typeface="Arial" panose="020B0604020202020204" pitchFamily="34" charset="0"/>
                    </a:rPr>
                    <a:t>OOH</a:t>
                  </a:r>
                  <a:endParaRPr lang="fr-FR" b="1" dirty="0">
                    <a:latin typeface="Arial" panose="020B0604020202020204" pitchFamily="34" charset="0"/>
                  </a:endParaRPr>
                </a:p>
              </p:txBody>
            </p:sp>
            <p:sp>
              <p:nvSpPr>
                <p:cNvPr id="30" name="Text Box 28"/>
                <p:cNvSpPr txBox="1"/>
                <p:nvPr/>
              </p:nvSpPr>
              <p:spPr>
                <a:xfrm>
                  <a:off x="1432" y="3923"/>
                  <a:ext cx="255" cy="288"/>
                </a:xfrm>
                <a:prstGeom prst="rect">
                  <a:avLst/>
                </a:prstGeom>
                <a:noFill/>
                <a:ln w="9525">
                  <a:noFill/>
                </a:ln>
              </p:spPr>
              <p:txBody>
                <a:bodyPr wrap="none">
                  <a:spAutoFit/>
                </a:bodyPr>
                <a:p>
                  <a:r>
                    <a:rPr b="1" dirty="0">
                      <a:latin typeface="Arial" panose="020B0604020202020204" pitchFamily="34" charset="0"/>
                    </a:rPr>
                    <a:t>C</a:t>
                  </a:r>
                  <a:endParaRPr b="1" dirty="0">
                    <a:latin typeface="Arial" panose="020B0604020202020204" pitchFamily="34" charset="0"/>
                  </a:endParaRPr>
                </a:p>
              </p:txBody>
            </p:sp>
            <p:sp>
              <p:nvSpPr>
                <p:cNvPr id="31" name="Line 29"/>
                <p:cNvSpPr/>
                <p:nvPr/>
              </p:nvSpPr>
              <p:spPr>
                <a:xfrm>
                  <a:off x="1558" y="4159"/>
                  <a:ext cx="0" cy="227"/>
                </a:xfrm>
                <a:prstGeom prst="line">
                  <a:avLst/>
                </a:prstGeom>
                <a:ln w="38100" cap="flat" cmpd="sng">
                  <a:solidFill>
                    <a:schemeClr val="tx1"/>
                  </a:solidFill>
                  <a:prstDash val="solid"/>
                  <a:headEnd type="none" w="med" len="med"/>
                  <a:tailEnd type="none" w="med" len="med"/>
                </a:ln>
              </p:spPr>
            </p:sp>
            <p:sp>
              <p:nvSpPr>
                <p:cNvPr id="32" name="Line 30"/>
                <p:cNvSpPr/>
                <p:nvPr/>
              </p:nvSpPr>
              <p:spPr>
                <a:xfrm>
                  <a:off x="1558" y="3725"/>
                  <a:ext cx="0" cy="227"/>
                </a:xfrm>
                <a:prstGeom prst="line">
                  <a:avLst/>
                </a:prstGeom>
                <a:ln w="38100" cap="flat" cmpd="sng">
                  <a:solidFill>
                    <a:schemeClr val="tx1"/>
                  </a:solidFill>
                  <a:prstDash val="solid"/>
                  <a:headEnd type="none" w="med" len="med"/>
                  <a:tailEnd type="none" w="med" len="med"/>
                </a:ln>
              </p:spPr>
            </p:sp>
          </p:grpSp>
          <p:grpSp>
            <p:nvGrpSpPr>
              <p:cNvPr id="33" name="Group 46"/>
              <p:cNvGrpSpPr/>
              <p:nvPr/>
            </p:nvGrpSpPr>
            <p:grpSpPr>
              <a:xfrm>
                <a:off x="2637" y="2912"/>
                <a:ext cx="721" cy="290"/>
                <a:chOff x="2646" y="2912"/>
                <a:chExt cx="721" cy="290"/>
              </a:xfrm>
            </p:grpSpPr>
            <p:sp>
              <p:nvSpPr>
                <p:cNvPr id="34" name="Text Box 40"/>
                <p:cNvSpPr txBox="1"/>
                <p:nvPr/>
              </p:nvSpPr>
              <p:spPr>
                <a:xfrm>
                  <a:off x="2905" y="2912"/>
                  <a:ext cx="462" cy="290"/>
                </a:xfrm>
                <a:prstGeom prst="rect">
                  <a:avLst/>
                </a:prstGeom>
                <a:noFill/>
                <a:ln w="9525">
                  <a:noFill/>
                </a:ln>
              </p:spPr>
              <p:txBody>
                <a:bodyPr wrap="none">
                  <a:spAutoFit/>
                </a:bodyPr>
                <a:p>
                  <a:r>
                    <a:rPr lang="fr-FR" b="1" dirty="0">
                      <a:solidFill>
                        <a:srgbClr val="FF0000"/>
                      </a:solidFill>
                      <a:latin typeface="Arial" panose="020B0604020202020204" pitchFamily="34" charset="0"/>
                    </a:rPr>
                    <a:t>NH</a:t>
                  </a:r>
                  <a:r>
                    <a:rPr lang="fr-FR" b="1" baseline="-25000" dirty="0">
                      <a:solidFill>
                        <a:srgbClr val="FF0000"/>
                      </a:solidFill>
                      <a:latin typeface="Arial" panose="020B0604020202020204" pitchFamily="34" charset="0"/>
                    </a:rPr>
                    <a:t>2</a:t>
                  </a:r>
                  <a:endParaRPr lang="fr-FR" b="1" baseline="-25000" dirty="0">
                    <a:solidFill>
                      <a:srgbClr val="FF0000"/>
                    </a:solidFill>
                    <a:latin typeface="Arial" panose="020B0604020202020204" pitchFamily="34" charset="0"/>
                  </a:endParaRPr>
                </a:p>
              </p:txBody>
            </p:sp>
            <p:sp>
              <p:nvSpPr>
                <p:cNvPr id="35" name="Line 42"/>
                <p:cNvSpPr/>
                <p:nvPr/>
              </p:nvSpPr>
              <p:spPr>
                <a:xfrm>
                  <a:off x="2646" y="3065"/>
                  <a:ext cx="283" cy="0"/>
                </a:xfrm>
                <a:prstGeom prst="line">
                  <a:avLst/>
                </a:prstGeom>
                <a:ln w="38100" cap="flat" cmpd="sng">
                  <a:solidFill>
                    <a:srgbClr val="FF0000"/>
                  </a:solidFill>
                  <a:prstDash val="solid"/>
                  <a:headEnd type="none" w="med" len="med"/>
                  <a:tailEnd type="none" w="med" len="med"/>
                </a:ln>
              </p:spPr>
            </p:sp>
          </p:grpSp>
          <p:grpSp>
            <p:nvGrpSpPr>
              <p:cNvPr id="36" name="Group 45"/>
              <p:cNvGrpSpPr/>
              <p:nvPr/>
            </p:nvGrpSpPr>
            <p:grpSpPr>
              <a:xfrm>
                <a:off x="1958" y="2921"/>
                <a:ext cx="496" cy="288"/>
                <a:chOff x="1958" y="2921"/>
                <a:chExt cx="496" cy="288"/>
              </a:xfrm>
            </p:grpSpPr>
            <p:sp>
              <p:nvSpPr>
                <p:cNvPr id="37" name="Text Box 39"/>
                <p:cNvSpPr txBox="1"/>
                <p:nvPr/>
              </p:nvSpPr>
              <p:spPr>
                <a:xfrm>
                  <a:off x="1958" y="2921"/>
                  <a:ext cx="255" cy="288"/>
                </a:xfrm>
                <a:prstGeom prst="rect">
                  <a:avLst/>
                </a:prstGeom>
                <a:noFill/>
                <a:ln w="9525">
                  <a:noFill/>
                </a:ln>
              </p:spPr>
              <p:txBody>
                <a:bodyPr wrap="none">
                  <a:spAutoFit/>
                </a:bodyPr>
                <a:p>
                  <a:r>
                    <a:rPr b="1" dirty="0">
                      <a:latin typeface="Arial" panose="020B0604020202020204" pitchFamily="34" charset="0"/>
                    </a:rPr>
                    <a:t>H</a:t>
                  </a:r>
                  <a:endParaRPr b="1" dirty="0">
                    <a:latin typeface="Arial" panose="020B0604020202020204" pitchFamily="34" charset="0"/>
                  </a:endParaRPr>
                </a:p>
              </p:txBody>
            </p:sp>
            <p:sp>
              <p:nvSpPr>
                <p:cNvPr id="38" name="Line 44"/>
                <p:cNvSpPr/>
                <p:nvPr/>
              </p:nvSpPr>
              <p:spPr>
                <a:xfrm>
                  <a:off x="2171" y="3058"/>
                  <a:ext cx="283" cy="0"/>
                </a:xfrm>
                <a:prstGeom prst="line">
                  <a:avLst/>
                </a:prstGeom>
                <a:ln w="38100" cap="flat" cmpd="sng">
                  <a:solidFill>
                    <a:schemeClr val="tx1"/>
                  </a:solidFill>
                  <a:prstDash val="solid"/>
                  <a:headEnd type="none" w="med" len="med"/>
                  <a:tailEnd type="none" w="med" len="med"/>
                </a:ln>
              </p:spPr>
            </p:sp>
          </p:grpSp>
        </p:grpSp>
        <p:sp>
          <p:nvSpPr>
            <p:cNvPr id="39" name="Text Box 56"/>
            <p:cNvSpPr txBox="1"/>
            <p:nvPr/>
          </p:nvSpPr>
          <p:spPr>
            <a:xfrm>
              <a:off x="1866" y="3690"/>
              <a:ext cx="1377" cy="290"/>
            </a:xfrm>
            <a:prstGeom prst="rect">
              <a:avLst/>
            </a:prstGeom>
            <a:noFill/>
            <a:ln w="9525" cap="flat" cmpd="sng">
              <a:solidFill>
                <a:srgbClr val="800080"/>
              </a:solidFill>
              <a:prstDash val="solid"/>
              <a:miter/>
              <a:headEnd type="none" w="med" len="med"/>
              <a:tailEnd type="none" w="med" len="med"/>
            </a:ln>
          </p:spPr>
          <p:txBody>
            <a:bodyPr wrap="none">
              <a:spAutoFit/>
            </a:bodyPr>
            <a:p>
              <a:r>
                <a:rPr lang="fr-FR" b="1" dirty="0">
                  <a:solidFill>
                    <a:srgbClr val="00FF00"/>
                  </a:solidFill>
                  <a:latin typeface="Arial" panose="020B0604020202020204" pitchFamily="34" charset="0"/>
                </a:rPr>
                <a:t>D-Amino Acid</a:t>
              </a:r>
              <a:endParaRPr lang="fr-FR" b="1" dirty="0">
                <a:solidFill>
                  <a:srgbClr val="00FF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Rectangle 2"/>
          <p:cNvSpPr/>
          <p:nvPr/>
        </p:nvSpPr>
        <p:spPr>
          <a:xfrm>
            <a:off x="409575" y="1263650"/>
            <a:ext cx="8570913" cy="1753235"/>
          </a:xfrm>
          <a:prstGeom prst="rect">
            <a:avLst/>
          </a:prstGeom>
          <a:noFill/>
          <a:ln w="9525">
            <a:noFill/>
          </a:ln>
        </p:spPr>
        <p:txBody>
          <a:bodyPr>
            <a:spAutoFit/>
          </a:bodyPr>
          <a:p>
            <a:pPr>
              <a:lnSpc>
                <a:spcPct val="150000"/>
              </a:lnSpc>
              <a:buFont typeface="Wingdings" panose="05000000000000000000" pitchFamily="2" charset="2"/>
              <a:buChar char="Ø"/>
            </a:pPr>
            <a:r>
              <a:rPr b="1" dirty="0">
                <a:solidFill>
                  <a:srgbClr val="00FF00"/>
                </a:solidFill>
                <a:latin typeface="Arial" panose="020B0604020202020204" pitchFamily="34" charset="0"/>
              </a:rPr>
              <a:t>Case of Amino Acids with a Second Chiral Center</a:t>
            </a:r>
            <a:r>
              <a:rPr lang="fr-FR" b="1" dirty="0">
                <a:solidFill>
                  <a:srgbClr val="00FF00"/>
                </a:solidFill>
                <a:latin typeface="Arial" panose="020B0604020202020204" pitchFamily="34" charset="0"/>
              </a:rPr>
              <a:t>:</a:t>
            </a:r>
            <a:endParaRPr b="1" dirty="0">
              <a:solidFill>
                <a:srgbClr val="00FF00"/>
              </a:solidFill>
              <a:latin typeface="Arial" panose="020B0604020202020204" pitchFamily="34" charset="0"/>
            </a:endParaRPr>
          </a:p>
          <a:p>
            <a:pPr>
              <a:lnSpc>
                <a:spcPct val="150000"/>
              </a:lnSpc>
              <a:buFont typeface="Wingdings" panose="05000000000000000000" pitchFamily="2" charset="2"/>
              <a:buChar char="Ø"/>
            </a:pPr>
            <a:endParaRPr b="1" dirty="0">
              <a:latin typeface="Arial" panose="020B0604020202020204" pitchFamily="34" charset="0"/>
            </a:endParaRPr>
          </a:p>
          <a:p>
            <a:pPr>
              <a:lnSpc>
                <a:spcPct val="150000"/>
              </a:lnSpc>
              <a:buFont typeface="Wingdings" panose="05000000000000000000" pitchFamily="2" charset="2"/>
            </a:pPr>
            <a:endParaRPr b="1" dirty="0">
              <a:latin typeface="Arial" panose="020B0604020202020204" pitchFamily="34" charset="0"/>
            </a:endParaRPr>
          </a:p>
        </p:txBody>
      </p:sp>
      <p:sp>
        <p:nvSpPr>
          <p:cNvPr id="3" name="Titre 1"/>
          <p:cNvSpPr txBox="1"/>
          <p:nvPr/>
        </p:nvSpPr>
        <p:spPr>
          <a:xfrm>
            <a:off x="205740" y="274638"/>
            <a:ext cx="8229600" cy="654050"/>
          </a:xfrm>
          <a:prstGeom prst="rect">
            <a:avLst/>
          </a:prstGeom>
        </p:spPr>
        <p:txBody>
          <a:bodyPr/>
          <a:p>
            <a:pPr marR="0" algn="ctr" defTabSz="914400" fontAlgn="auto">
              <a:spcAft>
                <a:spcPts val="0"/>
              </a:spcAft>
              <a:buClrTx/>
              <a:buSzTx/>
              <a:buFontTx/>
              <a:buNone/>
              <a:defRPr/>
            </a:pPr>
            <a:r>
              <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 D and L </a:t>
            </a:r>
            <a:r>
              <a:rPr lang="fr-FR" sz="36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Notation</a:t>
            </a:r>
            <a:endPar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sym typeface="+mn-ea"/>
            </a:endParaRPr>
          </a:p>
        </p:txBody>
      </p:sp>
      <p:sp>
        <p:nvSpPr>
          <p:cNvPr id="4" name="Zone de texte 3"/>
          <p:cNvSpPr txBox="1"/>
          <p:nvPr/>
        </p:nvSpPr>
        <p:spPr>
          <a:xfrm>
            <a:off x="589915" y="2693035"/>
            <a:ext cx="7641590" cy="2306955"/>
          </a:xfrm>
          <a:prstGeom prst="rect">
            <a:avLst/>
          </a:prstGeom>
          <a:noFill/>
        </p:spPr>
        <p:txBody>
          <a:bodyPr wrap="square" rtlCol="0">
            <a:spAutoFit/>
          </a:bodyPr>
          <a:p>
            <a:pPr algn="dist">
              <a:lnSpc>
                <a:spcPct val="150000"/>
              </a:lnSpc>
              <a:buFont typeface="Wingdings" panose="05000000000000000000" pitchFamily="2" charset="2"/>
            </a:pPr>
            <a:r>
              <a:rPr sz="3200" b="1" dirty="0">
                <a:sym typeface="+mn-ea"/>
              </a:rPr>
              <a:t>2ⁿ isomeric structures (where n = number of chiral centers). These correspond to 2 pairs of enantiomers.</a:t>
            </a:r>
            <a:endParaRPr sz="3200" b="1" dirty="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contenu 7"/>
          <p:cNvSpPr txBox="1"/>
          <p:nvPr/>
        </p:nvSpPr>
        <p:spPr>
          <a:xfrm>
            <a:off x="0" y="1000125"/>
            <a:ext cx="9144000" cy="2428875"/>
          </a:xfrm>
          <a:prstGeom prst="rect">
            <a:avLst/>
          </a:prstGeom>
        </p:spPr>
        <p:txBody>
          <a:bodyPr/>
          <a:lstStyle/>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Arial" panose="020B0604020202020204" pitchFamily="34" charset="0"/>
              </a:rPr>
              <a:t>Carbon 3 of threonine and isoleucine is also a chiral center.</a:t>
            </a:r>
            <a:endPar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Arial" panose="020B0604020202020204" pitchFamily="34" charset="0"/>
            </a:endParaRPr>
          </a:p>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Arial" panose="020B0604020202020204" pitchFamily="34" charset="0"/>
              </a:rPr>
              <a:t>Their enantiomer (L) exists in two epimeric forms.</a:t>
            </a:r>
            <a:endPar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Arial" panose="020B0604020202020204" pitchFamily="34" charset="0"/>
            </a:endParaRPr>
          </a:p>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Arial" panose="020B0604020202020204" pitchFamily="34" charset="0"/>
              </a:rPr>
              <a:t>The prefix "allo" is given to the epimer not found in proteins.</a:t>
            </a:r>
            <a:endPar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Arial" panose="020B0604020202020204" pitchFamily="34" charset="0"/>
            </a:endParaRPr>
          </a:p>
        </p:txBody>
      </p:sp>
      <p:pic>
        <p:nvPicPr>
          <p:cNvPr id="23556" name="Image 8"/>
          <p:cNvPicPr>
            <a:picLocks noChangeAspect="1"/>
          </p:cNvPicPr>
          <p:nvPr/>
        </p:nvPicPr>
        <p:blipFill>
          <a:blip r:embed="rId2"/>
          <a:stretch>
            <a:fillRect/>
          </a:stretch>
        </p:blipFill>
        <p:spPr>
          <a:xfrm>
            <a:off x="504825" y="3424238"/>
            <a:ext cx="8215313" cy="3027362"/>
          </a:xfrm>
          <a:prstGeom prst="rect">
            <a:avLst/>
          </a:prstGeom>
          <a:noFill/>
          <a:ln w="9525">
            <a:noFill/>
          </a:ln>
        </p:spPr>
      </p:pic>
      <p:cxnSp>
        <p:nvCxnSpPr>
          <p:cNvPr id="5" name="Connecteur droit avec flèche 4"/>
          <p:cNvCxnSpPr/>
          <p:nvPr/>
        </p:nvCxnSpPr>
        <p:spPr>
          <a:xfrm rot="16200000" flipV="1">
            <a:off x="3163888" y="5186363"/>
            <a:ext cx="571500" cy="571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rot="16200000" flipV="1">
            <a:off x="7748588" y="4867275"/>
            <a:ext cx="571500" cy="571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itre 1"/>
          <p:cNvSpPr txBox="1"/>
          <p:nvPr/>
        </p:nvSpPr>
        <p:spPr>
          <a:xfrm>
            <a:off x="52070" y="204788"/>
            <a:ext cx="8229600" cy="654050"/>
          </a:xfrm>
          <a:prstGeom prst="rect">
            <a:avLst/>
          </a:prstGeom>
        </p:spPr>
        <p:txBody>
          <a:bodyPr/>
          <a:p>
            <a:pPr marR="0" algn="ctr" defTabSz="914400" fontAlgn="auto">
              <a:spcAft>
                <a:spcPts val="0"/>
              </a:spcAft>
              <a:buClrTx/>
              <a:buSzTx/>
              <a:buFontTx/>
              <a:buNone/>
              <a:defRPr/>
            </a:pPr>
            <a:r>
              <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 D and L </a:t>
            </a:r>
            <a:r>
              <a:rPr lang="fr-FR" sz="36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Notation</a:t>
            </a:r>
            <a:endPar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ppt_w*0.05"/>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anim calcmode="lin" valueType="num">
                                      <p:cBhvr>
                                        <p:cTn id="16" dur="500" fill="hold"/>
                                        <p:tgtEl>
                                          <p:spTgt spid="6"/>
                                        </p:tgtEl>
                                        <p:attrNameLst>
                                          <p:attrName>ppt_x</p:attrName>
                                        </p:attrNameLst>
                                      </p:cBhvr>
                                      <p:tavLst>
                                        <p:tav tm="0">
                                          <p:val>
                                            <p:strVal val="#ppt_x-.2"/>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Grouper 5"/>
          <p:cNvGrpSpPr/>
          <p:nvPr/>
        </p:nvGrpSpPr>
        <p:grpSpPr>
          <a:xfrm>
            <a:off x="304800" y="152400"/>
            <a:ext cx="8686800" cy="6578600"/>
            <a:chOff x="480" y="240"/>
            <a:chExt cx="13680" cy="10360"/>
          </a:xfrm>
        </p:grpSpPr>
        <p:sp>
          <p:nvSpPr>
            <p:cNvPr id="7" name="Zone de texte 6"/>
            <p:cNvSpPr txBox="1"/>
            <p:nvPr/>
          </p:nvSpPr>
          <p:spPr>
            <a:xfrm>
              <a:off x="480" y="240"/>
              <a:ext cx="13560" cy="10031"/>
            </a:xfrm>
            <a:prstGeom prst="rect">
              <a:avLst/>
            </a:prstGeom>
            <a:noFill/>
            <a:ln w="9525">
              <a:noFill/>
            </a:ln>
          </p:spPr>
          <p:txBody>
            <a:bodyPr>
              <a:spAutoFit/>
            </a:bodyPr>
            <a:p>
              <a:pPr algn="ctr" fontAlgn="auto">
                <a:spcAft>
                  <a:spcPts val="0"/>
                </a:spcAft>
                <a:buClrTx/>
                <a:buSzTx/>
                <a:buFontTx/>
                <a:defRPr/>
              </a:pPr>
              <a:r>
                <a:rPr lang="fr-FR" sz="3600" b="1" kern="0" noProof="0" dirty="0">
                  <a:solidFill>
                    <a:srgbClr val="00FF00"/>
                  </a:solidFill>
                  <a:effectLst>
                    <a:outerShdw blurRad="38100" dist="38100" dir="2700000" algn="tl">
                      <a:srgbClr val="000000"/>
                    </a:outerShdw>
                  </a:effectLst>
                  <a:latin typeface="+mj-lt"/>
                  <a:cs typeface="MS PGothic" panose="020B0600070205080204" pitchFamily="34" charset="-128"/>
                </a:rPr>
                <a:t>C- Optical activity  - polarized light</a:t>
              </a:r>
              <a:endParaRPr lang="fr-FR" sz="3600" b="1" kern="0" noProof="0" dirty="0">
                <a:solidFill>
                  <a:srgbClr val="00FF00"/>
                </a:solidFill>
                <a:effectLst>
                  <a:outerShdw blurRad="38100" dist="38100" dir="2700000" algn="tl">
                    <a:srgbClr val="000000"/>
                  </a:outerShdw>
                </a:effectLst>
                <a:latin typeface="+mj-lt"/>
                <a:cs typeface="MS PGothic" panose="020B0600070205080204" pitchFamily="34" charset="-128"/>
              </a:endParaRPr>
            </a:p>
            <a:p>
              <a:pPr eaLnBrk="0" hangingPunct="0"/>
              <a:endParaRPr>
                <a:latin typeface="Times" pitchFamily="18" charset="0"/>
              </a:endParaRPr>
            </a:p>
            <a:p>
              <a:pPr eaLnBrk="0" hangingPunct="0"/>
              <a:r>
                <a:rPr>
                  <a:solidFill>
                    <a:schemeClr val="tx1"/>
                  </a:solidFill>
                  <a:latin typeface="Times" pitchFamily="18" charset="0"/>
                </a:rPr>
                <a:t>Asymmetric carbon atom</a:t>
              </a:r>
              <a:endParaRPr>
                <a:solidFill>
                  <a:schemeClr val="tx1"/>
                </a:solidFill>
                <a:latin typeface="Times" pitchFamily="18" charset="0"/>
              </a:endParaRPr>
            </a:p>
            <a:p>
              <a:pPr eaLnBrk="0" hangingPunct="0"/>
              <a:endParaRPr>
                <a:solidFill>
                  <a:schemeClr val="tx1"/>
                </a:solidFill>
                <a:latin typeface="Times" pitchFamily="18" charset="0"/>
              </a:endParaRPr>
            </a:p>
            <a:p>
              <a:pPr eaLnBrk="0" hangingPunct="0"/>
              <a:r>
                <a:rPr>
                  <a:solidFill>
                    <a:schemeClr val="tx1"/>
                  </a:solidFill>
                  <a:latin typeface="Times" pitchFamily="18" charset="0"/>
                </a:rPr>
                <a:t>Chirality - Not superimposable</a:t>
              </a:r>
              <a:endParaRPr>
                <a:solidFill>
                  <a:schemeClr val="tx1"/>
                </a:solidFill>
                <a:latin typeface="Times" pitchFamily="18" charset="0"/>
              </a:endParaRPr>
            </a:p>
            <a:p>
              <a:pPr eaLnBrk="0" hangingPunct="0"/>
              <a:endParaRPr>
                <a:solidFill>
                  <a:schemeClr val="tx1"/>
                </a:solidFill>
                <a:latin typeface="Times" pitchFamily="18" charset="0"/>
              </a:endParaRPr>
            </a:p>
            <a:p>
              <a:pPr eaLnBrk="0" hangingPunct="0"/>
              <a:r>
                <a:rPr>
                  <a:solidFill>
                    <a:schemeClr val="tx1"/>
                  </a:solidFill>
                  <a:latin typeface="Times" pitchFamily="18" charset="0"/>
                </a:rPr>
                <a:t>Mirror image - </a:t>
              </a:r>
              <a:r>
                <a:rPr err="1">
                  <a:solidFill>
                    <a:schemeClr val="tx1"/>
                  </a:solidFill>
                  <a:latin typeface="Times" pitchFamily="18" charset="0"/>
                </a:rPr>
                <a:t>enantiomers</a:t>
              </a:r>
              <a:endParaRPr err="1">
                <a:solidFill>
                  <a:schemeClr val="tx1"/>
                </a:solidFill>
                <a:latin typeface="Times" pitchFamily="18" charset="0"/>
              </a:endParaRPr>
            </a:p>
            <a:p>
              <a:pPr eaLnBrk="0" hangingPunct="0"/>
              <a:endParaRPr>
                <a:solidFill>
                  <a:schemeClr val="tx1"/>
                </a:solidFill>
                <a:latin typeface="Times" pitchFamily="18" charset="0"/>
              </a:endParaRPr>
            </a:p>
            <a:p>
              <a:pPr eaLnBrk="0" hangingPunct="0"/>
              <a:r>
                <a:rPr>
                  <a:solidFill>
                    <a:schemeClr val="tx1"/>
                  </a:solidFill>
                  <a:latin typeface="Times" pitchFamily="18" charset="0"/>
                </a:rPr>
                <a:t>(+) </a:t>
              </a:r>
              <a:r>
                <a:rPr err="1">
                  <a:solidFill>
                    <a:schemeClr val="tx1"/>
                  </a:solidFill>
                  <a:latin typeface="Times" pitchFamily="18" charset="0"/>
                </a:rPr>
                <a:t>Dextrorotatory</a:t>
              </a:r>
              <a:r>
                <a:rPr>
                  <a:solidFill>
                    <a:schemeClr val="tx1"/>
                  </a:solidFill>
                  <a:latin typeface="Times" pitchFamily="18" charset="0"/>
                </a:rPr>
                <a:t> - right - clockwise</a:t>
              </a:r>
              <a:endParaRPr>
                <a:solidFill>
                  <a:schemeClr val="tx1"/>
                </a:solidFill>
                <a:latin typeface="Times" pitchFamily="18" charset="0"/>
              </a:endParaRPr>
            </a:p>
            <a:p>
              <a:pPr eaLnBrk="0" hangingPunct="0"/>
              <a:endParaRPr>
                <a:solidFill>
                  <a:schemeClr val="tx1"/>
                </a:solidFill>
                <a:latin typeface="Times" pitchFamily="18" charset="0"/>
              </a:endParaRPr>
            </a:p>
            <a:p>
              <a:pPr eaLnBrk="0" hangingPunct="0"/>
              <a:r>
                <a:rPr>
                  <a:solidFill>
                    <a:schemeClr val="tx1"/>
                  </a:solidFill>
                  <a:latin typeface="Times" pitchFamily="18" charset="0"/>
                </a:rPr>
                <a:t>(-) Levorotatory - left counterclockwise</a:t>
              </a:r>
              <a:endParaRPr>
                <a:solidFill>
                  <a:schemeClr val="tx1"/>
                </a:solidFill>
                <a:latin typeface="Times" pitchFamily="18" charset="0"/>
              </a:endParaRPr>
            </a:p>
            <a:p>
              <a:pPr eaLnBrk="0" hangingPunct="0"/>
              <a:endParaRPr>
                <a:solidFill>
                  <a:schemeClr val="tx1"/>
                </a:solidFill>
                <a:latin typeface="Times" pitchFamily="18" charset="0"/>
              </a:endParaRPr>
            </a:p>
            <a:p>
              <a:pPr eaLnBrk="0" hangingPunct="0"/>
              <a:r>
                <a:rPr>
                  <a:solidFill>
                    <a:schemeClr val="tx1"/>
                  </a:solidFill>
                  <a:latin typeface="Times" pitchFamily="18" charset="0"/>
                </a:rPr>
                <a:t>Na D Line passed through polarizing filters.</a:t>
              </a:r>
              <a:endParaRPr>
                <a:solidFill>
                  <a:schemeClr val="tx1"/>
                </a:solidFill>
                <a:latin typeface="Times" pitchFamily="18" charset="0"/>
              </a:endParaRPr>
            </a:p>
            <a:p>
              <a:pPr eaLnBrk="0" hangingPunct="0"/>
              <a:endParaRPr>
                <a:solidFill>
                  <a:schemeClr val="tx1"/>
                </a:solidFill>
                <a:latin typeface="Times" pitchFamily="18" charset="0"/>
              </a:endParaRPr>
            </a:p>
            <a:p>
              <a:pPr eaLnBrk="0" hangingPunct="0"/>
              <a:endParaRPr u="sng">
                <a:latin typeface="Times" pitchFamily="18" charset="0"/>
              </a:endParaRPr>
            </a:p>
            <a:p>
              <a:pPr eaLnBrk="0" hangingPunct="0">
                <a:spcBef>
                  <a:spcPct val="50000"/>
                </a:spcBef>
              </a:pPr>
            </a:p>
          </p:txBody>
        </p:sp>
        <p:pic>
          <p:nvPicPr>
            <p:cNvPr id="8" name="Image 7" descr="C:\VOETHRES\04_009.JPG"/>
            <p:cNvPicPr>
              <a:picLocks noChangeAspect="1"/>
            </p:cNvPicPr>
            <p:nvPr/>
          </p:nvPicPr>
          <p:blipFill>
            <a:blip r:embed="rId1"/>
            <a:stretch>
              <a:fillRect/>
            </a:stretch>
          </p:blipFill>
          <p:spPr>
            <a:xfrm>
              <a:off x="6720" y="1680"/>
              <a:ext cx="7440" cy="2825"/>
            </a:xfrm>
            <a:prstGeom prst="rect">
              <a:avLst/>
            </a:prstGeom>
            <a:noFill/>
            <a:ln w="9525" cap="flat" cmpd="sng">
              <a:solidFill>
                <a:schemeClr val="tx1"/>
              </a:solidFill>
              <a:prstDash val="solid"/>
              <a:miter/>
              <a:headEnd type="none" w="med" len="med"/>
              <a:tailEnd type="none" w="med" len="med"/>
            </a:ln>
          </p:spPr>
        </p:pic>
        <p:sp>
          <p:nvSpPr>
            <p:cNvPr id="9" name="Zone de texte 8"/>
            <p:cNvSpPr txBox="1"/>
            <p:nvPr/>
          </p:nvSpPr>
          <p:spPr>
            <a:xfrm>
              <a:off x="8280" y="5520"/>
              <a:ext cx="980" cy="1873"/>
            </a:xfrm>
            <a:prstGeom prst="rect">
              <a:avLst/>
            </a:prstGeom>
            <a:noFill/>
            <a:ln w="9525">
              <a:noFill/>
            </a:ln>
          </p:spPr>
          <p:txBody>
            <a:bodyPr wrap="none" anchor="t" anchorCtr="0">
              <a:spAutoFit/>
            </a:bodyPr>
            <a:p>
              <a:pPr eaLnBrk="0" hangingPunct="0"/>
              <a:r>
                <a:rPr sz="7200"/>
                <a:t>}</a:t>
              </a:r>
              <a:endParaRPr sz="7200"/>
            </a:p>
          </p:txBody>
        </p:sp>
        <p:sp>
          <p:nvSpPr>
            <p:cNvPr id="10" name="Zone de texte 9"/>
            <p:cNvSpPr txBox="1"/>
            <p:nvPr/>
          </p:nvSpPr>
          <p:spPr>
            <a:xfrm>
              <a:off x="9600" y="4920"/>
              <a:ext cx="3720" cy="3020"/>
            </a:xfrm>
            <a:prstGeom prst="rect">
              <a:avLst/>
            </a:prstGeom>
            <a:solidFill>
              <a:schemeClr val="bg1"/>
            </a:solidFill>
            <a:ln w="9525">
              <a:noFill/>
            </a:ln>
          </p:spPr>
          <p:txBody>
            <a:bodyPr>
              <a:spAutoFit/>
            </a:bodyPr>
            <a:p>
              <a:pPr algn="ctr" eaLnBrk="0" hangingPunct="0">
                <a:spcBef>
                  <a:spcPct val="50000"/>
                </a:spcBef>
              </a:pPr>
              <a:r>
                <a:rPr b="1"/>
                <a:t>Operational definition only cannot predict absolute configurations</a:t>
              </a:r>
              <a:endParaRPr b="1"/>
            </a:p>
          </p:txBody>
        </p:sp>
        <p:pic>
          <p:nvPicPr>
            <p:cNvPr id="11" name="Image 10" descr="C:\Documents and Settings\glegge\My Documents\Teaching\3304\Lecture 1\text.jpg"/>
            <p:cNvPicPr>
              <a:picLocks noChangeAspect="1"/>
            </p:cNvPicPr>
            <p:nvPr/>
          </p:nvPicPr>
          <p:blipFill>
            <a:blip r:embed="rId2"/>
            <a:stretch>
              <a:fillRect/>
            </a:stretch>
          </p:blipFill>
          <p:spPr>
            <a:xfrm>
              <a:off x="1800" y="8760"/>
              <a:ext cx="10720" cy="1840"/>
            </a:xfrm>
            <a:prstGeom prst="rect">
              <a:avLst/>
            </a:prstGeom>
            <a:noFill/>
            <a:ln w="9525">
              <a:noFill/>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345440" y="134938"/>
            <a:ext cx="8229600" cy="1011238"/>
          </a:xfrm>
          <a:prstGeom prst="rect">
            <a:avLst/>
          </a:prstGeom>
        </p:spPr>
        <p:txBody>
          <a:bodyPr>
            <a:normAutofit lnSpcReduction="10000"/>
          </a:bodyPr>
          <a:lstStyle/>
          <a:p>
            <a:pPr marR="0" algn="ctr" defTabSz="914400" fontAlgn="auto">
              <a:spcAft>
                <a:spcPts val="0"/>
              </a:spcAft>
              <a:buClrTx/>
              <a:buSzTx/>
              <a:buFontTx/>
              <a:buNone/>
              <a:defRPr/>
            </a:pP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D- Ionic properties (or acid-base properties of amino acids)</a:t>
            </a:r>
            <a:endPar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214313" y="1157288"/>
            <a:ext cx="8715375" cy="3400425"/>
          </a:xfrm>
          <a:prstGeom prst="rect">
            <a:avLst/>
          </a:prstGeom>
        </p:spPr>
        <p:txBody>
          <a:bodyPr/>
          <a:lstStyle/>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Les aminoacides </a:t>
            </a:r>
            <a:r>
              <a:rPr kumimoji="0" 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possèdent </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deux groupements </a:t>
            </a:r>
            <a:r>
              <a:rPr kumimoji="0" lang="fr-FR"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ionisables</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à PH convenable,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1143000" marR="0" lvl="2" indent="-228600" algn="l" defTabSz="914400" rtl="0" eaLnBrk="1" fontAlgn="base" latinLnBrk="0" hangingPunct="1">
              <a:lnSpc>
                <a:spcPct val="115000"/>
              </a:lnSpc>
              <a:spcBef>
                <a:spcPct val="20000"/>
              </a:spcBef>
              <a:spcAft>
                <a:spcPct val="0"/>
              </a:spcAft>
              <a:buClr>
                <a:schemeClr val="accent2"/>
              </a:buClr>
              <a:buSzPct val="90000"/>
              <a:buFont typeface="Wingdings" panose="05000000000000000000" pitchFamily="2" charset="2"/>
              <a:buChar char="§"/>
              <a:defRPr/>
            </a:pPr>
            <a:r>
              <a:rPr kumimoji="0" lang="fr-FR" sz="20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n-cs"/>
              </a:rPr>
              <a:t>1 fonction acide -COOH et </a:t>
            </a:r>
            <a:endParaRPr kumimoji="0" lang="fr-FR" sz="20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n-cs"/>
            </a:endParaRPr>
          </a:p>
          <a:p>
            <a:pPr marL="1143000" marR="0" lvl="2" indent="-228600" algn="l" defTabSz="914400" rtl="0" eaLnBrk="1" fontAlgn="base" latinLnBrk="0" hangingPunct="1">
              <a:lnSpc>
                <a:spcPct val="115000"/>
              </a:lnSpc>
              <a:spcBef>
                <a:spcPct val="20000"/>
              </a:spcBef>
              <a:spcAft>
                <a:spcPct val="0"/>
              </a:spcAft>
              <a:buClr>
                <a:schemeClr val="accent2"/>
              </a:buClr>
              <a:buSzPct val="90000"/>
              <a:buFont typeface="Wingdings" panose="05000000000000000000" pitchFamily="2" charset="2"/>
              <a:buChar char="§"/>
              <a:defRPr/>
            </a:pPr>
            <a:r>
              <a:rPr kumimoji="0" lang="fr-FR" sz="20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n-cs"/>
              </a:rPr>
              <a:t>1 fonction basique -NH2. </a:t>
            </a:r>
            <a:endParaRPr kumimoji="0" lang="fr-FR" sz="20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n-cs"/>
            </a:endParaRPr>
          </a:p>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Ils prennent la forme dipolaire ou ion mixte, ce sont des </a:t>
            </a:r>
            <a:r>
              <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molécules </a:t>
            </a:r>
            <a:r>
              <a:rPr kumimoji="0" lang="fr-FR" b="1" kern="0" cap="none" spc="0" normalizeH="0" baseline="0" noProof="0" dirty="0" err="1">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amphotéres</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Ils peuvent agir comme des acides et comme des bases.</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lnSpc>
                <a:spcPct val="115000"/>
              </a:lnSpc>
              <a:spcBef>
                <a:spcPct val="20000"/>
              </a:spcBef>
              <a:buClr>
                <a:schemeClr val="hlink"/>
              </a:buClr>
              <a:buSzPct val="90000"/>
              <a:buFontTx/>
              <a:buNone/>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lnSpc>
                <a:spcPct val="115000"/>
              </a:lnSpc>
              <a:spcBef>
                <a:spcPct val="20000"/>
              </a:spcBef>
              <a:buClr>
                <a:schemeClr val="hlink"/>
              </a:buClr>
              <a:buSzPct val="90000"/>
              <a:buFontTx/>
              <a:buNone/>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grpSp>
        <p:nvGrpSpPr>
          <p:cNvPr id="9" name="Group 59"/>
          <p:cNvGrpSpPr/>
          <p:nvPr/>
        </p:nvGrpSpPr>
        <p:grpSpPr>
          <a:xfrm>
            <a:off x="4017645" y="4470400"/>
            <a:ext cx="2152650" cy="2357438"/>
            <a:chOff x="1866" y="2450"/>
            <a:chExt cx="1356" cy="1485"/>
          </a:xfrm>
        </p:grpSpPr>
        <p:grpSp>
          <p:nvGrpSpPr>
            <p:cNvPr id="22553" name="Group 53"/>
            <p:cNvGrpSpPr/>
            <p:nvPr/>
          </p:nvGrpSpPr>
          <p:grpSpPr>
            <a:xfrm>
              <a:off x="1924" y="2450"/>
              <a:ext cx="1226" cy="1186"/>
              <a:chOff x="1924" y="2450"/>
              <a:chExt cx="1226" cy="1186"/>
            </a:xfrm>
          </p:grpSpPr>
          <p:grpSp>
            <p:nvGrpSpPr>
              <p:cNvPr id="22555" name="Group 25"/>
              <p:cNvGrpSpPr/>
              <p:nvPr/>
            </p:nvGrpSpPr>
            <p:grpSpPr>
              <a:xfrm>
                <a:off x="2421" y="2450"/>
                <a:ext cx="599" cy="1186"/>
                <a:chOff x="1432" y="3452"/>
                <a:chExt cx="599" cy="1186"/>
              </a:xfrm>
            </p:grpSpPr>
            <p:sp>
              <p:nvSpPr>
                <p:cNvPr id="22562" name="Text Box 26"/>
                <p:cNvSpPr txBox="1"/>
                <p:nvPr/>
              </p:nvSpPr>
              <p:spPr>
                <a:xfrm>
                  <a:off x="1447" y="4354"/>
                  <a:ext cx="580" cy="284"/>
                </a:xfrm>
                <a:prstGeom prst="rect">
                  <a:avLst/>
                </a:prstGeom>
                <a:noFill/>
                <a:ln w="9525">
                  <a:noFill/>
                </a:ln>
              </p:spPr>
              <p:txBody>
                <a:bodyPr wrap="none">
                  <a:spAutoFit/>
                </a:bodyPr>
                <a:p>
                  <a:r>
                    <a:rPr lang="fr-FR" b="1" dirty="0">
                      <a:solidFill>
                        <a:srgbClr val="FF0000"/>
                      </a:solidFill>
                      <a:latin typeface="Arial" panose="020B0604020202020204" pitchFamily="34" charset="0"/>
                    </a:rPr>
                    <a:t>NH3</a:t>
                  </a:r>
                  <a:r>
                    <a:rPr lang="fr-FR" sz="3200" b="1" baseline="30000" dirty="0">
                      <a:solidFill>
                        <a:srgbClr val="FF0000"/>
                      </a:solidFill>
                      <a:latin typeface="Arial" panose="020B0604020202020204" pitchFamily="34" charset="0"/>
                    </a:rPr>
                    <a:t>+</a:t>
                  </a:r>
                  <a:endParaRPr lang="fr-FR" sz="3200" b="1" baseline="30000" dirty="0">
                    <a:solidFill>
                      <a:srgbClr val="FF0000"/>
                    </a:solidFill>
                    <a:latin typeface="Arial" panose="020B0604020202020204" pitchFamily="34" charset="0"/>
                  </a:endParaRPr>
                </a:p>
              </p:txBody>
            </p:sp>
            <p:sp>
              <p:nvSpPr>
                <p:cNvPr id="22563" name="Text Box 27"/>
                <p:cNvSpPr txBox="1"/>
                <p:nvPr/>
              </p:nvSpPr>
              <p:spPr>
                <a:xfrm>
                  <a:off x="1437" y="3452"/>
                  <a:ext cx="594" cy="290"/>
                </a:xfrm>
                <a:prstGeom prst="rect">
                  <a:avLst/>
                </a:prstGeom>
                <a:noFill/>
                <a:ln w="9525">
                  <a:noFill/>
                </a:ln>
              </p:spPr>
              <p:txBody>
                <a:bodyPr wrap="none">
                  <a:spAutoFit/>
                </a:bodyPr>
                <a:p>
                  <a:r>
                    <a:rPr b="1" dirty="0">
                      <a:latin typeface="Arial" panose="020B0604020202020204" pitchFamily="34" charset="0"/>
                    </a:rPr>
                    <a:t>C</a:t>
                  </a:r>
                  <a:r>
                    <a:rPr lang="fr-FR" b="1" dirty="0">
                      <a:latin typeface="Arial" panose="020B0604020202020204" pitchFamily="34" charset="0"/>
                    </a:rPr>
                    <a:t>OO</a:t>
                  </a:r>
                  <a:r>
                    <a:rPr lang="fr-FR" sz="3200" b="1" baseline="30000" dirty="0">
                      <a:latin typeface="Arial" panose="020B0604020202020204" pitchFamily="34" charset="0"/>
                    </a:rPr>
                    <a:t>-</a:t>
                  </a:r>
                  <a:endParaRPr lang="fr-FR" sz="3200" b="1" baseline="30000" dirty="0">
                    <a:latin typeface="Arial" panose="020B0604020202020204" pitchFamily="34" charset="0"/>
                  </a:endParaRPr>
                </a:p>
              </p:txBody>
            </p:sp>
            <p:sp>
              <p:nvSpPr>
                <p:cNvPr id="22564" name="Text Box 28"/>
                <p:cNvSpPr txBox="1"/>
                <p:nvPr/>
              </p:nvSpPr>
              <p:spPr>
                <a:xfrm>
                  <a:off x="1432" y="3923"/>
                  <a:ext cx="393" cy="290"/>
                </a:xfrm>
                <a:prstGeom prst="rect">
                  <a:avLst/>
                </a:prstGeom>
                <a:noFill/>
                <a:ln w="9525">
                  <a:noFill/>
                </a:ln>
              </p:spPr>
              <p:txBody>
                <a:bodyPr wrap="none">
                  <a:spAutoFit/>
                </a:bodyPr>
                <a:p>
                  <a:r>
                    <a:rPr b="1" dirty="0">
                      <a:latin typeface="Arial" panose="020B0604020202020204" pitchFamily="34" charset="0"/>
                    </a:rPr>
                    <a:t>C</a:t>
                  </a:r>
                  <a:r>
                    <a:rPr lang="fr-FR" b="1" dirty="0">
                      <a:latin typeface="Arial" panose="020B0604020202020204" pitchFamily="34" charset="0"/>
                    </a:rPr>
                    <a:t>H</a:t>
                  </a:r>
                  <a:endParaRPr lang="fr-FR" b="1" dirty="0">
                    <a:latin typeface="Arial" panose="020B0604020202020204" pitchFamily="34" charset="0"/>
                  </a:endParaRPr>
                </a:p>
              </p:txBody>
            </p:sp>
            <p:sp>
              <p:nvSpPr>
                <p:cNvPr id="22565" name="Line 29"/>
                <p:cNvSpPr/>
                <p:nvPr/>
              </p:nvSpPr>
              <p:spPr>
                <a:xfrm>
                  <a:off x="1558" y="4159"/>
                  <a:ext cx="0" cy="227"/>
                </a:xfrm>
                <a:prstGeom prst="line">
                  <a:avLst/>
                </a:prstGeom>
                <a:ln w="38100" cap="flat" cmpd="sng">
                  <a:solidFill>
                    <a:schemeClr val="tx1"/>
                  </a:solidFill>
                  <a:prstDash val="solid"/>
                  <a:headEnd type="none" w="med" len="med"/>
                  <a:tailEnd type="none" w="med" len="med"/>
                </a:ln>
              </p:spPr>
            </p:sp>
            <p:sp>
              <p:nvSpPr>
                <p:cNvPr id="22566" name="Line 30"/>
                <p:cNvSpPr/>
                <p:nvPr/>
              </p:nvSpPr>
              <p:spPr>
                <a:xfrm>
                  <a:off x="1558" y="3725"/>
                  <a:ext cx="0" cy="227"/>
                </a:xfrm>
                <a:prstGeom prst="line">
                  <a:avLst/>
                </a:prstGeom>
                <a:ln w="38100" cap="flat" cmpd="sng">
                  <a:solidFill>
                    <a:schemeClr val="tx1"/>
                  </a:solidFill>
                  <a:prstDash val="solid"/>
                  <a:headEnd type="none" w="med" len="med"/>
                  <a:tailEnd type="none" w="med" len="med"/>
                </a:ln>
              </p:spPr>
            </p:sp>
          </p:grpSp>
          <p:grpSp>
            <p:nvGrpSpPr>
              <p:cNvPr id="22556" name="Group 46"/>
              <p:cNvGrpSpPr/>
              <p:nvPr/>
            </p:nvGrpSpPr>
            <p:grpSpPr>
              <a:xfrm>
                <a:off x="2637" y="2912"/>
                <a:ext cx="513" cy="290"/>
                <a:chOff x="2646" y="2912"/>
                <a:chExt cx="513" cy="290"/>
              </a:xfrm>
            </p:grpSpPr>
            <p:sp>
              <p:nvSpPr>
                <p:cNvPr id="22560" name="Text Box 40"/>
                <p:cNvSpPr txBox="1"/>
                <p:nvPr/>
              </p:nvSpPr>
              <p:spPr>
                <a:xfrm>
                  <a:off x="2905" y="2912"/>
                  <a:ext cx="254" cy="290"/>
                </a:xfrm>
                <a:prstGeom prst="rect">
                  <a:avLst/>
                </a:prstGeom>
                <a:noFill/>
                <a:ln w="9525">
                  <a:noFill/>
                </a:ln>
              </p:spPr>
              <p:txBody>
                <a:bodyPr wrap="none">
                  <a:spAutoFit/>
                </a:bodyPr>
                <a:p>
                  <a:r>
                    <a:rPr lang="fr-FR" b="1" dirty="0">
                      <a:solidFill>
                        <a:schemeClr val="tx1"/>
                      </a:solidFill>
                      <a:latin typeface="Arial" panose="020B0604020202020204" pitchFamily="34" charset="0"/>
                    </a:rPr>
                    <a:t>H</a:t>
                  </a:r>
                  <a:endParaRPr lang="fr-FR" b="1" baseline="-25000" dirty="0">
                    <a:solidFill>
                      <a:schemeClr val="tx1"/>
                    </a:solidFill>
                    <a:latin typeface="Arial" panose="020B0604020202020204" pitchFamily="34" charset="0"/>
                  </a:endParaRPr>
                </a:p>
              </p:txBody>
            </p:sp>
            <p:sp>
              <p:nvSpPr>
                <p:cNvPr id="22561" name="Line 42"/>
                <p:cNvSpPr/>
                <p:nvPr/>
              </p:nvSpPr>
              <p:spPr>
                <a:xfrm>
                  <a:off x="2646" y="3065"/>
                  <a:ext cx="283" cy="0"/>
                </a:xfrm>
                <a:prstGeom prst="line">
                  <a:avLst/>
                </a:prstGeom>
                <a:ln w="38100" cap="flat" cmpd="sng">
                  <a:solidFill>
                    <a:schemeClr val="tx1"/>
                  </a:solidFill>
                  <a:prstDash val="solid"/>
                  <a:headEnd type="none" w="med" len="med"/>
                  <a:tailEnd type="none" w="med" len="med"/>
                </a:ln>
              </p:spPr>
            </p:sp>
          </p:grpSp>
          <p:grpSp>
            <p:nvGrpSpPr>
              <p:cNvPr id="22557" name="Group 45"/>
              <p:cNvGrpSpPr/>
              <p:nvPr/>
            </p:nvGrpSpPr>
            <p:grpSpPr>
              <a:xfrm>
                <a:off x="1924" y="2921"/>
                <a:ext cx="530" cy="290"/>
                <a:chOff x="1924" y="2921"/>
                <a:chExt cx="530" cy="290"/>
              </a:xfrm>
            </p:grpSpPr>
            <p:sp>
              <p:nvSpPr>
                <p:cNvPr id="22558" name="Text Box 39"/>
                <p:cNvSpPr txBox="1"/>
                <p:nvPr/>
              </p:nvSpPr>
              <p:spPr>
                <a:xfrm>
                  <a:off x="1924" y="2921"/>
                  <a:ext cx="254" cy="290"/>
                </a:xfrm>
                <a:prstGeom prst="rect">
                  <a:avLst/>
                </a:prstGeom>
                <a:noFill/>
                <a:ln w="9525">
                  <a:noFill/>
                </a:ln>
              </p:spPr>
              <p:txBody>
                <a:bodyPr wrap="none">
                  <a:spAutoFit/>
                </a:bodyPr>
                <a:p>
                  <a:r>
                    <a:rPr lang="fr-FR" b="1" dirty="0">
                      <a:solidFill>
                        <a:schemeClr val="tx2"/>
                      </a:solidFill>
                      <a:latin typeface="Arial" panose="020B0604020202020204" pitchFamily="34" charset="0"/>
                    </a:rPr>
                    <a:t>R</a:t>
                  </a:r>
                  <a:endParaRPr lang="fr-FR" b="1" dirty="0">
                    <a:solidFill>
                      <a:schemeClr val="tx2"/>
                    </a:solidFill>
                    <a:latin typeface="Arial" panose="020B0604020202020204" pitchFamily="34" charset="0"/>
                  </a:endParaRPr>
                </a:p>
              </p:txBody>
            </p:sp>
            <p:sp>
              <p:nvSpPr>
                <p:cNvPr id="22559" name="Line 44"/>
                <p:cNvSpPr/>
                <p:nvPr/>
              </p:nvSpPr>
              <p:spPr>
                <a:xfrm>
                  <a:off x="2171" y="3058"/>
                  <a:ext cx="283" cy="0"/>
                </a:xfrm>
                <a:prstGeom prst="line">
                  <a:avLst/>
                </a:prstGeom>
                <a:ln w="38100" cap="flat" cmpd="sng">
                  <a:solidFill>
                    <a:schemeClr val="tx1"/>
                  </a:solidFill>
                  <a:prstDash val="solid"/>
                  <a:headEnd type="none" w="med" len="med"/>
                  <a:tailEnd type="none" w="med" len="med"/>
                </a:ln>
              </p:spPr>
            </p:sp>
          </p:grpSp>
        </p:grpSp>
        <p:sp>
          <p:nvSpPr>
            <p:cNvPr id="22554" name="Text Box 56"/>
            <p:cNvSpPr txBox="1"/>
            <p:nvPr/>
          </p:nvSpPr>
          <p:spPr>
            <a:xfrm>
              <a:off x="1866" y="3645"/>
              <a:ext cx="1356" cy="290"/>
            </a:xfrm>
            <a:prstGeom prst="rect">
              <a:avLst/>
            </a:prstGeom>
            <a:noFill/>
            <a:ln w="9525" cap="flat" cmpd="sng">
              <a:solidFill>
                <a:srgbClr val="800080"/>
              </a:solidFill>
              <a:prstDash val="solid"/>
              <a:miter/>
              <a:headEnd type="none" w="med" len="med"/>
              <a:tailEnd type="none" w="med" len="med"/>
            </a:ln>
          </p:spPr>
          <p:txBody>
            <a:bodyPr wrap="none">
              <a:spAutoFit/>
            </a:bodyPr>
            <a:p>
              <a:r>
                <a:rPr lang="fr-FR" b="1" dirty="0">
                  <a:solidFill>
                    <a:srgbClr val="00FF00"/>
                  </a:solidFill>
                  <a:latin typeface="Arial" panose="020B0604020202020204" pitchFamily="34" charset="0"/>
                </a:rPr>
                <a:t>L-Amino Acid</a:t>
              </a:r>
              <a:endParaRPr lang="fr-FR" b="1" dirty="0">
                <a:solidFill>
                  <a:srgbClr val="00FF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Rectangle 3"/>
          <p:cNvSpPr>
            <a:spLocks noGrp="1" noChangeArrowheads="1"/>
          </p:cNvSpPr>
          <p:nvPr>
            <p:ph idx="1" hasCustomPrompt="1"/>
          </p:nvPr>
        </p:nvSpPr>
        <p:spPr>
          <a:xfrm>
            <a:off x="770255" y="705485"/>
            <a:ext cx="7604760" cy="4965700"/>
          </a:xfrm>
        </p:spPr>
        <p:txBody>
          <a:bodyPr vert="horz" wrap="square" lIns="91440" tIns="45720" rIns="91440" bIns="45720" numCol="1" anchor="t" anchorCtr="0" compatLnSpc="1"/>
          <a:lstStyle/>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4. Structure et propriétés physico-chimiques des acides aminés, peptides et protéines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     4.1. Les acides aminés, les peptides, les protéines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     4.2. Structure (primaire et secondaire, tertiaire et quaternaire)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     4.3. Propriétés et effet des traitements (solubilité, comportement électro phorétique,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dénaturation.)</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    4.4. Séparation des protéines</a:t>
            </a:r>
            <a:b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b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ZoneTexte 11"/>
          <p:cNvSpPr txBox="1"/>
          <p:nvPr/>
        </p:nvSpPr>
        <p:spPr>
          <a:xfrm>
            <a:off x="0" y="117475"/>
            <a:ext cx="9144000" cy="7232650"/>
          </a:xfrm>
          <a:prstGeom prst="rect">
            <a:avLst/>
          </a:prstGeom>
          <a:noFill/>
          <a:ln w="9525">
            <a:noFill/>
          </a:ln>
        </p:spPr>
        <p:txBody>
          <a:bodyPr>
            <a:spAutoFit/>
          </a:bodyPr>
          <a:p>
            <a:r>
              <a:rPr sz="3200" b="1" dirty="0">
                <a:latin typeface="Arial" panose="020B0604020202020204" pitchFamily="34" charset="0"/>
              </a:rPr>
              <a:t>Quand</a:t>
            </a:r>
            <a:r>
              <a:rPr dirty="0">
                <a:latin typeface="Arial" panose="020B0604020202020204" pitchFamily="34" charset="0"/>
              </a:rPr>
              <a:t> un acide aminé cristallisé est dissous dans l'eau, il se comporte comme un ion polaire qui peut :</a:t>
            </a:r>
            <a:endParaRPr dirty="0">
              <a:latin typeface="Arial" panose="020B0604020202020204" pitchFamily="34" charset="0"/>
            </a:endParaRPr>
          </a:p>
          <a:p>
            <a:pPr>
              <a:buChar char="-"/>
            </a:pPr>
            <a:r>
              <a:rPr b="1" dirty="0">
                <a:latin typeface="Arial" panose="020B0604020202020204" pitchFamily="34" charset="0"/>
              </a:rPr>
              <a:t>agir comme un acide (donneur de protons)</a:t>
            </a:r>
            <a:endParaRPr b="1" dirty="0">
              <a:latin typeface="Arial" panose="020B0604020202020204" pitchFamily="34" charset="0"/>
            </a:endParaRPr>
          </a:p>
          <a:p>
            <a:pPr>
              <a:buChar char="-"/>
            </a:pPr>
            <a:endParaRPr dirty="0">
              <a:latin typeface="Arial" panose="020B0604020202020204" pitchFamily="34" charset="0"/>
            </a:endParaRPr>
          </a:p>
          <a:p>
            <a:pPr>
              <a:buChar char="-"/>
            </a:pPr>
            <a:endParaRPr dirty="0">
              <a:latin typeface="Arial" panose="020B0604020202020204" pitchFamily="34" charset="0"/>
            </a:endParaRPr>
          </a:p>
          <a:p>
            <a:pPr>
              <a:buChar char="-"/>
            </a:pPr>
            <a:endParaRPr dirty="0">
              <a:latin typeface="Arial" panose="020B0604020202020204" pitchFamily="34" charset="0"/>
            </a:endParaRPr>
          </a:p>
          <a:p>
            <a:pPr>
              <a:buChar char="-"/>
            </a:pPr>
            <a:endParaRPr dirty="0">
              <a:latin typeface="Arial" panose="020B0604020202020204" pitchFamily="34" charset="0"/>
            </a:endParaRPr>
          </a:p>
          <a:p>
            <a:pPr>
              <a:buChar char="-"/>
            </a:pPr>
            <a:endParaRPr dirty="0">
              <a:latin typeface="Arial" panose="020B0604020202020204" pitchFamily="34" charset="0"/>
            </a:endParaRPr>
          </a:p>
          <a:p>
            <a:pPr>
              <a:buChar char="-"/>
            </a:pPr>
            <a:endParaRPr dirty="0">
              <a:latin typeface="Arial" panose="020B0604020202020204" pitchFamily="34" charset="0"/>
            </a:endParaRPr>
          </a:p>
          <a:p>
            <a:pPr>
              <a:buChar char="-"/>
            </a:pPr>
            <a:r>
              <a:rPr b="1" dirty="0">
                <a:latin typeface="Arial" panose="020B0604020202020204" pitchFamily="34" charset="0"/>
              </a:rPr>
              <a:t>comme une base </a:t>
            </a:r>
            <a:endParaRPr b="1" dirty="0">
              <a:latin typeface="Arial" panose="020B0604020202020204" pitchFamily="34" charset="0"/>
            </a:endParaRPr>
          </a:p>
          <a:p>
            <a:r>
              <a:rPr b="1" dirty="0">
                <a:latin typeface="Arial" panose="020B0604020202020204" pitchFamily="34" charset="0"/>
              </a:rPr>
              <a:t>(accepteur de protons)</a:t>
            </a:r>
            <a:endParaRPr b="1" dirty="0">
              <a:latin typeface="Arial" panose="020B0604020202020204" pitchFamily="34" charset="0"/>
            </a:endParaRPr>
          </a:p>
          <a:p>
            <a:pPr>
              <a:buChar char="-"/>
            </a:pPr>
            <a:endParaRPr dirty="0">
              <a:latin typeface="Arial" panose="020B0604020202020204" pitchFamily="34" charset="0"/>
            </a:endParaRPr>
          </a:p>
          <a:p>
            <a:endParaRPr dirty="0">
              <a:latin typeface="Arial" panose="020B0604020202020204" pitchFamily="34" charset="0"/>
            </a:endParaRPr>
          </a:p>
          <a:p>
            <a:pPr>
              <a:buChar char="-"/>
            </a:pPr>
            <a:endParaRPr dirty="0">
              <a:latin typeface="Arial" panose="020B0604020202020204" pitchFamily="34" charset="0"/>
            </a:endParaRPr>
          </a:p>
          <a:p>
            <a:endParaRPr dirty="0">
              <a:latin typeface="Arial" panose="020B0604020202020204" pitchFamily="34" charset="0"/>
            </a:endParaRPr>
          </a:p>
          <a:p>
            <a:pPr>
              <a:buChar char="-"/>
            </a:pPr>
            <a:endParaRPr dirty="0">
              <a:latin typeface="Arial" panose="020B0604020202020204" pitchFamily="34" charset="0"/>
            </a:endParaRPr>
          </a:p>
          <a:p>
            <a:r>
              <a:rPr dirty="0">
                <a:latin typeface="Arial" panose="020B0604020202020204" pitchFamily="34" charset="0"/>
              </a:rPr>
              <a:t>Les substances ayant cette double propriété sont dites « </a:t>
            </a:r>
            <a:r>
              <a:rPr b="1" i="1" dirty="0">
                <a:latin typeface="Arial" panose="020B0604020202020204" pitchFamily="34" charset="0"/>
              </a:rPr>
              <a:t>amphotères »</a:t>
            </a:r>
            <a:r>
              <a:rPr dirty="0">
                <a:latin typeface="Arial" panose="020B0604020202020204" pitchFamily="34" charset="0"/>
              </a:rPr>
              <a:t>.</a:t>
            </a:r>
            <a:endParaRPr dirty="0">
              <a:latin typeface="Arial" panose="020B0604020202020204" pitchFamily="34" charset="0"/>
            </a:endParaRPr>
          </a:p>
          <a:p>
            <a:endParaRPr dirty="0">
              <a:latin typeface="Arial" panose="020B0604020202020204" pitchFamily="34" charset="0"/>
            </a:endParaRPr>
          </a:p>
        </p:txBody>
      </p:sp>
      <p:pic>
        <p:nvPicPr>
          <p:cNvPr id="26627" name="Picture 8"/>
          <p:cNvPicPr>
            <a:picLocks noChangeAspect="1"/>
          </p:cNvPicPr>
          <p:nvPr/>
        </p:nvPicPr>
        <p:blipFill>
          <a:blip r:embed="rId1"/>
          <a:stretch>
            <a:fillRect/>
          </a:stretch>
        </p:blipFill>
        <p:spPr>
          <a:xfrm>
            <a:off x="3790950" y="1473200"/>
            <a:ext cx="5057775" cy="2081213"/>
          </a:xfrm>
          <a:prstGeom prst="rect">
            <a:avLst/>
          </a:prstGeom>
          <a:noFill/>
          <a:ln w="12700">
            <a:noFill/>
          </a:ln>
        </p:spPr>
      </p:pic>
      <p:pic>
        <p:nvPicPr>
          <p:cNvPr id="26628" name="Picture 9"/>
          <p:cNvPicPr>
            <a:picLocks noChangeAspect="1"/>
          </p:cNvPicPr>
          <p:nvPr/>
        </p:nvPicPr>
        <p:blipFill>
          <a:blip r:embed="rId1"/>
          <a:stretch>
            <a:fillRect/>
          </a:stretch>
        </p:blipFill>
        <p:spPr>
          <a:xfrm>
            <a:off x="3794125" y="3957638"/>
            <a:ext cx="5043488" cy="2041525"/>
          </a:xfrm>
          <a:prstGeom prst="rect">
            <a:avLst/>
          </a:prstGeom>
          <a:noFill/>
          <a:ln w="1270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u contenu 2"/>
          <p:cNvSpPr txBox="1"/>
          <p:nvPr/>
        </p:nvSpPr>
        <p:spPr>
          <a:xfrm>
            <a:off x="122238" y="427038"/>
            <a:ext cx="9144000" cy="1857375"/>
          </a:xfrm>
          <a:prstGeom prst="rect">
            <a:avLst/>
          </a:prstGeom>
        </p:spPr>
        <p:txBody>
          <a:bodyPr/>
          <a:lstStyle/>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en-US" altLang="fr-FR" sz="26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 simple α-amino monamine monocarboxylic acid, like alanine, is a diprotic acid when fully protonated.</a:t>
            </a:r>
            <a:endParaRPr kumimoji="0" lang="en-US" altLang="fr-FR" sz="26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endParaRPr kumimoji="0" lang="en-US" altLang="fr-FR" sz="26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pic>
        <p:nvPicPr>
          <p:cNvPr id="27651" name="Picture 3"/>
          <p:cNvPicPr>
            <a:picLocks noChangeAspect="1"/>
          </p:cNvPicPr>
          <p:nvPr/>
        </p:nvPicPr>
        <p:blipFill>
          <a:blip r:embed="rId2"/>
          <a:stretch>
            <a:fillRect/>
          </a:stretch>
        </p:blipFill>
        <p:spPr>
          <a:xfrm>
            <a:off x="357188" y="2714625"/>
            <a:ext cx="8572500" cy="2357438"/>
          </a:xfrm>
          <a:prstGeom prst="rect">
            <a:avLst/>
          </a:prstGeom>
          <a:noFill/>
          <a:ln w="1270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233680" y="138430"/>
            <a:ext cx="4470400" cy="511175"/>
          </a:xfrm>
          <a:prstGeom prst="rect">
            <a:avLst/>
          </a:prstGeom>
        </p:spPr>
        <p:txBody>
          <a:bodyPr>
            <a:noAutofit/>
          </a:bodyPr>
          <a:lstStyle/>
          <a:p>
            <a:pPr marL="457200" marR="0" indent="-457200" algn="ctr" defTabSz="914400" fontAlgn="auto">
              <a:spcAft>
                <a:spcPts val="0"/>
              </a:spcAft>
              <a:buClrTx/>
              <a:buSzTx/>
              <a:buFont typeface="Arial" panose="020B0604020202020204" pitchFamily="34" charset="0"/>
              <a:buChar char="•"/>
              <a:defRPr/>
            </a:pPr>
            <a:r>
              <a:rPr kumimoji="0" lang="fr-FR" sz="28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Ionization, effect of pH.</a:t>
            </a:r>
            <a:endParaRPr kumimoji="0" lang="fr-FR" sz="28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endParaRPr>
          </a:p>
        </p:txBody>
      </p:sp>
      <p:sp>
        <p:nvSpPr>
          <p:cNvPr id="3" name="Espace réservé du contenu 2"/>
          <p:cNvSpPr txBox="1"/>
          <p:nvPr/>
        </p:nvSpPr>
        <p:spPr>
          <a:xfrm>
            <a:off x="214630" y="757555"/>
            <a:ext cx="8338820" cy="2929255"/>
          </a:xfrm>
          <a:prstGeom prst="rect">
            <a:avLst/>
          </a:prstGeom>
        </p:spPr>
        <p:txBody>
          <a:bodyPr/>
          <a:lstStyle/>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en-US" alt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The dipolar form can:</a:t>
            </a:r>
            <a:endParaRPr kumimoji="0" lang="en-US" alt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a:p>
            <a:pPr marL="342900" marR="0" indent="-342900" defTabSz="914400">
              <a:spcBef>
                <a:spcPct val="20000"/>
              </a:spcBef>
              <a:buClr>
                <a:schemeClr val="hlink"/>
              </a:buClr>
              <a:buSzPct val="90000"/>
              <a:buFont typeface="Wingdings" panose="05000000000000000000" charset="0"/>
              <a:buChar char="Ø"/>
              <a:defRPr/>
            </a:pPr>
            <a:r>
              <a:rPr kumimoji="0" lang="en-US" alt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In an acidic medium, accept a proton (H+) on the (COO-) group;</a:t>
            </a:r>
            <a:endParaRPr kumimoji="0" lang="en-US" alt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a:p>
            <a:pPr marL="342900" marR="0" indent="-342900" defTabSz="914400">
              <a:spcBef>
                <a:spcPct val="20000"/>
              </a:spcBef>
              <a:buClr>
                <a:schemeClr val="hlink"/>
              </a:buClr>
              <a:buSzPct val="90000"/>
              <a:buFont typeface="Wingdings" panose="05000000000000000000" charset="0"/>
              <a:buChar char="Ø"/>
              <a:defRPr/>
            </a:pPr>
            <a:r>
              <a:rPr kumimoji="0" lang="en-US" alt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In an alkaline medium, lose a proton (H+) from the (NH3+) group.</a:t>
            </a:r>
            <a:endParaRPr kumimoji="0" lang="en-US" alt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en-US" alt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The evolution of charges from very acidic to very alkaline pH can be schematized as follows:</a:t>
            </a:r>
            <a:endParaRPr kumimoji="0" lang="en-US" alt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p:txBody>
      </p:sp>
      <p:pic>
        <p:nvPicPr>
          <p:cNvPr id="4" name="Image 4"/>
          <p:cNvPicPr>
            <a:picLocks noChangeAspect="1"/>
          </p:cNvPicPr>
          <p:nvPr/>
        </p:nvPicPr>
        <p:blipFill>
          <a:blip r:embed="rId2"/>
          <a:srcRect l="6573" t="52046" r="8925" b="22208"/>
          <a:stretch>
            <a:fillRect/>
          </a:stretch>
        </p:blipFill>
        <p:spPr>
          <a:xfrm>
            <a:off x="-635" y="3987165"/>
            <a:ext cx="9144635" cy="2714625"/>
          </a:xfrm>
          <a:prstGeom prst="rect">
            <a:avLst/>
          </a:prstGeom>
          <a:noFill/>
          <a:ln w="9525">
            <a:noFill/>
          </a:ln>
        </p:spPr>
      </p:pic>
      <p:sp>
        <p:nvSpPr>
          <p:cNvPr id="5" name="Zone de texte 4"/>
          <p:cNvSpPr txBox="1"/>
          <p:nvPr/>
        </p:nvSpPr>
        <p:spPr>
          <a:xfrm>
            <a:off x="9488170" y="1594485"/>
            <a:ext cx="3048000" cy="460375"/>
          </a:xfrm>
          <a:prstGeom prst="rect">
            <a:avLst/>
          </a:prstGeom>
          <a:noFill/>
        </p:spPr>
        <p:txBody>
          <a:bodyPr wrap="square" rtlCol="0">
            <a:spAutoFit/>
          </a:bodyPr>
          <a:p>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121920" y="55880"/>
            <a:ext cx="4418330" cy="582930"/>
          </a:xfrm>
          <a:prstGeom prst="rect">
            <a:avLst/>
          </a:prstGeom>
        </p:spPr>
        <p:txBody>
          <a:bodyPr/>
          <a:lstStyle/>
          <a:p>
            <a:pPr marL="457200" marR="0" indent="-457200" algn="ctr" defTabSz="914400" fontAlgn="auto">
              <a:spcAft>
                <a:spcPts val="0"/>
              </a:spcAft>
              <a:buClrTx/>
              <a:buSzTx/>
              <a:buFont typeface="Arial" panose="020B0604020202020204" pitchFamily="34" charset="0"/>
              <a:buChar char="•"/>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Isoelectric Point (</a:t>
            </a:r>
            <a:r>
              <a:rPr kumimoji="0" lang="fr-FR" sz="3200" b="1" kern="0" cap="none" spc="0" normalizeH="0" baseline="0" noProof="0" dirty="0" err="1">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pHi</a:t>
            </a:r>
            <a:r>
              <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endParaRPr>
          </a:p>
        </p:txBody>
      </p:sp>
      <p:sp>
        <p:nvSpPr>
          <p:cNvPr id="3" name="Espace réservé du contenu 2"/>
          <p:cNvSpPr txBox="1"/>
          <p:nvPr/>
        </p:nvSpPr>
        <p:spPr>
          <a:xfrm>
            <a:off x="68263" y="665163"/>
            <a:ext cx="9144000" cy="2571750"/>
          </a:xfrm>
          <a:prstGeom prst="rect">
            <a:avLst/>
          </a:prstGeom>
        </p:spPr>
        <p:txBody>
          <a:bodyPr/>
          <a:lstStyle/>
          <a:p>
            <a:pPr marL="342900" marR="0" indent="-342900" defTabSz="914400">
              <a:lnSpc>
                <a:spcPct val="150000"/>
              </a:lnSpc>
              <a:spcBef>
                <a:spcPct val="20000"/>
              </a:spcBef>
              <a:buClr>
                <a:schemeClr val="hlink"/>
              </a:buClr>
              <a:buSzPct val="90000"/>
              <a:buFont typeface="Wingdings" panose="05000000000000000000" pitchFamily="2" charset="2"/>
              <a:buBlip>
                <a:blip r:embed="rId1"/>
              </a:buBlip>
              <a:defRPr/>
            </a:pPr>
            <a:r>
              <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All amino acids have an isoelectric point or pI, </a:t>
            </a:r>
            <a:endPar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a:p>
            <a:pPr marL="342900" marR="0" indent="-342900" defTabSz="914400">
              <a:lnSpc>
                <a:spcPct val="150000"/>
              </a:lnSpc>
              <a:spcBef>
                <a:spcPct val="20000"/>
              </a:spcBef>
              <a:buClr>
                <a:schemeClr val="hlink"/>
              </a:buClr>
              <a:buSzPct val="90000"/>
              <a:buFont typeface="Wingdings" panose="05000000000000000000" pitchFamily="2" charset="2"/>
              <a:buBlip>
                <a:blip r:embed="rId1"/>
              </a:buBlip>
              <a:defRPr/>
            </a:pPr>
            <a:r>
              <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pI = pH at which the amino acid in a buffered solution has a net charge of zero (sum of intramolecular charges is zero).</a:t>
            </a:r>
            <a:endPar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a:p>
            <a:pPr marL="342900" marR="0" indent="-342900" defTabSz="914400">
              <a:lnSpc>
                <a:spcPct val="150000"/>
              </a:lnSpc>
              <a:spcBef>
                <a:spcPct val="20000"/>
              </a:spcBef>
              <a:buClr>
                <a:schemeClr val="hlink"/>
              </a:buClr>
              <a:buSzPct val="90000"/>
              <a:buFont typeface="Wingdings" panose="05000000000000000000" pitchFamily="2" charset="2"/>
              <a:buBlip>
                <a:blip r:embed="rId1"/>
              </a:buBlip>
              <a:defRPr/>
            </a:pPr>
            <a:r>
              <a:rPr kumimoji="0" lang="fr-FR" sz="2200" b="1" kern="0" cap="none" spc="0" normalizeH="0" baseline="0" noProof="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At this pH, the amino acid appears </a:t>
            </a:r>
            <a:r>
              <a:rPr kumimoji="0" lang="fr-FR" sz="2200" b="1" kern="0" cap="none" spc="0" normalizeH="0" baseline="0" noProof="0">
                <a:solidFill>
                  <a:srgbClr val="00FF00"/>
                </a:solidFill>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neutral </a:t>
            </a:r>
            <a:r>
              <a:rPr kumimoji="0" lang="fr-FR" sz="2200" b="1" kern="0" cap="none" spc="0" normalizeH="0" baseline="0" noProof="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(even though it has at least two intramolecular charges forming a </a:t>
            </a:r>
            <a:r>
              <a:rPr kumimoji="0" lang="fr-FR" sz="2200" b="1" kern="0" cap="none" spc="0" normalizeH="0" baseline="0" noProof="0">
                <a:solidFill>
                  <a:srgbClr val="00FF00"/>
                </a:solidFill>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zwitterion</a:t>
            </a:r>
            <a:r>
              <a:rPr kumimoji="0" lang="fr-FR" sz="2200" b="1" kern="0" cap="none" spc="0" normalizeH="0" baseline="0" noProof="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a:t>
            </a:r>
            <a:r>
              <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 </a:t>
            </a:r>
            <a:endPar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a:p>
            <a:pPr marL="342900" marR="0" indent="-342900" defTabSz="914400">
              <a:spcBef>
                <a:spcPct val="20000"/>
              </a:spcBef>
              <a:buClr>
                <a:schemeClr val="hlink"/>
              </a:buClr>
              <a:buSzPct val="90000"/>
              <a:buFontTx/>
              <a:buNone/>
              <a:defRPr/>
            </a:pPr>
            <a:endPar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p:txBody>
      </p:sp>
      <p:graphicFrame>
        <p:nvGraphicFramePr>
          <p:cNvPr id="7" name="Objet 6"/>
          <p:cNvGraphicFramePr/>
          <p:nvPr/>
        </p:nvGraphicFramePr>
        <p:xfrm>
          <a:off x="2205990" y="4045585"/>
          <a:ext cx="4160520" cy="2518410"/>
        </p:xfrm>
        <a:graphic>
          <a:graphicData uri="http://schemas.openxmlformats.org/presentationml/2006/ole">
            <mc:AlternateContent xmlns:mc="http://schemas.openxmlformats.org/markup-compatibility/2006">
              <mc:Choice xmlns:v="urn:schemas-microsoft-com:vml" Requires="v">
                <p:oleObj spid="_x0000_s8" name="" r:id="rId2" imgW="2143125" imgH="1647825" progId="Paint.Picture">
                  <p:embed/>
                </p:oleObj>
              </mc:Choice>
              <mc:Fallback>
                <p:oleObj name="" r:id="rId2" imgW="2143125" imgH="1647825" progId="Paint.Picture">
                  <p:embed/>
                  <p:pic>
                    <p:nvPicPr>
                      <p:cNvPr id="0" name="Image 7"/>
                      <p:cNvPicPr/>
                      <p:nvPr/>
                    </p:nvPicPr>
                    <p:blipFill>
                      <a:blip r:embed="rId3"/>
                      <a:stretch>
                        <a:fillRect/>
                      </a:stretch>
                    </p:blipFill>
                    <p:spPr>
                      <a:xfrm>
                        <a:off x="2205990" y="4045585"/>
                        <a:ext cx="4160520" cy="2518410"/>
                      </a:xfrm>
                      <a:prstGeom prst="rect">
                        <a:avLst/>
                      </a:prstGeom>
                    </p:spPr>
                  </p:pic>
                </p:oleObj>
              </mc:Fallback>
            </mc:AlternateContent>
          </a:graphicData>
        </a:graphic>
      </p:graphicFrame>
    </p:spTree>
  </p:cSld>
  <p:clrMapOvr>
    <a:masterClrMapping/>
  </p:clrMapOvr>
  <p:timing>
    <p:tnLst>
      <p:par>
        <p:cTn id="1" dur="indefinite" restart="never" nodeType="tmRoot"/>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457200" y="111125"/>
            <a:ext cx="4738370" cy="582930"/>
          </a:xfrm>
          <a:prstGeom prst="rect">
            <a:avLst/>
          </a:prstGeom>
        </p:spPr>
        <p:txBody>
          <a:bodyPr/>
          <a:lstStyle/>
          <a:p>
            <a:pPr marR="0" algn="ctr" defTabSz="914400" fontAlgn="auto">
              <a:spcAft>
                <a:spcPts val="0"/>
              </a:spcAft>
              <a:buClrTx/>
              <a:buSzTx/>
              <a:buFontTx/>
              <a:buNone/>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Point isoélectrique (</a:t>
            </a:r>
            <a:r>
              <a:rPr kumimoji="0" lang="fr-FR" sz="3200" b="1" kern="0" cap="none" spc="0" normalizeH="0" baseline="0" noProof="0" dirty="0" err="1">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pHi</a:t>
            </a:r>
            <a:r>
              <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endParaRPr>
          </a:p>
        </p:txBody>
      </p:sp>
      <p:sp>
        <p:nvSpPr>
          <p:cNvPr id="3" name="Espace réservé du contenu 2"/>
          <p:cNvSpPr txBox="1"/>
          <p:nvPr/>
        </p:nvSpPr>
        <p:spPr>
          <a:xfrm>
            <a:off x="357188" y="896938"/>
            <a:ext cx="8229600" cy="828675"/>
          </a:xfrm>
          <a:prstGeom prst="rect">
            <a:avLst/>
          </a:prstGeom>
        </p:spPr>
        <p:txBody>
          <a:bodyPr>
            <a:normAutofit fontScale="85000" lnSpcReduction="10000"/>
          </a:bodyPr>
          <a:lstStyle/>
          <a:p>
            <a:pPr marL="365760" marR="0" indent="-283210" defTabSz="914400" fontAlgn="auto">
              <a:spcBef>
                <a:spcPct val="20000"/>
              </a:spcBef>
              <a:spcAft>
                <a:spcPts val="0"/>
              </a:spcAft>
              <a:buClr>
                <a:schemeClr val="hlink"/>
              </a:buClr>
              <a:buSzPct val="90000"/>
              <a:buFont typeface="Wingdings 2" panose="05020102010507070707"/>
              <a:buChar char=""/>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PI= </a:t>
            </a:r>
            <a:r>
              <a:rPr kumimoji="0" lang="fr-FR" b="1" u="sng"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PKa</a:t>
            </a:r>
            <a:r>
              <a:rPr kumimoji="0" lang="fr-FR" b="1" u="sng"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(groupement </a:t>
            </a:r>
            <a:r>
              <a:rPr kumimoji="0" lang="fr-FR" b="1" u="sng"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carboxyl</a:t>
            </a:r>
            <a:r>
              <a:rPr kumimoji="0" lang="fr-FR" b="1" u="sng"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 </a:t>
            </a:r>
            <a:r>
              <a:rPr kumimoji="0" lang="fr-FR" b="1" u="sng"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PKb</a:t>
            </a:r>
            <a:r>
              <a:rPr kumimoji="0" lang="fr-FR" b="1" u="sng"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(groupement amine)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algn="ctr" defTabSz="914400" fontAlgn="auto">
              <a:spcBef>
                <a:spcPct val="20000"/>
              </a:spcBef>
              <a:spcAft>
                <a:spcPts val="0"/>
              </a:spcAft>
              <a:buClr>
                <a:schemeClr val="hlink"/>
              </a:buClr>
              <a:buSzPct val="90000"/>
              <a:buFont typeface="Arial" panose="020B0604020202020204" pitchFamily="34" charset="0"/>
              <a:buNone/>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2</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spcBef>
                <a:spcPct val="20000"/>
              </a:spcBef>
              <a:spcAft>
                <a:spcPts val="0"/>
              </a:spcAft>
              <a:buClr>
                <a:schemeClr val="hlink"/>
              </a:buClr>
              <a:buSzPct val="90000"/>
              <a:buFont typeface="Wingdings 2" panose="05020102010507070707"/>
              <a:buChar char=""/>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pic>
        <p:nvPicPr>
          <p:cNvPr id="4" name="Image 3"/>
          <p:cNvPicPr>
            <a:picLocks noChangeAspect="1"/>
          </p:cNvPicPr>
          <p:nvPr/>
        </p:nvPicPr>
        <p:blipFill>
          <a:blip r:embed="rId1"/>
          <a:stretch>
            <a:fillRect/>
          </a:stretch>
        </p:blipFill>
        <p:spPr>
          <a:xfrm>
            <a:off x="2071688" y="1836738"/>
            <a:ext cx="4857750" cy="3217862"/>
          </a:xfrm>
          <a:prstGeom prst="rect">
            <a:avLst/>
          </a:prstGeom>
          <a:noFill/>
          <a:ln w="9525">
            <a:noFill/>
          </a:ln>
        </p:spPr>
      </p:pic>
      <p:sp>
        <p:nvSpPr>
          <p:cNvPr id="5" name="Espace réservé du contenu 2"/>
          <p:cNvSpPr txBox="1"/>
          <p:nvPr/>
        </p:nvSpPr>
        <p:spPr>
          <a:xfrm>
            <a:off x="109538" y="5102225"/>
            <a:ext cx="8980487" cy="1428750"/>
          </a:xfrm>
          <a:prstGeom prst="rect">
            <a:avLst/>
          </a:prstGeom>
          <a:noFill/>
          <a:ln w="9525">
            <a:noFill/>
          </a:ln>
        </p:spPr>
        <p:txBody>
          <a:bodyPr/>
          <a:p>
            <a:pPr marL="342900" indent="-342900">
              <a:spcBef>
                <a:spcPct val="20000"/>
              </a:spcBef>
              <a:buFont typeface="Arial" panose="020B0604020202020204" pitchFamily="34" charset="0"/>
              <a:buChar char="•"/>
            </a:pPr>
            <a:r>
              <a:rPr dirty="0">
                <a:latin typeface="Calibri" panose="020F0502020204030204" pitchFamily="34" charset="0"/>
                <a:cs typeface="Times New Roman" panose="02020603050405020304" pitchFamily="18" charset="0"/>
              </a:rPr>
              <a:t>pK = pH of half-dissociation = 50% of the group is dissociated.</a:t>
            </a:r>
            <a:endParaRPr dirty="0">
              <a:latin typeface="Calibri" panose="020F0502020204030204" pitchFamily="34" charset="0"/>
              <a:cs typeface="Times New Roman" panose="02020603050405020304" pitchFamily="18" charset="0"/>
            </a:endParaRPr>
          </a:p>
          <a:p>
            <a:pPr marL="342900" indent="-342900">
              <a:spcBef>
                <a:spcPct val="20000"/>
              </a:spcBef>
              <a:buFont typeface="Arial" panose="020B0604020202020204" pitchFamily="34" charset="0"/>
              <a:buChar char="•"/>
            </a:pPr>
            <a:r>
              <a:rPr dirty="0">
                <a:latin typeface="Calibri" panose="020F0502020204030204" pitchFamily="34" charset="0"/>
                <a:cs typeface="Times New Roman" panose="02020603050405020304" pitchFamily="18" charset="0"/>
              </a:rPr>
              <a:t>Thus, a titration curve can be plotted and interpreted based on pH variation for amino acids.</a:t>
            </a:r>
            <a:endParaRPr dirty="0">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xEl>
                                              <p:charRg st="0" end="64"/>
                                            </p:txEl>
                                          </p:spTgt>
                                        </p:tgtEl>
                                        <p:attrNameLst>
                                          <p:attrName>style.visibility</p:attrName>
                                        </p:attrNameLst>
                                      </p:cBhvr>
                                      <p:to>
                                        <p:strVal val="visible"/>
                                      </p:to>
                                    </p:set>
                                    <p:anim calcmode="lin" valueType="num">
                                      <p:cBhvr additive="base">
                                        <p:cTn id="16" dur="500" fill="hold"/>
                                        <p:tgtEl>
                                          <p:spTgt spid="5">
                                            <p:txEl>
                                              <p:charRg st="0" end="6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charRg st="0" end="6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charRg st="1" end="1"/>
                                            </p:txEl>
                                          </p:spTgt>
                                        </p:tgtEl>
                                        <p:attrNameLst>
                                          <p:attrName>style.visibility</p:attrName>
                                        </p:attrNameLst>
                                      </p:cBhvr>
                                      <p:to>
                                        <p:strVal val="visible"/>
                                      </p:to>
                                    </p:set>
                                    <p:anim calcmode="lin" valueType="num">
                                      <p:cBhvr additive="base">
                                        <p:cTn id="22" dur="500" fill="hold"/>
                                        <p:tgtEl>
                                          <p:spTgt spid="5">
                                            <p:txEl>
                                              <p:char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char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609600" y="138113"/>
            <a:ext cx="7499350" cy="1143000"/>
          </a:xfrm>
          <a:prstGeom prst="rect">
            <a:avLst/>
          </a:prstGeom>
        </p:spPr>
        <p:txBody>
          <a:bodyPr>
            <a:normAutofit fontScale="90000"/>
          </a:bodyPr>
          <a:lstStyle/>
          <a:p>
            <a:pPr marR="0" algn="ctr" defTabSz="914400" fontAlgn="auto">
              <a:spcAft>
                <a:spcPts val="0"/>
              </a:spcAft>
              <a:buClrTx/>
              <a:buSzTx/>
              <a:buFontTx/>
              <a:buNone/>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Courbe de </a:t>
            </a:r>
            <a:r>
              <a:rPr kumimoji="0" lang="fr-FR" sz="3200" b="1" kern="0" cap="none" spc="0" normalizeH="0" baseline="0" noProof="0" dirty="0" err="1">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titration</a:t>
            </a: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 d</a:t>
            </a:r>
            <a:r>
              <a:rPr kumimoji="0" lang="fr-FR" altLang="en-US"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a:t>
            </a: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un acide aminé </a:t>
            </a:r>
            <a:r>
              <a:rPr kumimoji="0" lang="fr-FR" sz="3200" b="1" kern="0" cap="none" spc="0" normalizeH="0" baseline="0" noProof="0" dirty="0" err="1">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monoaminé</a:t>
            </a: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 et </a:t>
            </a:r>
            <a:r>
              <a:rPr kumimoji="0" lang="fr-FR" sz="3200" b="1" kern="0" cap="none" spc="0" normalizeH="0" baseline="0" noProof="0" dirty="0" err="1">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monocarboxylique</a:t>
            </a: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 (Alanine)</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pic>
        <p:nvPicPr>
          <p:cNvPr id="31747" name="Picture 9"/>
          <p:cNvPicPr>
            <a:picLocks noChangeAspect="1"/>
          </p:cNvPicPr>
          <p:nvPr/>
        </p:nvPicPr>
        <p:blipFill>
          <a:blip r:embed="rId1"/>
          <a:stretch>
            <a:fillRect/>
          </a:stretch>
        </p:blipFill>
        <p:spPr>
          <a:xfrm>
            <a:off x="4408805" y="1281430"/>
            <a:ext cx="4721225" cy="5289550"/>
          </a:xfrm>
          <a:prstGeom prst="rect">
            <a:avLst/>
          </a:prstGeom>
          <a:noFill/>
          <a:ln w="12700" cap="flat" cmpd="sng">
            <a:solidFill>
              <a:schemeClr val="accent1"/>
            </a:solidFill>
            <a:prstDash val="solid"/>
            <a:miter/>
            <a:headEnd type="none" w="med" len="med"/>
            <a:tailEnd type="none" w="med" len="med"/>
          </a:ln>
        </p:spPr>
      </p:pic>
      <p:pic>
        <p:nvPicPr>
          <p:cNvPr id="31749" name="Picture 5"/>
          <p:cNvPicPr>
            <a:picLocks noChangeAspect="1"/>
          </p:cNvPicPr>
          <p:nvPr/>
        </p:nvPicPr>
        <p:blipFill>
          <a:blip r:embed="rId2"/>
          <a:stretch>
            <a:fillRect/>
          </a:stretch>
        </p:blipFill>
        <p:spPr>
          <a:xfrm>
            <a:off x="0" y="1280795"/>
            <a:ext cx="4421505" cy="52901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diamond(in)">
                                      <p:cBhvr>
                                        <p:cTn id="12" dur="2000"/>
                                        <p:tgtEl>
                                          <p:spTgt spid="3174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1747"/>
                                        </p:tgtEl>
                                        <p:attrNameLst>
                                          <p:attrName>style.visibility</p:attrName>
                                        </p:attrNameLst>
                                      </p:cBhvr>
                                      <p:to>
                                        <p:strVal val="visible"/>
                                      </p:to>
                                    </p:set>
                                    <p:animEffect transition="in" filter="diamond(in)">
                                      <p:cBhvr>
                                        <p:cTn id="17" dur="1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itre 1"/>
          <p:cNvSpPr txBox="1"/>
          <p:nvPr/>
        </p:nvSpPr>
        <p:spPr>
          <a:xfrm>
            <a:off x="79375" y="102870"/>
            <a:ext cx="8534400" cy="439420"/>
          </a:xfrm>
          <a:prstGeom prst="rect">
            <a:avLst/>
          </a:prstGeom>
          <a:noFill/>
          <a:ln w="9525">
            <a:noFill/>
          </a:ln>
        </p:spPr>
        <p:txBody>
          <a:bodyPr/>
          <a:p>
            <a:pPr algn="l"/>
            <a:r>
              <a:rPr sz="2800" b="1" dirty="0">
                <a:solidFill>
                  <a:srgbClr val="00FF00"/>
                </a:solidFill>
                <a:cs typeface="Arial" panose="020B0604020202020204" pitchFamily="34" charset="0"/>
              </a:rPr>
              <a:t>Characteristic constants of different amino acids</a:t>
            </a:r>
            <a:endParaRPr sz="2800" b="1" dirty="0">
              <a:solidFill>
                <a:srgbClr val="00FF00"/>
              </a:solidFill>
              <a:cs typeface="Arial" panose="020B0604020202020204" pitchFamily="34" charset="0"/>
            </a:endParaRPr>
          </a:p>
        </p:txBody>
      </p:sp>
      <p:sp>
        <p:nvSpPr>
          <p:cNvPr id="5" name="Espace réservé du numéro de diapositive 1"/>
          <p:cNvSpPr txBox="1">
            <a:spLocks noGrp="1"/>
          </p:cNvSpPr>
          <p:nvPr>
            <p:ph type="sldNum" sz="quarter" idx="12"/>
          </p:nvPr>
        </p:nvSpPr>
        <p:spPr bwMode="auto">
          <a:xfrm>
            <a:off x="8613775" y="6305550"/>
            <a:ext cx="457200" cy="476250"/>
          </a:xfrm>
          <a:ln>
            <a:miter lim="800000"/>
          </a:ln>
        </p:spPr>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5pPr>
          </a:lstStyle>
          <a:p>
            <a:pPr lvl="0" algn="r" eaLnBrk="1" hangingPunct="1">
              <a:buNone/>
            </a:pPr>
            <a:fld id="{9A0DB2DC-4C9A-4742-B13C-FB6460FD3503}" type="slidenum">
              <a:rPr lang="fr-FR" sz="1200" dirty="0">
                <a:effectLst>
                  <a:outerShdw blurRad="38100" dist="38100" dir="2700000">
                    <a:srgbClr val="000000"/>
                  </a:outerShdw>
                </a:effectLst>
              </a:rPr>
            </a:fld>
            <a:endParaRPr lang="fr-FR" sz="1200" dirty="0">
              <a:effectLst>
                <a:outerShdw blurRad="38100" dist="38100" dir="2700000">
                  <a:srgbClr val="000000"/>
                </a:outerShdw>
              </a:effectLst>
            </a:endParaRPr>
          </a:p>
        </p:txBody>
      </p:sp>
      <p:pic>
        <p:nvPicPr>
          <p:cNvPr id="32772" name="Picture 2"/>
          <p:cNvPicPr>
            <a:picLocks noChangeAspect="1"/>
          </p:cNvPicPr>
          <p:nvPr/>
        </p:nvPicPr>
        <p:blipFill>
          <a:blip r:embed="rId1"/>
          <a:stretch>
            <a:fillRect/>
          </a:stretch>
        </p:blipFill>
        <p:spPr>
          <a:xfrm>
            <a:off x="0" y="785813"/>
            <a:ext cx="9144000" cy="6072187"/>
          </a:xfrm>
          <a:prstGeom prst="rect">
            <a:avLst/>
          </a:prstGeom>
          <a:noFill/>
          <a:ln w="12700">
            <a:noFill/>
          </a:ln>
        </p:spPr>
      </p:pic>
      <p:cxnSp>
        <p:nvCxnSpPr>
          <p:cNvPr id="7" name="Connecteur droit avec flèche 6"/>
          <p:cNvCxnSpPr/>
          <p:nvPr/>
        </p:nvCxnSpPr>
        <p:spPr>
          <a:xfrm rot="10800000">
            <a:off x="6715125" y="3071813"/>
            <a:ext cx="500063"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10800000">
            <a:off x="6715125" y="3643313"/>
            <a:ext cx="5715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10800000">
            <a:off x="6643688" y="2071688"/>
            <a:ext cx="500063"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a:off x="6643688" y="2357438"/>
            <a:ext cx="500063"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0800000">
            <a:off x="6715125" y="5143500"/>
            <a:ext cx="5715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1"/>
          <p:cNvSpPr/>
          <p:nvPr/>
        </p:nvSpPr>
        <p:spPr>
          <a:xfrm>
            <a:off x="546100" y="41593"/>
            <a:ext cx="1803400" cy="521970"/>
          </a:xfrm>
          <a:prstGeom prst="rect">
            <a:avLst/>
          </a:prstGeom>
          <a:noFill/>
          <a:ln w="9525">
            <a:noFill/>
          </a:ln>
        </p:spPr>
        <p:txBody>
          <a:bodyPr wrap="none">
            <a:spAutoFit/>
          </a:bodyPr>
          <a:p>
            <a:pPr algn="l">
              <a:buNone/>
            </a:pPr>
            <a:r>
              <a:rPr sz="2800" b="1" dirty="0">
                <a:solidFill>
                  <a:srgbClr val="00FF00"/>
                </a:solidFill>
                <a:latin typeface="Arial" panose="020B0604020202020204" pitchFamily="34" charset="0"/>
                <a:cs typeface="Times New Roman" panose="02020603050405020304" pitchFamily="18" charset="0"/>
              </a:rPr>
              <a:t>Summary</a:t>
            </a:r>
            <a:endParaRPr sz="2800" b="1" dirty="0">
              <a:solidFill>
                <a:srgbClr val="00FF00"/>
              </a:solidFill>
              <a:latin typeface="Arial" panose="020B0604020202020204" pitchFamily="34" charset="0"/>
              <a:cs typeface="Times New Roman" panose="02020603050405020304" pitchFamily="18" charset="0"/>
            </a:endParaRPr>
          </a:p>
        </p:txBody>
      </p:sp>
      <p:sp>
        <p:nvSpPr>
          <p:cNvPr id="3" name="Espace réservé du contenu 8"/>
          <p:cNvSpPr txBox="1"/>
          <p:nvPr/>
        </p:nvSpPr>
        <p:spPr>
          <a:xfrm>
            <a:off x="177800" y="723900"/>
            <a:ext cx="8747125" cy="4800600"/>
          </a:xfrm>
          <a:prstGeom prst="rect">
            <a:avLst/>
          </a:prstGeom>
        </p:spPr>
        <p:txBody>
          <a:bodyPr/>
          <a:lstStyle/>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r>
              <a:rPr kumimoji="0" lang="en-US" alt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The isoelectric point (pHi) is the pH at which an amino acid is in its neutral form.</a:t>
            </a:r>
            <a:endParaRPr kumimoji="0" lang="en-US" alt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r>
              <a:rPr kumimoji="0" lang="en-US" alt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At this pH, the amino acid almost exclusively exists in its dipolar form.</a:t>
            </a:r>
            <a:endParaRPr kumimoji="0" lang="en-US" alt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r>
              <a:rPr kumimoji="0" lang="en-US" alt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At a pH above the isoelectric point, amino acids form anions; below this critical pH, they bind protons and exist as cations.</a:t>
            </a:r>
            <a:endParaRPr kumimoji="0" lang="en-US" alt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r>
              <a:rPr kumimoji="0" lang="en-US" alt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The pHi for neutral amino acids ranges from pH 4.8 to 6.3.</a:t>
            </a:r>
            <a:endParaRPr kumimoji="0" lang="en-US" alt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r>
              <a:rPr kumimoji="0" lang="en-US" alt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For basic amino acids, the pHi ranges from 7.8 to 10.8.</a:t>
            </a:r>
            <a:endParaRPr kumimoji="0" lang="en-US" alt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r>
              <a:rPr kumimoji="0" lang="en-US" alt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For acidic amino acids, the pHi ranges from 2.7 to 3.2.</a:t>
            </a:r>
            <a:endParaRPr kumimoji="0" lang="en-US" alt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428625" y="214313"/>
            <a:ext cx="8229600" cy="1143000"/>
          </a:xfrm>
          <a:prstGeom prst="rect">
            <a:avLst/>
          </a:prstGeom>
        </p:spPr>
        <p:txBody>
          <a:bodyPr/>
          <a:lstStyle/>
          <a:p>
            <a:pPr marR="0" algn="ctr" defTabSz="914400" fontAlgn="auto">
              <a:spcAft>
                <a:spcPts val="0"/>
              </a:spcAft>
              <a:buClrTx/>
              <a:buSzTx/>
              <a:buFontTx/>
              <a:buNone/>
              <a:defRPr/>
            </a:pPr>
            <a:r>
              <a:rPr kumimoji="0" lang="fr-FR" sz="3200" kern="0" cap="none" spc="0" normalizeH="0" baseline="0" noProof="0" dirty="0">
                <a:solidFill>
                  <a:srgbClr val="FF00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E- Propriétés spectrales </a:t>
            </a:r>
            <a:br>
              <a:rPr kumimoji="0" lang="fr-FR" sz="3200" kern="0" cap="none" spc="0" normalizeH="0" baseline="0" noProof="0" dirty="0">
                <a:solidFill>
                  <a:srgbClr val="FF00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br>
            <a:r>
              <a:rPr kumimoji="0" lang="fr-FR" sz="3200" kern="0" cap="none" spc="0" normalizeH="0" baseline="0" noProof="0" dirty="0">
                <a:solidFill>
                  <a:srgbClr val="FF00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Coloration et absorption de la lumière</a:t>
            </a:r>
            <a:endParaRPr kumimoji="0" lang="fr-FR" sz="3200" kern="0" cap="none" spc="0" normalizeH="0" baseline="0" noProof="0" dirty="0">
              <a:solidFill>
                <a:srgbClr val="FF00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endParaRPr>
          </a:p>
        </p:txBody>
      </p:sp>
      <p:sp>
        <p:nvSpPr>
          <p:cNvPr id="34819" name="ZoneTexte 10"/>
          <p:cNvSpPr txBox="1"/>
          <p:nvPr/>
        </p:nvSpPr>
        <p:spPr>
          <a:xfrm>
            <a:off x="449263" y="2794000"/>
            <a:ext cx="8215312" cy="3540125"/>
          </a:xfrm>
          <a:prstGeom prst="rect">
            <a:avLst/>
          </a:prstGeom>
          <a:noFill/>
          <a:ln w="9525">
            <a:noFill/>
          </a:ln>
        </p:spPr>
        <p:txBody>
          <a:bodyPr>
            <a:spAutoFit/>
          </a:bodyPr>
          <a:p>
            <a:pPr algn="just"/>
            <a:r>
              <a:rPr sz="2800" b="1" dirty="0">
                <a:latin typeface="Arial" panose="020B0604020202020204" pitchFamily="34" charset="0"/>
              </a:rPr>
              <a:t>Absorption</a:t>
            </a:r>
            <a:endParaRPr sz="2800" b="1" dirty="0">
              <a:latin typeface="Arial" panose="020B0604020202020204" pitchFamily="34" charset="0"/>
            </a:endParaRPr>
          </a:p>
          <a:p>
            <a:pPr algn="just"/>
            <a:r>
              <a:rPr sz="2800" b="1" dirty="0">
                <a:latin typeface="Arial" panose="020B0604020202020204" pitchFamily="34" charset="0"/>
              </a:rPr>
              <a:t>Alors qu’aucun des 20 aa trouvés dans les protéines n’absorbe la lumière dans le visible, trois aminoacides aromatiques (Trp, Tyr, Phe) absorbent fortement dans l'UV. Le Trp pour son noyau indole (λ=280 nm) ; Tyr pour son noyau phénol (λ=275 nm); Phe pour son noyau phényle (λ=260 nm). </a:t>
            </a:r>
            <a:endParaRPr sz="2800" b="1" dirty="0">
              <a:latin typeface="Arial" panose="020B0604020202020204" pitchFamily="34" charset="0"/>
            </a:endParaRPr>
          </a:p>
        </p:txBody>
      </p:sp>
      <p:sp>
        <p:nvSpPr>
          <p:cNvPr id="5" name="Rectangle 4"/>
          <p:cNvSpPr/>
          <p:nvPr/>
        </p:nvSpPr>
        <p:spPr>
          <a:xfrm>
            <a:off x="504825" y="1436688"/>
            <a:ext cx="6107113" cy="954087"/>
          </a:xfrm>
          <a:prstGeom prst="rect">
            <a:avLst/>
          </a:prstGeom>
          <a:noFill/>
          <a:ln w="9525">
            <a:noFill/>
          </a:ln>
        </p:spPr>
        <p:txBody>
          <a:bodyPr>
            <a:spAutoFit/>
          </a:bodyPr>
          <a:p>
            <a:pPr algn="just"/>
            <a:r>
              <a:rPr sz="2800" b="1" dirty="0">
                <a:latin typeface="Arial" panose="020B0604020202020204" pitchFamily="34" charset="0"/>
              </a:rPr>
              <a:t>Coloration</a:t>
            </a:r>
            <a:endParaRPr sz="2800" b="1" dirty="0">
              <a:latin typeface="Arial" panose="020B0604020202020204" pitchFamily="34" charset="0"/>
            </a:endParaRPr>
          </a:p>
          <a:p>
            <a:pPr algn="just"/>
            <a:r>
              <a:rPr sz="2800" b="1" dirty="0">
                <a:latin typeface="Arial" panose="020B0604020202020204" pitchFamily="34" charset="0"/>
              </a:rPr>
              <a:t>Les solutions d’Aa sont incolores.</a:t>
            </a:r>
            <a:endParaRPr sz="2800" b="1" dirty="0">
              <a:latin typeface="Arial" panose="020B0604020202020204" pitchFamily="34" charset="0"/>
            </a:endParaRPr>
          </a:p>
        </p:txBody>
      </p:sp>
      <p:pic>
        <p:nvPicPr>
          <p:cNvPr id="4" name="Picture 2"/>
          <p:cNvPicPr>
            <a:picLocks noChangeAspect="1"/>
          </p:cNvPicPr>
          <p:nvPr/>
        </p:nvPicPr>
        <p:blipFill>
          <a:blip r:embed="rId1"/>
          <a:stretch>
            <a:fillRect/>
          </a:stretch>
        </p:blipFill>
        <p:spPr>
          <a:xfrm>
            <a:off x="0" y="-74612"/>
            <a:ext cx="9144000" cy="69326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checkerboard(across)">
                                      <p:cBhvr>
                                        <p:cTn id="12" dur="500"/>
                                        <p:tgtEl>
                                          <p:spTgt spid="3481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u contenu 2"/>
          <p:cNvSpPr txBox="1"/>
          <p:nvPr/>
        </p:nvSpPr>
        <p:spPr>
          <a:xfrm>
            <a:off x="214313" y="2179638"/>
            <a:ext cx="8715375" cy="1928813"/>
          </a:xfrm>
          <a:prstGeom prst="rect">
            <a:avLst/>
          </a:prstGeom>
        </p:spPr>
        <p:txBody>
          <a:bodyPr/>
          <a:lstStyle/>
          <a:p>
            <a:pPr marL="342900" marR="0" indent="-342900" defTabSz="914400">
              <a:lnSpc>
                <a:spcPct val="115000"/>
              </a:lnSpc>
              <a:spcBef>
                <a:spcPts val="1000"/>
              </a:spcBef>
              <a:buClr>
                <a:schemeClr val="hlink"/>
              </a:buClr>
              <a:buSzPct val="90000"/>
              <a:buFont typeface="Wingdings" panose="05000000000000000000" pitchFamily="2" charset="2"/>
              <a:buBlip>
                <a:blip r:embed="rId1"/>
              </a:buBlip>
              <a:defRPr/>
            </a:pPr>
            <a:r>
              <a:rPr kumimoji="0" lang="fr-FR" sz="2500"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Esterification of an amino acid with alcohol in presence of a strong acid</a:t>
            </a:r>
            <a:r>
              <a:rPr kumimoji="0" lang="fr-FR" sz="2500" b="1" kern="0" cap="none" spc="0" normalizeH="0" baseline="0" noProof="0" dirty="0">
                <a:solidFill>
                  <a:srgbClr val="243F6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endParaRPr kumimoji="0" lang="fr-FR" sz="2500" b="1" kern="0" cap="none" spc="0" normalizeH="0" baseline="0" noProof="0" dirty="0">
              <a:solidFill>
                <a:srgbClr val="243F6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742950" marR="0" lvl="1" indent="-285750" algn="l" defTabSz="914400" rtl="0" eaLnBrk="1" fontAlgn="base" latinLnBrk="0" hangingPunct="1">
              <a:lnSpc>
                <a:spcPct val="115000"/>
              </a:lnSpc>
              <a:spcBef>
                <a:spcPct val="20000"/>
              </a:spcBef>
              <a:spcAft>
                <a:spcPct val="0"/>
              </a:spcAft>
              <a:buClr>
                <a:schemeClr val="accent2"/>
              </a:buClr>
              <a:buSzTx/>
              <a:buFont typeface="Wingdings" panose="05000000000000000000" pitchFamily="2" charset="2"/>
              <a:buChar char="Ø"/>
              <a:defRPr/>
            </a:pPr>
            <a:r>
              <a:rPr kumimoji="0" lang="fr-FR" sz="25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Times New Roman" panose="02020603050405020304" pitchFamily="18" charset="0"/>
                <a:cs typeface="Calibri" panose="020F0502020204030204" pitchFamily="34" charset="0"/>
              </a:rPr>
              <a:t>Reaction used to separate amino acids in gas phase (and even in liquid phase) by producing butyl ester derivatives.</a:t>
            </a:r>
            <a:endParaRPr kumimoji="0" lang="fr-FR" sz="25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Titre 1"/>
          <p:cNvSpPr txBox="1"/>
          <p:nvPr/>
        </p:nvSpPr>
        <p:spPr>
          <a:xfrm>
            <a:off x="-275590" y="1574800"/>
            <a:ext cx="7545705" cy="796925"/>
          </a:xfrm>
          <a:prstGeom prst="rect">
            <a:avLst/>
          </a:prstGeom>
        </p:spPr>
        <p:txBody>
          <a:bodyPr/>
          <a:lstStyle/>
          <a:p>
            <a:pPr marR="0" algn="ctr" defTabSz="914400" fontAlgn="auto">
              <a:spcAft>
                <a:spcPts val="0"/>
              </a:spcAft>
              <a:buClrTx/>
              <a:buSzTx/>
              <a:buFontTx/>
              <a:buNone/>
              <a:defRPr/>
            </a:pPr>
            <a:r>
              <a:rPr kumimoji="0" lang="fr-FR" sz="28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A- Properties of the carboxylic function</a:t>
            </a:r>
            <a:endParaRPr kumimoji="0" lang="fr-FR" sz="28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Zone de texte 2"/>
          <p:cNvSpPr txBox="1"/>
          <p:nvPr/>
        </p:nvSpPr>
        <p:spPr>
          <a:xfrm>
            <a:off x="214630" y="916940"/>
            <a:ext cx="4780915" cy="608330"/>
          </a:xfrm>
          <a:prstGeom prst="rect">
            <a:avLst/>
          </a:prstGeom>
          <a:noFill/>
        </p:spPr>
        <p:txBody>
          <a:bodyPr wrap="square" rtlCol="0" anchor="t">
            <a:noAutofit/>
          </a:bodyPr>
          <a:p>
            <a:pPr algn="l">
              <a:buClrTx/>
              <a:buSzTx/>
              <a:buFontTx/>
            </a:pPr>
            <a:r>
              <a:rPr lang="fr-FR" sz="30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2) Chemical properties</a:t>
            </a:r>
            <a:endParaRPr lang="fr-FR" sz="30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endParaRPr>
          </a:p>
        </p:txBody>
      </p:sp>
      <p:sp>
        <p:nvSpPr>
          <p:cNvPr id="5" name="Rectangle 4"/>
          <p:cNvSpPr/>
          <p:nvPr/>
        </p:nvSpPr>
        <p:spPr>
          <a:xfrm>
            <a:off x="131445" y="-311785"/>
            <a:ext cx="8930005" cy="1029970"/>
          </a:xfrm>
          <a:prstGeom prst="rect">
            <a:avLst/>
          </a:prstGeom>
        </p:spPr>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29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fr-FR" sz="3200" b="1" i="0" u="none" strike="noStrike"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Physicochemical properties of amino acids</a:t>
            </a:r>
            <a:endPar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14" name="Grouper 13"/>
          <p:cNvGrpSpPr/>
          <p:nvPr/>
        </p:nvGrpSpPr>
        <p:grpSpPr>
          <a:xfrm>
            <a:off x="1042035" y="4835525"/>
            <a:ext cx="6836410" cy="1278890"/>
            <a:chOff x="1595" y="7523"/>
            <a:chExt cx="10766" cy="2014"/>
          </a:xfrm>
        </p:grpSpPr>
        <p:grpSp>
          <p:nvGrpSpPr>
            <p:cNvPr id="13" name="Grouper 12"/>
            <p:cNvGrpSpPr/>
            <p:nvPr/>
          </p:nvGrpSpPr>
          <p:grpSpPr>
            <a:xfrm>
              <a:off x="1595" y="7523"/>
              <a:ext cx="10766" cy="2015"/>
              <a:chOff x="1595" y="7523"/>
              <a:chExt cx="10766" cy="2015"/>
            </a:xfrm>
          </p:grpSpPr>
          <p:sp>
            <p:nvSpPr>
              <p:cNvPr id="8" name="Zone de texte 7"/>
              <p:cNvSpPr txBox="1"/>
              <p:nvPr/>
            </p:nvSpPr>
            <p:spPr>
              <a:xfrm>
                <a:off x="1595" y="7570"/>
                <a:ext cx="10767" cy="1969"/>
              </a:xfrm>
              <a:prstGeom prst="rect">
                <a:avLst/>
              </a:prstGeom>
            </p:spPr>
            <p:txBody>
              <a:bodyPr wrap="square">
                <a:noAutofit/>
              </a:bodyPr>
              <a:p>
                <a:pPr algn="l"/>
                <a:r>
                  <a:rPr sz="2800" b="1"/>
                  <a:t>R-CH(NH2)-COO</a:t>
                </a:r>
                <a:r>
                  <a:rPr sz="2800" b="1">
                    <a:solidFill>
                      <a:srgbClr val="FF0000"/>
                    </a:solidFill>
                  </a:rPr>
                  <a:t>H</a:t>
                </a:r>
                <a:r>
                  <a:rPr sz="2800" b="1"/>
                  <a:t> + </a:t>
                </a:r>
                <a:r>
                  <a:rPr lang="fr-FR" sz="2800" b="1"/>
                  <a:t>R’</a:t>
                </a:r>
                <a:r>
                  <a:rPr sz="2800" b="1"/>
                  <a:t>-</a:t>
                </a:r>
                <a:r>
                  <a:rPr sz="2800" b="1">
                    <a:solidFill>
                      <a:srgbClr val="FF0000"/>
                    </a:solidFill>
                  </a:rPr>
                  <a:t>OH</a:t>
                </a:r>
                <a:r>
                  <a:rPr sz="2800" b="1"/>
                  <a:t> </a:t>
                </a:r>
                <a:endParaRPr sz="2800" b="1"/>
              </a:p>
              <a:p>
                <a:pPr algn="l"/>
                <a:endParaRPr sz="2800" b="1"/>
              </a:p>
              <a:p>
                <a:pPr algn="l"/>
                <a:r>
                  <a:rPr sz="2800" b="1"/>
                  <a:t>R-CH(</a:t>
                </a:r>
                <a:r>
                  <a:rPr sz="2800" b="1">
                    <a:solidFill>
                      <a:srgbClr val="FF0000"/>
                    </a:solidFill>
                  </a:rPr>
                  <a:t>NH2</a:t>
                </a:r>
                <a:r>
                  <a:rPr sz="2800" b="1"/>
                  <a:t>)-COO</a:t>
                </a:r>
                <a:r>
                  <a:rPr lang="fr-FR" sz="3600" b="1" baseline="30000"/>
                  <a:t>- </a:t>
                </a:r>
                <a:r>
                  <a:rPr sz="2800" b="1"/>
                  <a:t>-</a:t>
                </a:r>
                <a:r>
                  <a:rPr lang="fr-FR" sz="2800" b="1">
                    <a:sym typeface="+mn-ea"/>
                  </a:rPr>
                  <a:t>R’</a:t>
                </a:r>
                <a:r>
                  <a:rPr sz="2800" b="1"/>
                  <a:t> + </a:t>
                </a:r>
                <a:r>
                  <a:rPr sz="2800" b="1">
                    <a:solidFill>
                      <a:srgbClr val="FF0000"/>
                    </a:solidFill>
                  </a:rPr>
                  <a:t>H2O</a:t>
                </a:r>
                <a:endParaRPr sz="2800" b="1">
                  <a:solidFill>
                    <a:srgbClr val="FF0000"/>
                  </a:solidFill>
                </a:endParaRPr>
              </a:p>
            </p:txBody>
          </p:sp>
          <p:grpSp>
            <p:nvGrpSpPr>
              <p:cNvPr id="12" name="Grouper 11"/>
              <p:cNvGrpSpPr/>
              <p:nvPr/>
            </p:nvGrpSpPr>
            <p:grpSpPr>
              <a:xfrm>
                <a:off x="8772" y="7523"/>
                <a:ext cx="2062" cy="1029"/>
                <a:chOff x="8772" y="7523"/>
                <a:chExt cx="2062" cy="1029"/>
              </a:xfrm>
            </p:grpSpPr>
            <p:sp>
              <p:nvSpPr>
                <p:cNvPr id="9" name="Zone de texte 8"/>
                <p:cNvSpPr txBox="1"/>
                <p:nvPr/>
              </p:nvSpPr>
              <p:spPr>
                <a:xfrm>
                  <a:off x="9229" y="7523"/>
                  <a:ext cx="804" cy="580"/>
                </a:xfrm>
                <a:prstGeom prst="rect">
                  <a:avLst/>
                </a:prstGeom>
                <a:noFill/>
              </p:spPr>
              <p:txBody>
                <a:bodyPr wrap="square" rtlCol="0" anchor="t">
                  <a:spAutoFit/>
                </a:bodyPr>
                <a:p>
                  <a:pPr algn="l"/>
                  <a:r>
                    <a:rPr sz="1800" b="1">
                      <a:sym typeface="+mn-ea"/>
                    </a:rPr>
                    <a:t>H</a:t>
                  </a:r>
                  <a:r>
                    <a:rPr lang="fr-FR" sz="1800" b="1" baseline="30000">
                      <a:sym typeface="+mn-ea"/>
                    </a:rPr>
                    <a:t>+</a:t>
                  </a:r>
                  <a:endParaRPr lang="fr-FR" sz="1800" b="1">
                    <a:sym typeface="+mn-ea"/>
                  </a:endParaRPr>
                </a:p>
              </p:txBody>
            </p:sp>
            <p:sp>
              <p:nvSpPr>
                <p:cNvPr id="10" name="Zone de texte 9"/>
                <p:cNvSpPr txBox="1"/>
                <p:nvPr/>
              </p:nvSpPr>
              <p:spPr>
                <a:xfrm>
                  <a:off x="8772" y="8022"/>
                  <a:ext cx="2062" cy="531"/>
                </a:xfrm>
                <a:prstGeom prst="rect">
                  <a:avLst/>
                </a:prstGeom>
                <a:noFill/>
              </p:spPr>
              <p:txBody>
                <a:bodyPr wrap="square" rtlCol="0">
                  <a:spAutoFit/>
                </a:bodyPr>
                <a:p>
                  <a:pPr algn="l"/>
                  <a:r>
                    <a:rPr sz="1600" b="1">
                      <a:sym typeface="+mn-ea"/>
                    </a:rPr>
                    <a:t>Acide fort</a:t>
                  </a:r>
                  <a:r>
                    <a:rPr lang="fr-FR" sz="1600" b="1">
                      <a:sym typeface="+mn-ea"/>
                    </a:rPr>
                    <a:t> </a:t>
                  </a:r>
                  <a:endParaRPr lang="fr-FR" sz="1600" b="1"/>
                </a:p>
              </p:txBody>
            </p:sp>
          </p:grpSp>
        </p:grpSp>
        <p:cxnSp>
          <p:nvCxnSpPr>
            <p:cNvPr id="11" name="Connecteur droit avec flèche 10"/>
            <p:cNvCxnSpPr/>
            <p:nvPr/>
          </p:nvCxnSpPr>
          <p:spPr>
            <a:xfrm flipV="1">
              <a:off x="8852" y="8010"/>
              <a:ext cx="1776" cy="23"/>
            </a:xfrm>
            <a:prstGeom prst="straightConnector1">
              <a:avLst/>
            </a:prstGeom>
            <a:ln>
              <a:solidFill>
                <a:schemeClr val="tx1"/>
              </a:solidFill>
              <a:headEnd type="none" w="med" len="med"/>
              <a:tailEnd type="arrow" w="med" len="med"/>
            </a:ln>
          </p:spPr>
          <p:style>
            <a:lnRef idx="2">
              <a:schemeClr val="accent1"/>
            </a:lnRef>
            <a:fillRef idx="0">
              <a:srgbClr val="FFFFFF"/>
            </a:fillRef>
            <a:effectRef idx="0">
              <a:srgbClr val="FFFFFF"/>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5880" y="117475"/>
            <a:ext cx="9144000" cy="58159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rPr>
              <a:t>                  </a:t>
            </a: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ea typeface="+mn-ea"/>
                <a:cs typeface="Arial" panose="020B0604020202020204" pitchFamily="34" charset="0"/>
              </a:rPr>
              <a:t>Introduction</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Amino acids are the fundamental building blocks of proteins.</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Over 300 amino acids have been identified.</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Synthesized by animals, microorganisms, and plants.</a:t>
            </a:r>
            <a:endPar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defRPr/>
            </a:pP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ea typeface="+mn-ea"/>
                <a:cs typeface="Arial" panose="020B0604020202020204" pitchFamily="34" charset="0"/>
              </a:rPr>
              <a:t>• Source :</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Exogène : apport alimentaire</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Endogenous: from protein catabolism</a:t>
            </a:r>
            <a:endPar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defRPr/>
            </a:pP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ea typeface="+mn-ea"/>
                <a:cs typeface="Arial" panose="020B0604020202020204" pitchFamily="34" charset="0"/>
              </a:rPr>
              <a:t>• There are two categories:</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lang="fr-FR" noProof="0" dirty="0">
                <a:ln>
                  <a:noFill/>
                </a:ln>
                <a:effectLst/>
                <a:uLnTx/>
                <a:uFillTx/>
                <a:sym typeface="+mn-ea"/>
              </a:rPr>
              <a:t>1</a:t>
            </a: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L</a:t>
            </a:r>
            <a:r>
              <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"Standard" natural amino acids: 20 different proteinogenic amino acids are found either in small peptides (&lt;20 amino acids) or forming proteins.</a:t>
            </a: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fr-FR" noProof="0" dirty="0">
                <a:ln>
                  <a:noFill/>
                </a:ln>
                <a:effectLst/>
                <a:uLnTx/>
                <a:uFillTx/>
                <a:sym typeface="+mn-ea"/>
              </a:rPr>
              <a:t>2</a:t>
            </a: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a:t>
            </a:r>
            <a:r>
              <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Other amino acids: Some of which are found in free form (ornithine and citrulline).</a:t>
            </a: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429260" y="274638"/>
            <a:ext cx="8229600" cy="796925"/>
          </a:xfrm>
          <a:prstGeom prst="rect">
            <a:avLst/>
          </a:prstGeom>
        </p:spPr>
        <p:txBody>
          <a:bodyPr/>
          <a:lstStyle/>
          <a:p>
            <a:pPr marR="0" algn="ctr" defTabSz="914400" fontAlgn="auto">
              <a:spcAft>
                <a:spcPts val="0"/>
              </a:spcAft>
              <a:buClrTx/>
              <a:buSzTx/>
              <a:buFontTx/>
              <a:buNone/>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A- </a:t>
            </a:r>
            <a:r>
              <a:rPr lang="fr-FR" sz="32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Properties of the carboxylic function</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511175" y="1139825"/>
            <a:ext cx="8229600" cy="1000125"/>
          </a:xfrm>
          <a:prstGeom prst="rect">
            <a:avLst/>
          </a:prstGeom>
        </p:spPr>
        <p:txBody>
          <a:bodyPr/>
          <a:lstStyle/>
          <a:p>
            <a:pPr marL="742950" marR="0" lvl="1" indent="-285750" algn="l" defTabSz="914400">
              <a:lnSpc>
                <a:spcPct val="150000"/>
              </a:lnSpc>
              <a:spcBef>
                <a:spcPct val="20000"/>
              </a:spcBef>
              <a:buClr>
                <a:schemeClr val="accent2"/>
              </a:buClr>
              <a:buSzTx/>
              <a:buFont typeface="Wingdings" panose="05000000000000000000" pitchFamily="2" charset="2"/>
              <a:buChar char="Ø"/>
              <a:defRPr/>
            </a:pPr>
            <a:r>
              <a:rPr kumimoji="0" lang="fr-FR" sz="2600" b="1" kern="0" cap="none" spc="0" normalizeH="0" baseline="0" noProof="0" dirty="0">
                <a:ln>
                  <a:noFill/>
                </a:ln>
                <a:solidFill>
                  <a:srgbClr val="00FF00"/>
                </a:solidFill>
                <a:effectLst>
                  <a:outerShdw blurRad="38100" dist="38100" dir="2700000" algn="tl">
                    <a:srgbClr val="000000"/>
                  </a:outerShdw>
                </a:effectLst>
                <a:uLnTx/>
                <a:uFillTx/>
                <a:ea typeface="Times New Roman" panose="02020603050405020304" pitchFamily="18" charset="0"/>
                <a:cs typeface="Calibri" panose="020F0502020204030204" pitchFamily="34" charset="0"/>
              </a:rPr>
              <a:t>Formation of amide (peptide bond):</a:t>
            </a:r>
            <a:r>
              <a:rPr kumimoji="0" lang="fr-FR" sz="2600" b="1" kern="0" cap="none" spc="0" normalizeH="0" baseline="0" noProof="0" dirty="0">
                <a:ln>
                  <a:noFill/>
                </a:ln>
                <a:effectLst>
                  <a:outerShdw blurRad="38100" dist="38100" dir="2700000" algn="tl">
                    <a:srgbClr val="000000"/>
                  </a:outerShdw>
                </a:effectLst>
                <a:uLnTx/>
                <a:uFillTx/>
                <a:ea typeface="Times New Roman" panose="02020603050405020304" pitchFamily="18" charset="0"/>
                <a:cs typeface="Calibri" panose="020F0502020204030204" pitchFamily="34" charset="0"/>
              </a:rPr>
              <a:t> peptide synthesis (linking the carboxyl group of one amino acid with the amine of the next).</a:t>
            </a:r>
            <a:endParaRPr kumimoji="0" lang="fr-FR" sz="2600" b="1" kern="0" cap="none" spc="0" normalizeH="0" baseline="0" noProof="0" dirty="0">
              <a:ln>
                <a:noFill/>
              </a:ln>
              <a:effectLst>
                <a:outerShdw blurRad="38100" dist="38100" dir="2700000" algn="tl">
                  <a:srgbClr val="000000"/>
                </a:outerShdw>
              </a:effectLst>
              <a:uLnTx/>
              <a:uFillTx/>
              <a:ea typeface="Times New Roman" panose="02020603050405020304" pitchFamily="18" charset="0"/>
              <a:cs typeface="Calibri" panose="020F0502020204030204" pitchFamily="34" charset="0"/>
            </a:endParaRPr>
          </a:p>
        </p:txBody>
      </p:sp>
      <p:graphicFrame>
        <p:nvGraphicFramePr>
          <p:cNvPr id="6" name="Objet 5"/>
          <p:cNvGraphicFramePr/>
          <p:nvPr/>
        </p:nvGraphicFramePr>
        <p:xfrm>
          <a:off x="792480" y="3669665"/>
          <a:ext cx="7717790" cy="2837815"/>
        </p:xfrm>
        <a:graphic>
          <a:graphicData uri="http://schemas.openxmlformats.org/presentationml/2006/ole">
            <mc:AlternateContent xmlns:mc="http://schemas.openxmlformats.org/markup-compatibility/2006">
              <mc:Choice xmlns:v="urn:schemas-microsoft-com:vml" Requires="v">
                <p:oleObj spid="_x0000_s7" name="" r:id="rId1" imgW="6162675" imgH="2733675" progId="Paint.Picture">
                  <p:embed/>
                </p:oleObj>
              </mc:Choice>
              <mc:Fallback>
                <p:oleObj name="" r:id="rId1" imgW="6162675" imgH="2733675" progId="Paint.Picture">
                  <p:embed/>
                  <p:pic>
                    <p:nvPicPr>
                      <p:cNvPr id="0" name="Image 6"/>
                      <p:cNvPicPr/>
                      <p:nvPr/>
                    </p:nvPicPr>
                    <p:blipFill>
                      <a:blip r:embed="rId2"/>
                      <a:stretch>
                        <a:fillRect/>
                      </a:stretch>
                    </p:blipFill>
                    <p:spPr>
                      <a:xfrm>
                        <a:off x="792480" y="3669665"/>
                        <a:ext cx="7717790" cy="2837815"/>
                      </a:xfrm>
                      <a:prstGeom prst="rect">
                        <a:avLst/>
                      </a:prstGeom>
                    </p:spPr>
                  </p:pic>
                </p:oleObj>
              </mc:Fallback>
            </mc:AlternateContent>
          </a:graphicData>
        </a:graphic>
      </p:graphicFrame>
      <p:sp>
        <p:nvSpPr>
          <p:cNvPr id="4" name="Zone de texte 3"/>
          <p:cNvSpPr txBox="1"/>
          <p:nvPr/>
        </p:nvSpPr>
        <p:spPr>
          <a:xfrm>
            <a:off x="9566275" y="3204210"/>
            <a:ext cx="3048000" cy="460375"/>
          </a:xfrm>
          <a:prstGeom prst="rect">
            <a:avLst/>
          </a:prstGeom>
          <a:noFill/>
        </p:spPr>
        <p:txBody>
          <a:bodyPr wrap="square" rtlCol="0">
            <a:spAutoFit/>
          </a:bodyPr>
          <a:p>
            <a:endParaRPr lang="fr-FR"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contenu 2"/>
          <p:cNvSpPr txBox="1"/>
          <p:nvPr/>
        </p:nvSpPr>
        <p:spPr>
          <a:xfrm>
            <a:off x="537210" y="949325"/>
            <a:ext cx="8225155" cy="1000125"/>
          </a:xfrm>
          <a:prstGeom prst="rect">
            <a:avLst/>
          </a:prstGeom>
        </p:spPr>
        <p:txBody>
          <a:bodyPr>
            <a:noAutofit/>
          </a:bodyPr>
          <a:lstStyle/>
          <a:p>
            <a:pPr marL="365760" marR="0" indent="-283210" defTabSz="914400" fontAlgn="auto">
              <a:lnSpc>
                <a:spcPct val="120000"/>
              </a:lnSpc>
              <a:spcBef>
                <a:spcPct val="20000"/>
              </a:spcBef>
              <a:spcAft>
                <a:spcPts val="0"/>
              </a:spcAft>
              <a:buClr>
                <a:schemeClr val="hlink"/>
              </a:buClr>
              <a:buSzPct val="90000"/>
              <a:buFont typeface="Wingdings 2" panose="05020102010507070707"/>
              <a:buChar char=""/>
              <a:defRPr/>
            </a:pPr>
            <a:r>
              <a:rPr kumimoji="0" lang="en-US" alt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Decarboxylation reaction: synthesis of amine </a:t>
            </a:r>
            <a:endParaRPr kumimoji="0" lang="en-US" alt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20000"/>
              </a:lnSpc>
              <a:spcBef>
                <a:spcPct val="20000"/>
              </a:spcBef>
              <a:spcAft>
                <a:spcPts val="0"/>
              </a:spcAft>
              <a:buClr>
                <a:schemeClr val="hlink"/>
              </a:buClr>
              <a:buSzPct val="90000"/>
              <a:buFont typeface="Wingdings 2" panose="05020102010507070707"/>
              <a:buChar char=""/>
              <a:defRPr/>
            </a:pPr>
            <a:r>
              <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(e.g., histamine)</a:t>
            </a:r>
            <a:endPar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20000"/>
              </a:lnSpc>
              <a:spcBef>
                <a:spcPct val="20000"/>
              </a:spcBef>
              <a:spcAft>
                <a:spcPts val="0"/>
              </a:spcAft>
              <a:buClr>
                <a:schemeClr val="hlink"/>
              </a:buClr>
              <a:buSzPct val="90000"/>
              <a:buFont typeface="Wingdings 2" panose="05020102010507070707"/>
              <a:buChar char=""/>
              <a:defRPr/>
            </a:pPr>
            <a:r>
              <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By chemical or enzymatic means.</a:t>
            </a:r>
            <a:endPar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pic>
        <p:nvPicPr>
          <p:cNvPr id="38916" name="Image 5"/>
          <p:cNvPicPr>
            <a:picLocks noChangeAspect="1"/>
          </p:cNvPicPr>
          <p:nvPr/>
        </p:nvPicPr>
        <p:blipFill>
          <a:blip r:embed="rId1"/>
          <a:stretch>
            <a:fillRect/>
          </a:stretch>
        </p:blipFill>
        <p:spPr>
          <a:xfrm>
            <a:off x="1000125" y="2571750"/>
            <a:ext cx="6357938" cy="1857375"/>
          </a:xfrm>
          <a:prstGeom prst="rect">
            <a:avLst/>
          </a:prstGeom>
          <a:noFill/>
          <a:ln w="9525">
            <a:noFill/>
          </a:ln>
        </p:spPr>
      </p:pic>
      <p:sp>
        <p:nvSpPr>
          <p:cNvPr id="38917" name="Espace réservé du contenu 2"/>
          <p:cNvSpPr txBox="1"/>
          <p:nvPr/>
        </p:nvSpPr>
        <p:spPr>
          <a:xfrm>
            <a:off x="565150" y="4464685"/>
            <a:ext cx="8268335" cy="2286000"/>
          </a:xfrm>
          <a:prstGeom prst="rect">
            <a:avLst/>
          </a:prstGeom>
          <a:noFill/>
          <a:ln w="9525">
            <a:noFill/>
          </a:ln>
        </p:spPr>
        <p:txBody>
          <a:bodyPr/>
          <a:p>
            <a:pPr algn="just"/>
            <a:r>
              <a:rPr b="1" dirty="0">
                <a:solidFill>
                  <a:srgbClr val="00FF00"/>
                </a:solidFill>
                <a:latin typeface="Calibri" panose="020F0502020204030204" pitchFamily="34" charset="0"/>
              </a:rPr>
              <a:t>Ex</a:t>
            </a:r>
            <a:r>
              <a:rPr lang="fr-FR" b="1" dirty="0">
                <a:solidFill>
                  <a:srgbClr val="00FF00"/>
                </a:solidFill>
                <a:latin typeface="Calibri" panose="020F0502020204030204" pitchFamily="34" charset="0"/>
              </a:rPr>
              <a:t>a</a:t>
            </a:r>
            <a:r>
              <a:rPr b="1" dirty="0">
                <a:solidFill>
                  <a:srgbClr val="00FF00"/>
                </a:solidFill>
                <a:latin typeface="Calibri" panose="020F0502020204030204" pitchFamily="34" charset="0"/>
              </a:rPr>
              <a:t>mple:</a:t>
            </a:r>
            <a:endParaRPr b="1" dirty="0">
              <a:solidFill>
                <a:srgbClr val="00FF00"/>
              </a:solidFill>
              <a:latin typeface="Calibri" panose="020F0502020204030204" pitchFamily="34" charset="0"/>
            </a:endParaRPr>
          </a:p>
          <a:p>
            <a:pPr algn="just"/>
            <a:r>
              <a:rPr b="1" dirty="0">
                <a:latin typeface="Calibri" panose="020F0502020204030204" pitchFamily="34" charset="0"/>
              </a:rPr>
              <a:t>- </a:t>
            </a:r>
            <a:r>
              <a:rPr lang="en-US" altLang="fr-FR" b="1" dirty="0">
                <a:latin typeface="Calibri" panose="020F0502020204030204" pitchFamily="34" charset="0"/>
              </a:rPr>
              <a:t>Serine:</a:t>
            </a:r>
            <a:r>
              <a:rPr lang="en-US" altLang="fr-FR" dirty="0">
                <a:latin typeface="Calibri" panose="020F0502020204030204" pitchFamily="34" charset="0"/>
              </a:rPr>
              <a:t> gives ethanolamine (precursor of choline)</a:t>
            </a:r>
            <a:endParaRPr lang="en-US" altLang="fr-FR" dirty="0">
              <a:latin typeface="Calibri" panose="020F0502020204030204" pitchFamily="34" charset="0"/>
            </a:endParaRPr>
          </a:p>
          <a:p>
            <a:pPr algn="just"/>
            <a:r>
              <a:rPr lang="fr-FR" altLang="en-US" b="1" dirty="0">
                <a:latin typeface="Calibri" panose="020F0502020204030204" pitchFamily="34" charset="0"/>
              </a:rPr>
              <a:t>- </a:t>
            </a:r>
            <a:r>
              <a:rPr lang="en-US" altLang="fr-FR" b="1" dirty="0">
                <a:latin typeface="Calibri" panose="020F0502020204030204" pitchFamily="34" charset="0"/>
              </a:rPr>
              <a:t>Histidine:</a:t>
            </a:r>
            <a:r>
              <a:rPr lang="en-US" altLang="fr-FR" dirty="0">
                <a:latin typeface="Calibri" panose="020F0502020204030204" pitchFamily="34" charset="0"/>
              </a:rPr>
              <a:t> gives histamine (vasodilator involved in allergic or inflammatory reactions)</a:t>
            </a:r>
            <a:endParaRPr lang="en-US" altLang="fr-FR" dirty="0">
              <a:latin typeface="Calibri" panose="020F0502020204030204" pitchFamily="34" charset="0"/>
            </a:endParaRPr>
          </a:p>
          <a:p>
            <a:pPr algn="just"/>
            <a:r>
              <a:rPr lang="fr-FR" altLang="en-US" b="1" dirty="0">
                <a:latin typeface="Calibri" panose="020F0502020204030204" pitchFamily="34" charset="0"/>
              </a:rPr>
              <a:t>- </a:t>
            </a:r>
            <a:r>
              <a:rPr lang="en-US" altLang="fr-FR" b="1" dirty="0">
                <a:latin typeface="Calibri" panose="020F0502020204030204" pitchFamily="34" charset="0"/>
              </a:rPr>
              <a:t>Glutamic acid:</a:t>
            </a:r>
            <a:r>
              <a:rPr lang="en-US" altLang="fr-FR" dirty="0">
                <a:latin typeface="Calibri" panose="020F0502020204030204" pitchFamily="34" charset="0"/>
              </a:rPr>
              <a:t> gives 4-aminobutanoic acid or "GABA" (neurotransmitter).</a:t>
            </a:r>
            <a:endParaRPr lang="en-US" altLang="fr-FR" dirty="0">
              <a:latin typeface="Calibri" panose="020F0502020204030204" pitchFamily="34" charset="0"/>
            </a:endParaRPr>
          </a:p>
        </p:txBody>
      </p:sp>
      <p:sp>
        <p:nvSpPr>
          <p:cNvPr id="4" name="Titre 1"/>
          <p:cNvSpPr txBox="1"/>
          <p:nvPr/>
        </p:nvSpPr>
        <p:spPr>
          <a:xfrm>
            <a:off x="429260" y="274955"/>
            <a:ext cx="7722870" cy="796925"/>
          </a:xfrm>
          <a:prstGeom prst="rect">
            <a:avLst/>
          </a:prstGeom>
        </p:spPr>
        <p:txBody>
          <a:bodyPr/>
          <a:p>
            <a:pPr marR="0" algn="ctr" defTabSz="914400" fontAlgn="auto">
              <a:spcAft>
                <a:spcPts val="0"/>
              </a:spcAft>
              <a:buClrTx/>
              <a:buSzTx/>
              <a:buFontTx/>
              <a:buNone/>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A- </a:t>
            </a:r>
            <a:r>
              <a:rPr lang="fr-FR" sz="32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Properties of the carboxylic function</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214313" y="274638"/>
            <a:ext cx="8715375" cy="796925"/>
          </a:xfrm>
          <a:prstGeom prst="rect">
            <a:avLst/>
          </a:prstGeom>
        </p:spPr>
        <p:txBody>
          <a:bodyPr/>
          <a:lstStyle/>
          <a:p>
            <a:pPr marR="0" algn="ctr" defTabSz="914400" fontAlgn="auto">
              <a:spcAft>
                <a:spcPts val="0"/>
              </a:spcAft>
              <a:buClrTx/>
              <a:buSzTx/>
              <a:buFontTx/>
              <a:buNone/>
              <a:defRPr/>
            </a:pP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B- Properties related to the NH2 group</a:t>
            </a:r>
            <a:endPar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457200" y="1490663"/>
            <a:ext cx="8229600" cy="1543050"/>
          </a:xfrm>
          <a:prstGeom prst="rect">
            <a:avLst/>
          </a:prstGeom>
        </p:spPr>
        <p:txBody>
          <a:bodyPr/>
          <a:lstStyle/>
          <a:p>
            <a:pPr marL="342900" marR="0" indent="-342900" defTabSz="914400">
              <a:lnSpc>
                <a:spcPct val="115000"/>
              </a:lnSpc>
              <a:spcBef>
                <a:spcPts val="1000"/>
              </a:spcBef>
              <a:buClr>
                <a:schemeClr val="hlink"/>
              </a:buClr>
              <a:buSzPct val="90000"/>
              <a:buFont typeface="Wingdings" panose="05000000000000000000" pitchFamily="2" charset="2"/>
              <a:buBlip>
                <a:blip r:embed="rId1"/>
              </a:buBlip>
              <a:defRPr/>
            </a:pPr>
            <a:r>
              <a:rPr kumimoji="0" lang="en-US" alt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Formation of imine "Schiff base": reaction with aldehyde:</a:t>
            </a:r>
            <a:r>
              <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altLang="fr-FR" b="1" kern="0" cap="none" spc="0" normalizeH="0" baseline="0" noProof="0" dirty="0">
                <a:solidFill>
                  <a:srgbClr val="FF00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Carbonyl addition</a:t>
            </a:r>
            <a:endParaRPr kumimoji="0" lang="en-US" altLang="fr-FR" b="1" kern="0" cap="none" spc="0" normalizeH="0" baseline="0" noProof="0" dirty="0">
              <a:solidFill>
                <a:srgbClr val="FF00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lnSpc>
                <a:spcPct val="115000"/>
              </a:lnSpc>
              <a:spcBef>
                <a:spcPts val="1000"/>
              </a:spcBef>
              <a:buClr>
                <a:schemeClr val="hlink"/>
              </a:buClr>
              <a:buSzPct val="90000"/>
              <a:buFont typeface="Wingdings" panose="05000000000000000000" pitchFamily="2" charset="2"/>
              <a:buBlip>
                <a:blip r:embed="rId1"/>
              </a:buBlip>
              <a:defRPr/>
            </a:pPr>
            <a:r>
              <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Except for proline, which contains a secondary amine group.</a:t>
            </a:r>
            <a:endParaRPr kumimoji="0" lang="en-US" alt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pic>
        <p:nvPicPr>
          <p:cNvPr id="39940" name="Picture 7"/>
          <p:cNvPicPr>
            <a:picLocks noChangeAspect="1"/>
          </p:cNvPicPr>
          <p:nvPr/>
        </p:nvPicPr>
        <p:blipFill>
          <a:blip r:embed="rId2"/>
          <a:stretch>
            <a:fillRect/>
          </a:stretch>
        </p:blipFill>
        <p:spPr>
          <a:xfrm>
            <a:off x="-14287" y="3554413"/>
            <a:ext cx="9158287" cy="3009900"/>
          </a:xfrm>
          <a:prstGeom prst="rect">
            <a:avLst/>
          </a:prstGeom>
          <a:noFill/>
          <a:ln w="12700">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1"/>
          <p:cNvSpPr/>
          <p:nvPr/>
        </p:nvSpPr>
        <p:spPr>
          <a:xfrm>
            <a:off x="163830" y="879475"/>
            <a:ext cx="8477250" cy="2368550"/>
          </a:xfrm>
          <a:prstGeom prst="rect">
            <a:avLst/>
          </a:prstGeom>
          <a:noFill/>
          <a:ln w="9525">
            <a:noFill/>
          </a:ln>
        </p:spPr>
        <p:txBody>
          <a:bodyPr wrap="square">
            <a:spAutoFit/>
          </a:bodyPr>
          <a:p>
            <a:pPr algn="just"/>
            <a:r>
              <a:rPr sz="2800" b="1" dirty="0">
                <a:latin typeface="Arial" panose="020B0604020202020204" pitchFamily="34" charset="0"/>
              </a:rPr>
              <a:t>• </a:t>
            </a:r>
            <a:r>
              <a:rPr lang="en-US" altLang="fr-FR" sz="2800" b="1" dirty="0">
                <a:solidFill>
                  <a:srgbClr val="00FF00"/>
                </a:solidFill>
                <a:latin typeface="Arial" panose="020B0604020202020204" pitchFamily="34" charset="0"/>
              </a:rPr>
              <a:t>Carbamylation</a:t>
            </a:r>
            <a:endParaRPr lang="en-US" altLang="fr-FR" sz="2800" b="1" dirty="0">
              <a:solidFill>
                <a:srgbClr val="00FF00"/>
              </a:solidFill>
              <a:latin typeface="Arial" panose="020B0604020202020204" pitchFamily="34" charset="0"/>
            </a:endParaRPr>
          </a:p>
          <a:p>
            <a:pPr algn="just"/>
            <a:r>
              <a:rPr lang="en-US" altLang="fr-FR" dirty="0">
                <a:solidFill>
                  <a:srgbClr val="00FF00"/>
                </a:solidFill>
                <a:latin typeface="Arial" panose="020B0604020202020204" pitchFamily="34" charset="0"/>
              </a:rPr>
              <a:t>• </a:t>
            </a:r>
            <a:r>
              <a:rPr lang="en-US" altLang="fr-FR" b="1" dirty="0">
                <a:solidFill>
                  <a:schemeClr val="tx1"/>
                </a:solidFill>
                <a:latin typeface="Arial" panose="020B0604020202020204" pitchFamily="34" charset="0"/>
              </a:rPr>
              <a:t>The reaction with the terminal amino acid of a protein (n amino acids) releases a PTH-amino acid and a protein truncated at its N-terminal amino acid (n-1 amino acids):</a:t>
            </a:r>
            <a:endParaRPr lang="en-US" altLang="fr-FR" b="1" dirty="0">
              <a:solidFill>
                <a:schemeClr val="tx1"/>
              </a:solidFill>
              <a:latin typeface="Arial" panose="020B0604020202020204" pitchFamily="34" charset="0"/>
            </a:endParaRPr>
          </a:p>
          <a:p>
            <a:pPr algn="just"/>
            <a:r>
              <a:rPr lang="en-US" altLang="fr-FR" b="1" dirty="0">
                <a:solidFill>
                  <a:schemeClr val="tx1"/>
                </a:solidFill>
                <a:latin typeface="Arial" panose="020B0604020202020204" pitchFamily="34" charset="0"/>
              </a:rPr>
              <a:t>• By repeating the process, the primary structure of the protein can be determined</a:t>
            </a:r>
            <a:r>
              <a:rPr lang="en-US" altLang="fr-FR" dirty="0">
                <a:solidFill>
                  <a:srgbClr val="00FF00"/>
                </a:solidFill>
                <a:latin typeface="Arial" panose="020B0604020202020204" pitchFamily="34" charset="0"/>
              </a:rPr>
              <a:t> </a:t>
            </a:r>
            <a:r>
              <a:rPr lang="en-US" altLang="fr-FR" b="1" dirty="0">
                <a:solidFill>
                  <a:srgbClr val="00FF00"/>
                </a:solidFill>
                <a:latin typeface="Arial" panose="020B0604020202020204" pitchFamily="34" charset="0"/>
              </a:rPr>
              <a:t>(Edman degradation).</a:t>
            </a:r>
            <a:endParaRPr lang="en-US" altLang="fr-FR" b="1" dirty="0">
              <a:solidFill>
                <a:srgbClr val="00FF00"/>
              </a:solidFill>
              <a:latin typeface="Arial" panose="020B0604020202020204" pitchFamily="34" charset="0"/>
            </a:endParaRPr>
          </a:p>
        </p:txBody>
      </p:sp>
      <p:pic>
        <p:nvPicPr>
          <p:cNvPr id="40964" name="Picture 2"/>
          <p:cNvPicPr>
            <a:picLocks noChangeAspect="1"/>
          </p:cNvPicPr>
          <p:nvPr/>
        </p:nvPicPr>
        <p:blipFill>
          <a:blip r:embed="rId1"/>
          <a:stretch>
            <a:fillRect/>
          </a:stretch>
        </p:blipFill>
        <p:spPr>
          <a:xfrm>
            <a:off x="-635" y="4086225"/>
            <a:ext cx="9145270" cy="2764155"/>
          </a:xfrm>
          <a:prstGeom prst="rect">
            <a:avLst/>
          </a:prstGeom>
          <a:noFill/>
          <a:ln w="9525">
            <a:noFill/>
          </a:ln>
        </p:spPr>
      </p:pic>
      <p:sp>
        <p:nvSpPr>
          <p:cNvPr id="2" name="Titre 1"/>
          <p:cNvSpPr txBox="1"/>
          <p:nvPr/>
        </p:nvSpPr>
        <p:spPr>
          <a:xfrm>
            <a:off x="-13970" y="65405"/>
            <a:ext cx="7679055" cy="796925"/>
          </a:xfrm>
          <a:prstGeom prst="rect">
            <a:avLst/>
          </a:prstGeom>
        </p:spPr>
        <p:txBody>
          <a:bodyPr/>
          <a:p>
            <a:pPr marR="0" algn="ctr" defTabSz="914400" fontAlgn="auto">
              <a:spcAft>
                <a:spcPts val="0"/>
              </a:spcAft>
              <a:buClrTx/>
              <a:buSzTx/>
              <a:buFontTx/>
              <a:buNone/>
              <a:defRPr/>
            </a:pP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B- Properties related to the NH2 group</a:t>
            </a:r>
            <a:endPar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u contenu 2"/>
          <p:cNvSpPr txBox="1"/>
          <p:nvPr/>
        </p:nvSpPr>
        <p:spPr>
          <a:xfrm>
            <a:off x="640080" y="572135"/>
            <a:ext cx="8103870" cy="3072130"/>
          </a:xfrm>
          <a:prstGeom prst="rect">
            <a:avLst/>
          </a:prstGeom>
        </p:spPr>
        <p:txBody>
          <a:bodyPr>
            <a:noAutofit/>
          </a:bodyPr>
          <a:lstStyle/>
          <a:p>
            <a:pPr marL="365760" marR="0" indent="-283210" algn="just" defTabSz="914400" fontAlgn="auto">
              <a:spcBef>
                <a:spcPct val="20000"/>
              </a:spcBef>
              <a:spcAft>
                <a:spcPts val="0"/>
              </a:spcAft>
              <a:buClr>
                <a:schemeClr val="hlink"/>
              </a:buClr>
              <a:buSzPct val="90000"/>
              <a:buFont typeface="Wingdings 2" panose="05020102010507070707"/>
              <a:buChar char=""/>
              <a:defRPr/>
            </a:pPr>
            <a:r>
              <a:rPr kumimoji="0" lang="en-US" altLang="fr-FR" sz="2200" b="1" kern="0" cap="none" spc="0" normalizeH="0" baseline="0" noProof="0" dirty="0">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rPr>
              <a:t>Action of 1-fluoro-2,4-dinitrobenzene</a:t>
            </a:r>
            <a:endParaRPr kumimoji="0" lang="en-US" altLang="fr-FR" sz="2200" b="1" kern="0" cap="none" spc="0" normalizeH="0" baseline="0" noProof="0" dirty="0">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endParaRPr>
          </a:p>
          <a:p>
            <a:pPr marL="365760" marR="0" indent="-283210" algn="just" defTabSz="914400" fontAlgn="auto">
              <a:spcBef>
                <a:spcPct val="20000"/>
              </a:spcBef>
              <a:spcAft>
                <a:spcPts val="0"/>
              </a:spcAft>
              <a:buClr>
                <a:schemeClr val="hlink"/>
              </a:buClr>
              <a:buSzPct val="90000"/>
              <a:buFont typeface="Wingdings 2" panose="05020102010507070707"/>
              <a:buChar char=""/>
              <a:defRPr/>
            </a:pPr>
            <a:r>
              <a:rPr kumimoji="0" lang="en-US" altLang="fr-FR" sz="2200" b="1" kern="0" cap="none" spc="0" normalizeH="0" baseline="0" noProof="0" dirty="0">
                <a:solidFill>
                  <a:schemeClr val="tx1"/>
                </a:solidFill>
                <a:effectLst>
                  <a:outerShdw blurRad="38100" dist="38100" dir="2700000" algn="tl">
                    <a:srgbClr val="000000"/>
                  </a:outerShdw>
                </a:effectLst>
                <a:ea typeface="MS PGothic" panose="020B0600070205080204" pitchFamily="34" charset="-128"/>
                <a:cs typeface="Arial" panose="020B0604020202020204" pitchFamily="34" charset="0"/>
              </a:rPr>
              <a:t>FDNB reacts easily with amino functions to form an N-2,4-dinitrophenyl derivative.</a:t>
            </a:r>
            <a:endParaRPr kumimoji="0" lang="en-US" altLang="fr-FR" sz="2200" b="1" kern="0" cap="none" spc="0" normalizeH="0" baseline="0" noProof="0" dirty="0">
              <a:solidFill>
                <a:schemeClr val="tx1"/>
              </a:solidFill>
              <a:effectLst>
                <a:outerShdw blurRad="38100" dist="38100" dir="2700000" algn="tl">
                  <a:srgbClr val="000000"/>
                </a:outerShdw>
              </a:effectLst>
              <a:ea typeface="MS PGothic" panose="020B0600070205080204" pitchFamily="34" charset="-128"/>
              <a:cs typeface="Arial" panose="020B0604020202020204" pitchFamily="34" charset="0"/>
            </a:endParaRPr>
          </a:p>
          <a:p>
            <a:pPr marL="365760" marR="0" indent="-283210" algn="just" defTabSz="914400" fontAlgn="auto">
              <a:spcBef>
                <a:spcPct val="20000"/>
              </a:spcBef>
              <a:spcAft>
                <a:spcPts val="0"/>
              </a:spcAft>
              <a:buClr>
                <a:schemeClr val="hlink"/>
              </a:buClr>
              <a:buSzPct val="90000"/>
              <a:buFont typeface="Wingdings 2" panose="05020102010507070707"/>
              <a:buChar char=""/>
              <a:defRPr/>
            </a:pPr>
            <a:r>
              <a:rPr kumimoji="0" lang="en-US" altLang="fr-FR" sz="2200" b="1" kern="0" cap="none" spc="0" normalizeH="0" baseline="0" noProof="0" dirty="0">
                <a:solidFill>
                  <a:schemeClr val="tx1"/>
                </a:solidFill>
                <a:effectLst>
                  <a:outerShdw blurRad="38100" dist="38100" dir="2700000" algn="tl">
                    <a:srgbClr val="000000"/>
                  </a:outerShdw>
                </a:effectLst>
                <a:ea typeface="MS PGothic" panose="020B0600070205080204" pitchFamily="34" charset="-128"/>
                <a:cs typeface="Arial" panose="020B0604020202020204" pitchFamily="34" charset="0"/>
              </a:rPr>
              <a:t>This yellow compound is easy to identify by chromatography and quantify by spectrophotometry at 360 nm.</a:t>
            </a:r>
            <a:endParaRPr kumimoji="0" lang="en-US" altLang="fr-FR" sz="2200" b="1" kern="0" cap="none" spc="0" normalizeH="0" baseline="0" noProof="0" dirty="0">
              <a:solidFill>
                <a:schemeClr val="tx1"/>
              </a:solidFill>
              <a:effectLst>
                <a:outerShdw blurRad="38100" dist="38100" dir="2700000" algn="tl">
                  <a:srgbClr val="000000"/>
                </a:outerShdw>
              </a:effectLst>
              <a:ea typeface="MS PGothic" panose="020B0600070205080204" pitchFamily="34" charset="-128"/>
              <a:cs typeface="Arial" panose="020B0604020202020204" pitchFamily="34" charset="0"/>
            </a:endParaRPr>
          </a:p>
          <a:p>
            <a:pPr marL="365760" marR="0" indent="-283210" algn="just" defTabSz="914400" fontAlgn="auto">
              <a:spcBef>
                <a:spcPct val="20000"/>
              </a:spcBef>
              <a:spcAft>
                <a:spcPts val="0"/>
              </a:spcAft>
              <a:buClr>
                <a:schemeClr val="hlink"/>
              </a:buClr>
              <a:buSzPct val="90000"/>
              <a:buFont typeface="Wingdings 2" panose="05020102010507070707"/>
              <a:buChar char=""/>
              <a:defRPr/>
            </a:pPr>
            <a:r>
              <a:rPr kumimoji="0" lang="en-US" altLang="fr-FR" sz="2200" b="1" kern="0" cap="none" spc="0" normalizeH="0" baseline="0" noProof="0" dirty="0">
                <a:solidFill>
                  <a:schemeClr val="tx1"/>
                </a:solidFill>
                <a:effectLst>
                  <a:outerShdw blurRad="38100" dist="38100" dir="2700000" algn="tl">
                    <a:srgbClr val="000000"/>
                  </a:outerShdw>
                </a:effectLst>
                <a:ea typeface="MS PGothic" panose="020B0600070205080204" pitchFamily="34" charset="-128"/>
                <a:cs typeface="Arial" panose="020B0604020202020204" pitchFamily="34" charset="0"/>
              </a:rPr>
              <a:t>This reaction allowed Frederik SANGER (1953) to establish the first primary structure of a protein: insulin.</a:t>
            </a:r>
            <a:endParaRPr kumimoji="0" lang="en-US" altLang="fr-FR" sz="2200" b="1" kern="0" cap="none" spc="0" normalizeH="0" baseline="0" noProof="0" dirty="0">
              <a:solidFill>
                <a:schemeClr val="tx1"/>
              </a:solidFill>
              <a:effectLst>
                <a:outerShdw blurRad="38100" dist="38100" dir="2700000" algn="tl">
                  <a:srgbClr val="000000"/>
                </a:outerShdw>
              </a:effectLst>
              <a:ea typeface="MS PGothic" panose="020B0600070205080204" pitchFamily="34" charset="-128"/>
              <a:cs typeface="Arial" panose="020B0604020202020204" pitchFamily="34" charset="0"/>
            </a:endParaRPr>
          </a:p>
          <a:p>
            <a:pPr marL="365760" marR="0" indent="-283210" algn="just" defTabSz="914400" fontAlgn="auto">
              <a:spcBef>
                <a:spcPct val="20000"/>
              </a:spcBef>
              <a:spcAft>
                <a:spcPts val="0"/>
              </a:spcAft>
              <a:buClr>
                <a:schemeClr val="hlink"/>
              </a:buClr>
              <a:buSzPct val="90000"/>
              <a:buFont typeface="Wingdings 2" panose="05020102010507070707"/>
              <a:buChar char=""/>
              <a:defRPr/>
            </a:pPr>
            <a:r>
              <a:rPr kumimoji="0" lang="en-US" altLang="fr-FR" sz="2200" b="1" kern="0" cap="none" spc="0" normalizeH="0" baseline="0" noProof="0" dirty="0">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rPr>
              <a:t>Sanger's reaction.</a:t>
            </a:r>
            <a:endParaRPr kumimoji="0" lang="en-US" altLang="fr-FR" sz="2200" b="1" kern="0" cap="none" spc="0" normalizeH="0" baseline="0" noProof="0" dirty="0">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endParaRPr>
          </a:p>
        </p:txBody>
      </p:sp>
      <p:pic>
        <p:nvPicPr>
          <p:cNvPr id="41988" name="Image 3"/>
          <p:cNvPicPr>
            <a:picLocks noChangeAspect="1"/>
          </p:cNvPicPr>
          <p:nvPr/>
        </p:nvPicPr>
        <p:blipFill>
          <a:blip r:embed="rId1"/>
          <a:stretch>
            <a:fillRect/>
          </a:stretch>
        </p:blipFill>
        <p:spPr>
          <a:xfrm>
            <a:off x="-635" y="4286250"/>
            <a:ext cx="9144635" cy="2571750"/>
          </a:xfrm>
          <a:prstGeom prst="rect">
            <a:avLst/>
          </a:prstGeom>
          <a:noFill/>
          <a:ln w="9525">
            <a:noFill/>
          </a:ln>
        </p:spPr>
      </p:pic>
      <p:sp>
        <p:nvSpPr>
          <p:cNvPr id="4" name="Titre 1"/>
          <p:cNvSpPr txBox="1"/>
          <p:nvPr/>
        </p:nvSpPr>
        <p:spPr>
          <a:xfrm>
            <a:off x="840105" y="-4445"/>
            <a:ext cx="7077075" cy="796925"/>
          </a:xfrm>
          <a:prstGeom prst="rect">
            <a:avLst/>
          </a:prstGeom>
        </p:spPr>
        <p:txBody>
          <a:bodyPr/>
          <a:lstStyle/>
          <a:p>
            <a:pPr marR="0" algn="ctr" defTabSz="914400" fontAlgn="auto">
              <a:spcAft>
                <a:spcPts val="0"/>
              </a:spcAft>
              <a:buClrTx/>
              <a:buSzTx/>
              <a:buFontTx/>
              <a:buNone/>
              <a:defRPr/>
            </a:pP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B- Properties related to the NH2 group</a:t>
            </a:r>
            <a:endPar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357188" y="274638"/>
            <a:ext cx="8572500" cy="654050"/>
          </a:xfrm>
          <a:prstGeom prst="rect">
            <a:avLst/>
          </a:prstGeom>
        </p:spPr>
        <p:txBody>
          <a:bodyPr/>
          <a:lstStyle/>
          <a:p>
            <a:pPr marR="0" algn="ctr" defTabSz="914400" fontAlgn="auto">
              <a:spcAft>
                <a:spcPts val="0"/>
              </a:spcAft>
              <a:buClrTx/>
              <a:buSzTx/>
              <a:buFontTx/>
              <a:buNone/>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B- Propriétés liées au groupe NH2 </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214313" y="928688"/>
            <a:ext cx="8643938" cy="1143000"/>
          </a:xfrm>
          <a:prstGeom prst="rect">
            <a:avLst/>
          </a:prstGeom>
        </p:spPr>
        <p:txBody>
          <a:bodyPr/>
          <a:lstStyle/>
          <a:p>
            <a:pPr marL="342900" marR="0" indent="-342900" algn="just" defTabSz="914400">
              <a:spcBef>
                <a:spcPct val="20000"/>
              </a:spcBef>
              <a:buClr>
                <a:schemeClr val="hlink"/>
              </a:buClr>
              <a:buSzPct val="90000"/>
              <a:buFont typeface="Wingdings" panose="05000000000000000000" pitchFamily="2" charset="2"/>
              <a:buBlip>
                <a:blip r:embed="rId1"/>
              </a:buBlip>
              <a:defRPr/>
            </a:pPr>
            <a:r>
              <a:rPr kumimoji="0" lang="fr-FR" sz="2800" b="1" kern="1200" cap="none" spc="0" normalizeH="0" baseline="0" noProof="0">
                <a:solidFill>
                  <a:srgbClr val="00FF00"/>
                </a:solidFill>
                <a:effectLst>
                  <a:outerShdw blurRad="38100" dist="38100" dir="2700000" algn="tl">
                    <a:srgbClr val="000000"/>
                  </a:outerShdw>
                </a:effectLst>
                <a:latin typeface="Comic Sans MS" panose="030F0702030302020204" charset="0"/>
                <a:ea typeface="MS PGothic" panose="020B0600070205080204" pitchFamily="34" charset="-128"/>
                <a:cs typeface="+mn-cs"/>
              </a:rPr>
              <a:t>La réaction avec la ninhydrine</a:t>
            </a:r>
            <a:r>
              <a:rPr kumimoji="0" lang="fr-FR" sz="2800" b="1" kern="1200" cap="none" spc="0" normalizeH="0" baseline="0" noProof="0">
                <a:solidFill>
                  <a:srgbClr val="0000FF"/>
                </a:solidFill>
                <a:effectLst>
                  <a:outerShdw blurRad="38100" dist="38100" dir="2700000" algn="tl">
                    <a:srgbClr val="000000"/>
                  </a:outerShdw>
                </a:effectLst>
                <a:latin typeface="Comic Sans MS" panose="030F0702030302020204" charset="0"/>
                <a:ea typeface="MS PGothic" panose="020B0600070205080204" pitchFamily="34" charset="-128"/>
                <a:cs typeface="+mn-cs"/>
              </a:rPr>
              <a:t> </a:t>
            </a:r>
            <a:r>
              <a:rPr kumimoji="0" lang="fr-FR" sz="2800" b="1" kern="1200" cap="none" spc="0" normalizeH="0" baseline="0" noProof="0">
                <a:effectLst>
                  <a:outerShdw blurRad="38100" dist="38100" dir="2700000" algn="tl">
                    <a:srgbClr val="000000"/>
                  </a:outerShdw>
                </a:effectLst>
                <a:latin typeface="Comic Sans MS" panose="030F0702030302020204" charset="0"/>
                <a:ea typeface="MS PGothic" panose="020B0600070205080204" pitchFamily="34" charset="-128"/>
                <a:cs typeface="+mn-cs"/>
              </a:rPr>
              <a:t>(++ connue et utilisée) donne un produit </a:t>
            </a:r>
            <a:endParaRPr kumimoji="0" lang="fr-FR" sz="2800" b="1" kern="1200" cap="none" spc="0" normalizeH="0" baseline="0" noProof="0">
              <a:effectLst>
                <a:outerShdw blurRad="38100" dist="38100" dir="2700000" algn="tl">
                  <a:srgbClr val="000000"/>
                </a:outerShdw>
              </a:effectLst>
              <a:latin typeface="Comic Sans MS" panose="030F0702030302020204" charset="0"/>
              <a:ea typeface="MS PGothic" panose="020B0600070205080204" pitchFamily="34" charset="-128"/>
              <a:cs typeface="+mn-cs"/>
            </a:endParaRPr>
          </a:p>
          <a:p>
            <a:pPr marL="342900" marR="0" indent="-342900" algn="just" defTabSz="914400">
              <a:spcBef>
                <a:spcPct val="20000"/>
              </a:spcBef>
              <a:buClr>
                <a:schemeClr val="hlink"/>
              </a:buClr>
              <a:buSzPct val="90000"/>
              <a:buFontTx/>
              <a:buNone/>
              <a:defRPr/>
            </a:pPr>
            <a:r>
              <a:rPr kumimoji="0" lang="fr-FR" sz="2800" kern="1200" cap="none" spc="0" normalizeH="0" baseline="0" noProof="0">
                <a:latin typeface="Arial" panose="020B0604020202020204" pitchFamily="34" charset="0"/>
                <a:ea typeface="MS PGothic" panose="020B0600070205080204" pitchFamily="34" charset="-128"/>
                <a:cs typeface="+mn-cs"/>
              </a:rPr>
              <a:t> –</a:t>
            </a:r>
            <a:r>
              <a:rPr kumimoji="0" lang="fr-FR" sz="2800" b="1" kern="1200" cap="none" spc="0" normalizeH="0" baseline="0" noProof="0">
                <a:solidFill>
                  <a:srgbClr val="C5B1E5"/>
                </a:solidFill>
                <a:latin typeface="Arial" panose="020B0604020202020204" pitchFamily="34" charset="0"/>
                <a:ea typeface="MS PGothic" panose="020B0600070205080204" pitchFamily="34" charset="-128"/>
                <a:cs typeface="+mn-cs"/>
              </a:rPr>
              <a:t>violet</a:t>
            </a:r>
            <a:r>
              <a:rPr kumimoji="0" lang="fr-FR" sz="2800" b="1" kern="1200" cap="none" spc="0" normalizeH="0" baseline="0" noProof="0">
                <a:latin typeface="Arial" panose="020B0604020202020204" pitchFamily="34" charset="0"/>
                <a:ea typeface="MS PGothic" panose="020B0600070205080204" pitchFamily="34" charset="-128"/>
                <a:cs typeface="+mn-cs"/>
              </a:rPr>
              <a:t> pour les </a:t>
            </a:r>
            <a:r>
              <a:rPr kumimoji="0" lang="fr-FR" sz="2800" b="1" kern="1200" cap="none" spc="0" normalizeH="0" baseline="0" noProof="0">
                <a:solidFill>
                  <a:srgbClr val="00FF00"/>
                </a:solidFill>
                <a:latin typeface="Arial" panose="020B0604020202020204" pitchFamily="34" charset="0"/>
                <a:ea typeface="MS PGothic" panose="020B0600070205080204" pitchFamily="34" charset="-128"/>
                <a:cs typeface="+mn-cs"/>
              </a:rPr>
              <a:t>amines primaires</a:t>
            </a:r>
            <a:endParaRPr kumimoji="0" lang="fr-FR" sz="2800" b="1" kern="1200" cap="none" spc="0" normalizeH="0" baseline="0" noProof="0">
              <a:solidFill>
                <a:srgbClr val="00FF00"/>
              </a:solidFill>
              <a:latin typeface="Arial" panose="020B0604020202020204" pitchFamily="34" charset="0"/>
              <a:ea typeface="MS PGothic" panose="020B0600070205080204" pitchFamily="34" charset="-128"/>
              <a:cs typeface="+mn-cs"/>
            </a:endParaRPr>
          </a:p>
          <a:p>
            <a:pPr marL="342900" marR="0" indent="-342900" algn="just" defTabSz="914400">
              <a:spcBef>
                <a:spcPct val="20000"/>
              </a:spcBef>
              <a:buClr>
                <a:schemeClr val="hlink"/>
              </a:buClr>
              <a:buSzPct val="90000"/>
              <a:buFontTx/>
              <a:buNone/>
              <a:defRPr/>
            </a:pPr>
            <a:r>
              <a:rPr kumimoji="0" lang="fr-FR" sz="2800" kern="1200" cap="none" spc="0" normalizeH="0" baseline="0" noProof="0">
                <a:latin typeface="Arial" panose="020B0604020202020204" pitchFamily="34" charset="0"/>
                <a:ea typeface="MS PGothic" panose="020B0600070205080204" pitchFamily="34" charset="-128"/>
                <a:cs typeface="+mn-cs"/>
              </a:rPr>
              <a:t>– </a:t>
            </a:r>
            <a:r>
              <a:rPr kumimoji="0" lang="fr-FR" sz="2800" b="1" kern="1200" cap="none" spc="0" normalizeH="0" baseline="0" noProof="0">
                <a:solidFill>
                  <a:srgbClr val="FFFF00"/>
                </a:solidFill>
                <a:latin typeface="Arial" panose="020B0604020202020204" pitchFamily="34" charset="0"/>
                <a:ea typeface="MS PGothic" panose="020B0600070205080204" pitchFamily="34" charset="-128"/>
                <a:cs typeface="+mn-cs"/>
              </a:rPr>
              <a:t>jaune</a:t>
            </a:r>
            <a:r>
              <a:rPr kumimoji="0" lang="fr-FR" sz="2800" b="1" kern="1200" cap="none" spc="0" normalizeH="0" baseline="0" noProof="0">
                <a:latin typeface="Arial" panose="020B0604020202020204" pitchFamily="34" charset="0"/>
                <a:ea typeface="MS PGothic" panose="020B0600070205080204" pitchFamily="34" charset="-128"/>
                <a:cs typeface="+mn-cs"/>
              </a:rPr>
              <a:t> pour les </a:t>
            </a:r>
            <a:r>
              <a:rPr kumimoji="0" lang="fr-FR" sz="2800" b="1" kern="1200" cap="none" spc="0" normalizeH="0" baseline="0" noProof="0">
                <a:solidFill>
                  <a:srgbClr val="00FF00"/>
                </a:solidFill>
                <a:latin typeface="Arial" panose="020B0604020202020204" pitchFamily="34" charset="0"/>
                <a:ea typeface="MS PGothic" panose="020B0600070205080204" pitchFamily="34" charset="-128"/>
                <a:cs typeface="+mn-cs"/>
              </a:rPr>
              <a:t>amines secondaires.</a:t>
            </a:r>
            <a:endParaRPr kumimoji="0" lang="fr-FR" sz="2800" b="1" kern="1200" cap="none" spc="0" normalizeH="0" baseline="0" noProof="0">
              <a:solidFill>
                <a:srgbClr val="00FF00"/>
              </a:solidFill>
              <a:latin typeface="Arial" panose="020B0604020202020204" pitchFamily="34" charset="0"/>
              <a:ea typeface="MS PGothic" panose="020B0600070205080204" pitchFamily="34" charset="-128"/>
              <a:cs typeface="+mn-cs"/>
            </a:endParaRPr>
          </a:p>
          <a:p>
            <a:pPr marL="342900" marR="0" indent="-342900" algn="just" defTabSz="914400">
              <a:buClr>
                <a:schemeClr val="hlink"/>
              </a:buClr>
              <a:buSzPct val="90000"/>
              <a:buFontTx/>
              <a:buNone/>
              <a:defRPr/>
            </a:pPr>
            <a:endParaRPr kumimoji="0" lang="fr-FR" sz="2800" b="1" kern="1200" cap="none" spc="0" normalizeH="0" baseline="0" noProof="0">
              <a:effectLst>
                <a:outerShdw blurRad="38100" dist="38100" dir="2700000" algn="tl">
                  <a:srgbClr val="000000"/>
                </a:outerShdw>
              </a:effectLst>
              <a:latin typeface="Comic Sans MS" panose="030F0702030302020204" charset="0"/>
              <a:ea typeface="MS PGothic" panose="020B0600070205080204" pitchFamily="34" charset="-128"/>
              <a:cs typeface="+mn-cs"/>
            </a:endParaRPr>
          </a:p>
          <a:p>
            <a:pPr marL="742950" marR="0" lvl="1" indent="-285750" algn="just"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24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Réaction de décarboxylation et de désamination, utilisée pour détecter et mesurer quantitativement des aa en petites quantités. Le chauffage avec un excès de ninhydrine fournit un produit de couleur violacée (pourpre de Ruhemann) avec tous les aa dont la fonction α amine est libre. Cependant il donne un produit de couleur jaune avec la proline (hydroxyproline) dont la fonction α  amine est substitue.</a:t>
            </a:r>
            <a:endParaRPr kumimoji="0" lang="fr-FR" sz="24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742950" marR="0" lvl="1" indent="-285750" algn="just"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endParaRPr kumimoji="0" lang="fr-FR" sz="24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pic>
        <p:nvPicPr>
          <p:cNvPr id="96258" name="Picture 2"/>
          <p:cNvPicPr>
            <a:picLocks noChangeAspect="1"/>
          </p:cNvPicPr>
          <p:nvPr/>
        </p:nvPicPr>
        <p:blipFill>
          <a:blip r:embed="rId2"/>
          <a:stretch>
            <a:fillRect/>
          </a:stretch>
        </p:blipFill>
        <p:spPr>
          <a:xfrm>
            <a:off x="-12700" y="1470660"/>
            <a:ext cx="9139555" cy="52031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diamond(in)">
                                      <p:cBhvr>
                                        <p:cTn id="7"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87375" y="17780"/>
            <a:ext cx="7464425" cy="5842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32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B- Propriétés liées au groupe NH2</a:t>
            </a:r>
            <a:endParaRPr kumimoji="0" lang="fr-FR" sz="32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44035" name="Rectangle 2"/>
          <p:cNvSpPr/>
          <p:nvPr/>
        </p:nvSpPr>
        <p:spPr>
          <a:xfrm>
            <a:off x="525463" y="725488"/>
            <a:ext cx="8372475" cy="1630045"/>
          </a:xfrm>
          <a:prstGeom prst="rect">
            <a:avLst/>
          </a:prstGeom>
          <a:noFill/>
          <a:ln w="9525">
            <a:noFill/>
          </a:ln>
        </p:spPr>
        <p:txBody>
          <a:bodyPr>
            <a:spAutoFit/>
          </a:bodyPr>
          <a:p>
            <a:r>
              <a:rPr b="1" dirty="0">
                <a:solidFill>
                  <a:srgbClr val="00FF00"/>
                </a:solidFill>
                <a:latin typeface="Arial" panose="020B0604020202020204" pitchFamily="34" charset="0"/>
              </a:rPr>
              <a:t>•</a:t>
            </a:r>
            <a:r>
              <a:rPr dirty="0">
                <a:solidFill>
                  <a:srgbClr val="00FF00"/>
                </a:solidFill>
                <a:latin typeface="Arial" panose="020B0604020202020204" pitchFamily="34" charset="0"/>
              </a:rPr>
              <a:t> </a:t>
            </a:r>
            <a:r>
              <a:rPr lang="en-US" altLang="fr-FR" sz="2800" b="1" dirty="0">
                <a:solidFill>
                  <a:srgbClr val="00FF00"/>
                </a:solidFill>
                <a:latin typeface="Arial" panose="020B0604020202020204" pitchFamily="34" charset="0"/>
              </a:rPr>
              <a:t>Deamination</a:t>
            </a:r>
            <a:endParaRPr lang="en-US" altLang="fr-FR" dirty="0">
              <a:latin typeface="Arial" panose="020B0604020202020204" pitchFamily="34" charset="0"/>
            </a:endParaRPr>
          </a:p>
          <a:p>
            <a:pPr>
              <a:lnSpc>
                <a:spcPct val="150000"/>
              </a:lnSpc>
            </a:pPr>
            <a:r>
              <a:rPr lang="en-US" altLang="fr-FR" b="1" dirty="0">
                <a:latin typeface="Arial" panose="020B0604020202020204" pitchFamily="34" charset="0"/>
              </a:rPr>
              <a:t>• A reaction in which the amino acid loses its group in the form of NH3.</a:t>
            </a:r>
            <a:endParaRPr lang="en-US" altLang="fr-FR" b="1" dirty="0">
              <a:latin typeface="Arial" panose="020B0604020202020204" pitchFamily="34" charset="0"/>
            </a:endParaRPr>
          </a:p>
        </p:txBody>
      </p:sp>
      <p:pic>
        <p:nvPicPr>
          <p:cNvPr id="44036" name="Picture 2"/>
          <p:cNvPicPr>
            <a:picLocks noChangeAspect="1"/>
          </p:cNvPicPr>
          <p:nvPr/>
        </p:nvPicPr>
        <p:blipFill>
          <a:blip r:embed="rId1"/>
          <a:stretch>
            <a:fillRect/>
          </a:stretch>
        </p:blipFill>
        <p:spPr>
          <a:xfrm>
            <a:off x="14288" y="2689860"/>
            <a:ext cx="9118600" cy="193833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Zone de texte 2"/>
          <p:cNvSpPr txBox="1"/>
          <p:nvPr/>
        </p:nvSpPr>
        <p:spPr>
          <a:xfrm>
            <a:off x="843280" y="99695"/>
            <a:ext cx="6007735" cy="583565"/>
          </a:xfrm>
          <a:prstGeom prst="rect">
            <a:avLst/>
          </a:prstGeom>
        </p:spPr>
        <p:txBody>
          <a:bodyPr wrap="square">
            <a:spAutoFit/>
          </a:bodyPr>
          <a:p>
            <a:pPr algn="l">
              <a:buClrTx/>
              <a:buSzTx/>
              <a:buFontTx/>
              <a:defRPr/>
            </a:pPr>
            <a:r>
              <a:rPr lang="fr-FR" sz="3200" b="1" kern="0" noProof="0" dirty="0">
                <a:ln>
                  <a:noFill/>
                </a:ln>
                <a:solidFill>
                  <a:srgbClr val="00FF00"/>
                </a:solidFill>
                <a:effectLst>
                  <a:outerShdw blurRad="38100" dist="38100" dir="2700000" algn="tl">
                    <a:srgbClr val="000000"/>
                  </a:outerShdw>
                </a:effectLst>
                <a:uLnTx/>
                <a:uFillTx/>
                <a:latin typeface="+mj-lt"/>
                <a:cs typeface="MS PGothic" panose="020B0600070205080204" pitchFamily="34" charset="-128"/>
              </a:rPr>
              <a:t>C-Properties of the Side Chain</a:t>
            </a:r>
            <a:endParaRPr lang="fr-FR" sz="3200" b="1" kern="0" noProof="0" dirty="0">
              <a:ln>
                <a:noFill/>
              </a:ln>
              <a:solidFill>
                <a:srgbClr val="00FF00"/>
              </a:solidFill>
              <a:effectLst>
                <a:outerShdw blurRad="38100" dist="38100" dir="2700000" algn="tl">
                  <a:srgbClr val="000000"/>
                </a:outerShdw>
              </a:effectLst>
              <a:uLnTx/>
              <a:uFillTx/>
              <a:latin typeface="+mj-lt"/>
              <a:cs typeface="MS PGothic" panose="020B0600070205080204" pitchFamily="34" charset="-128"/>
            </a:endParaRPr>
          </a:p>
        </p:txBody>
      </p:sp>
      <p:graphicFrame>
        <p:nvGraphicFramePr>
          <p:cNvPr id="4" name="Objet 3"/>
          <p:cNvGraphicFramePr/>
          <p:nvPr/>
        </p:nvGraphicFramePr>
        <p:xfrm>
          <a:off x="-4627880" y="3260090"/>
          <a:ext cx="4518660" cy="3597910"/>
        </p:xfrm>
        <a:graphic>
          <a:graphicData uri="http://schemas.openxmlformats.org/presentationml/2006/ole">
            <mc:AlternateContent xmlns:mc="http://schemas.openxmlformats.org/markup-compatibility/2006">
              <mc:Choice xmlns:v="urn:schemas-microsoft-com:vml" Requires="v">
                <p:oleObj spid="_x0000_s5" name="" r:id="rId1" imgW="8829675" imgH="5991225" progId="Paint.Picture">
                  <p:embed/>
                </p:oleObj>
              </mc:Choice>
              <mc:Fallback>
                <p:oleObj name="" r:id="rId1" imgW="8829675" imgH="5991225" progId="Paint.Picture">
                  <p:embed/>
                  <p:pic>
                    <p:nvPicPr>
                      <p:cNvPr id="0" name="Image 4"/>
                      <p:cNvPicPr/>
                      <p:nvPr/>
                    </p:nvPicPr>
                    <p:blipFill>
                      <a:blip r:embed="rId2"/>
                      <a:stretch>
                        <a:fillRect/>
                      </a:stretch>
                    </p:blipFill>
                    <p:spPr>
                      <a:xfrm>
                        <a:off x="-4627880" y="3260090"/>
                        <a:ext cx="4518660" cy="3597910"/>
                      </a:xfrm>
                      <a:prstGeom prst="rect">
                        <a:avLst/>
                      </a:prstGeom>
                    </p:spPr>
                  </p:pic>
                </p:oleObj>
              </mc:Fallback>
            </mc:AlternateContent>
          </a:graphicData>
        </a:graphic>
      </p:graphicFrame>
      <p:sp>
        <p:nvSpPr>
          <p:cNvPr id="6" name="Zone de texte 5"/>
          <p:cNvSpPr txBox="1"/>
          <p:nvPr/>
        </p:nvSpPr>
        <p:spPr>
          <a:xfrm>
            <a:off x="277495" y="990600"/>
            <a:ext cx="8675370" cy="6000750"/>
          </a:xfrm>
          <a:prstGeom prst="rect">
            <a:avLst/>
          </a:prstGeom>
        </p:spPr>
        <p:txBody>
          <a:bodyPr wrap="square">
            <a:spAutoFit/>
          </a:bodyPr>
          <a:p>
            <a:r>
              <a:t>These properties are those of the functions carried by the side chain.</a:t>
            </a:r>
          </a:p>
          <a:p/>
          <a:p>
            <a:pPr marL="342900" indent="-342900">
              <a:buFont typeface="Wingdings" panose="05000000000000000000" charset="0"/>
              <a:buChar char="Ø"/>
            </a:pPr>
            <a:r>
              <a:rPr b="1">
                <a:solidFill>
                  <a:srgbClr val="00FF00"/>
                </a:solidFill>
                <a:sym typeface="+mn-ea"/>
              </a:rPr>
              <a:t>Thiol groups</a:t>
            </a:r>
            <a:endParaRPr b="1">
              <a:solidFill>
                <a:srgbClr val="00FF00"/>
              </a:solidFill>
              <a:sym typeface="+mn-ea"/>
            </a:endParaRPr>
          </a:p>
          <a:p>
            <a:pPr marL="342900" indent="-342900">
              <a:buFont typeface="Arial" panose="020B0604020202020204" pitchFamily="34" charset="0"/>
              <a:buChar char="•"/>
            </a:pPr>
            <a:r>
              <a:rPr>
                <a:sym typeface="+mn-ea"/>
              </a:rPr>
              <a:t>Oxidation of SH: formation of disulfide bridges</a:t>
            </a:r>
            <a:endParaRPr>
              <a:sym typeface="+mn-ea"/>
            </a:endParaRPr>
          </a:p>
          <a:p>
            <a:pPr marL="342900" indent="-342900">
              <a:buFont typeface="Arial" panose="020B0604020202020204" pitchFamily="34" charset="0"/>
              <a:buChar char="•"/>
            </a:pPr>
            <a:r>
              <a:rPr>
                <a:sym typeface="+mn-ea"/>
              </a:rPr>
              <a:t>Cysteine can be oxidized to cystine</a:t>
            </a:r>
            <a:endParaRPr>
              <a:sym typeface="+mn-ea"/>
            </a:endParaRPr>
          </a:p>
          <a:p>
            <a:pPr marL="342900" indent="-342900">
              <a:buFont typeface="Wingdings" panose="05000000000000000000" charset="0"/>
              <a:buChar char="Ø"/>
            </a:pPr>
            <a:r>
              <a:rPr b="1">
                <a:solidFill>
                  <a:srgbClr val="00FF00"/>
                </a:solidFill>
                <a:sym typeface="+mn-ea"/>
              </a:rPr>
              <a:t>Alcohol functions</a:t>
            </a:r>
            <a:r>
              <a:rPr>
                <a:solidFill>
                  <a:srgbClr val="00FF00"/>
                </a:solidFill>
                <a:sym typeface="+mn-ea"/>
              </a:rPr>
              <a:t> </a:t>
            </a:r>
            <a:r>
              <a:rPr>
                <a:solidFill>
                  <a:schemeClr val="tx1"/>
                </a:solidFill>
                <a:sym typeface="+mn-ea"/>
              </a:rPr>
              <a:t>of serine and threonine, phenol function of tyrosine as well</a:t>
            </a:r>
            <a:endParaRPr>
              <a:solidFill>
                <a:schemeClr val="tx1"/>
              </a:solidFill>
              <a:sym typeface="+mn-ea"/>
            </a:endParaRPr>
          </a:p>
          <a:p>
            <a:endParaRPr>
              <a:sym typeface="+mn-ea"/>
            </a:endParaRPr>
          </a:p>
          <a:p>
            <a:pPr marL="342900" indent="-342900">
              <a:buFont typeface="Arial" panose="020B0604020202020204" pitchFamily="34" charset="0"/>
              <a:buChar char="•"/>
            </a:pPr>
            <a:r>
              <a:rPr>
                <a:sym typeface="+mn-ea"/>
              </a:rPr>
              <a:t>Phosphorylation by phosphoric acid: formation of a phosphate ester</a:t>
            </a:r>
            <a:endParaRPr>
              <a:sym typeface="+mn-ea"/>
            </a:endParaRPr>
          </a:p>
          <a:p>
            <a:pPr marL="342900" indent="-342900">
              <a:buFont typeface="Arial" panose="020B0604020202020204" pitchFamily="34" charset="0"/>
              <a:buChar char="•"/>
            </a:pPr>
            <a:r>
              <a:rPr>
                <a:sym typeface="+mn-ea"/>
              </a:rPr>
              <a:t>O-Glycosylation</a:t>
            </a:r>
            <a:endParaRPr>
              <a:sym typeface="+mn-ea"/>
            </a:endParaRPr>
          </a:p>
          <a:p>
            <a:pPr marL="342900" indent="-342900">
              <a:buFont typeface="Wingdings" panose="05000000000000000000" charset="0"/>
              <a:buChar char="Ø"/>
            </a:pPr>
            <a:r>
              <a:rPr b="1">
                <a:solidFill>
                  <a:srgbClr val="00FF00"/>
                </a:solidFill>
                <a:sym typeface="+mn-ea"/>
              </a:rPr>
              <a:t>Amide functions</a:t>
            </a:r>
            <a:endParaRPr>
              <a:sym typeface="+mn-ea"/>
            </a:endParaRPr>
          </a:p>
          <a:p>
            <a:pPr marL="342900" indent="-342900">
              <a:buFont typeface="Arial" panose="020B0604020202020204" pitchFamily="34" charset="0"/>
              <a:buChar char="•"/>
            </a:pPr>
            <a:r>
              <a:rPr>
                <a:sym typeface="+mn-ea"/>
              </a:rPr>
              <a:t>N-Glycosylation</a:t>
            </a:r>
            <a:endParaRPr>
              <a:sym typeface="+mn-ea"/>
            </a:endParaRPr>
          </a:p>
          <a:p>
            <a:endParaRPr>
              <a:sym typeface="+mn-ea"/>
            </a:endParaRPr>
          </a:p>
          <a:p>
            <a:endParaRPr>
              <a:sym typeface="+mn-ea"/>
            </a:endParaRPr>
          </a:p>
        </p:txBody>
      </p:sp>
      <p:sp>
        <p:nvSpPr>
          <p:cNvPr id="7" name="Zone de texte 6"/>
          <p:cNvSpPr txBox="1"/>
          <p:nvPr/>
        </p:nvSpPr>
        <p:spPr>
          <a:xfrm>
            <a:off x="2032000" y="3260725"/>
            <a:ext cx="1412240" cy="337185"/>
          </a:xfrm>
          <a:prstGeom prst="rect">
            <a:avLst/>
          </a:prstGeom>
        </p:spPr>
        <p:txBody>
          <a:bodyPr wrap="square">
            <a:spAutoFit/>
          </a:bodyPr>
          <a:p>
            <a:r>
              <a:rPr sz="1600"/>
              <a:t> </a:t>
            </a: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0" y="873443"/>
          <a:ext cx="9144635" cy="5977255"/>
        </p:xfrm>
        <a:graphic>
          <a:graphicData uri="http://schemas.openxmlformats.org/presentationml/2006/ole">
            <mc:AlternateContent xmlns:mc="http://schemas.openxmlformats.org/markup-compatibility/2006">
              <mc:Choice xmlns:v="urn:schemas-microsoft-com:vml" Requires="v">
                <p:oleObj spid="_x0000_s3" name="" r:id="rId1" imgW="8963025" imgH="5972175" progId="Paint.Picture">
                  <p:embed/>
                </p:oleObj>
              </mc:Choice>
              <mc:Fallback>
                <p:oleObj name="" r:id="rId1" imgW="8963025" imgH="5972175" progId="Paint.Picture">
                  <p:embed/>
                  <p:pic>
                    <p:nvPicPr>
                      <p:cNvPr id="0" name="Image 2"/>
                      <p:cNvPicPr/>
                      <p:nvPr/>
                    </p:nvPicPr>
                    <p:blipFill>
                      <a:blip r:embed="rId2"/>
                      <a:stretch>
                        <a:fillRect/>
                      </a:stretch>
                    </p:blipFill>
                    <p:spPr>
                      <a:xfrm>
                        <a:off x="0" y="873443"/>
                        <a:ext cx="9144635" cy="5977255"/>
                      </a:xfrm>
                      <a:prstGeom prst="rect">
                        <a:avLst/>
                      </a:prstGeom>
                    </p:spPr>
                  </p:pic>
                </p:oleObj>
              </mc:Fallback>
            </mc:AlternateContent>
          </a:graphicData>
        </a:graphic>
      </p:graphicFrame>
      <p:sp>
        <p:nvSpPr>
          <p:cNvPr id="4" name="Zone de texte 3"/>
          <p:cNvSpPr txBox="1"/>
          <p:nvPr/>
        </p:nvSpPr>
        <p:spPr>
          <a:xfrm>
            <a:off x="731520" y="99695"/>
            <a:ext cx="6007735" cy="583565"/>
          </a:xfrm>
          <a:prstGeom prst="rect">
            <a:avLst/>
          </a:prstGeom>
        </p:spPr>
        <p:txBody>
          <a:bodyPr wrap="square">
            <a:spAutoFit/>
          </a:bodyPr>
          <a:p>
            <a:pPr marL="457200" indent="-457200" algn="l">
              <a:buClrTx/>
              <a:buSzTx/>
              <a:buFont typeface="Arial" panose="020B0604020202020204" pitchFamily="34" charset="0"/>
              <a:buChar char="•"/>
              <a:defRPr/>
            </a:pPr>
            <a:r>
              <a:rPr lang="fr-FR" sz="3200" b="1" kern="0" noProof="0" dirty="0">
                <a:ln>
                  <a:noFill/>
                </a:ln>
                <a:solidFill>
                  <a:srgbClr val="00FF00"/>
                </a:solidFill>
                <a:effectLst>
                  <a:outerShdw blurRad="38100" dist="38100" dir="2700000" algn="tl">
                    <a:srgbClr val="000000"/>
                  </a:outerShdw>
                </a:effectLst>
                <a:uLnTx/>
                <a:uFillTx/>
                <a:latin typeface="+mj-lt"/>
                <a:cs typeface="MS PGothic" panose="020B0600070205080204" pitchFamily="34" charset="-128"/>
              </a:rPr>
              <a:t>Reactions of the Side Chain</a:t>
            </a:r>
            <a:endParaRPr lang="fr-FR" sz="3200" b="1" kern="0" noProof="0" dirty="0">
              <a:ln>
                <a:noFill/>
              </a:ln>
              <a:solidFill>
                <a:srgbClr val="00FF00"/>
              </a:solidFill>
              <a:effectLst>
                <a:outerShdw blurRad="38100" dist="38100" dir="2700000" algn="tl">
                  <a:srgbClr val="000000"/>
                </a:outerShdw>
              </a:effectLst>
              <a:uLnTx/>
              <a:uFillTx/>
              <a:latin typeface="+mj-lt"/>
              <a:cs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u contenu 2"/>
          <p:cNvSpPr txBox="1"/>
          <p:nvPr/>
        </p:nvSpPr>
        <p:spPr>
          <a:xfrm>
            <a:off x="214313" y="500063"/>
            <a:ext cx="8505825" cy="4800600"/>
          </a:xfrm>
          <a:prstGeom prst="rect">
            <a:avLst/>
          </a:prstGeom>
        </p:spPr>
        <p:txBody>
          <a:bodyPr/>
          <a:lstStyle/>
          <a:p>
            <a:pPr marL="457200" marR="0" indent="-457200" algn="ctr" defTabSz="914400" eaLnBrk="0" hangingPunct="0">
              <a:spcBef>
                <a:spcPct val="20000"/>
              </a:spcBef>
              <a:buClr>
                <a:schemeClr val="hlink"/>
              </a:buClr>
              <a:buSzPct val="90000"/>
              <a:buFont typeface="Wingdings" panose="05000000000000000000" charset="0"/>
              <a:buChar char="Ø"/>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Etude analytique des acides aminés</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L’analyse des acides aminés comprend :</a:t>
            </a: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la séparation des acides aminés</a:t>
            </a: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le dosage des acides aminés.</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Ø"/>
              <a:defRPr/>
            </a:pPr>
            <a:r>
              <a:rPr kumimoji="0" lang="fr-FR" sz="28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Séparation des acides aminés</a:t>
            </a:r>
            <a:endParaRPr kumimoji="0" lang="fr-FR" sz="28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Il existe deux grandes techniques de fractionnement des acides aminés en solution :</a:t>
            </a: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la chromatographie</a:t>
            </a: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l’électrophorèse</a:t>
            </a: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ph type="title" hasCustomPrompt="1"/>
          </p:nvPr>
        </p:nvSpPr>
        <p:spPr>
          <a:xfrm>
            <a:off x="93980" y="0"/>
            <a:ext cx="8229600" cy="1012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I. General Characteristics of Amino Acids </a:t>
            </a:r>
            <a:endPar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2291" name="Rectangle 3"/>
          <p:cNvSpPr>
            <a:spLocks noGrp="1" noChangeArrowheads="1"/>
          </p:cNvSpPr>
          <p:nvPr>
            <p:ph idx="1" hasCustomPrompt="1"/>
          </p:nvPr>
        </p:nvSpPr>
        <p:spPr>
          <a:xfrm>
            <a:off x="473393" y="889000"/>
            <a:ext cx="7877175" cy="45307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defRPr/>
            </a:pP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I.1. Definition</a:t>
            </a:r>
            <a:endPar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LAmino acids are chemical molecules that possess two function:</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8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742950" marR="0" lvl="1" indent="-285750" algn="l" defTabSz="914400" rtl="0" eaLnBrk="1" fontAlgn="base" latinLnBrk="0" hangingPunct="1">
              <a:lnSpc>
                <a:spcPct val="80000"/>
              </a:lnSpc>
              <a:spcBef>
                <a:spcPct val="20000"/>
              </a:spcBef>
              <a:spcAft>
                <a:spcPct val="0"/>
              </a:spcAft>
              <a:buClr>
                <a:schemeClr val="accent2"/>
              </a:buClr>
              <a:buSzTx/>
              <a:buFont typeface="Wingdings" panose="05000000000000000000" pitchFamily="2" charset="2"/>
              <a:buChar char="Ø"/>
              <a:defRPr/>
            </a:pPr>
            <a:r>
              <a:rPr kumimoji="0" lang="fr-FR" sz="2400" b="1" i="0" u="none" strike="noStrike" kern="0" cap="none" spc="0" normalizeH="0" baseline="0" noProof="0" dirty="0" smtClean="0">
                <a:ln>
                  <a:noFill/>
                </a:ln>
                <a:effectLst>
                  <a:outerShdw blurRad="38100" dist="38100" dir="2700000" algn="tl">
                    <a:srgbClr val="000000"/>
                  </a:outerShdw>
                </a:effectLst>
                <a:uLnTx/>
                <a:uFillTx/>
                <a:latin typeface="Arial" panose="020B0604020202020204" pitchFamily="34" charset="0"/>
                <a:ea typeface="MS PGothic" panose="020B0600070205080204" pitchFamily="34" charset="-128"/>
              </a:rPr>
              <a:t>A carboxyl (carboxylic acid) function: </a:t>
            </a:r>
            <a:r>
              <a:rPr kumimoji="0" lang="fr-FR" sz="24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ea"/>
              </a:rPr>
              <a:t>COOH</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742950" marR="0" lvl="1" indent="-285750" algn="l" defTabSz="914400" rtl="0" eaLnBrk="1" fontAlgn="base" latinLnBrk="0" hangingPunct="1">
              <a:lnSpc>
                <a:spcPct val="80000"/>
              </a:lnSpc>
              <a:spcBef>
                <a:spcPct val="20000"/>
              </a:spcBef>
              <a:spcAft>
                <a:spcPct val="0"/>
              </a:spcAft>
              <a:buClr>
                <a:schemeClr val="accent2"/>
              </a:buClr>
              <a:buSzTx/>
              <a:buFont typeface="Wingdings" panose="05000000000000000000" pitchFamily="2" charset="2"/>
              <a:buChar char="Ø"/>
              <a:defRPr/>
            </a:pPr>
            <a:r>
              <a:rPr kumimoji="0" lang="fr-FR" sz="2400" b="1" i="0" u="none" strike="noStrike" kern="0" cap="none" spc="0" normalizeH="0" baseline="0" noProof="0" dirty="0" smtClean="0">
                <a:ln>
                  <a:noFill/>
                </a:ln>
                <a:effectLst>
                  <a:outerShdw blurRad="38100" dist="38100" dir="2700000" algn="tl">
                    <a:srgbClr val="000000"/>
                  </a:outerShdw>
                </a:effectLst>
                <a:uLnTx/>
                <a:uFillTx/>
                <a:latin typeface="Arial" panose="020B0604020202020204" pitchFamily="34" charset="0"/>
                <a:ea typeface="MS PGothic" panose="020B0600070205080204" pitchFamily="34" charset="-128"/>
              </a:rPr>
              <a:t>A primary amine function: </a:t>
            </a: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ea"/>
              </a:rPr>
              <a:t>NH2</a:t>
            </a:r>
            <a:r>
              <a:rPr kumimoji="0" lang="fr-FR" sz="2400" b="1" i="0" u="none" strike="noStrike" kern="0" cap="none" spc="0" normalizeH="0" baseline="0" noProof="0" dirty="0" smtClean="0">
                <a:ln>
                  <a:noFill/>
                </a:ln>
                <a:solidFill>
                  <a:srgbClr val="FF0000"/>
                </a:solidFill>
                <a:effectLst>
                  <a:outerShdw blurRad="38100" dist="38100" dir="2700000" algn="tl">
                    <a:srgbClr val="000000"/>
                  </a:outerShdw>
                </a:effectLst>
                <a:highlight>
                  <a:srgbClr val="00FF00"/>
                </a:highlight>
                <a:uLnTx/>
                <a:uFillTx/>
                <a:latin typeface="Arial" panose="020B0604020202020204" pitchFamily="34" charset="0"/>
                <a:ea typeface="MS PGothic" panose="020B0600070205080204" pitchFamily="34" charset="-128"/>
                <a:cs typeface="+mn-ea"/>
              </a:rPr>
              <a:t> </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2057400" marR="0" lvl="4" indent="-228600" algn="l" defTabSz="914400" rtl="0" eaLnBrk="1" fontAlgn="base" latinLnBrk="0" hangingPunct="1">
              <a:lnSpc>
                <a:spcPct val="80000"/>
              </a:lnSpc>
              <a:spcBef>
                <a:spcPct val="20000"/>
              </a:spcBef>
              <a:spcAft>
                <a:spcPct val="0"/>
              </a:spcAft>
              <a:buClr>
                <a:schemeClr val="folHlink"/>
              </a:buClr>
              <a:buSzPct val="90000"/>
              <a:buFont typeface="Arial" panose="020B0604020202020204" pitchFamily="34" charset="0"/>
              <a:buNone/>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                 </a:t>
            </a: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ea"/>
              </a:rPr>
              <a:t>COOH</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2057400" marR="0" lvl="4" indent="-228600" algn="l" defTabSz="914400" rtl="0" eaLnBrk="1" fontAlgn="base" latinLnBrk="0" hangingPunct="1">
              <a:lnSpc>
                <a:spcPct val="80000"/>
              </a:lnSpc>
              <a:spcBef>
                <a:spcPct val="20000"/>
              </a:spcBef>
              <a:spcAft>
                <a:spcPct val="0"/>
              </a:spcAft>
              <a:buClr>
                <a:schemeClr val="folHlink"/>
              </a:buClr>
              <a:buSzPct val="90000"/>
              <a:buFont typeface="Arial" panose="020B0604020202020204" pitchFamily="34" charset="0"/>
              <a:buNone/>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2057400" marR="0" lvl="4" indent="-228600" algn="l" defTabSz="914400" rtl="0" eaLnBrk="1" fontAlgn="base" latinLnBrk="0" hangingPunct="1">
              <a:lnSpc>
                <a:spcPct val="80000"/>
              </a:lnSpc>
              <a:spcBef>
                <a:spcPct val="20000"/>
              </a:spcBef>
              <a:spcAft>
                <a:spcPct val="0"/>
              </a:spcAft>
              <a:buClr>
                <a:schemeClr val="folHlink"/>
              </a:buClr>
              <a:buSzPct val="90000"/>
              <a:buFont typeface="Arial" panose="020B0604020202020204" pitchFamily="34" charset="0"/>
              <a:buNone/>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        R   ─ CH ─  </a:t>
            </a: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ea"/>
              </a:rPr>
              <a:t>NH2</a:t>
            </a: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2057400" marR="0" lvl="4" indent="-228600" algn="l" defTabSz="914400" rtl="0" eaLnBrk="1" fontAlgn="base" latinLnBrk="0" hangingPunct="1">
              <a:lnSpc>
                <a:spcPct val="80000"/>
              </a:lnSpc>
              <a:spcBef>
                <a:spcPct val="20000"/>
              </a:spcBef>
              <a:spcAft>
                <a:spcPct val="0"/>
              </a:spcAft>
              <a:buClr>
                <a:schemeClr val="folHlink"/>
              </a:buClr>
              <a:buSzPct val="90000"/>
              <a:buFont typeface="Arial" panose="020B0604020202020204" pitchFamily="34" charset="0"/>
              <a:buNone/>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342900" marR="0" lvl="0" indent="-342900" algn="l" defTabSz="914400" rtl="0" eaLnBrk="1" fontAlgn="base" latinLnBrk="0" hangingPunct="1">
              <a:lnSpc>
                <a:spcPct val="8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These two functions are carried by the same carbon atom (labeled α)</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8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Amino acids differ by the nature of their side chain R.</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274955" y="142875"/>
            <a:ext cx="7514590" cy="810260"/>
          </a:xfrm>
          <a:prstGeom prst="rect">
            <a:avLst/>
          </a:prstGeom>
        </p:spPr>
        <p:txBody>
          <a:bodyPr/>
          <a:lstStyle/>
          <a:p>
            <a:pPr marL="457200" marR="0" indent="-457200" algn="ctr" defTabSz="914400" fontAlgn="auto">
              <a:spcAft>
                <a:spcPts val="0"/>
              </a:spcAft>
              <a:buClrTx/>
              <a:buSzTx/>
              <a:buFont typeface="Arial" panose="020B0604020202020204" pitchFamily="34" charset="0"/>
              <a:buChar char="•"/>
              <a:defRPr/>
            </a:pP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Méthodes d</a:t>
            </a:r>
            <a:r>
              <a:rPr kumimoji="0" lang="fr-FR" altLang="en-US"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a:t>
            </a: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étude des Acides aminés</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3"/>
          <p:cNvSpPr txBox="1"/>
          <p:nvPr/>
        </p:nvSpPr>
        <p:spPr>
          <a:xfrm>
            <a:off x="428625" y="1084263"/>
            <a:ext cx="8229600" cy="5072063"/>
          </a:xfrm>
          <a:prstGeom prst="rect">
            <a:avLst/>
          </a:prstGeom>
        </p:spPr>
        <p:txBody>
          <a:bodyPr/>
          <a:lstStyle/>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Méthodes basées sur la solubilité</a:t>
            </a:r>
            <a:endPar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32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Chromotagraphie</a:t>
            </a:r>
            <a:r>
              <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 sur Papier</a:t>
            </a:r>
            <a:endPar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32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Chromotagraphie</a:t>
            </a:r>
            <a:r>
              <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 sur Couche Mince</a:t>
            </a:r>
            <a:endPar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Chromatographie en phase gazeuse</a:t>
            </a:r>
            <a:endPar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endPar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Méthodes basées sur la charge</a:t>
            </a:r>
            <a:endPar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Electrophorèse </a:t>
            </a:r>
            <a:endPar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Chromatographie échangeuse d</a:t>
            </a:r>
            <a:r>
              <a:rPr kumimoji="0" lang="fr-FR" altLang="en-US"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a:t>
            </a:r>
            <a:r>
              <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ion</a:t>
            </a:r>
            <a:endPar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HPLC</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229235" y="154940"/>
            <a:ext cx="4469765" cy="1143000"/>
          </a:xfrm>
          <a:prstGeom prst="rect">
            <a:avLst/>
          </a:prstGeom>
        </p:spPr>
        <p:txBody>
          <a:bodyPr/>
          <a:lstStyle/>
          <a:p>
            <a:pPr marL="571500" marR="0" indent="-571500" algn="ctr" defTabSz="914400" eaLnBrk="0" hangingPunct="0">
              <a:buClrTx/>
              <a:buSzTx/>
              <a:buFont typeface="Arial" panose="020B0604020202020204" pitchFamily="34" charset="0"/>
              <a:buChar char="•"/>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Chromatographie</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357505" y="804545"/>
            <a:ext cx="8288655" cy="4800600"/>
          </a:xfrm>
          <a:prstGeom prst="rect">
            <a:avLst/>
          </a:prstGeom>
        </p:spPr>
        <p:txBody>
          <a:bodyPr/>
          <a:lstStyle/>
          <a:p>
            <a:pPr marL="342900" marR="0" indent="-342900" algn="just"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méthode physique de séparation basée sur les différences d'affinités des substances à analyser à l'égard de </a:t>
            </a:r>
            <a:r>
              <a:rPr kumimoji="0" lang="fr-FR" sz="2800"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deux phases</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l'une </a:t>
            </a:r>
            <a:r>
              <a:rPr kumimoji="0" lang="fr-FR" sz="2800"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stationnaire ou fixe</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l'autre </a:t>
            </a:r>
            <a:r>
              <a:rPr kumimoji="0" lang="fr-FR" sz="2800"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mobile</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Selon la technique chromatographique mise en jeu, la séparation des composants entraînés par la phase mobile, résulte soit de leur </a:t>
            </a:r>
            <a:r>
              <a:rPr kumimoji="0" lang="fr-FR" sz="2800"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adsorption</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sur la phase stationnaire, soit de leur </a:t>
            </a:r>
            <a:r>
              <a:rPr kumimoji="0" lang="fr-FR" sz="2800"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solubilité différente </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dans chaque phase.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algn="just" defTabSz="914400" eaLnBrk="0" hangingPunct="0">
              <a:lnSpc>
                <a:spcPct val="150000"/>
              </a:lnSpc>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u contenu 2"/>
          <p:cNvSpPr txBox="1"/>
          <p:nvPr/>
        </p:nvSpPr>
        <p:spPr>
          <a:xfrm>
            <a:off x="357188" y="1447800"/>
            <a:ext cx="8577263" cy="4800600"/>
          </a:xfrm>
          <a:prstGeom prst="rect">
            <a:avLst/>
          </a:prstGeom>
        </p:spPr>
        <p:txBody>
          <a:bodyPr/>
          <a:lstStyle/>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On définit un coefficient de partition K:</a:t>
            </a: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2" panose="05020102010507070707" pitchFamily="18" charset="2"/>
              <a:buNone/>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2" panose="05020102010507070707" pitchFamily="18" charset="2"/>
              <a:buNone/>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Masse de soluté dans la phase stationnaire par</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2" panose="05020102010507070707" pitchFamily="18" charset="2"/>
              <a:buNone/>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unité de volume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K = ---------------------------------------</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2" panose="05020102010507070707" pitchFamily="18" charset="2"/>
              <a:buNone/>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Masse de soluté dans la phase mobile par unité</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2" panose="05020102010507070707" pitchFamily="18" charset="2"/>
              <a:buNone/>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de volume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2" panose="05020102010507070707" pitchFamily="18" charset="2"/>
              <a:buNone/>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572135" y="285750"/>
            <a:ext cx="8196580" cy="1143000"/>
          </a:xfrm>
          <a:prstGeom prst="rect">
            <a:avLst/>
          </a:prstGeom>
        </p:spPr>
        <p:txBody>
          <a:bodyPr>
            <a:normAutofit fontScale="97500" lnSpcReduction="10000"/>
          </a:bodyPr>
          <a:lstStyle/>
          <a:p>
            <a:pPr marL="457200" marR="0" indent="-457200" algn="ctr" defTabSz="914400" eaLnBrk="0" hangingPunct="0">
              <a:buClrTx/>
              <a:buSzTx/>
              <a:buFont typeface="Arial" panose="020B0604020202020204" pitchFamily="34" charset="0"/>
              <a:buChar char="•"/>
              <a:defRPr/>
            </a:pPr>
            <a:r>
              <a:rPr kumimoji="0" lang="fr-FR" sz="3600" b="1" i="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La chromatographie d'échange ionique</a:t>
            </a:r>
            <a:br>
              <a:rPr kumimoji="0" lang="fr-FR" sz="3600"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br>
            <a:endParaRPr kumimoji="0" lang="fr-FR" sz="3600"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571500" y="1000125"/>
            <a:ext cx="7929563" cy="4800600"/>
          </a:xfrm>
          <a:prstGeom prst="rect">
            <a:avLst/>
          </a:prstGeom>
        </p:spPr>
        <p:txBody>
          <a:bodyPr/>
          <a:lstStyle/>
          <a:p>
            <a:pPr marL="342900" marR="0" indent="-342900" algn="just"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procédé le plus utilisé pour séparer, identifier et quantifier les aa dans un mélange. Elle est fondée sur les différences de comportement acido-basique des aa. La colonne de chromatographie est un long tube (en verre, plastique, métal inoxydable) rempli d'une résine synthétique sur laquelle sont fixées des groupements chargés :</a:t>
            </a:r>
            <a:endPar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algn="just" defTabSz="914400" eaLnBrk="0" hangingPunct="0">
              <a:lnSpc>
                <a:spcPct val="150000"/>
              </a:lnSpc>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0" y="152400"/>
            <a:ext cx="8543290" cy="1143000"/>
          </a:xfrm>
          <a:prstGeom prst="rect">
            <a:avLst/>
          </a:prstGeom>
        </p:spPr>
        <p:txBody>
          <a:bodyPr>
            <a:normAutofit fontScale="97500" lnSpcReduction="10000"/>
          </a:bodyPr>
          <a:lstStyle/>
          <a:p>
            <a:pPr marL="457200" marR="0" indent="-457200" algn="ctr" defTabSz="914400" eaLnBrk="0" hangingPunct="0">
              <a:buClrTx/>
              <a:buSzTx/>
              <a:buFont typeface="Arial" panose="020B0604020202020204" pitchFamily="34" charset="0"/>
              <a:buChar char="•"/>
              <a:defRPr/>
            </a:pPr>
            <a:r>
              <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La chromatographie d'échange ionique :</a:t>
            </a:r>
            <a:br>
              <a:rPr kumimoji="0" lang="fr-FR" sz="3600"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br>
            <a:endParaRPr kumimoji="0" lang="fr-FR" sz="3600"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82550" y="1000125"/>
            <a:ext cx="8572500" cy="2214563"/>
          </a:xfrm>
          <a:prstGeom prst="rect">
            <a:avLst/>
          </a:prstGeom>
        </p:spPr>
        <p:txBody>
          <a:bodyPr/>
          <a:lstStyle/>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Une résine avec des groupements anioniques est un échangeur de cations.</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Une résine avec des groupements cationiques est un échangeur d'anions.</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pic>
        <p:nvPicPr>
          <p:cNvPr id="52228" name="Picture 3"/>
          <p:cNvPicPr>
            <a:picLocks noChangeAspect="1"/>
          </p:cNvPicPr>
          <p:nvPr/>
        </p:nvPicPr>
        <p:blipFill>
          <a:blip r:embed="rId2"/>
          <a:stretch>
            <a:fillRect/>
          </a:stretch>
        </p:blipFill>
        <p:spPr>
          <a:xfrm>
            <a:off x="0" y="2976563"/>
            <a:ext cx="9144000" cy="3511550"/>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u contenu 2"/>
          <p:cNvSpPr txBox="1"/>
          <p:nvPr/>
        </p:nvSpPr>
        <p:spPr>
          <a:xfrm>
            <a:off x="285750" y="190500"/>
            <a:ext cx="8648700" cy="6248400"/>
          </a:xfrm>
          <a:prstGeom prst="rect">
            <a:avLst/>
          </a:prstGeom>
        </p:spPr>
        <p:txBody>
          <a:bodyPr/>
          <a:lstStyle/>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à pH ≤ 3, la plupart des aa sont sous forme de cations, mais diffèrent par leur degré d'ionisation.</a:t>
            </a:r>
            <a:endPar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 pH ≤ 3, on place un mélange d'aa au sommet de la colonne.</a:t>
            </a:r>
            <a:endPar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Ex : les aa (His, Lys, Arg) déplacent en premier les ions Na+ et seront solidement fixés.</a:t>
            </a:r>
            <a:endPar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Les aa (Glu, Asp) seront les moins fixés.</a:t>
            </a:r>
            <a:endPar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Les aa seront élus par changement de pH. Ces aa sont ensuite collectés à la sortie de la colonne puis analysés.</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5"/>
          <p:cNvSpPr txBox="1"/>
          <p:nvPr/>
        </p:nvSpPr>
        <p:spPr>
          <a:xfrm>
            <a:off x="0" y="33020"/>
            <a:ext cx="6519545" cy="571500"/>
          </a:xfrm>
          <a:prstGeom prst="rect">
            <a:avLst/>
          </a:prstGeom>
        </p:spPr>
        <p:txBody>
          <a:bodyPr>
            <a:noAutofit/>
          </a:bodyPr>
          <a:lstStyle/>
          <a:p>
            <a:pPr marL="457200" marR="0" indent="-457200" algn="ctr" defTabSz="914400" fontAlgn="auto">
              <a:spcAft>
                <a:spcPts val="0"/>
              </a:spcAft>
              <a:buClrTx/>
              <a:buSzTx/>
              <a:buFont typeface="Arial" panose="020B0604020202020204" pitchFamily="34" charset="0"/>
              <a:buChar char="•"/>
              <a:defRPr/>
            </a:pP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Ion Exchange Chromatography </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graphicFrame>
        <p:nvGraphicFramePr>
          <p:cNvPr id="5" name="Objet 4"/>
          <p:cNvGraphicFramePr/>
          <p:nvPr/>
        </p:nvGraphicFramePr>
        <p:xfrm>
          <a:off x="0" y="821055"/>
          <a:ext cx="9144000" cy="6032500"/>
        </p:xfrm>
        <a:graphic>
          <a:graphicData uri="http://schemas.openxmlformats.org/presentationml/2006/ole">
            <mc:AlternateContent xmlns:mc="http://schemas.openxmlformats.org/markup-compatibility/2006">
              <mc:Choice xmlns:v="urn:schemas-microsoft-com:vml" Requires="v">
                <p:oleObj spid="_x0000_s6" name="" r:id="rId1" imgW="9048750" imgH="6257925" progId="Paint.Picture">
                  <p:embed/>
                </p:oleObj>
              </mc:Choice>
              <mc:Fallback>
                <p:oleObj name="" r:id="rId1" imgW="9048750" imgH="6257925" progId="Paint.Picture">
                  <p:embed/>
                  <p:pic>
                    <p:nvPicPr>
                      <p:cNvPr id="0" name="Image 5"/>
                      <p:cNvPicPr/>
                      <p:nvPr/>
                    </p:nvPicPr>
                    <p:blipFill>
                      <a:blip r:embed="rId2"/>
                      <a:stretch>
                        <a:fillRect/>
                      </a:stretch>
                    </p:blipFill>
                    <p:spPr>
                      <a:xfrm>
                        <a:off x="0" y="821055"/>
                        <a:ext cx="9144000" cy="6032500"/>
                      </a:xfrm>
                      <a:prstGeom prst="rect">
                        <a:avLst/>
                      </a:prstGeom>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re 3"/>
          <p:cNvSpPr>
            <a:spLocks noGrp="1"/>
          </p:cNvSpPr>
          <p:nvPr>
            <p:ph type="title" hasCustomPrompt="1"/>
          </p:nvPr>
        </p:nvSpPr>
        <p:spPr>
          <a:xfrm>
            <a:off x="-87630" y="111125"/>
            <a:ext cx="3536315" cy="725805"/>
          </a:xfrm>
        </p:spPr>
        <p:txBody>
          <a:bodyPr vert="horz" wrap="square" lIns="91440" tIns="45720" rIns="91440" bIns="45720" numCol="1" anchor="ctr" anchorCtr="0" compatLnSpc="1"/>
          <a:lstStyle/>
          <a:p>
            <a:pPr marL="457200" marR="0" lvl="0" indent="-4572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sz="3200" b="1" i="0" u="none" strike="noStrike" kern="0" cap="none" spc="0" normalizeH="0" baseline="0" noProof="0" dirty="0" err="1"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Electrophorèse</a:t>
            </a:r>
            <a:endParaRPr kumimoji="0" lang="en-US" sz="3200" b="1" i="0" u="none" strike="noStrike" kern="0" cap="none" spc="0" normalizeH="0" baseline="0" noProof="0" dirty="0" err="1"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10" name="Espace réservé du contenu 4"/>
          <p:cNvSpPr>
            <a:spLocks noGrp="1"/>
          </p:cNvSpPr>
          <p:nvPr>
            <p:ph idx="1" hasCustomPrompt="1"/>
          </p:nvPr>
        </p:nvSpPr>
        <p:spPr>
          <a:xfrm>
            <a:off x="-82550" y="784225"/>
            <a:ext cx="5637213" cy="4500563"/>
          </a:xfrm>
        </p:spPr>
        <p:txBody>
          <a:bodyPr vert="horz" wrap="square" lIns="91440" tIns="45720" rIns="91440" bIns="45720" numCol="1" anchor="t" anchorCtr="0" compatLnSpc="1">
            <a:normAutofit fontScale="92500" lnSpcReduction="20000"/>
          </a:bodyPr>
          <a:lstStyle/>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À un pH donné, les Aa chargées électriquement peuvent exister en solution comme cations (+) ou anions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Un dépôt de l</a:t>
            </a:r>
            <a:r>
              <a:rPr kumimoji="0" lang="fr-FR"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 est placé au milieu du papier absorbant (humecté par une solution tampon).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 papier est connecté à deux électrodes (- et +).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Lorsque le courant électrique est établi,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Les cations se déplacent vers la cathode (-)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et les anions se déplacent vers l</a:t>
            </a:r>
            <a:r>
              <a:rPr kumimoji="0" lang="fr-FR"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anode (+).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La vitesse de chaque espèce migrante dépend du pH de la solution tampon et du point isoélectrique de l</a:t>
            </a:r>
            <a:r>
              <a:rPr kumimoji="0" lang="fr-FR"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acide aminé.</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Coloration (</a:t>
            </a:r>
            <a:r>
              <a:rPr kumimoji="0" lang="fr-FR"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ninhydrine</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pic>
        <p:nvPicPr>
          <p:cNvPr id="11" name="Picture 4"/>
          <p:cNvPicPr>
            <a:picLocks noChangeAspect="1"/>
          </p:cNvPicPr>
          <p:nvPr/>
        </p:nvPicPr>
        <p:blipFill>
          <a:blip r:embed="rId1"/>
          <a:stretch>
            <a:fillRect/>
          </a:stretch>
        </p:blipFill>
        <p:spPr>
          <a:xfrm>
            <a:off x="6181725" y="3763963"/>
            <a:ext cx="2809875" cy="2924175"/>
          </a:xfrm>
          <a:prstGeom prst="rect">
            <a:avLst/>
          </a:prstGeom>
          <a:noFill/>
          <a:ln w="9525">
            <a:noFill/>
          </a:ln>
        </p:spPr>
      </p:pic>
      <p:pic>
        <p:nvPicPr>
          <p:cNvPr id="12" name="Picture 6"/>
          <p:cNvPicPr>
            <a:picLocks noChangeAspect="1"/>
          </p:cNvPicPr>
          <p:nvPr/>
        </p:nvPicPr>
        <p:blipFill>
          <a:blip r:embed="rId2"/>
          <a:stretch>
            <a:fillRect/>
          </a:stretch>
        </p:blipFill>
        <p:spPr>
          <a:xfrm>
            <a:off x="5500688" y="884238"/>
            <a:ext cx="3643312" cy="2514600"/>
          </a:xfrm>
          <a:prstGeom prst="rect">
            <a:avLst/>
          </a:prstGeom>
          <a:noFill/>
          <a:ln w="12700">
            <a:noFill/>
          </a:ln>
        </p:spPr>
      </p:pic>
      <p:pic>
        <p:nvPicPr>
          <p:cNvPr id="13" name="Image 6"/>
          <p:cNvPicPr>
            <a:picLocks noChangeAspect="1"/>
          </p:cNvPicPr>
          <p:nvPr/>
        </p:nvPicPr>
        <p:blipFill>
          <a:blip r:embed="rId3"/>
          <a:stretch>
            <a:fillRect/>
          </a:stretch>
        </p:blipFill>
        <p:spPr>
          <a:xfrm>
            <a:off x="1000125" y="5329238"/>
            <a:ext cx="4643438" cy="1214437"/>
          </a:xfrm>
          <a:prstGeom prst="rect">
            <a:avLst/>
          </a:prstGeom>
          <a:noFill/>
          <a:ln w="9525">
            <a:noFill/>
          </a:ln>
        </p:spPr>
      </p:pic>
      <p:sp>
        <p:nvSpPr>
          <p:cNvPr id="14" name="ZoneTexte 13"/>
          <p:cNvSpPr txBox="1"/>
          <p:nvPr/>
        </p:nvSpPr>
        <p:spPr>
          <a:xfrm>
            <a:off x="214313" y="5767388"/>
            <a:ext cx="928688" cy="400050"/>
          </a:xfrm>
          <a:prstGeom prst="rect">
            <a:avLst/>
          </a:prstGeom>
          <a:noFill/>
        </p:spPr>
        <p:txBody>
          <a:bodyPr>
            <a:spAutoFit/>
          </a:bodyPr>
          <a:lstStyle/>
          <a:p>
            <a:pPr marR="0" defTabSz="914400">
              <a:buClrTx/>
              <a:buSzTx/>
              <a:buFontTx/>
              <a:buNone/>
              <a:defRPr/>
            </a:pPr>
            <a:r>
              <a:rPr kumimoji="0" lang="fr-FR" sz="2000" kern="1200" cap="none" spc="0" normalizeH="0" baseline="0" noProof="0" dirty="0">
                <a:latin typeface="+mn-lt"/>
                <a:ea typeface="+mn-ea"/>
                <a:cs typeface="+mn-cs"/>
              </a:rPr>
              <a:t>pH=6</a:t>
            </a:r>
            <a:endParaRPr kumimoji="0" lang="fr-FR" sz="2000" kern="1200" cap="none" spc="0" normalizeH="0" baseline="0" noProof="0" dirty="0">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4"/>
          <p:cNvSpPr>
            <a:spLocks noGrp="1"/>
          </p:cNvSpPr>
          <p:nvPr>
            <p:ph type="title" hasCustomPrompt="1"/>
          </p:nvPr>
        </p:nvSpPr>
        <p:spPr>
          <a:xfrm>
            <a:off x="1131888" y="1549400"/>
            <a:ext cx="6400800" cy="2286000"/>
          </a:xfrm>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fr-FR" sz="4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Les peptides</a:t>
            </a:r>
            <a:endParaRPr kumimoji="0" lang="fr-FR" sz="4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3"/>
          <p:cNvSpPr>
            <a:spLocks noGrp="1"/>
          </p:cNvSpPr>
          <p:nvPr>
            <p:ph type="title" hasCustomPrompt="1"/>
          </p:nvPr>
        </p:nvSpPr>
        <p:spPr>
          <a:xfrm>
            <a:off x="93980" y="274955"/>
            <a:ext cx="8169910" cy="725805"/>
          </a:xfrm>
        </p:spPr>
        <p:txBody>
          <a:bodyPr vert="horz" wrap="square" lIns="91440" tIns="45720" rIns="91440" bIns="45720" numCol="1" anchor="ctr" anchorCtr="0" compatLnSpc="1">
            <a:normAutofit fontScale="90000"/>
          </a:bodyPr>
          <a:lstStyle/>
          <a:p>
            <a:pPr marL="457200" marR="0" lvl="0" indent="-4572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Définition de la liaison peptidique, généralités </a:t>
            </a:r>
            <a:endPar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4"/>
          <p:cNvSpPr>
            <a:spLocks noGrp="1"/>
          </p:cNvSpPr>
          <p:nvPr>
            <p:ph idx="1" hasCustomPrompt="1"/>
          </p:nvPr>
        </p:nvSpPr>
        <p:spPr>
          <a:xfrm>
            <a:off x="0" y="1071880"/>
            <a:ext cx="8912860" cy="2428875"/>
          </a:xfrm>
        </p:spPr>
        <p:txBody>
          <a:bodyPr vert="horz" wrap="square" lIns="91440" tIns="45720" rIns="91440" bIns="45720" numCol="1" anchor="t" anchorCtr="0" compatLnSpc="1">
            <a:normAutofit fontScale="92500"/>
          </a:bodyPr>
          <a:lstStyle/>
          <a:p>
            <a:pPr marL="365760" marR="0" lvl="0" indent="-283210" algn="just"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La réaction du groupe carboxylique d</a:t>
            </a:r>
            <a:r>
              <a:rPr kumimoji="0" lang="fr-FR"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 acide aminé avec le groupement aminé d</a:t>
            </a:r>
            <a:r>
              <a:rPr kumimoji="0" lang="fr-FR"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 acide aminé suivant, permet de former un amide secondaire avec élimination d</a:t>
            </a:r>
            <a:r>
              <a:rPr kumimoji="0" lang="fr-FR"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une molécule d</a:t>
            </a:r>
            <a:r>
              <a:rPr kumimoji="0" lang="fr-FR"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eau. </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just"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Cette liaison, s</a:t>
            </a:r>
            <a:r>
              <a:rPr kumimoji="0" lang="fr-FR"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appelle liaison peptidique, permettant la formation d</a:t>
            </a:r>
            <a:r>
              <a:rPr kumimoji="0" lang="fr-FR"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 dipeptide,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etc</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just"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 peptide: molécule comprenant au moins deux résidus d</a:t>
            </a:r>
            <a:r>
              <a:rPr kumimoji="0" lang="fr-FR" altLang="en-US"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Aa</a:t>
            </a:r>
            <a:endPar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6" name="Picture 6"/>
          <p:cNvPicPr>
            <a:picLocks noChangeAspect="1"/>
          </p:cNvPicPr>
          <p:nvPr/>
        </p:nvPicPr>
        <p:blipFill>
          <a:blip r:embed="rId1"/>
          <a:stretch>
            <a:fillRect/>
          </a:stretch>
        </p:blipFill>
        <p:spPr>
          <a:xfrm>
            <a:off x="446088" y="3251200"/>
            <a:ext cx="8272462" cy="3429000"/>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 calcmode="lin" valueType="num">
                                      <p:cBhvr>
                                        <p:cTn id="7" dur="500" fill="hold"/>
                                        <p:tgtEl>
                                          <p:spTgt spid="5">
                                            <p:txEl>
                                              <p:charRg st="4294967295" end="4294967295"/>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charRg st="4294967295" end="4294967295"/>
                                            </p:txEl>
                                          </p:spTgt>
                                        </p:tgtEl>
                                        <p:attrNameLst>
                                          <p:attrName>ppt_h</p:attrName>
                                        </p:attrNameLst>
                                      </p:cBhvr>
                                      <p:tavLst>
                                        <p:tav tm="0">
                                          <p:val>
                                            <p:strVal val="#ppt_h"/>
                                          </p:val>
                                        </p:tav>
                                        <p:tav tm="100000">
                                          <p:val>
                                            <p:strVal val="#ppt_h"/>
                                          </p:val>
                                        </p:tav>
                                      </p:tavLst>
                                    </p:anim>
                                    <p:anim calcmode="lin" valueType="num">
                                      <p:cBhvr>
                                        <p:cTn id="9" dur="500" fill="hold"/>
                                        <p:tgtEl>
                                          <p:spTgt spid="5">
                                            <p:txEl>
                                              <p:charRg st="4294967295" end="4294967295"/>
                                            </p:txEl>
                                          </p:spTgt>
                                        </p:tgtEl>
                                        <p:attrNameLst>
                                          <p:attrName>ppt_x</p:attrName>
                                        </p:attrNameLst>
                                      </p:cBhvr>
                                      <p:tavLst>
                                        <p:tav tm="0">
                                          <p:val>
                                            <p:strVal val="#ppt_x-.2"/>
                                          </p:val>
                                        </p:tav>
                                        <p:tav tm="100000">
                                          <p:val>
                                            <p:strVal val="#ppt_x"/>
                                          </p:val>
                                        </p:tav>
                                      </p:tavLst>
                                    </p:anim>
                                    <p:anim calcmode="lin" valueType="num">
                                      <p:cBhvr>
                                        <p:cTn id="10" dur="500" fill="hold"/>
                                        <p:tgtEl>
                                          <p:spTgt spid="5">
                                            <p:txEl>
                                              <p:charRg st="4294967295" end="4294967295"/>
                                            </p:txEl>
                                          </p:spTgt>
                                        </p:tgtEl>
                                        <p:attrNameLst>
                                          <p:attrName>ppt_y</p:attrName>
                                        </p:attrNameLst>
                                      </p:cBhvr>
                                      <p:tavLst>
                                        <p:tav tm="0">
                                          <p:val>
                                            <p:strVal val="#ppt_y"/>
                                          </p:val>
                                        </p:tav>
                                        <p:tav tm="100000">
                                          <p:val>
                                            <p:strVal val="#ppt_y"/>
                                          </p:val>
                                        </p:tav>
                                      </p:tavLst>
                                    </p:anim>
                                    <p:animEffect transition="in" filter="fade">
                                      <p:cBhvr>
                                        <p:cTn id="11" dur="500"/>
                                        <p:tgtEl>
                                          <p:spTgt spid="5">
                                            <p:txEl>
                                              <p:charRg st="4294967295" end="429496729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
                                            <p:txEl>
                                              <p:charRg st="0" end="180"/>
                                            </p:txEl>
                                          </p:spTgt>
                                        </p:tgtEl>
                                        <p:attrNameLst>
                                          <p:attrName>style.visibility</p:attrName>
                                        </p:attrNameLst>
                                      </p:cBhvr>
                                      <p:to>
                                        <p:strVal val="visible"/>
                                      </p:to>
                                    </p:set>
                                    <p:anim calcmode="lin" valueType="num">
                                      <p:cBhvr>
                                        <p:cTn id="16" dur="500" fill="hold"/>
                                        <p:tgtEl>
                                          <p:spTgt spid="5">
                                            <p:txEl>
                                              <p:charRg st="0" end="180"/>
                                            </p:txEl>
                                          </p:spTgt>
                                        </p:tgtEl>
                                        <p:attrNameLst>
                                          <p:attrName>ppt_w</p:attrName>
                                        </p:attrNameLst>
                                      </p:cBhvr>
                                      <p:tavLst>
                                        <p:tav tm="0">
                                          <p:val>
                                            <p:strVal val="#ppt_w*0.05"/>
                                          </p:val>
                                        </p:tav>
                                        <p:tav tm="100000">
                                          <p:val>
                                            <p:strVal val="#ppt_w"/>
                                          </p:val>
                                        </p:tav>
                                      </p:tavLst>
                                    </p:anim>
                                    <p:anim calcmode="lin" valueType="num">
                                      <p:cBhvr>
                                        <p:cTn id="17" dur="500" fill="hold"/>
                                        <p:tgtEl>
                                          <p:spTgt spid="5">
                                            <p:txEl>
                                              <p:charRg st="0" end="180"/>
                                            </p:txEl>
                                          </p:spTgt>
                                        </p:tgtEl>
                                        <p:attrNameLst>
                                          <p:attrName>ppt_h</p:attrName>
                                        </p:attrNameLst>
                                      </p:cBhvr>
                                      <p:tavLst>
                                        <p:tav tm="0">
                                          <p:val>
                                            <p:strVal val="#ppt_h"/>
                                          </p:val>
                                        </p:tav>
                                        <p:tav tm="100000">
                                          <p:val>
                                            <p:strVal val="#ppt_h"/>
                                          </p:val>
                                        </p:tav>
                                      </p:tavLst>
                                    </p:anim>
                                    <p:anim calcmode="lin" valueType="num">
                                      <p:cBhvr>
                                        <p:cTn id="18" dur="500" fill="hold"/>
                                        <p:tgtEl>
                                          <p:spTgt spid="5">
                                            <p:txEl>
                                              <p:charRg st="0" end="180"/>
                                            </p:txEl>
                                          </p:spTgt>
                                        </p:tgtEl>
                                        <p:attrNameLst>
                                          <p:attrName>ppt_x</p:attrName>
                                        </p:attrNameLst>
                                      </p:cBhvr>
                                      <p:tavLst>
                                        <p:tav tm="0">
                                          <p:val>
                                            <p:strVal val="#ppt_x-.2"/>
                                          </p:val>
                                        </p:tav>
                                        <p:tav tm="100000">
                                          <p:val>
                                            <p:strVal val="#ppt_x"/>
                                          </p:val>
                                        </p:tav>
                                      </p:tavLst>
                                    </p:anim>
                                    <p:anim calcmode="lin" valueType="num">
                                      <p:cBhvr>
                                        <p:cTn id="19" dur="500" fill="hold"/>
                                        <p:tgtEl>
                                          <p:spTgt spid="5">
                                            <p:txEl>
                                              <p:charRg st="0" end="180"/>
                                            </p:txEl>
                                          </p:spTgt>
                                        </p:tgtEl>
                                        <p:attrNameLst>
                                          <p:attrName>ppt_y</p:attrName>
                                        </p:attrNameLst>
                                      </p:cBhvr>
                                      <p:tavLst>
                                        <p:tav tm="0">
                                          <p:val>
                                            <p:strVal val="#ppt_y"/>
                                          </p:val>
                                        </p:tav>
                                        <p:tav tm="100000">
                                          <p:val>
                                            <p:strVal val="#ppt_y"/>
                                          </p:val>
                                        </p:tav>
                                      </p:tavLst>
                                    </p:anim>
                                    <p:animEffect transition="in" filter="fade">
                                      <p:cBhvr>
                                        <p:cTn id="20" dur="500"/>
                                        <p:tgtEl>
                                          <p:spTgt spid="5">
                                            <p:txEl>
                                              <p:charRg st="0" end="18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
                                            <p:txEl>
                                              <p:charRg st="180" end="270"/>
                                            </p:txEl>
                                          </p:spTgt>
                                        </p:tgtEl>
                                        <p:attrNameLst>
                                          <p:attrName>style.visibility</p:attrName>
                                        </p:attrNameLst>
                                      </p:cBhvr>
                                      <p:to>
                                        <p:strVal val="visible"/>
                                      </p:to>
                                    </p:set>
                                    <p:anim calcmode="lin" valueType="num">
                                      <p:cBhvr>
                                        <p:cTn id="25" dur="500" fill="hold"/>
                                        <p:tgtEl>
                                          <p:spTgt spid="5">
                                            <p:txEl>
                                              <p:charRg st="180" end="270"/>
                                            </p:txEl>
                                          </p:spTgt>
                                        </p:tgtEl>
                                        <p:attrNameLst>
                                          <p:attrName>ppt_w</p:attrName>
                                        </p:attrNameLst>
                                      </p:cBhvr>
                                      <p:tavLst>
                                        <p:tav tm="0">
                                          <p:val>
                                            <p:strVal val="#ppt_w*0.05"/>
                                          </p:val>
                                        </p:tav>
                                        <p:tav tm="100000">
                                          <p:val>
                                            <p:strVal val="#ppt_w"/>
                                          </p:val>
                                        </p:tav>
                                      </p:tavLst>
                                    </p:anim>
                                    <p:anim calcmode="lin" valueType="num">
                                      <p:cBhvr>
                                        <p:cTn id="26" dur="500" fill="hold"/>
                                        <p:tgtEl>
                                          <p:spTgt spid="5">
                                            <p:txEl>
                                              <p:charRg st="180" end="270"/>
                                            </p:txEl>
                                          </p:spTgt>
                                        </p:tgtEl>
                                        <p:attrNameLst>
                                          <p:attrName>ppt_h</p:attrName>
                                        </p:attrNameLst>
                                      </p:cBhvr>
                                      <p:tavLst>
                                        <p:tav tm="0">
                                          <p:val>
                                            <p:strVal val="#ppt_h"/>
                                          </p:val>
                                        </p:tav>
                                        <p:tav tm="100000">
                                          <p:val>
                                            <p:strVal val="#ppt_h"/>
                                          </p:val>
                                        </p:tav>
                                      </p:tavLst>
                                    </p:anim>
                                    <p:anim calcmode="lin" valueType="num">
                                      <p:cBhvr>
                                        <p:cTn id="27" dur="500" fill="hold"/>
                                        <p:tgtEl>
                                          <p:spTgt spid="5">
                                            <p:txEl>
                                              <p:charRg st="180" end="270"/>
                                            </p:txEl>
                                          </p:spTgt>
                                        </p:tgtEl>
                                        <p:attrNameLst>
                                          <p:attrName>ppt_x</p:attrName>
                                        </p:attrNameLst>
                                      </p:cBhvr>
                                      <p:tavLst>
                                        <p:tav tm="0">
                                          <p:val>
                                            <p:strVal val="#ppt_x-.2"/>
                                          </p:val>
                                        </p:tav>
                                        <p:tav tm="100000">
                                          <p:val>
                                            <p:strVal val="#ppt_x"/>
                                          </p:val>
                                        </p:tav>
                                      </p:tavLst>
                                    </p:anim>
                                    <p:anim calcmode="lin" valueType="num">
                                      <p:cBhvr>
                                        <p:cTn id="28" dur="500" fill="hold"/>
                                        <p:tgtEl>
                                          <p:spTgt spid="5">
                                            <p:txEl>
                                              <p:charRg st="180" end="270"/>
                                            </p:txEl>
                                          </p:spTgt>
                                        </p:tgtEl>
                                        <p:attrNameLst>
                                          <p:attrName>ppt_y</p:attrName>
                                        </p:attrNameLst>
                                      </p:cBhvr>
                                      <p:tavLst>
                                        <p:tav tm="0">
                                          <p:val>
                                            <p:strVal val="#ppt_y"/>
                                          </p:val>
                                        </p:tav>
                                        <p:tav tm="100000">
                                          <p:val>
                                            <p:strVal val="#ppt_y"/>
                                          </p:val>
                                        </p:tav>
                                      </p:tavLst>
                                    </p:anim>
                                    <p:animEffect transition="in" filter="fade">
                                      <p:cBhvr>
                                        <p:cTn id="29" dur="500"/>
                                        <p:tgtEl>
                                          <p:spTgt spid="5">
                                            <p:txEl>
                                              <p:charRg st="180" end="27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5">
                                            <p:txEl>
                                              <p:charRg st="270" end="329"/>
                                            </p:txEl>
                                          </p:spTgt>
                                        </p:tgtEl>
                                        <p:attrNameLst>
                                          <p:attrName>style.visibility</p:attrName>
                                        </p:attrNameLst>
                                      </p:cBhvr>
                                      <p:to>
                                        <p:strVal val="visible"/>
                                      </p:to>
                                    </p:set>
                                    <p:anim calcmode="lin" valueType="num">
                                      <p:cBhvr>
                                        <p:cTn id="34" dur="500" fill="hold"/>
                                        <p:tgtEl>
                                          <p:spTgt spid="5">
                                            <p:txEl>
                                              <p:charRg st="270" end="329"/>
                                            </p:txEl>
                                          </p:spTgt>
                                        </p:tgtEl>
                                        <p:attrNameLst>
                                          <p:attrName>ppt_w</p:attrName>
                                        </p:attrNameLst>
                                      </p:cBhvr>
                                      <p:tavLst>
                                        <p:tav tm="0">
                                          <p:val>
                                            <p:strVal val="#ppt_w*0.05"/>
                                          </p:val>
                                        </p:tav>
                                        <p:tav tm="100000">
                                          <p:val>
                                            <p:strVal val="#ppt_w"/>
                                          </p:val>
                                        </p:tav>
                                      </p:tavLst>
                                    </p:anim>
                                    <p:anim calcmode="lin" valueType="num">
                                      <p:cBhvr>
                                        <p:cTn id="35" dur="500" fill="hold"/>
                                        <p:tgtEl>
                                          <p:spTgt spid="5">
                                            <p:txEl>
                                              <p:charRg st="270" end="329"/>
                                            </p:txEl>
                                          </p:spTgt>
                                        </p:tgtEl>
                                        <p:attrNameLst>
                                          <p:attrName>ppt_h</p:attrName>
                                        </p:attrNameLst>
                                      </p:cBhvr>
                                      <p:tavLst>
                                        <p:tav tm="0">
                                          <p:val>
                                            <p:strVal val="#ppt_h"/>
                                          </p:val>
                                        </p:tav>
                                        <p:tav tm="100000">
                                          <p:val>
                                            <p:strVal val="#ppt_h"/>
                                          </p:val>
                                        </p:tav>
                                      </p:tavLst>
                                    </p:anim>
                                    <p:anim calcmode="lin" valueType="num">
                                      <p:cBhvr>
                                        <p:cTn id="36" dur="500" fill="hold"/>
                                        <p:tgtEl>
                                          <p:spTgt spid="5">
                                            <p:txEl>
                                              <p:charRg st="270" end="329"/>
                                            </p:txEl>
                                          </p:spTgt>
                                        </p:tgtEl>
                                        <p:attrNameLst>
                                          <p:attrName>ppt_x</p:attrName>
                                        </p:attrNameLst>
                                      </p:cBhvr>
                                      <p:tavLst>
                                        <p:tav tm="0">
                                          <p:val>
                                            <p:strVal val="#ppt_x-.2"/>
                                          </p:val>
                                        </p:tav>
                                        <p:tav tm="100000">
                                          <p:val>
                                            <p:strVal val="#ppt_x"/>
                                          </p:val>
                                        </p:tav>
                                      </p:tavLst>
                                    </p:anim>
                                    <p:anim calcmode="lin" valueType="num">
                                      <p:cBhvr>
                                        <p:cTn id="37" dur="500" fill="hold"/>
                                        <p:tgtEl>
                                          <p:spTgt spid="5">
                                            <p:txEl>
                                              <p:charRg st="270" end="329"/>
                                            </p:txEl>
                                          </p:spTgt>
                                        </p:tgtEl>
                                        <p:attrNameLst>
                                          <p:attrName>ppt_y</p:attrName>
                                        </p:attrNameLst>
                                      </p:cBhvr>
                                      <p:tavLst>
                                        <p:tav tm="0">
                                          <p:val>
                                            <p:strVal val="#ppt_y"/>
                                          </p:val>
                                        </p:tav>
                                        <p:tav tm="100000">
                                          <p:val>
                                            <p:strVal val="#ppt_y"/>
                                          </p:val>
                                        </p:tav>
                                      </p:tavLst>
                                    </p:anim>
                                    <p:animEffect transition="in" filter="fade">
                                      <p:cBhvr>
                                        <p:cTn id="38" dur="500"/>
                                        <p:tgtEl>
                                          <p:spTgt spid="5">
                                            <p:txEl>
                                              <p:charRg st="270" end="32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Espace réservé du contenu 4"/>
          <p:cNvSpPr>
            <a:spLocks noGrp="1"/>
          </p:cNvSpPr>
          <p:nvPr>
            <p:ph idx="1" hasCustomPrompt="1"/>
          </p:nvPr>
        </p:nvSpPr>
        <p:spPr>
          <a:xfrm>
            <a:off x="419100" y="33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I.2. Rôle biologique</a:t>
            </a:r>
            <a:endPar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0" marR="0" lvl="0" indent="-342900" algn="l" defTabSz="914400" rtl="0" eaLnBrk="0" fontAlgn="base" latinLnBrk="0" hangingPunct="0">
              <a:lnSpc>
                <a:spcPct val="100000"/>
              </a:lnSpc>
              <a:spcBef>
                <a:spcPts val="0"/>
              </a:spcBef>
              <a:spcAft>
                <a:spcPts val="1800"/>
              </a:spcAft>
              <a:buClr>
                <a:schemeClr val="hlink"/>
              </a:buClr>
              <a:buSzPct val="90000"/>
              <a:buFont typeface="Wingdings" panose="05000000000000000000" pitchFamily="2" charset="2"/>
              <a:buNone/>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342900" algn="l" defTabSz="914400" rtl="0" eaLnBrk="0" fontAlgn="base" latinLnBrk="0" hangingPunct="0">
              <a:lnSpc>
                <a:spcPct val="150000"/>
              </a:lnSpc>
              <a:spcBef>
                <a:spcPts val="0"/>
              </a:spcBef>
              <a:spcAft>
                <a:spcPts val="180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Amino acids have multiple roles: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342900" algn="l" defTabSz="914400" rtl="0" eaLnBrk="0" fontAlgn="base" latinLnBrk="0" hangingPunct="0">
              <a:lnSpc>
                <a:spcPct val="150000"/>
              </a:lnSpc>
              <a:spcBef>
                <a:spcPts val="0"/>
              </a:spcBef>
              <a:spcAft>
                <a:spcPts val="180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r>
              <a:rPr kumimoji="0" lang="fr-FR" sz="2400" b="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Structural: monomers of proteins</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342900" algn="l" defTabSz="914400" rtl="0" eaLnBrk="0" fontAlgn="base" latinLnBrk="0" hangingPunct="0">
              <a:lnSpc>
                <a:spcPct val="150000"/>
              </a:lnSpc>
              <a:spcBef>
                <a:spcPts val="0"/>
              </a:spcBef>
              <a:spcAft>
                <a:spcPts val="1800"/>
              </a:spcAft>
              <a:buClr>
                <a:schemeClr val="hlink"/>
              </a:buClr>
              <a:buSzPct val="90000"/>
              <a:buFont typeface="Wingdings" panose="05000000000000000000" pitchFamily="2" charset="2"/>
              <a:buBlip>
                <a:blip r:embed="rId1"/>
              </a:buBlip>
              <a:defRPr/>
            </a:pPr>
            <a:r>
              <a:rPr kumimoji="0" lang="fr-FR" sz="2400" b="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Energy-</a:t>
            </a:r>
            <a:r>
              <a:rPr kumimoji="0" lang="fr-FR" sz="2400" b="1" u="none" strike="noStrike" kern="0" cap="none" spc="0" normalizeH="0" baseline="0" noProof="0" dirty="0" smtClean="0">
                <a:ln>
                  <a:noFill/>
                </a:ln>
                <a:solidFill>
                  <a:schemeClr val="tx1"/>
                </a:solidFill>
                <a:effectLst>
                  <a:outerShdw blurRad="38100" dist="38100" dir="2700000" algn="tl">
                    <a:srgbClr val="000000"/>
                  </a:outerShdw>
                </a:effectLst>
                <a:highlight>
                  <a:srgbClr val="00FF00"/>
                </a:highlight>
                <a:uLnTx/>
                <a:uFillTx/>
                <a:latin typeface="+mn-lt"/>
                <a:ea typeface="MS PGothic" panose="020B0600070205080204" pitchFamily="34" charset="-128"/>
                <a:cs typeface="MS PGothic" panose="020B0600070205080204" pitchFamily="34" charset="-128"/>
              </a:rPr>
              <a:t>related</a:t>
            </a:r>
            <a:r>
              <a:rPr kumimoji="0" lang="fr-FR" sz="2400" b="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energy substrates</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342900" algn="l" defTabSz="914400" rtl="0" eaLnBrk="0" fontAlgn="base" latinLnBrk="0" hangingPunct="0">
              <a:lnSpc>
                <a:spcPct val="150000"/>
              </a:lnSpc>
              <a:spcBef>
                <a:spcPts val="0"/>
              </a:spcBef>
              <a:spcAft>
                <a:spcPts val="1800"/>
              </a:spcAft>
              <a:buClr>
                <a:schemeClr val="hlink"/>
              </a:buClr>
              <a:buSzPct val="90000"/>
              <a:buFont typeface="Wingdings" panose="05000000000000000000" pitchFamily="2" charset="2"/>
              <a:buBlip>
                <a:blip r:embed="rId1"/>
              </a:buBlip>
              <a:defRPr/>
            </a:pPr>
            <a:r>
              <a:rPr kumimoji="0" lang="fr-FR" sz="2400" b="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Metabolic: precursors of biologically important molecules or metabolic intermediate</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a:t>
            </a:r>
            <a:b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br>
            <a:b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br>
            <a:endPar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0" y="142875"/>
            <a:ext cx="7999095" cy="786130"/>
          </a:xfrm>
        </p:spPr>
        <p:txBody>
          <a:bodyPr vert="horz" wrap="square" lIns="91440" tIns="45720" rIns="91440" bIns="45720" numCol="1" anchor="ctr" anchorCtr="0" compatLnSpc="1">
            <a:normAutofit/>
          </a:bodyPr>
          <a:lstStyle/>
          <a:p>
            <a:pPr marL="457200" marR="0" lvl="0" indent="-4572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Representations of a Peptide Sequence</a:t>
            </a:r>
            <a:endPar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3"/>
          <p:cNvSpPr>
            <a:spLocks noGrp="1"/>
          </p:cNvSpPr>
          <p:nvPr>
            <p:ph idx="1" hasCustomPrompt="1"/>
          </p:nvPr>
        </p:nvSpPr>
        <p:spPr>
          <a:xfrm>
            <a:off x="0" y="962025"/>
            <a:ext cx="9144000" cy="24288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La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chaîne</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qui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comprend</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les liaisons amide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est</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appelée</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la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chaîne</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principale</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alors</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que</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les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substituants</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R, constituent les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chaînes</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latérales</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endPar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Les peptides ont toujours une extrémité amine libre ou </a:t>
            </a:r>
            <a:r>
              <a:rPr kumimoji="0" lang="fr-FR" sz="24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extrémité N- terminale</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et une extrémité carboxyle libre ou </a:t>
            </a:r>
            <a:r>
              <a:rPr kumimoji="0" lang="fr-FR" sz="24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extrémité C- terminale</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6" name="Picture 2"/>
          <p:cNvPicPr>
            <a:picLocks noChangeAspect="1"/>
          </p:cNvPicPr>
          <p:nvPr/>
        </p:nvPicPr>
        <p:blipFill>
          <a:blip r:embed="rId2"/>
          <a:stretch>
            <a:fillRect/>
          </a:stretch>
        </p:blipFill>
        <p:spPr>
          <a:xfrm>
            <a:off x="142875" y="3500438"/>
            <a:ext cx="9001125" cy="3119437"/>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xEl>
                                              <p:charRg st="144" end="283"/>
                                            </p:txEl>
                                          </p:spTgt>
                                        </p:tgtEl>
                                        <p:attrNameLst>
                                          <p:attrName>style.visibility</p:attrName>
                                        </p:attrNameLst>
                                      </p:cBhvr>
                                      <p:to>
                                        <p:strVal val="visible"/>
                                      </p:to>
                                    </p:set>
                                    <p:anim calcmode="lin" valueType="num">
                                      <p:cBhvr>
                                        <p:cTn id="7" dur="500" fill="hold"/>
                                        <p:tgtEl>
                                          <p:spTgt spid="5">
                                            <p:txEl>
                                              <p:charRg st="144" end="283"/>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charRg st="144" end="283"/>
                                            </p:txEl>
                                          </p:spTgt>
                                        </p:tgtEl>
                                        <p:attrNameLst>
                                          <p:attrName>ppt_h</p:attrName>
                                        </p:attrNameLst>
                                      </p:cBhvr>
                                      <p:tavLst>
                                        <p:tav tm="0">
                                          <p:val>
                                            <p:strVal val="#ppt_h"/>
                                          </p:val>
                                        </p:tav>
                                        <p:tav tm="100000">
                                          <p:val>
                                            <p:strVal val="#ppt_h"/>
                                          </p:val>
                                        </p:tav>
                                      </p:tavLst>
                                    </p:anim>
                                    <p:anim calcmode="lin" valueType="num">
                                      <p:cBhvr>
                                        <p:cTn id="9" dur="500" fill="hold"/>
                                        <p:tgtEl>
                                          <p:spTgt spid="5">
                                            <p:txEl>
                                              <p:charRg st="144" end="283"/>
                                            </p:txEl>
                                          </p:spTgt>
                                        </p:tgtEl>
                                        <p:attrNameLst>
                                          <p:attrName>ppt_x</p:attrName>
                                        </p:attrNameLst>
                                      </p:cBhvr>
                                      <p:tavLst>
                                        <p:tav tm="0">
                                          <p:val>
                                            <p:strVal val="#ppt_x-.2"/>
                                          </p:val>
                                        </p:tav>
                                        <p:tav tm="100000">
                                          <p:val>
                                            <p:strVal val="#ppt_x"/>
                                          </p:val>
                                        </p:tav>
                                      </p:tavLst>
                                    </p:anim>
                                    <p:anim calcmode="lin" valueType="num">
                                      <p:cBhvr>
                                        <p:cTn id="10" dur="500" fill="hold"/>
                                        <p:tgtEl>
                                          <p:spTgt spid="5">
                                            <p:txEl>
                                              <p:charRg st="144" end="283"/>
                                            </p:txEl>
                                          </p:spTgt>
                                        </p:tgtEl>
                                        <p:attrNameLst>
                                          <p:attrName>ppt_y</p:attrName>
                                        </p:attrNameLst>
                                      </p:cBhvr>
                                      <p:tavLst>
                                        <p:tav tm="0">
                                          <p:val>
                                            <p:strVal val="#ppt_y"/>
                                          </p:val>
                                        </p:tav>
                                        <p:tav tm="100000">
                                          <p:val>
                                            <p:strVal val="#ppt_y"/>
                                          </p:val>
                                        </p:tav>
                                      </p:tavLst>
                                    </p:anim>
                                    <p:animEffect transition="in" filter="fade">
                                      <p:cBhvr>
                                        <p:cTn id="11" dur="500"/>
                                        <p:tgtEl>
                                          <p:spTgt spid="5">
                                            <p:txEl>
                                              <p:charRg st="144" end="28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0" y="30163"/>
            <a:ext cx="9144000" cy="33575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On distingue 3 types de peptides:</a:t>
            </a: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R="0" lvl="0" algn="l" defTabSz="914400" rtl="0" eaLnBrk="0" fontAlgn="base" latinLnBrk="0" hangingPunct="0">
              <a:lnSpc>
                <a:spcPct val="100000"/>
              </a:lnSpc>
              <a:spcBef>
                <a:spcPct val="20000"/>
              </a:spcBef>
              <a:spcAft>
                <a:spcPct val="0"/>
              </a:spcAft>
              <a:buClr>
                <a:schemeClr val="hlink"/>
              </a:buClr>
              <a:buSzPct val="90000"/>
              <a:buFont typeface="Wingdings" panose="05000000000000000000" charset="0"/>
              <a:buChar char="Ø"/>
              <a:defRPr/>
            </a:pP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Peptide formé d’une seule chaîne (monocaténaire) et linéaire.</a:t>
            </a: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R="0" lvl="0" algn="l" defTabSz="914400" rtl="0" eaLnBrk="0" fontAlgn="base" latinLnBrk="0" hangingPunct="0">
              <a:lnSpc>
                <a:spcPct val="100000"/>
              </a:lnSpc>
              <a:spcBef>
                <a:spcPct val="20000"/>
              </a:spcBef>
              <a:buClr>
                <a:schemeClr val="hlink"/>
              </a:buClr>
              <a:buSzPct val="90000"/>
              <a:buFont typeface="Wingdings" panose="05000000000000000000" charset="0"/>
              <a:buChar char="Ø"/>
              <a:defRPr/>
            </a:pP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Peptide formé d’une seule chaîne (monocaténaire) et cyclique, une liaison covalente intra-chaîne (pont S-S) est présente et réalisée par l’oxydation de 2 fonctions thiol de 2 cystéines.</a:t>
            </a: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59395" name="Picture 3"/>
          <p:cNvPicPr>
            <a:picLocks noChangeAspect="1"/>
          </p:cNvPicPr>
          <p:nvPr/>
        </p:nvPicPr>
        <p:blipFill>
          <a:blip r:embed="rId2"/>
          <a:stretch>
            <a:fillRect/>
          </a:stretch>
        </p:blipFill>
        <p:spPr>
          <a:xfrm>
            <a:off x="357188" y="955675"/>
            <a:ext cx="8072437" cy="1071563"/>
          </a:xfrm>
          <a:prstGeom prst="rect">
            <a:avLst/>
          </a:prstGeom>
          <a:noFill/>
          <a:ln w="9525">
            <a:noFill/>
          </a:ln>
        </p:spPr>
      </p:pic>
      <p:pic>
        <p:nvPicPr>
          <p:cNvPr id="59396" name="Image 17"/>
          <p:cNvPicPr>
            <a:picLocks noChangeAspect="1"/>
          </p:cNvPicPr>
          <p:nvPr/>
        </p:nvPicPr>
        <p:blipFill>
          <a:blip r:embed="rId3">
            <a:lum bright="-35999" contrast="66000"/>
          </a:blip>
          <a:stretch>
            <a:fillRect/>
          </a:stretch>
        </p:blipFill>
        <p:spPr>
          <a:xfrm>
            <a:off x="357188" y="3194050"/>
            <a:ext cx="8358187" cy="1385888"/>
          </a:xfrm>
          <a:prstGeom prst="rect">
            <a:avLst/>
          </a:prstGeom>
          <a:noFill/>
          <a:ln w="9525">
            <a:noFill/>
          </a:ln>
        </p:spPr>
      </p:pic>
      <p:sp>
        <p:nvSpPr>
          <p:cNvPr id="7" name="ZoneTexte 6"/>
          <p:cNvSpPr txBox="1"/>
          <p:nvPr/>
        </p:nvSpPr>
        <p:spPr>
          <a:xfrm>
            <a:off x="0" y="4567238"/>
            <a:ext cx="9144000" cy="1568450"/>
          </a:xfrm>
          <a:prstGeom prst="rect">
            <a:avLst/>
          </a:prstGeom>
          <a:noFill/>
        </p:spPr>
        <p:txBody>
          <a:bodyPr>
            <a:spAutoFit/>
          </a:bodyPr>
          <a:p>
            <a:pPr marL="342900" indent="-342900">
              <a:buFont typeface="Wingdings" panose="05000000000000000000" charset="0"/>
              <a:buChar char="Ø"/>
            </a:pPr>
            <a:r>
              <a:rPr dirty="0">
                <a:latin typeface="Franklin Gothic Demi" panose="020B0703020102020204" pitchFamily="34" charset="0"/>
              </a:rPr>
              <a:t>Peptide formé de plusieurs chaînes (polycaténaire), une liaison covalente (pont S-S) inter-chaîne entre 2 cystéines appartenant à 2 chaînes peptidiques différentes</a:t>
            </a:r>
            <a:r>
              <a:rPr lang="ar-SA" altLang="x-none" dirty="0">
                <a:latin typeface="Franklin Gothic Demi" panose="020B0703020102020204" pitchFamily="34" charset="0"/>
              </a:rPr>
              <a:t>.</a:t>
            </a:r>
            <a:endParaRPr dirty="0">
              <a:latin typeface="Franklin Gothic Demi" panose="020B0703020102020204" pitchFamily="34" charset="0"/>
            </a:endParaRPr>
          </a:p>
          <a:p>
            <a:pPr>
              <a:buNone/>
            </a:pPr>
            <a:endParaRPr dirty="0">
              <a:latin typeface="Arial" panose="020B0604020202020204" pitchFamily="34" charset="0"/>
            </a:endParaRPr>
          </a:p>
        </p:txBody>
      </p:sp>
      <p:pic>
        <p:nvPicPr>
          <p:cNvPr id="59398" name="Image 18"/>
          <p:cNvPicPr>
            <a:picLocks noChangeAspect="1"/>
          </p:cNvPicPr>
          <p:nvPr/>
        </p:nvPicPr>
        <p:blipFill>
          <a:blip r:embed="rId4">
            <a:lum bright="-29999" contrast="54000"/>
          </a:blip>
          <a:stretch>
            <a:fillRect/>
          </a:stretch>
        </p:blipFill>
        <p:spPr>
          <a:xfrm>
            <a:off x="1714500" y="5715000"/>
            <a:ext cx="7429500" cy="114300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2"/>
          <p:cNvSpPr>
            <a:spLocks noGrp="1"/>
          </p:cNvSpPr>
          <p:nvPr>
            <p:ph type="title" hasCustomPrompt="1"/>
          </p:nvPr>
        </p:nvSpPr>
        <p:spPr>
          <a:xfrm>
            <a:off x="52070" y="111125"/>
            <a:ext cx="5126990" cy="511175"/>
          </a:xfrm>
        </p:spPr>
        <p:txBody>
          <a:bodyPr vert="horz" wrap="square" lIns="91440" tIns="45720" rIns="91440" bIns="45720" numCol="1" anchor="ctr" anchorCtr="0" compatLnSpc="1">
            <a:normAutofit fontScale="90000"/>
          </a:bodyPr>
          <a:lstStyle/>
          <a:p>
            <a:pPr marL="571500" marR="0" lvl="0" indent="-5715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sz="40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Peptide </a:t>
            </a:r>
            <a:r>
              <a:rPr kumimoji="0" lang="fr-FR" sz="40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a:t>
            </a:r>
            <a:r>
              <a:rPr kumimoji="0" sz="3555"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Nomenclature</a:t>
            </a:r>
            <a:endParaRPr kumimoji="0" sz="3555"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0" y="838835"/>
            <a:ext cx="4572000" cy="5857875"/>
          </a:xfrm>
        </p:spPr>
        <p:txBody>
          <a:bodyPr vert="horz" wrap="square" lIns="91440" tIns="45720" rIns="91440" bIns="45720" numCol="1" anchor="t" anchorCtr="0" compatLnSpc="1">
            <a:normAutofit lnSpcReduction="10000"/>
          </a:bodyPr>
          <a:lstStyle/>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La liaison peptidique;  permet la formation d</a:t>
            </a:r>
            <a:r>
              <a:rPr kumimoji="0" lang="fr-FR"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 dipeptide avec deux </a:t>
            </a:r>
            <a:r>
              <a:rPr kumimoji="0" lang="fr-FR"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amino-acides</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fr-FR"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tripeptide</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avec trois, polypeptide avec plus de quatre </a:t>
            </a:r>
            <a:r>
              <a:rPr kumimoji="0" lang="fr-FR"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amino-acides</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82550" marR="0" lvl="0" indent="0" algn="l" defTabSz="914400" rtl="0" eaLnBrk="1" fontAlgn="auto" latinLnBrk="0" hangingPunct="1">
              <a:lnSpc>
                <a:spcPct val="90000"/>
              </a:lnSpc>
              <a:spcBef>
                <a:spcPct val="20000"/>
              </a:spcBef>
              <a:spcAft>
                <a:spcPts val="0"/>
              </a:spcAft>
              <a:buClr>
                <a:schemeClr val="hlink"/>
              </a:buClr>
              <a:buSzPct val="90000"/>
              <a:buFont typeface="Wingdings 2" panose="05020102010507070707"/>
              <a:buNone/>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Une chaine de 2 à 10 acides aminés est un oligopeptide (peptides contenant peu d</a:t>
            </a:r>
            <a:r>
              <a:rPr kumimoji="0" lang="fr-FR"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amino-acides</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82550" marR="0" lvl="0" indent="0" algn="l" defTabSz="914400" rtl="0" eaLnBrk="1" fontAlgn="auto" latinLnBrk="0" hangingPunct="1">
              <a:lnSpc>
                <a:spcPct val="90000"/>
              </a:lnSpc>
              <a:spcBef>
                <a:spcPct val="20000"/>
              </a:spcBef>
              <a:spcAft>
                <a:spcPts val="0"/>
              </a:spcAft>
              <a:buClr>
                <a:schemeClr val="hlink"/>
              </a:buClr>
              <a:buSzPct val="90000"/>
              <a:buFont typeface="Wingdings 2" panose="05020102010507070707"/>
              <a:buNone/>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Des chaines de 10 à 100 acides aminés : polypeptide.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82550" marR="0" lvl="0" indent="0" algn="l" defTabSz="914400" rtl="0" eaLnBrk="1" fontAlgn="auto" latinLnBrk="0" hangingPunct="1">
              <a:lnSpc>
                <a:spcPct val="90000"/>
              </a:lnSpc>
              <a:spcBef>
                <a:spcPct val="20000"/>
              </a:spcBef>
              <a:spcAft>
                <a:spcPts val="0"/>
              </a:spcAft>
              <a:buClr>
                <a:schemeClr val="hlink"/>
              </a:buClr>
              <a:buSzPct val="90000"/>
              <a:buFont typeface="Wingdings 2" panose="05020102010507070707"/>
              <a:buNone/>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Les chaines encore plus longues sont désignées comme des protéines (au-delà de 100).</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82550" marR="0" lvl="0" indent="0" algn="l" defTabSz="914400" rtl="0" eaLnBrk="1" fontAlgn="auto" latinLnBrk="0" hangingPunct="1">
              <a:lnSpc>
                <a:spcPct val="90000"/>
              </a:lnSpc>
              <a:spcBef>
                <a:spcPct val="20000"/>
              </a:spcBef>
              <a:spcAft>
                <a:spcPts val="0"/>
              </a:spcAft>
              <a:buClr>
                <a:schemeClr val="hlink"/>
              </a:buClr>
              <a:buSzPct val="90000"/>
              <a:buFont typeface="Wingdings 2" panose="05020102010507070707"/>
              <a:buNone/>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Deux</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ou</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plusieurs</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chaînes</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polypeptidique</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peuvent</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être</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reliées</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par des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ponts</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disulfure</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6" name="Picture 3"/>
          <p:cNvPicPr>
            <a:picLocks noChangeAspect="1"/>
          </p:cNvPicPr>
          <p:nvPr/>
        </p:nvPicPr>
        <p:blipFill>
          <a:blip r:embed="rId1"/>
          <a:stretch>
            <a:fillRect/>
          </a:stretch>
        </p:blipFill>
        <p:spPr>
          <a:xfrm>
            <a:off x="4643755" y="845820"/>
            <a:ext cx="4500245" cy="601218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charRg st="249" end="303"/>
                                            </p:txEl>
                                          </p:spTgt>
                                        </p:tgtEl>
                                        <p:attrNameLst>
                                          <p:attrName>style.visibility</p:attrName>
                                        </p:attrNameLst>
                                      </p:cBhvr>
                                      <p:to>
                                        <p:strVal val="visible"/>
                                      </p:to>
                                    </p:set>
                                    <p:anim calcmode="lin" valueType="num">
                                      <p:cBhvr additive="base">
                                        <p:cTn id="7" dur="500" fill="hold"/>
                                        <p:tgtEl>
                                          <p:spTgt spid="5">
                                            <p:txEl>
                                              <p:charRg st="249" end="30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charRg st="249" end="30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charRg st="387" end="474"/>
                                            </p:txEl>
                                          </p:spTgt>
                                        </p:tgtEl>
                                        <p:attrNameLst>
                                          <p:attrName>style.visibility</p:attrName>
                                        </p:attrNameLst>
                                      </p:cBhvr>
                                      <p:to>
                                        <p:strVal val="visible"/>
                                      </p:to>
                                    </p:set>
                                    <p:anim calcmode="lin" valueType="num">
                                      <p:cBhvr additive="base">
                                        <p:cTn id="13" dur="500" fill="hold"/>
                                        <p:tgtEl>
                                          <p:spTgt spid="5">
                                            <p:txEl>
                                              <p:charRg st="387" end="47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charRg st="387" end="47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0" y="274955"/>
            <a:ext cx="5694045" cy="511175"/>
          </a:xfrm>
        </p:spPr>
        <p:txBody>
          <a:bodyPr vert="horz" wrap="square" lIns="91440" tIns="45720" rIns="91440" bIns="45720" numCol="1" anchor="ctr" anchorCtr="0" compatLnSpc="1">
            <a:normAutofit fontScale="90000"/>
          </a:bodyPr>
          <a:lstStyle/>
          <a:p>
            <a:pPr marL="571500" marR="0" lvl="0" indent="-5715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fr-FR" sz="3555"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Peptide Nomenclature</a:t>
            </a:r>
            <a:endParaRPr kumimoji="0" lang="fr-FR" sz="3555"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3"/>
          <p:cNvSpPr>
            <a:spLocks noGrp="1"/>
          </p:cNvSpPr>
          <p:nvPr>
            <p:ph idx="1" hasCustomPrompt="1"/>
          </p:nvPr>
        </p:nvSpPr>
        <p:spPr>
          <a:xfrm>
            <a:off x="363220" y="1000125"/>
            <a:ext cx="8566150" cy="2506980"/>
          </a:xfrm>
        </p:spPr>
        <p:txBody>
          <a:bodyPr vert="horz" wrap="square" lIns="91440" tIns="45720" rIns="91440" bIns="45720" numCol="1" anchor="t" anchorCtr="0" compatLnSpc="1"/>
          <a:lstStyle/>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en-US" alt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By convention, the name of the peptide always starts from the left, that is, from the N-terminal end, with each amino acid receiving the suffix </a:t>
            </a:r>
            <a:r>
              <a:rPr kumimoji="0" lang="en-US" altLang="fr-FR" sz="2400" i="0" u="none" strike="noStrike" kern="0" cap="none" spc="0" normalizeH="0" baseline="0" noProof="0" dirty="0" smtClean="0">
                <a:ln>
                  <a:noFill/>
                </a:ln>
                <a:solidFill>
                  <a:srgbClr val="FF0000"/>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-yl</a:t>
            </a:r>
            <a:r>
              <a:rPr kumimoji="0" lang="en-US" alt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 except for the last one, which retains its full name without a suffix.</a:t>
            </a:r>
            <a:endParaRPr kumimoji="0" lang="en-US" alt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endParaRPr>
          </a:p>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en-US" alt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Example: leucyl-glycyl-alanine.</a:t>
            </a:r>
            <a:endParaRPr kumimoji="0" lang="en-US" alt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endParaRPr>
          </a:p>
        </p:txBody>
      </p:sp>
      <p:pic>
        <p:nvPicPr>
          <p:cNvPr id="6" name="Picture 2"/>
          <p:cNvPicPr>
            <a:picLocks noChangeAspect="1"/>
          </p:cNvPicPr>
          <p:nvPr/>
        </p:nvPicPr>
        <p:blipFill>
          <a:blip r:embed="rId2"/>
          <a:srcRect t="18188"/>
          <a:stretch>
            <a:fillRect/>
          </a:stretch>
        </p:blipFill>
        <p:spPr>
          <a:xfrm>
            <a:off x="0" y="3731260"/>
            <a:ext cx="9144000" cy="3117850"/>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5">
                                            <p:txEl>
                                              <p:charRg st="221" end="254"/>
                                            </p:txEl>
                                          </p:spTgt>
                                        </p:tgtEl>
                                        <p:attrNameLst>
                                          <p:attrName>style.visibility</p:attrName>
                                        </p:attrNameLst>
                                      </p:cBhvr>
                                      <p:to>
                                        <p:strVal val="visible"/>
                                      </p:to>
                                    </p:set>
                                    <p:anim calcmode="lin" valueType="num">
                                      <p:cBhvr>
                                        <p:cTn id="7" dur="500" fill="hold"/>
                                        <p:tgtEl>
                                          <p:spTgt spid="5">
                                            <p:txEl>
                                              <p:charRg st="221" end="254"/>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charRg st="221" end="254"/>
                                            </p:txEl>
                                          </p:spTgt>
                                        </p:tgtEl>
                                        <p:attrNameLst>
                                          <p:attrName>ppt_h</p:attrName>
                                        </p:attrNameLst>
                                      </p:cBhvr>
                                      <p:tavLst>
                                        <p:tav tm="0">
                                          <p:val>
                                            <p:strVal val="#ppt_h"/>
                                          </p:val>
                                        </p:tav>
                                        <p:tav tm="100000">
                                          <p:val>
                                            <p:strVal val="#ppt_h"/>
                                          </p:val>
                                        </p:tav>
                                      </p:tavLst>
                                    </p:anim>
                                    <p:anim calcmode="lin" valueType="num">
                                      <p:cBhvr>
                                        <p:cTn id="9" dur="500" fill="hold"/>
                                        <p:tgtEl>
                                          <p:spTgt spid="5">
                                            <p:txEl>
                                              <p:charRg st="221" end="254"/>
                                            </p:txEl>
                                          </p:spTgt>
                                        </p:tgtEl>
                                        <p:attrNameLst>
                                          <p:attrName>ppt_x</p:attrName>
                                        </p:attrNameLst>
                                      </p:cBhvr>
                                      <p:tavLst>
                                        <p:tav tm="0">
                                          <p:val>
                                            <p:strVal val="#ppt_x-.2"/>
                                          </p:val>
                                        </p:tav>
                                        <p:tav tm="100000">
                                          <p:val>
                                            <p:strVal val="#ppt_x"/>
                                          </p:val>
                                        </p:tav>
                                      </p:tavLst>
                                    </p:anim>
                                    <p:anim calcmode="lin" valueType="num">
                                      <p:cBhvr>
                                        <p:cTn id="10" dur="500" fill="hold"/>
                                        <p:tgtEl>
                                          <p:spTgt spid="5">
                                            <p:txEl>
                                              <p:charRg st="221" end="254"/>
                                            </p:txEl>
                                          </p:spTgt>
                                        </p:tgtEl>
                                        <p:attrNameLst>
                                          <p:attrName>ppt_y</p:attrName>
                                        </p:attrNameLst>
                                      </p:cBhvr>
                                      <p:tavLst>
                                        <p:tav tm="0">
                                          <p:val>
                                            <p:strVal val="#ppt_y"/>
                                          </p:val>
                                        </p:tav>
                                        <p:tav tm="100000">
                                          <p:val>
                                            <p:strVal val="#ppt_y"/>
                                          </p:val>
                                        </p:tav>
                                      </p:tavLst>
                                    </p:anim>
                                    <p:animEffect transition="in" filter="fade">
                                      <p:cBhvr>
                                        <p:cTn id="11" dur="500"/>
                                        <p:tgtEl>
                                          <p:spTgt spid="5">
                                            <p:txEl>
                                              <p:charRg st="221" end="25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163830" y="274955"/>
            <a:ext cx="7085965" cy="582930"/>
          </a:xfrm>
        </p:spPr>
        <p:txBody>
          <a:bodyPr vert="horz" wrap="square" lIns="91440" tIns="45720" rIns="91440" bIns="45720" numCol="1" anchor="ctr" anchorCtr="0" compatLnSpc="1">
            <a:normAutofit fontScale="90000"/>
          </a:bodyPr>
          <a:lstStyle/>
          <a:p>
            <a:pPr marL="571500" marR="0" lvl="0" indent="-5715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altLang="fr-FR" sz="3555"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Physical properties of peptides</a:t>
            </a:r>
            <a:endParaRPr kumimoji="0" lang="en-US" altLang="fr-FR" sz="3555"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71120" y="1057275"/>
            <a:ext cx="8744585" cy="5501005"/>
          </a:xfrm>
        </p:spPr>
        <p:txBody>
          <a:bodyPr vert="horz" wrap="square" lIns="91440" tIns="45720" rIns="91440" bIns="45720" numCol="1" anchor="t" anchorCtr="0" compatLnSpc="1"/>
          <a:lstStyle/>
          <a:p>
            <a:pPr marL="342900" marR="0" lvl="0" indent="-342900" algn="just" defTabSz="914400" rtl="0" eaLnBrk="1" fontAlgn="base" latinLnBrk="0" hangingPunct="1">
              <a:lnSpc>
                <a:spcPct val="90000"/>
              </a:lnSpc>
              <a:spcBef>
                <a:spcPct val="20000"/>
              </a:spcBef>
              <a:spcAft>
                <a:spcPct val="0"/>
              </a:spcAft>
              <a:buClr>
                <a:schemeClr val="hlink"/>
              </a:buClr>
              <a:buSzPct val="90000"/>
              <a:buFont typeface="Wingdings" panose="05000000000000000000" pitchFamily="2" charset="2"/>
              <a:buBlip>
                <a:blip r:embed="rId1"/>
              </a:buBlip>
              <a:defRPr/>
            </a:pPr>
            <a:r>
              <a:rPr kumimoji="0" lang="en-US" alt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Peptides are more soluble in water the smaller they are and the more hydrophilic amino acids they contain (serine, aspartic acid, etc.).</a:t>
            </a:r>
            <a:endParaRPr kumimoji="0" lang="en-US" alt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1" fontAlgn="base" latinLnBrk="0" hangingPunct="1">
              <a:lnSpc>
                <a:spcPct val="90000"/>
              </a:lnSpc>
              <a:spcBef>
                <a:spcPct val="20000"/>
              </a:spcBef>
              <a:spcAft>
                <a:spcPct val="0"/>
              </a:spcAft>
              <a:buClr>
                <a:schemeClr val="hlink"/>
              </a:buClr>
              <a:buSzPct val="90000"/>
              <a:buFont typeface="Wingdings" panose="05000000000000000000" pitchFamily="2" charset="2"/>
              <a:buBlip>
                <a:blip r:embed="rId1"/>
              </a:buBlip>
              <a:defRPr/>
            </a:pPr>
            <a:r>
              <a:rPr kumimoji="0" lang="en-US" alt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They are dialyzable.</a:t>
            </a:r>
            <a:endParaRPr kumimoji="0" lang="en-US" alt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1" fontAlgn="base" latinLnBrk="0" hangingPunct="1">
              <a:lnSpc>
                <a:spcPct val="90000"/>
              </a:lnSpc>
              <a:spcBef>
                <a:spcPct val="20000"/>
              </a:spcBef>
              <a:spcAft>
                <a:spcPct val="0"/>
              </a:spcAft>
              <a:buClr>
                <a:schemeClr val="hlink"/>
              </a:buClr>
              <a:buSzPct val="90000"/>
              <a:buFont typeface="Wingdings" panose="05000000000000000000" pitchFamily="2" charset="2"/>
              <a:buBlip>
                <a:blip r:embed="rId1"/>
              </a:buBlip>
              <a:defRPr/>
            </a:pPr>
            <a:r>
              <a:rPr kumimoji="0" lang="en-US" alt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They are charged: they contain an NH3+ group (amino-terminal) and a COO- group (C-terminal), along with ionizable groups on the side chains of amino acid residues.</a:t>
            </a:r>
            <a:endParaRPr kumimoji="0" lang="en-US" alt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en-US" alt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They behave like a dipolar ion and can migrate in an electric field.</a:t>
            </a:r>
            <a:endParaRPr kumimoji="0" lang="en-US" alt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1" fontAlgn="base" latinLnBrk="0" hangingPunct="1">
              <a:lnSpc>
                <a:spcPct val="90000"/>
              </a:lnSpc>
              <a:spcBef>
                <a:spcPct val="20000"/>
              </a:spcBef>
              <a:spcAft>
                <a:spcPct val="0"/>
              </a:spcAft>
              <a:buClr>
                <a:schemeClr val="hlink"/>
              </a:buClr>
              <a:buSzPct val="90000"/>
              <a:buFont typeface="Wingdings" panose="05000000000000000000" pitchFamily="2" charset="2"/>
              <a:buBlip>
                <a:blip r:embed="rId1"/>
              </a:buBlip>
              <a:defRPr/>
            </a:pPr>
            <a:r>
              <a:rPr kumimoji="0" lang="en-US" alt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They absorb light in the ultraviolet (λ: 220 to 230 nm or at 280 nm if they contain an aromatic amino acid).</a:t>
            </a:r>
            <a:endParaRPr kumimoji="0" lang="en-US" alt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358775" y="106045"/>
            <a:ext cx="4779010" cy="796925"/>
          </a:xfrm>
        </p:spPr>
        <p:txBody>
          <a:bodyPr vert="horz" wrap="square" lIns="91440" tIns="45720" rIns="91440" bIns="45720" numCol="1" anchor="ctr" anchorCtr="0" compatLnSpc="1"/>
          <a:lstStyle/>
          <a:p>
            <a:pPr marL="571500" marR="0" lvl="0" indent="-571500" algn="ctr" defTabSz="914400" rtl="0" eaLnBrk="1" fontAlgn="auto" latinLnBrk="0" hangingPunct="1">
              <a:lnSpc>
                <a:spcPct val="100000"/>
              </a:lnSpc>
              <a:spcAft>
                <a:spcPts val="0"/>
              </a:spcAft>
              <a:buClrTx/>
              <a:buSzTx/>
              <a:buFont typeface="Arial" panose="020B0604020202020204" pitchFamily="34" charset="0"/>
              <a:buChar char="•"/>
              <a:defRPr/>
            </a:pPr>
            <a:r>
              <a:rPr kumimoji="0" lang="en-US" alt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ea typeface="MS PGothic" panose="020B0600070205080204" pitchFamily="34" charset="-128"/>
              </a:rPr>
              <a:t>Chemical properties</a:t>
            </a:r>
            <a:endParaRPr kumimoji="0" lang="en-US" alt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ea typeface="MS PGothic" panose="020B0600070205080204" pitchFamily="34" charset="-128"/>
            </a:endParaRPr>
          </a:p>
        </p:txBody>
      </p:sp>
      <p:sp>
        <p:nvSpPr>
          <p:cNvPr id="5" name="Espace réservé du contenu 2"/>
          <p:cNvSpPr>
            <a:spLocks noGrp="1"/>
          </p:cNvSpPr>
          <p:nvPr>
            <p:ph idx="1" hasCustomPrompt="1"/>
          </p:nvPr>
        </p:nvSpPr>
        <p:spPr>
          <a:xfrm>
            <a:off x="430530" y="843915"/>
            <a:ext cx="8220075" cy="4929505"/>
          </a:xfrm>
        </p:spPr>
        <p:txBody>
          <a:bodyPr vert="horz" wrap="square" lIns="91440" tIns="45720" rIns="91440" bIns="45720" numCol="1" anchor="t" anchorCtr="0" compatLnSpc="1"/>
          <a:lstStyle/>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Peptides exhibit the chemical reactions of radicals carried by the side chains of amino acid residues (alcohol functions can be esterified by a phosphate or sulfate).</a:t>
            </a:r>
            <a:endPar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defRPr/>
            </a:pPr>
            <a:endPar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If the peptide contains a cysteine residue, it can form a S-S bond: disulfide bridge.</a:t>
            </a:r>
            <a:endPar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defRPr/>
            </a:pPr>
            <a:endPar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The smallest peptide gives the same reaction as amino acids with ninhydrin.</a:t>
            </a:r>
            <a:endPar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defRPr/>
            </a:pPr>
            <a:endPar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The Biuret reagent reacts with peptides containing more than 4 amino acids.</a:t>
            </a:r>
            <a:endPar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defRPr/>
            </a:pPr>
            <a:endPar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Hydrolysis of the peptide bond in the presence of HCl.</a:t>
            </a:r>
            <a:endParaRPr kumimoji="0" lang="en-US" alt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428625" y="-25400"/>
            <a:ext cx="5113655" cy="796925"/>
          </a:xfrm>
        </p:spPr>
        <p:txBody>
          <a:bodyPr vert="horz" wrap="square" lIns="91440" tIns="45720" rIns="91440" bIns="45720" numCol="1" anchor="ctr" anchorCtr="0" compatLnSpc="1"/>
          <a:lstStyle/>
          <a:p>
            <a:pPr marL="457200" marR="0" lvl="0" indent="-4572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alt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Biological properties</a:t>
            </a: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 </a:t>
            </a:r>
            <a:endPar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64515" name="Rectangle 4"/>
          <p:cNvSpPr/>
          <p:nvPr/>
        </p:nvSpPr>
        <p:spPr>
          <a:xfrm>
            <a:off x="219075" y="769938"/>
            <a:ext cx="8897938" cy="5631180"/>
          </a:xfrm>
          <a:prstGeom prst="rect">
            <a:avLst/>
          </a:prstGeom>
          <a:noFill/>
          <a:ln w="9525">
            <a:noFill/>
          </a:ln>
        </p:spPr>
        <p:txBody>
          <a:bodyPr>
            <a:spAutoFit/>
          </a:bodyPr>
          <a:p>
            <a:r>
              <a:rPr lang="en-US" altLang="fr-FR" b="1" dirty="0">
                <a:latin typeface="Arial" panose="020B0604020202020204" pitchFamily="34" charset="0"/>
              </a:rPr>
              <a:t>Most peptides are formed like proteins through the protein synthesis system.</a:t>
            </a:r>
            <a:endParaRPr lang="en-US" altLang="fr-FR" b="1" dirty="0">
              <a:latin typeface="Arial" panose="020B0604020202020204" pitchFamily="34" charset="0"/>
            </a:endParaRPr>
          </a:p>
          <a:p>
            <a:r>
              <a:rPr lang="en-US" altLang="fr-FR" b="1" dirty="0">
                <a:latin typeface="Arial" panose="020B0604020202020204" pitchFamily="34" charset="0"/>
              </a:rPr>
              <a:t>Some small peptides form by direct reaction between amino acids thanks to peptidyltransferase.</a:t>
            </a:r>
            <a:endParaRPr lang="en-US" altLang="fr-FR" b="1" dirty="0">
              <a:latin typeface="Arial" panose="020B0604020202020204" pitchFamily="34" charset="0"/>
            </a:endParaRPr>
          </a:p>
          <a:p>
            <a:r>
              <a:rPr lang="en-US" altLang="fr-FR" b="1" dirty="0">
                <a:latin typeface="Arial" panose="020B0604020202020204" pitchFamily="34" charset="0"/>
              </a:rPr>
              <a:t>Enzymatic hydrolysis of peptides occurs through peptidases (digestive).</a:t>
            </a:r>
            <a:endParaRPr lang="en-US" altLang="fr-FR" b="1" dirty="0">
              <a:latin typeface="Arial" panose="020B0604020202020204" pitchFamily="34" charset="0"/>
            </a:endParaRPr>
          </a:p>
          <a:p>
            <a:r>
              <a:rPr lang="en-US" altLang="fr-FR" b="1" dirty="0">
                <a:latin typeface="Arial" panose="020B0604020202020204" pitchFamily="34" charset="0"/>
              </a:rPr>
              <a:t>Their roles are numerous, but can include:</a:t>
            </a:r>
            <a:endParaRPr lang="en-US" altLang="fr-FR" b="1" dirty="0">
              <a:latin typeface="Arial" panose="020B0604020202020204" pitchFamily="34" charset="0"/>
            </a:endParaRPr>
          </a:p>
          <a:p>
            <a:r>
              <a:rPr lang="en-US" altLang="fr-FR" b="1" dirty="0">
                <a:latin typeface="Arial" panose="020B0604020202020204" pitchFamily="34" charset="0"/>
              </a:rPr>
              <a:t>– Hormonal peptides</a:t>
            </a:r>
            <a:endParaRPr lang="en-US" altLang="fr-FR" b="1" dirty="0">
              <a:latin typeface="Arial" panose="020B0604020202020204" pitchFamily="34" charset="0"/>
            </a:endParaRPr>
          </a:p>
          <a:p>
            <a:r>
              <a:rPr lang="en-US" altLang="fr-FR" b="1" dirty="0">
                <a:latin typeface="Arial" panose="020B0604020202020204" pitchFamily="34" charset="0"/>
              </a:rPr>
              <a:t>– Structural peptides</a:t>
            </a:r>
            <a:endParaRPr lang="en-US" altLang="fr-FR" b="1" dirty="0">
              <a:latin typeface="Arial" panose="020B0604020202020204" pitchFamily="34" charset="0"/>
            </a:endParaRPr>
          </a:p>
          <a:p>
            <a:r>
              <a:rPr lang="en-US" altLang="fr-FR" b="1" dirty="0">
                <a:latin typeface="Arial" panose="020B0604020202020204" pitchFamily="34" charset="0"/>
              </a:rPr>
              <a:t>– Antibiotic peptides</a:t>
            </a:r>
            <a:endParaRPr lang="en-US" altLang="fr-FR" b="1" dirty="0">
              <a:latin typeface="Arial" panose="020B0604020202020204" pitchFamily="34" charset="0"/>
            </a:endParaRPr>
          </a:p>
          <a:p>
            <a:endParaRPr lang="en-US" altLang="fr-FR" b="1" dirty="0">
              <a:latin typeface="Arial" panose="020B0604020202020204" pitchFamily="34" charset="0"/>
            </a:endParaRPr>
          </a:p>
          <a:p>
            <a:r>
              <a:rPr lang="en-US" altLang="fr-FR" b="1" dirty="0">
                <a:latin typeface="Arial" panose="020B0604020202020204" pitchFamily="34" charset="0"/>
              </a:rPr>
              <a:t>• All penicillins contain D-penicillamine, which is a derivative of diethyl D-cysteine.</a:t>
            </a:r>
            <a:endParaRPr lang="en-US" altLang="fr-FR" b="1" dirty="0">
              <a:latin typeface="Arial" panose="020B0604020202020204" pitchFamily="34" charset="0"/>
            </a:endParaRPr>
          </a:p>
          <a:p>
            <a:r>
              <a:rPr lang="en-US" altLang="fr-FR" b="1" dirty="0">
                <a:latin typeface="Arial" panose="020B0604020202020204" pitchFamily="34" charset="0"/>
              </a:rPr>
              <a:t>• Many antibiotics used in therapy are peptides synthesized in the laboratory.</a:t>
            </a:r>
            <a:r>
              <a:rPr b="1" dirty="0">
                <a:latin typeface="Arial" panose="020B0604020202020204" pitchFamily="34" charset="0"/>
              </a:rPr>
              <a:t> </a:t>
            </a:r>
            <a:endParaRPr dirty="0">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327025" y="52388"/>
            <a:ext cx="8816975" cy="583565"/>
          </a:xfrm>
          <a:prstGeom prst="rect">
            <a:avLst/>
          </a:prstGeom>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fr-FR" sz="32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Determination of Peptide Structure</a:t>
            </a:r>
            <a:endParaRPr kumimoji="0" lang="fr-FR" sz="32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65539" name="Rectangle 4"/>
          <p:cNvSpPr/>
          <p:nvPr/>
        </p:nvSpPr>
        <p:spPr>
          <a:xfrm>
            <a:off x="273050" y="1538605"/>
            <a:ext cx="8610600" cy="2245360"/>
          </a:xfrm>
          <a:prstGeom prst="rect">
            <a:avLst/>
          </a:prstGeom>
          <a:noFill/>
          <a:ln w="9525">
            <a:noFill/>
          </a:ln>
        </p:spPr>
        <p:txBody>
          <a:bodyPr wrap="square">
            <a:spAutoFit/>
          </a:bodyPr>
          <a:p>
            <a:pPr algn="just">
              <a:buFont typeface="Wingdings" panose="05000000000000000000" pitchFamily="2" charset="2"/>
              <a:buChar char="Ø"/>
            </a:pPr>
            <a:r>
              <a:rPr lang="fr-FR" sz="2800" b="1" dirty="0">
                <a:latin typeface="Arial" panose="020B0604020202020204" pitchFamily="34" charset="0"/>
              </a:rPr>
              <a:t> </a:t>
            </a:r>
            <a:r>
              <a:rPr lang="en-US" altLang="fr-FR" sz="2800" b="1" dirty="0">
                <a:latin typeface="Arial" panose="020B0604020202020204" pitchFamily="34" charset="0"/>
              </a:rPr>
              <a:t>Determine the nature and proportion of each amino acid in the composition.</a:t>
            </a:r>
            <a:endParaRPr lang="en-US" altLang="fr-FR" sz="2800" b="1" dirty="0">
              <a:latin typeface="Arial" panose="020B0604020202020204" pitchFamily="34" charset="0"/>
            </a:endParaRPr>
          </a:p>
          <a:p>
            <a:pPr algn="just">
              <a:buFont typeface="Wingdings" panose="05000000000000000000" pitchFamily="2" charset="2"/>
              <a:buChar char="Ø"/>
            </a:pPr>
            <a:endParaRPr lang="en-US" altLang="fr-FR" sz="2800" b="1" dirty="0">
              <a:latin typeface="Arial" panose="020B0604020202020204" pitchFamily="34" charset="0"/>
            </a:endParaRPr>
          </a:p>
          <a:p>
            <a:pPr algn="just">
              <a:buFont typeface="Wingdings" panose="05000000000000000000" pitchFamily="2" charset="2"/>
              <a:buChar char="Ø"/>
            </a:pPr>
            <a:r>
              <a:rPr lang="en-US" altLang="fr-FR" sz="2800" b="1" dirty="0">
                <a:latin typeface="Arial" panose="020B0604020202020204" pitchFamily="34" charset="0"/>
              </a:rPr>
              <a:t>Then determine the order (sequence) in which these acids are linked.</a:t>
            </a:r>
            <a:r>
              <a:rPr sz="2800" b="1" dirty="0">
                <a:latin typeface="Arial" panose="020B0604020202020204" pitchFamily="34" charset="0"/>
              </a:rPr>
              <a:t>.</a:t>
            </a:r>
            <a:endParaRPr sz="2800" b="1" dirty="0">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19075" y="969010"/>
            <a:ext cx="8858250" cy="3162300"/>
          </a:xfrm>
        </p:spPr>
        <p:txBody>
          <a:bodyPr vert="horz" wrap="square" lIns="91440" tIns="45720" rIns="91440" bIns="45720" numCol="1" anchor="t" anchorCtr="0" compatLnSpc="1"/>
          <a:lstStyle/>
          <a:p>
            <a:pPr marR="0" lvl="3" algn="l" defTabSz="914400" rtl="0" eaLnBrk="0" fontAlgn="base" latinLnBrk="0" hangingPunct="0">
              <a:lnSpc>
                <a:spcPct val="100000"/>
              </a:lnSpc>
              <a:spcBef>
                <a:spcPct val="20000"/>
              </a:spcBef>
              <a:spcAft>
                <a:spcPct val="0"/>
              </a:spcAft>
              <a:buClrTx/>
              <a:buSzTx/>
              <a:buFont typeface="Wingdings" panose="05000000000000000000" charset="0"/>
              <a:buChar char="Ø"/>
              <a:defRPr/>
            </a:pPr>
            <a:r>
              <a:rPr kumimoji="0" lang="fr-FR" sz="2800" b="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Résidu N-terminal</a:t>
            </a:r>
            <a:endParaRPr kumimoji="0" lang="fr-FR" sz="2800" b="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120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1- </a:t>
            </a:r>
            <a:r>
              <a:rPr kumimoji="0" lang="fr-FR" sz="2800" b="1" i="0" u="none" strike="noStrike" kern="1200" cap="none" spc="0" normalizeH="0" baseline="0" noProof="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Arylation : réaction de SANGER </a:t>
            </a:r>
            <a:endParaRPr kumimoji="0" lang="fr-FR" sz="2800" b="1" i="0" u="none" strike="noStrike" kern="1200" cap="none" spc="0" normalizeH="0" baseline="0" noProof="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 1-fluoro 2,4-dinitrobenzéne (FDNB) réagit facilement en milieu alcalin à froid avec les fonctions amines pour former un dérivé N-2,4-dinitrophénylé de coloration jaune est facile à identifier par chromatographie et doser par spectrophotométrie à 360 nm. Elle a permis à Frederik SANGER (1953) d'établir la première structure primaire d'une protéine : l'insuline.</a:t>
            </a:r>
            <a:endParaRPr kumimoji="0" lang="fr-FR" sz="2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2" name="Zone de texte 1"/>
          <p:cNvSpPr txBox="1"/>
          <p:nvPr/>
        </p:nvSpPr>
        <p:spPr>
          <a:xfrm>
            <a:off x="-889635" y="0"/>
            <a:ext cx="9838690" cy="1038860"/>
          </a:xfrm>
          <a:prstGeom prst="rect">
            <a:avLst/>
          </a:prstGeom>
          <a:noFill/>
        </p:spPr>
        <p:txBody>
          <a:bodyPr wrap="square" rtlCol="0">
            <a:spAutoFit/>
          </a:bodyPr>
          <a:p>
            <a:pPr marR="0" lvl="2" algn="ctr"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defRPr/>
            </a:pPr>
            <a:r>
              <a:rPr lang="fr-FR" sz="2800" b="1" kern="0" noProof="0" dirty="0" smtClean="0">
                <a:ln>
                  <a:noFill/>
                </a:ln>
                <a:solidFill>
                  <a:srgbClr val="00FF00"/>
                </a:solidFill>
                <a:effectLst>
                  <a:outerShdw blurRad="38100" dist="38100" dir="2700000" algn="tl">
                    <a:srgbClr val="000000"/>
                  </a:outerShdw>
                </a:effectLst>
                <a:uLnTx/>
                <a:uFillTx/>
                <a:latin typeface="+mn-lt"/>
                <a:sym typeface="+mn-ea"/>
              </a:rPr>
              <a:t>1-Identification des résidus N-terminaux et </a:t>
            </a:r>
            <a:endParaRPr lang="fr-FR" sz="2800" b="1" kern="0" noProof="0" dirty="0" smtClean="0">
              <a:ln>
                <a:noFill/>
              </a:ln>
              <a:solidFill>
                <a:srgbClr val="00FF00"/>
              </a:solidFill>
              <a:effectLst>
                <a:outerShdw blurRad="38100" dist="38100" dir="2700000" algn="tl">
                  <a:srgbClr val="000000"/>
                </a:outerShdw>
              </a:effectLst>
              <a:uLnTx/>
              <a:uFillTx/>
              <a:latin typeface="+mn-lt"/>
              <a:sym typeface="+mn-ea"/>
            </a:endParaRPr>
          </a:p>
          <a:p>
            <a:pPr marR="0" lvl="2" algn="ctr"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defRPr/>
            </a:pPr>
            <a:r>
              <a:rPr lang="fr-FR" sz="2800" b="1" kern="0" noProof="0" dirty="0" smtClean="0">
                <a:ln>
                  <a:noFill/>
                </a:ln>
                <a:solidFill>
                  <a:srgbClr val="00FF00"/>
                </a:solidFill>
                <a:effectLst>
                  <a:outerShdw blurRad="38100" dist="38100" dir="2700000" algn="tl">
                    <a:srgbClr val="000000"/>
                  </a:outerShdw>
                </a:effectLst>
                <a:uLnTx/>
                <a:uFillTx/>
                <a:latin typeface="+mn-lt"/>
                <a:sym typeface="+mn-ea"/>
              </a:rPr>
              <a:t>C-terminaux.</a:t>
            </a:r>
            <a:endParaRPr lang="fr-FR" sz="2800" b="1" kern="0" noProof="0" dirty="0" smtClean="0">
              <a:ln>
                <a:noFill/>
              </a:ln>
              <a:solidFill>
                <a:srgbClr val="00FF00"/>
              </a:solidFill>
              <a:effectLst>
                <a:outerShdw blurRad="38100" dist="38100" dir="2700000" algn="tl">
                  <a:srgbClr val="000000"/>
                </a:outerShdw>
              </a:effectLst>
              <a:uLnTx/>
              <a:uFillTx/>
              <a:latin typeface="+mn-lt"/>
              <a:sym typeface="+mn-ea"/>
            </a:endParaRPr>
          </a:p>
        </p:txBody>
      </p:sp>
      <p:grpSp>
        <p:nvGrpSpPr>
          <p:cNvPr id="12" name="Group 12"/>
          <p:cNvGrpSpPr/>
          <p:nvPr/>
        </p:nvGrpSpPr>
        <p:grpSpPr>
          <a:xfrm>
            <a:off x="7620" y="4466590"/>
            <a:ext cx="9137015" cy="2390775"/>
            <a:chOff x="4595" y="4762"/>
            <a:chExt cx="5504982" cy="1900256"/>
          </a:xfrm>
        </p:grpSpPr>
        <p:pic>
          <p:nvPicPr>
            <p:cNvPr id="13" name="Image 13"/>
            <p:cNvPicPr/>
            <p:nvPr/>
          </p:nvPicPr>
          <p:blipFill>
            <a:blip r:embed="rId2" cstate="print"/>
            <a:stretch>
              <a:fillRect/>
            </a:stretch>
          </p:blipFill>
          <p:spPr>
            <a:xfrm>
              <a:off x="4595" y="78451"/>
              <a:ext cx="5500171" cy="1826567"/>
            </a:xfrm>
            <a:prstGeom prst="rect">
              <a:avLst/>
            </a:prstGeom>
          </p:spPr>
        </p:pic>
        <p:sp>
          <p:nvSpPr>
            <p:cNvPr id="14" name="Graphic 14"/>
            <p:cNvSpPr/>
            <p:nvPr/>
          </p:nvSpPr>
          <p:spPr>
            <a:xfrm>
              <a:off x="4762" y="4762"/>
              <a:ext cx="5504815" cy="1181100"/>
            </a:xfrm>
            <a:custGeom>
              <a:avLst/>
              <a:gdLst/>
              <a:ahLst/>
              <a:cxnLst/>
              <a:rect l="l" t="t" r="r" b="b"/>
              <a:pathLst>
                <a:path w="5504815" h="1181100">
                  <a:moveTo>
                    <a:pt x="0" y="1181100"/>
                  </a:moveTo>
                  <a:lnTo>
                    <a:pt x="5504815" y="1181100"/>
                  </a:lnTo>
                  <a:lnTo>
                    <a:pt x="5504815" y="0"/>
                  </a:lnTo>
                  <a:lnTo>
                    <a:pt x="0" y="0"/>
                  </a:lnTo>
                  <a:lnTo>
                    <a:pt x="0" y="1181100"/>
                  </a:lnTo>
                  <a:close/>
                </a:path>
              </a:pathLst>
            </a:custGeom>
            <a:ln w="9525">
              <a:solidFill>
                <a:srgbClr val="000000"/>
              </a:solidFill>
              <a:prstDash val="solid"/>
            </a:ln>
          </p:spPr>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0" y="734695"/>
            <a:ext cx="9144000" cy="215836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 phénylisothiocyanate (PITC) réagit avec la fonction amine pour donner:</a:t>
            </a:r>
            <a:endParaRPr kumimoji="0" lang="fr-FR"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–En milieu alcalin un dérivé N phénylthiocarbamyl (PTC-Aa).</a:t>
            </a:r>
            <a:endParaRPr kumimoji="0" lang="fr-FR"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–En milieu acide ce dernier se cyclise en phenylthiohydantoine-amine acide (PTH-Aa) qui absorbe dans l’UV et facilement séparable par chromatographie (HPLC).</a:t>
            </a:r>
            <a:endParaRPr kumimoji="0" lang="fr-FR"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grpSp>
        <p:nvGrpSpPr>
          <p:cNvPr id="16" name="Group 16"/>
          <p:cNvGrpSpPr/>
          <p:nvPr/>
        </p:nvGrpSpPr>
        <p:grpSpPr>
          <a:xfrm>
            <a:off x="0" y="2952136"/>
            <a:ext cx="9144000" cy="2061210"/>
            <a:chOff x="0" y="-748411"/>
            <a:chExt cx="5760085" cy="1555309"/>
          </a:xfrm>
        </p:grpSpPr>
        <p:pic>
          <p:nvPicPr>
            <p:cNvPr id="17" name="Image 17"/>
            <p:cNvPicPr/>
            <p:nvPr/>
          </p:nvPicPr>
          <p:blipFill>
            <a:blip r:embed="rId1" cstate="print"/>
            <a:stretch>
              <a:fillRect/>
            </a:stretch>
          </p:blipFill>
          <p:spPr>
            <a:xfrm>
              <a:off x="0" y="-748411"/>
              <a:ext cx="5760085" cy="1555309"/>
            </a:xfrm>
            <a:prstGeom prst="rect">
              <a:avLst/>
            </a:prstGeom>
          </p:spPr>
        </p:pic>
        <p:sp>
          <p:nvSpPr>
            <p:cNvPr id="18" name="Textbox 18"/>
            <p:cNvSpPr txBox="1"/>
            <p:nvPr/>
          </p:nvSpPr>
          <p:spPr>
            <a:xfrm>
              <a:off x="3282315" y="248909"/>
              <a:ext cx="270510" cy="254000"/>
            </a:xfrm>
            <a:prstGeom prst="rect">
              <a:avLst/>
            </a:prstGeom>
          </p:spPr>
          <p:txBody>
            <a:bodyPr wrap="square" lIns="0" tIns="0" rIns="0" bIns="0" rtlCol="0">
              <a:noAutofit/>
            </a:bodyPr>
            <a:lstStyle/>
            <a:p>
              <a:pPr marL="0" marR="0" indent="0" algn="l">
                <a:lnSpc>
                  <a:spcPts val="915"/>
                </a:lnSpc>
                <a:spcBef>
                  <a:spcPts val="0"/>
                </a:spcBef>
                <a:spcAft>
                  <a:spcPts val="0"/>
                </a:spcAft>
              </a:pPr>
              <a:r>
                <a:rPr lang="en-US" altLang="zh-CN" sz="900" kern="100" spc="-25">
                  <a:latin typeface="Calibri" panose="020F0502020204030204"/>
                  <a:ea typeface="Times New Roman" panose="02020603050405020304"/>
                  <a:cs typeface="Times New Roman" panose="02020603050405020304"/>
                  <a:sym typeface="Times New Roman" panose="02020603050405020304"/>
                </a:rPr>
                <a:t>1/2</a:t>
              </a:r>
              <a:endParaRPr lang="en-US" altLang="zh-CN" sz="900" kern="100">
                <a:latin typeface="Calibri" panose="020F0502020204030204"/>
                <a:ea typeface="Times New Roman" panose="02020603050405020304"/>
                <a:cs typeface="Times New Roman" panose="02020603050405020304"/>
                <a:sym typeface="Times New Roman" panose="02020603050405020304"/>
              </a:endParaRPr>
            </a:p>
            <a:p>
              <a:pPr marL="0" marR="0" indent="0" algn="l">
                <a:lnSpc>
                  <a:spcPts val="1080"/>
                </a:lnSpc>
                <a:spcBef>
                  <a:spcPts val="0"/>
                </a:spcBef>
                <a:spcAft>
                  <a:spcPts val="0"/>
                </a:spcAft>
              </a:pPr>
              <a:r>
                <a:rPr lang="en-US" altLang="zh-CN" sz="900" kern="100" spc="-10">
                  <a:latin typeface="Calibri" panose="020F0502020204030204"/>
                  <a:ea typeface="Times New Roman" panose="02020603050405020304"/>
                  <a:cs typeface="Times New Roman" panose="02020603050405020304"/>
                  <a:sym typeface="Times New Roman" panose="02020603050405020304"/>
                </a:rPr>
                <a:t>Acide</a:t>
              </a:r>
              <a:endParaRPr lang="en-US" altLang="zh-CN" sz="900" kern="100">
                <a:latin typeface="Calibri" panose="020F0502020204030204"/>
                <a:ea typeface="Times New Roman" panose="02020603050405020304"/>
                <a:cs typeface="Times New Roman" panose="02020603050405020304"/>
                <a:sym typeface="Times New Roman" panose="02020603050405020304"/>
              </a:endParaRPr>
            </a:p>
          </p:txBody>
        </p:sp>
      </p:grpSp>
      <p:sp>
        <p:nvSpPr>
          <p:cNvPr id="2" name="Zone de texte 1"/>
          <p:cNvSpPr txBox="1"/>
          <p:nvPr/>
        </p:nvSpPr>
        <p:spPr>
          <a:xfrm>
            <a:off x="-635" y="5267960"/>
            <a:ext cx="9144635" cy="1322070"/>
          </a:xfrm>
          <a:prstGeom prst="rect">
            <a:avLst/>
          </a:prstGeom>
        </p:spPr>
        <p:txBody>
          <a:bodyPr wrap="square">
            <a:spAutoFit/>
          </a:bodyPr>
          <a:p>
            <a:pPr marL="342900" indent="-342900" algn="l" defTabSz="266700">
              <a:buFont typeface="Wingdings" panose="05000000000000000000" charset="0"/>
              <a:buChar char="Ø"/>
            </a:pPr>
            <a:r>
              <a:rPr sz="2000" b="1">
                <a:latin typeface="Times New Roman" panose="02020603050405020304"/>
                <a:ea typeface="Times New Roman" panose="02020603050405020304"/>
              </a:rPr>
              <a:t>La réaction avec l‘acide aminé N-terminal d'une protéine (n Aa) libère un	PTH- aminoacide et une protéine amputée de son Aa N-terminal (n-1 Aa)</a:t>
            </a:r>
            <a:r>
              <a:rPr lang="fr-FR" sz="2000" b="1">
                <a:latin typeface="Times New Roman" panose="02020603050405020304"/>
                <a:ea typeface="Times New Roman" panose="02020603050405020304"/>
              </a:rPr>
              <a:t>.</a:t>
            </a:r>
            <a:endParaRPr sz="2000" b="1">
              <a:latin typeface="Times New Roman" panose="02020603050405020304"/>
              <a:ea typeface="Times New Roman" panose="02020603050405020304"/>
            </a:endParaRPr>
          </a:p>
          <a:p>
            <a:pPr marL="342900" indent="-342900" algn="l" defTabSz="266700">
              <a:buFont typeface="Wingdings" panose="05000000000000000000" charset="0"/>
              <a:buChar char="Ø"/>
            </a:pPr>
            <a:r>
              <a:rPr sz="2000" b="1">
                <a:latin typeface="Times New Roman" panose="02020603050405020304"/>
                <a:ea typeface="Times New Roman" panose="02020603050405020304"/>
              </a:rPr>
              <a:t>En répétant le processus, on peut déterminer la structure primaire de la protéine (dégradation récurrente d’Edman)</a:t>
            </a:r>
            <a:endParaRPr sz="2000" b="1">
              <a:latin typeface="Times New Roman" panose="02020603050405020304"/>
              <a:ea typeface="Times New Roman" panose="02020603050405020304"/>
            </a:endParaRPr>
          </a:p>
        </p:txBody>
      </p:sp>
      <p:sp>
        <p:nvSpPr>
          <p:cNvPr id="3" name="Zone de texte 2"/>
          <p:cNvSpPr txBox="1"/>
          <p:nvPr/>
        </p:nvSpPr>
        <p:spPr>
          <a:xfrm>
            <a:off x="65405" y="55880"/>
            <a:ext cx="9441815" cy="521970"/>
          </a:xfrm>
          <a:prstGeom prst="rect">
            <a:avLst/>
          </a:prstGeom>
          <a:noFill/>
        </p:spPr>
        <p:txBody>
          <a:bodyPr wrap="square" rtlCol="0">
            <a:spAutoFit/>
          </a:bodyPr>
          <a:p>
            <a:pPr marR="0" lvl="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defRPr/>
            </a:pPr>
            <a:r>
              <a:rPr lang="fr-FR" sz="2800" b="1" noProof="0" dirty="0" smtClean="0">
                <a:ln>
                  <a:noFill/>
                </a:ln>
                <a:solidFill>
                  <a:srgbClr val="00FF00"/>
                </a:solidFill>
                <a:effectLst>
                  <a:outerShdw blurRad="38100" dist="38100" dir="2700000" algn="tl">
                    <a:srgbClr val="000000"/>
                  </a:outerShdw>
                </a:effectLst>
                <a:uLnTx/>
                <a:uFillTx/>
                <a:latin typeface="+mj-lt"/>
                <a:cs typeface="MS PGothic" panose="020B0600070205080204" pitchFamily="34" charset="-128"/>
                <a:sym typeface="+mn-ea"/>
              </a:rPr>
              <a:t>2- Le Réactif d'</a:t>
            </a:r>
            <a:r>
              <a:rPr lang="fr-FR" sz="2800" b="1" noProof="0" dirty="0" err="1" smtClean="0">
                <a:ln>
                  <a:noFill/>
                </a:ln>
                <a:solidFill>
                  <a:srgbClr val="00FF00"/>
                </a:solidFill>
                <a:effectLst>
                  <a:outerShdw blurRad="38100" dist="38100" dir="2700000" algn="tl">
                    <a:srgbClr val="000000"/>
                  </a:outerShdw>
                </a:effectLst>
                <a:uLnTx/>
                <a:uFillTx/>
                <a:latin typeface="+mj-lt"/>
                <a:cs typeface="MS PGothic" panose="020B0600070205080204" pitchFamily="34" charset="-128"/>
                <a:sym typeface="+mn-ea"/>
              </a:rPr>
              <a:t>Edman</a:t>
            </a:r>
            <a:r>
              <a:rPr lang="fr-FR" sz="2800" b="1" noProof="0" dirty="0" smtClean="0">
                <a:ln>
                  <a:noFill/>
                </a:ln>
                <a:solidFill>
                  <a:srgbClr val="00FF00"/>
                </a:solidFill>
                <a:effectLst>
                  <a:outerShdw blurRad="38100" dist="38100" dir="2700000" algn="tl">
                    <a:srgbClr val="000000"/>
                  </a:outerShdw>
                </a:effectLst>
                <a:uLnTx/>
                <a:uFillTx/>
                <a:latin typeface="+mj-lt"/>
                <a:cs typeface="MS PGothic" panose="020B0600070205080204" pitchFamily="34" charset="-128"/>
                <a:sym typeface="+mn-ea"/>
              </a:rPr>
              <a:t> ou le PTC (</a:t>
            </a:r>
            <a:r>
              <a:rPr lang="fr-FR" sz="2800" b="1" noProof="0" dirty="0" err="1" smtClean="0">
                <a:ln>
                  <a:noFill/>
                </a:ln>
                <a:solidFill>
                  <a:srgbClr val="00FF00"/>
                </a:solidFill>
                <a:effectLst>
                  <a:outerShdw blurRad="38100" dist="38100" dir="2700000" algn="tl">
                    <a:srgbClr val="000000"/>
                  </a:outerShdw>
                </a:effectLst>
                <a:uLnTx/>
                <a:uFillTx/>
                <a:latin typeface="+mj-lt"/>
                <a:cs typeface="MS PGothic" panose="020B0600070205080204" pitchFamily="34" charset="-128"/>
                <a:sym typeface="+mn-ea"/>
              </a:rPr>
              <a:t>phénylisothicyanate</a:t>
            </a:r>
            <a:r>
              <a:rPr lang="fr-FR" sz="2800" b="1" noProof="0" dirty="0" smtClean="0">
                <a:ln>
                  <a:noFill/>
                </a:ln>
                <a:solidFill>
                  <a:srgbClr val="00FF00"/>
                </a:solidFill>
                <a:effectLst>
                  <a:outerShdw blurRad="38100" dist="38100" dir="2700000" algn="tl">
                    <a:srgbClr val="000000"/>
                  </a:outerShdw>
                </a:effectLst>
                <a:uLnTx/>
                <a:uFillTx/>
                <a:latin typeface="+mj-lt"/>
                <a:cs typeface="MS PGothic" panose="020B0600070205080204" pitchFamily="34" charset="-128"/>
                <a:sym typeface="+mn-ea"/>
              </a:rPr>
              <a:t>)</a:t>
            </a:r>
            <a:endParaRPr lang="fr-FR" sz="2800" b="1" noProof="0" dirty="0" smtClean="0">
              <a:ln>
                <a:noFill/>
              </a:ln>
              <a:solidFill>
                <a:srgbClr val="00FF00"/>
              </a:solidFill>
              <a:effectLst>
                <a:outerShdw blurRad="38100" dist="38100" dir="2700000" algn="tl">
                  <a:srgbClr val="000000"/>
                </a:outerShdw>
              </a:effectLst>
              <a:uLnTx/>
              <a:uFillTx/>
              <a:latin typeface="+mj-lt"/>
              <a:cs typeface="MS PGothic" panose="020B0600070205080204" pitchFamily="34" charset="-128"/>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360680" y="27940"/>
            <a:ext cx="5891530" cy="654685"/>
          </a:xfrm>
          <a:prstGeom prst="rect">
            <a:avLst/>
          </a:prstGeom>
        </p:spPr>
        <p:txBody>
          <a:bodyPr wrap="square">
            <a:no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fr-FR" sz="3200" b="1" i="0" u="none" strike="noStrike" kern="1200" cap="none" spc="0" normalizeH="0" baseline="0" noProof="0" dirty="0">
                <a:ln>
                  <a:noFill/>
                </a:ln>
                <a:solidFill>
                  <a:srgbClr val="00FF00"/>
                </a:solidFill>
                <a:effectLst>
                  <a:outerShdw blurRad="38100" dist="38100" dir="2700000" algn="tl">
                    <a:srgbClr val="000000"/>
                  </a:outerShdw>
                </a:effectLst>
                <a:uLnTx/>
                <a:uFillTx/>
                <a:ea typeface="+mn-ea"/>
                <a:cs typeface="Arial" panose="020B0604020202020204" pitchFamily="34" charset="0"/>
              </a:rPr>
              <a:t>Amino Acid Structure</a:t>
            </a:r>
            <a:br>
              <a:rPr kumimoji="0" lang="fr-FR" sz="32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br>
              <a:rPr kumimoji="0" lang="fr-FR" sz="32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endParaRPr kumimoji="0" lang="fr-FR" sz="32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3" name="Espace réservé du contenu 2"/>
          <p:cNvSpPr txBox="1"/>
          <p:nvPr/>
        </p:nvSpPr>
        <p:spPr>
          <a:xfrm>
            <a:off x="285750" y="928688"/>
            <a:ext cx="8229600" cy="685800"/>
          </a:xfrm>
          <a:prstGeom prst="rect">
            <a:avLst/>
          </a:prstGeom>
        </p:spPr>
        <p:txBody>
          <a:bodyPr/>
          <a:lstStyle/>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Amino acids have a common structural motif</a:t>
            </a:r>
            <a:endPar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graphicFrame>
        <p:nvGraphicFramePr>
          <p:cNvPr id="8" name="Objet 7"/>
          <p:cNvGraphicFramePr/>
          <p:nvPr/>
        </p:nvGraphicFramePr>
        <p:xfrm>
          <a:off x="0" y="1746250"/>
          <a:ext cx="9144635" cy="5111750"/>
        </p:xfrm>
        <a:graphic>
          <a:graphicData uri="http://schemas.openxmlformats.org/presentationml/2006/ole">
            <mc:AlternateContent xmlns:mc="http://schemas.openxmlformats.org/markup-compatibility/2006">
              <mc:Choice xmlns:v="urn:schemas-microsoft-com:vml" Requires="v">
                <p:oleObj spid="_x0000_s9" name="" r:id="rId2" imgW="6391275" imgH="3362325" progId="Paint.Picture">
                  <p:embed/>
                </p:oleObj>
              </mc:Choice>
              <mc:Fallback>
                <p:oleObj name="" r:id="rId2" imgW="6391275" imgH="3362325" progId="Paint.Picture">
                  <p:embed/>
                  <p:pic>
                    <p:nvPicPr>
                      <p:cNvPr id="0" name="Image 8"/>
                      <p:cNvPicPr/>
                      <p:nvPr/>
                    </p:nvPicPr>
                    <p:blipFill>
                      <a:blip r:embed="rId3"/>
                      <a:stretch>
                        <a:fillRect/>
                      </a:stretch>
                    </p:blipFill>
                    <p:spPr>
                      <a:xfrm>
                        <a:off x="0" y="1746250"/>
                        <a:ext cx="9144635" cy="5111750"/>
                      </a:xfrm>
                      <a:prstGeom prst="rect">
                        <a:avLst/>
                      </a:prstGeom>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784225" y="915988"/>
            <a:ext cx="8181975" cy="2182813"/>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 DNS-Cl entre en réaction avec la fonction NH</a:t>
            </a:r>
            <a:r>
              <a:rPr kumimoji="0" lang="fr-FR" sz="2400" b="1" i="0" u="none" strike="noStrike" kern="0" cap="none" spc="0" normalizeH="0" baseline="-25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2</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 l'</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N-terminal, et donne un dérivé DNS-</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après  une hydrolyse acide. Le dérivé DNS-</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fluorescent, est facilement identifiable même à très faible concentration.</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5" name="Rectangle 4"/>
          <p:cNvSpPr/>
          <p:nvPr/>
        </p:nvSpPr>
        <p:spPr>
          <a:xfrm>
            <a:off x="812800" y="257175"/>
            <a:ext cx="5629275" cy="522288"/>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3- Le Chlorure de </a:t>
            </a:r>
            <a:r>
              <a:rPr kumimoji="0" lang="fr-FR" sz="2800" b="1" i="0" u="none" strike="noStrike" kern="1200" cap="none" spc="0" normalizeH="0" baseline="0" noProof="0" dirty="0" err="1">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Dansyl</a:t>
            </a: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 (DNS-Cl)</a:t>
            </a:r>
            <a:endPar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pic>
        <p:nvPicPr>
          <p:cNvPr id="15" name="Image 15"/>
          <p:cNvPicPr/>
          <p:nvPr/>
        </p:nvPicPr>
        <p:blipFill>
          <a:blip r:embed="rId2" cstate="print"/>
          <a:stretch>
            <a:fillRect/>
          </a:stretch>
        </p:blipFill>
        <p:spPr>
          <a:xfrm>
            <a:off x="0" y="4100195"/>
            <a:ext cx="9144000" cy="275717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34950" y="731838"/>
            <a:ext cx="8909050" cy="2420938"/>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Dans ce cas on utilise des enzymes dites "</a:t>
            </a:r>
            <a:r>
              <a:rPr kumimoji="0" lang="fr-FR"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exopeptidases</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Les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aminopeptidases</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sont des enzymes qui ont comme spécificité l’hydrolyse de la première liaison peptidique du coté N-terminal, ainsi le résidu N-terminal sera libéré est peut être séparé et identifie.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5" name="Rectangle 4"/>
          <p:cNvSpPr/>
          <p:nvPr/>
        </p:nvSpPr>
        <p:spPr>
          <a:xfrm>
            <a:off x="228600" y="153670"/>
            <a:ext cx="4265613" cy="5222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B- hydrolyse enzymatique:</a:t>
            </a:r>
            <a:endPar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graphicFrame>
        <p:nvGraphicFramePr>
          <p:cNvPr id="6" name="Tableau 5"/>
          <p:cNvGraphicFramePr>
            <a:graphicFrameLocks noGrp="1"/>
          </p:cNvGraphicFramePr>
          <p:nvPr/>
        </p:nvGraphicFramePr>
        <p:xfrm>
          <a:off x="0" y="3773488"/>
          <a:ext cx="9144000" cy="2914650"/>
        </p:xfrm>
        <a:graphic>
          <a:graphicData uri="http://schemas.openxmlformats.org/drawingml/2006/table">
            <a:tbl>
              <a:tblPr/>
              <a:tblGrid>
                <a:gridCol w="1785296"/>
                <a:gridCol w="3679352"/>
                <a:gridCol w="3679352"/>
              </a:tblGrid>
              <a:tr h="430355">
                <a:tc gridSpan="2">
                  <a:txBody>
                    <a:bodyPr/>
                    <a:lstStyle/>
                    <a:p>
                      <a:pPr marL="109855" algn="ctr">
                        <a:lnSpc>
                          <a:spcPct val="100000"/>
                        </a:lnSpc>
                        <a:spcAft>
                          <a:spcPts val="0"/>
                        </a:spcAft>
                      </a:pPr>
                      <a:r>
                        <a:rPr lang="fr-FR" sz="2400" b="1" dirty="0">
                          <a:solidFill>
                            <a:srgbClr val="FFFFFF"/>
                          </a:solidFill>
                          <a:latin typeface="Times"/>
                          <a:ea typeface="Calibri" panose="020F0502020204030204"/>
                          <a:cs typeface="Times New Roman" panose="02020603050405020304"/>
                        </a:rPr>
                        <a:t>Nom</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cPr/>
                </a:tc>
                <a:tc>
                  <a:txBody>
                    <a:bodyPr/>
                    <a:lstStyle/>
                    <a:p>
                      <a:pPr algn="ctr">
                        <a:lnSpc>
                          <a:spcPct val="100000"/>
                        </a:lnSpc>
                        <a:spcAft>
                          <a:spcPts val="0"/>
                        </a:spcAft>
                      </a:pPr>
                      <a:r>
                        <a:rPr lang="fr-FR" sz="2400" b="1" dirty="0">
                          <a:solidFill>
                            <a:srgbClr val="FFFFFF"/>
                          </a:solidFill>
                          <a:latin typeface="Times"/>
                          <a:ea typeface="Calibri" panose="020F0502020204030204"/>
                          <a:cs typeface="Times New Roman" panose="02020603050405020304"/>
                        </a:rPr>
                        <a:t>Particularité</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470631">
                <a:tc gridSpan="2">
                  <a:txBody>
                    <a:bodyPr/>
                    <a:lstStyle/>
                    <a:p>
                      <a:pPr>
                        <a:lnSpc>
                          <a:spcPct val="100000"/>
                        </a:lnSpc>
                        <a:spcAft>
                          <a:spcPts val="0"/>
                        </a:spcAft>
                      </a:pPr>
                      <a:r>
                        <a:rPr lang="fr-FR" sz="2400" dirty="0">
                          <a:latin typeface="Times"/>
                          <a:ea typeface="Calibri" panose="020F0502020204030204"/>
                          <a:cs typeface="Times New Roman" panose="02020603050405020304"/>
                        </a:rPr>
                        <a:t>Leucine </a:t>
                      </a:r>
                      <a:r>
                        <a:rPr lang="fr-FR" sz="2400" dirty="0" err="1">
                          <a:latin typeface="Times"/>
                          <a:ea typeface="Calibri" panose="020F0502020204030204"/>
                          <a:cs typeface="Times New Roman" panose="02020603050405020304"/>
                        </a:rPr>
                        <a:t>aminopeptidase</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nSpc>
                          <a:spcPct val="100000"/>
                        </a:lnSpc>
                        <a:spcAft>
                          <a:spcPts val="0"/>
                        </a:spcAft>
                      </a:pPr>
                      <a:r>
                        <a:rPr lang="fr-FR" sz="2400" dirty="0">
                          <a:latin typeface="Times"/>
                          <a:ea typeface="Calibri" panose="020F0502020204030204"/>
                          <a:cs typeface="Times New Roman" panose="02020603050405020304"/>
                        </a:rPr>
                        <a:t>- Arrêtée par Pro.</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63">
                <a:tc gridSpan="2">
                  <a:txBody>
                    <a:bodyPr/>
                    <a:lstStyle/>
                    <a:p>
                      <a:pPr>
                        <a:lnSpc>
                          <a:spcPct val="100000"/>
                        </a:lnSpc>
                        <a:spcAft>
                          <a:spcPts val="0"/>
                        </a:spcAft>
                      </a:pPr>
                      <a:r>
                        <a:rPr lang="fr-FR" sz="2400" dirty="0">
                          <a:latin typeface="Times"/>
                          <a:ea typeface="Calibri" panose="020F0502020204030204"/>
                          <a:cs typeface="Times New Roman" panose="02020603050405020304"/>
                        </a:rPr>
                        <a:t>Proline </a:t>
                      </a:r>
                      <a:r>
                        <a:rPr lang="fr-FR" sz="2400" dirty="0" err="1">
                          <a:latin typeface="Times"/>
                          <a:ea typeface="Calibri" panose="020F0502020204030204"/>
                          <a:cs typeface="Times New Roman" panose="02020603050405020304"/>
                        </a:rPr>
                        <a:t>aminopeptidase</a:t>
                      </a:r>
                      <a:r>
                        <a:rPr lang="fr-FR" sz="2400" dirty="0">
                          <a:latin typeface="Times"/>
                          <a:ea typeface="Calibri" panose="020F0502020204030204"/>
                          <a:cs typeface="Times New Roman" panose="02020603050405020304"/>
                        </a:rPr>
                        <a:t> </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nSpc>
                          <a:spcPct val="100000"/>
                        </a:lnSpc>
                        <a:spcAft>
                          <a:spcPts val="0"/>
                        </a:spcAft>
                      </a:pPr>
                      <a:r>
                        <a:rPr lang="fr-FR" sz="2400" dirty="0">
                          <a:latin typeface="Times"/>
                          <a:ea typeface="Calibri" panose="020F0502020204030204"/>
                          <a:cs typeface="Times New Roman" panose="02020603050405020304"/>
                        </a:rPr>
                        <a:t>- Seulement la Pro.</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85">
                <a:tc rowSpan="2">
                  <a:txBody>
                    <a:bodyPr/>
                    <a:lstStyle/>
                    <a:p>
                      <a:pPr>
                        <a:lnSpc>
                          <a:spcPct val="100000"/>
                        </a:lnSpc>
                        <a:spcAft>
                          <a:spcPts val="0"/>
                        </a:spcAft>
                      </a:pPr>
                      <a:r>
                        <a:rPr lang="fr-FR" sz="2400" dirty="0" err="1">
                          <a:latin typeface="Times"/>
                          <a:ea typeface="Calibri" panose="020F0502020204030204"/>
                          <a:cs typeface="Times New Roman" panose="02020603050405020304"/>
                        </a:rPr>
                        <a:t>Aminopeptidase</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fr-FR" sz="2400" b="1" dirty="0">
                          <a:latin typeface="Times"/>
                          <a:ea typeface="Calibri" panose="020F0502020204030204"/>
                          <a:cs typeface="Times New Roman" panose="02020603050405020304"/>
                        </a:rPr>
                        <a:t>M</a:t>
                      </a:r>
                      <a:r>
                        <a:rPr lang="fr-FR" sz="2400" dirty="0">
                          <a:latin typeface="Times"/>
                          <a:ea typeface="Calibri" panose="020F0502020204030204"/>
                          <a:cs typeface="Times New Roman" panose="02020603050405020304"/>
                        </a:rPr>
                        <a:t> / rein de porc</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a:lnSpc>
                          <a:spcPct val="100000"/>
                        </a:lnSpc>
                        <a:spcAft>
                          <a:spcPts val="0"/>
                        </a:spcAft>
                      </a:pPr>
                      <a:r>
                        <a:rPr lang="fr-FR" sz="2400" dirty="0" smtClean="0">
                          <a:latin typeface="Times"/>
                          <a:ea typeface="Calibri" panose="020F0502020204030204"/>
                          <a:cs typeface="Times New Roman" panose="02020603050405020304"/>
                        </a:rPr>
                        <a:t>-tous les RN</a:t>
                      </a:r>
                      <a:endParaRPr lang="fr-FR" sz="2400" dirty="0">
                        <a:latin typeface="Times"/>
                        <a:ea typeface="Calibri" panose="020F0502020204030204"/>
                        <a:cs typeface="Times New Roman" panose="02020603050405020304"/>
                      </a:endParaRPr>
                    </a:p>
                  </a:txBody>
                  <a:tcPr marL="63666" marR="6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7749">
                <a:tc vMerge="1">
                  <a:tcPr/>
                </a:tc>
                <a:tc>
                  <a:txBody>
                    <a:bodyPr/>
                    <a:lstStyle/>
                    <a:p>
                      <a:pPr>
                        <a:lnSpc>
                          <a:spcPct val="100000"/>
                        </a:lnSpc>
                        <a:spcAft>
                          <a:spcPts val="0"/>
                        </a:spcAft>
                      </a:pPr>
                      <a:r>
                        <a:rPr lang="fr-FR" sz="2400" b="1" dirty="0">
                          <a:latin typeface="Times"/>
                          <a:ea typeface="Calibri" panose="020F0502020204030204"/>
                          <a:cs typeface="Times New Roman" panose="02020603050405020304"/>
                        </a:rPr>
                        <a:t>K</a:t>
                      </a:r>
                      <a:r>
                        <a:rPr lang="fr-FR" sz="2400" dirty="0">
                          <a:latin typeface="Times"/>
                          <a:ea typeface="Calibri" panose="020F0502020204030204"/>
                          <a:cs typeface="Times New Roman" panose="02020603050405020304"/>
                        </a:rPr>
                        <a:t> / moisissure </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a:lnSpc>
                          <a:spcPct val="100000"/>
                        </a:lnSpc>
                        <a:spcAft>
                          <a:spcPts val="0"/>
                        </a:spcAft>
                      </a:pPr>
                      <a:r>
                        <a:rPr lang="fr-FR" sz="2400" dirty="0">
                          <a:latin typeface="Times"/>
                          <a:ea typeface="Calibri" panose="020F0502020204030204"/>
                          <a:cs typeface="Times New Roman" panose="02020603050405020304"/>
                        </a:rPr>
                        <a:t>- Autres que basiques (Lys, </a:t>
                      </a:r>
                      <a:r>
                        <a:rPr lang="fr-FR" sz="2400" dirty="0" err="1">
                          <a:latin typeface="Times"/>
                          <a:ea typeface="Calibri" panose="020F0502020204030204"/>
                          <a:cs typeface="Times New Roman" panose="02020603050405020304"/>
                        </a:rPr>
                        <a:t>Arg</a:t>
                      </a:r>
                      <a:r>
                        <a:rPr lang="fr-FR" sz="2400" dirty="0">
                          <a:latin typeface="Times"/>
                          <a:ea typeface="Calibri" panose="020F0502020204030204"/>
                          <a:cs typeface="Times New Roman" panose="02020603050405020304"/>
                        </a:rPr>
                        <a:t>).</a:t>
                      </a:r>
                      <a:endParaRPr lang="fr-FR" sz="2400" dirty="0">
                        <a:latin typeface="Calibri" panose="020F0502020204030204"/>
                        <a:ea typeface="Calibri" panose="020F0502020204030204"/>
                        <a:cs typeface="Arial" panose="020B0604020202020204"/>
                      </a:endParaRPr>
                    </a:p>
                    <a:p>
                      <a:pPr algn="justLow">
                        <a:lnSpc>
                          <a:spcPct val="100000"/>
                        </a:lnSpc>
                        <a:spcAft>
                          <a:spcPts val="0"/>
                        </a:spcAft>
                      </a:pPr>
                      <a:r>
                        <a:rPr lang="fr-FR" sz="2400" dirty="0">
                          <a:latin typeface="Times"/>
                          <a:ea typeface="Calibri" panose="020F0502020204030204"/>
                          <a:cs typeface="Times New Roman" panose="02020603050405020304"/>
                        </a:rPr>
                        <a:t>- Arrêtée par Pro.</a:t>
                      </a:r>
                      <a:endParaRPr lang="fr-FR" sz="2400" dirty="0">
                        <a:latin typeface="Calibri" panose="020F0502020204030204"/>
                        <a:ea typeface="Calibri" panose="020F0502020204030204"/>
                        <a:cs typeface="Arial" panose="020B0604020202020204"/>
                      </a:endParaRPr>
                    </a:p>
                  </a:txBody>
                  <a:tcPr marL="63666" marR="6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0" y="374333"/>
            <a:ext cx="9144000" cy="3813175"/>
          </a:xfrm>
        </p:spPr>
        <p:txBody>
          <a:bodyPr vert="horz" wrap="square" lIns="91440" tIns="45720" rIns="91440" bIns="45720" numCol="1" anchor="t" anchorCtr="0" compatLnSpc="1"/>
          <a:lstStyle/>
          <a:p>
            <a:pPr marR="0" lvl="3" algn="l" defTabSz="914400" rtl="0" eaLnBrk="0" fontAlgn="base" latinLnBrk="0" hangingPunct="0">
              <a:lnSpc>
                <a:spcPct val="100000"/>
              </a:lnSpc>
              <a:spcBef>
                <a:spcPct val="20000"/>
              </a:spcBef>
              <a:spcAft>
                <a:spcPct val="0"/>
              </a:spcAft>
              <a:buClrTx/>
              <a:buSzTx/>
              <a:buFont typeface="Wingdings" panose="05000000000000000000" charset="0"/>
              <a:buChar char="Ø"/>
              <a:defRPr/>
            </a:pPr>
            <a:r>
              <a:rPr kumimoji="0" lang="fr-FR" sz="2800" b="1"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Résidu C-terminal</a:t>
            </a:r>
            <a:endParaRPr kumimoji="0" lang="fr-FR" sz="2800" b="0"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1"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 hydrolyse chimique:</a:t>
            </a:r>
            <a:endParaRPr kumimoji="0" lang="fr-FR" sz="2800" b="1" i="0"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120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1- La Réaction avec l'Hydrazine ou l’</a:t>
            </a:r>
            <a:r>
              <a:rPr kumimoji="0" lang="fr-FR" sz="2800" b="1" i="0" u="none" strike="noStrike" kern="1200" cap="none" spc="0" normalizeH="0" baseline="0" noProof="0" dirty="0" err="1"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Hydrazinolyse</a:t>
            </a:r>
            <a:r>
              <a:rPr kumimoji="0" lang="fr-FR" sz="2800" b="1" i="0" u="none" strike="noStrike" kern="120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a:t>
            </a:r>
            <a:endParaRPr kumimoji="0" lang="fr-FR" sz="2800" b="1" i="0" u="none" strike="noStrike" kern="120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L'Hydrazine (H</a:t>
            </a:r>
            <a:r>
              <a:rPr kumimoji="0" lang="fr-FR" sz="2400" b="1" i="0" u="none" strike="noStrike" kern="0" cap="none" spc="0" normalizeH="0" baseline="-25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2</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N-NH</a:t>
            </a:r>
            <a:r>
              <a:rPr kumimoji="0" lang="fr-FR" sz="2400" b="1" i="0" u="none" strike="noStrike" kern="0" cap="none" spc="0" normalizeH="0" baseline="-25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2</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coupe toutes les liaisons peptidiques en les transformant en </a:t>
            </a:r>
            <a:r>
              <a:rPr kumimoji="0" lang="fr-FR" sz="24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Hydrazide</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à l'exception de l'</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C-terminal qui reste sous forme libre.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pic>
        <p:nvPicPr>
          <p:cNvPr id="6" name="Image 20"/>
          <p:cNvPicPr>
            <a:picLocks noChangeAspect="1"/>
          </p:cNvPicPr>
          <p:nvPr/>
        </p:nvPicPr>
        <p:blipFill>
          <a:blip r:embed="rId2">
            <a:lum bright="-6000" contrast="18000"/>
          </a:blip>
          <a:stretch>
            <a:fillRect/>
          </a:stretch>
        </p:blipFill>
        <p:spPr>
          <a:xfrm>
            <a:off x="-52387" y="4071938"/>
            <a:ext cx="9182100" cy="22748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95" name="Rectangle 63"/>
          <p:cNvSpPr/>
          <p:nvPr/>
        </p:nvSpPr>
        <p:spPr>
          <a:xfrm>
            <a:off x="5165725" y="4377055"/>
            <a:ext cx="1219835" cy="682625"/>
          </a:xfrm>
          <a:prstGeom prst="rect">
            <a:avLst/>
          </a:prstGeom>
          <a:solidFill>
            <a:srgbClr val="99CCFF"/>
          </a:solidFill>
          <a:ln w="9525">
            <a:noFill/>
          </a:ln>
        </p:spPr>
        <p:txBody>
          <a:bodyPr wrap="none" anchor="ctr" anchorCtr="0"/>
          <a:p>
            <a:endParaRPr sz="1800" dirty="0">
              <a:latin typeface="Arial" panose="020B0604020202020204" pitchFamily="34" charset="0"/>
            </a:endParaRPr>
          </a:p>
        </p:txBody>
      </p:sp>
      <p:sp>
        <p:nvSpPr>
          <p:cNvPr id="4" name="Espace réservé du contenu 2"/>
          <p:cNvSpPr>
            <a:spLocks noGrp="1"/>
          </p:cNvSpPr>
          <p:nvPr>
            <p:ph idx="1" hasCustomPrompt="1"/>
          </p:nvPr>
        </p:nvSpPr>
        <p:spPr>
          <a:xfrm>
            <a:off x="285750" y="22225"/>
            <a:ext cx="8531225" cy="3348038"/>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sz="2800" b="1" i="0" u="none" strike="noStrike" kern="120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2- </a:t>
            </a:r>
            <a:r>
              <a:rPr kumimoji="0" lang="fr-FR" sz="2800" b="1" i="0" u="none" strike="noStrike" kern="1200" cap="none" spc="0" normalizeH="0" baseline="0" noProof="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Treatment with Lithium Borohydride (LiBH</a:t>
            </a:r>
            <a:r>
              <a:rPr kumimoji="0" lang="fr-FR" sz="2800" b="1" i="0" u="none" strike="noStrike" kern="1200" cap="none" spc="0" normalizeH="0" baseline="-25000" noProof="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4</a:t>
            </a:r>
            <a:r>
              <a:rPr kumimoji="0" lang="fr-FR" sz="2800" b="1" i="0" u="none" strike="noStrike" kern="1200" cap="none" spc="0" normalizeH="0" baseline="0" noProof="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a:t>
            </a:r>
            <a:endParaRPr kumimoji="0" lang="fr-FR" sz="2800" b="1" i="0" u="none" strike="noStrike" kern="1200" cap="none" spc="0" normalizeH="0" baseline="0" noProof="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a:p>
            <a:pPr marL="0" marR="0" lvl="0" indent="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C'est une réaction de réduction du groupe carboxyle du résidu C-terminal, suivi d'une hydrolyse complète. Le résidu C-terminal sera identifié en tant qu’un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amino</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-alcool. </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grpSp>
        <p:nvGrpSpPr>
          <p:cNvPr id="21" name="Grouper 20"/>
          <p:cNvGrpSpPr/>
          <p:nvPr/>
        </p:nvGrpSpPr>
        <p:grpSpPr>
          <a:xfrm>
            <a:off x="3291840" y="3767455"/>
            <a:ext cx="2990850" cy="2353310"/>
            <a:chOff x="5184" y="5933"/>
            <a:chExt cx="4710" cy="3706"/>
          </a:xfrm>
        </p:grpSpPr>
        <p:grpSp>
          <p:nvGrpSpPr>
            <p:cNvPr id="3" name="Group 53"/>
            <p:cNvGrpSpPr/>
            <p:nvPr/>
          </p:nvGrpSpPr>
          <p:grpSpPr>
            <a:xfrm rot="0">
              <a:off x="5184" y="5933"/>
              <a:ext cx="4710" cy="2903"/>
              <a:chOff x="1762" y="2450"/>
              <a:chExt cx="1884" cy="1161"/>
            </a:xfrm>
          </p:grpSpPr>
          <p:grpSp>
            <p:nvGrpSpPr>
              <p:cNvPr id="6" name="Group 25"/>
              <p:cNvGrpSpPr/>
              <p:nvPr/>
            </p:nvGrpSpPr>
            <p:grpSpPr>
              <a:xfrm>
                <a:off x="2421" y="2450"/>
                <a:ext cx="254" cy="1161"/>
                <a:chOff x="1432" y="3452"/>
                <a:chExt cx="254" cy="1161"/>
              </a:xfrm>
            </p:grpSpPr>
            <p:sp>
              <p:nvSpPr>
                <p:cNvPr id="7" name="Text Box 26"/>
                <p:cNvSpPr txBox="1"/>
                <p:nvPr/>
              </p:nvSpPr>
              <p:spPr>
                <a:xfrm>
                  <a:off x="1447" y="4354"/>
                  <a:ext cx="235" cy="259"/>
                </a:xfrm>
                <a:prstGeom prst="rect">
                  <a:avLst/>
                </a:prstGeom>
                <a:noFill/>
                <a:ln w="9525">
                  <a:noFill/>
                </a:ln>
              </p:spPr>
              <p:txBody>
                <a:bodyPr wrap="none">
                  <a:spAutoFit/>
                </a:bodyPr>
                <a:p>
                  <a:r>
                    <a:rPr lang="fr-FR" sz="3200" b="1" baseline="30000" dirty="0">
                      <a:solidFill>
                        <a:schemeClr val="tx1"/>
                      </a:solidFill>
                      <a:latin typeface="Arial" panose="020B0604020202020204" pitchFamily="34" charset="0"/>
                    </a:rPr>
                    <a:t>R</a:t>
                  </a:r>
                  <a:endParaRPr lang="fr-FR" sz="3200" b="1" baseline="30000" dirty="0">
                    <a:solidFill>
                      <a:schemeClr val="tx1"/>
                    </a:solidFill>
                    <a:latin typeface="Arial" panose="020B0604020202020204" pitchFamily="34" charset="0"/>
                  </a:endParaRPr>
                </a:p>
              </p:txBody>
            </p:sp>
            <p:sp>
              <p:nvSpPr>
                <p:cNvPr id="8" name="Text Box 27"/>
                <p:cNvSpPr txBox="1"/>
                <p:nvPr/>
              </p:nvSpPr>
              <p:spPr>
                <a:xfrm>
                  <a:off x="1437" y="3452"/>
                  <a:ext cx="235" cy="259"/>
                </a:xfrm>
                <a:prstGeom prst="rect">
                  <a:avLst/>
                </a:prstGeom>
                <a:noFill/>
                <a:ln w="9525">
                  <a:noFill/>
                </a:ln>
              </p:spPr>
              <p:txBody>
                <a:bodyPr wrap="none">
                  <a:spAutoFit/>
                </a:bodyPr>
                <a:p>
                  <a:r>
                    <a:rPr lang="fr-FR" sz="3200" b="1" baseline="30000" dirty="0">
                      <a:latin typeface="Arial" panose="020B0604020202020204" pitchFamily="34" charset="0"/>
                    </a:rPr>
                    <a:t>H</a:t>
                  </a:r>
                  <a:endParaRPr lang="fr-FR" sz="3200" b="1" baseline="30000" dirty="0">
                    <a:latin typeface="Arial" panose="020B0604020202020204" pitchFamily="34" charset="0"/>
                  </a:endParaRPr>
                </a:p>
              </p:txBody>
            </p:sp>
            <p:sp>
              <p:nvSpPr>
                <p:cNvPr id="10" name="Text Box 28"/>
                <p:cNvSpPr txBox="1"/>
                <p:nvPr/>
              </p:nvSpPr>
              <p:spPr>
                <a:xfrm>
                  <a:off x="1432" y="3923"/>
                  <a:ext cx="254" cy="290"/>
                </a:xfrm>
                <a:prstGeom prst="rect">
                  <a:avLst/>
                </a:prstGeom>
                <a:noFill/>
                <a:ln w="9525">
                  <a:noFill/>
                </a:ln>
              </p:spPr>
              <p:txBody>
                <a:bodyPr wrap="none">
                  <a:spAutoFit/>
                </a:bodyPr>
                <a:p>
                  <a:r>
                    <a:rPr b="1" dirty="0">
                      <a:latin typeface="Arial" panose="020B0604020202020204" pitchFamily="34" charset="0"/>
                    </a:rPr>
                    <a:t>C</a:t>
                  </a:r>
                  <a:endParaRPr lang="fr-FR" b="1" dirty="0">
                    <a:latin typeface="Arial" panose="020B0604020202020204" pitchFamily="34" charset="0"/>
                  </a:endParaRPr>
                </a:p>
              </p:txBody>
            </p:sp>
            <p:sp>
              <p:nvSpPr>
                <p:cNvPr id="11" name="Line 29"/>
                <p:cNvSpPr/>
                <p:nvPr/>
              </p:nvSpPr>
              <p:spPr>
                <a:xfrm>
                  <a:off x="1558" y="4159"/>
                  <a:ext cx="0" cy="227"/>
                </a:xfrm>
                <a:prstGeom prst="line">
                  <a:avLst/>
                </a:prstGeom>
                <a:ln w="38100" cap="flat" cmpd="sng">
                  <a:solidFill>
                    <a:schemeClr val="tx1"/>
                  </a:solidFill>
                  <a:prstDash val="solid"/>
                  <a:headEnd type="none" w="med" len="med"/>
                  <a:tailEnd type="none" w="med" len="med"/>
                </a:ln>
              </p:spPr>
            </p:sp>
            <p:sp>
              <p:nvSpPr>
                <p:cNvPr id="12" name="Line 30"/>
                <p:cNvSpPr/>
                <p:nvPr/>
              </p:nvSpPr>
              <p:spPr>
                <a:xfrm>
                  <a:off x="1558" y="3725"/>
                  <a:ext cx="0" cy="227"/>
                </a:xfrm>
                <a:prstGeom prst="line">
                  <a:avLst/>
                </a:prstGeom>
                <a:ln w="38100" cap="flat" cmpd="sng">
                  <a:solidFill>
                    <a:schemeClr val="tx1"/>
                  </a:solidFill>
                  <a:prstDash val="solid"/>
                  <a:headEnd type="none" w="med" len="med"/>
                  <a:tailEnd type="none" w="med" len="med"/>
                </a:ln>
              </p:spPr>
            </p:sp>
          </p:grpSp>
          <p:grpSp>
            <p:nvGrpSpPr>
              <p:cNvPr id="13" name="Group 46"/>
              <p:cNvGrpSpPr/>
              <p:nvPr/>
            </p:nvGrpSpPr>
            <p:grpSpPr>
              <a:xfrm>
                <a:off x="2637" y="2912"/>
                <a:ext cx="1009" cy="290"/>
                <a:chOff x="2646" y="2912"/>
                <a:chExt cx="1009" cy="290"/>
              </a:xfrm>
            </p:grpSpPr>
            <p:sp>
              <p:nvSpPr>
                <p:cNvPr id="14" name="Text Box 40"/>
                <p:cNvSpPr txBox="1"/>
                <p:nvPr/>
              </p:nvSpPr>
              <p:spPr>
                <a:xfrm>
                  <a:off x="2905" y="2912"/>
                  <a:ext cx="750" cy="290"/>
                </a:xfrm>
                <a:prstGeom prst="rect">
                  <a:avLst/>
                </a:prstGeom>
                <a:noFill/>
                <a:ln w="9525">
                  <a:noFill/>
                </a:ln>
              </p:spPr>
              <p:txBody>
                <a:bodyPr wrap="none">
                  <a:spAutoFit/>
                </a:bodyPr>
                <a:p>
                  <a:r>
                    <a:rPr lang="fr-FR" b="1" dirty="0">
                      <a:solidFill>
                        <a:srgbClr val="FF0000"/>
                      </a:solidFill>
                      <a:latin typeface="Arial" panose="020B0604020202020204" pitchFamily="34" charset="0"/>
                    </a:rPr>
                    <a:t>CH</a:t>
                  </a:r>
                  <a:r>
                    <a:rPr lang="fr-FR" b="1" baseline="-25000" dirty="0">
                      <a:solidFill>
                        <a:srgbClr val="FF0000"/>
                      </a:solidFill>
                      <a:latin typeface="Arial" panose="020B0604020202020204" pitchFamily="34" charset="0"/>
                    </a:rPr>
                    <a:t>2</a:t>
                  </a:r>
                  <a:r>
                    <a:rPr lang="fr-FR" b="1" dirty="0">
                      <a:solidFill>
                        <a:srgbClr val="FF0000"/>
                      </a:solidFill>
                      <a:latin typeface="Arial" panose="020B0604020202020204" pitchFamily="34" charset="0"/>
                    </a:rPr>
                    <a:t>OH</a:t>
                  </a:r>
                  <a:endParaRPr lang="fr-FR" b="1" baseline="-25000" dirty="0">
                    <a:solidFill>
                      <a:srgbClr val="FF0000"/>
                    </a:solidFill>
                    <a:latin typeface="Arial" panose="020B0604020202020204" pitchFamily="34" charset="0"/>
                  </a:endParaRPr>
                </a:p>
              </p:txBody>
            </p:sp>
            <p:sp>
              <p:nvSpPr>
                <p:cNvPr id="15" name="Line 42"/>
                <p:cNvSpPr/>
                <p:nvPr/>
              </p:nvSpPr>
              <p:spPr>
                <a:xfrm>
                  <a:off x="2646" y="3065"/>
                  <a:ext cx="283" cy="0"/>
                </a:xfrm>
                <a:prstGeom prst="line">
                  <a:avLst/>
                </a:prstGeom>
                <a:ln w="38100" cap="flat" cmpd="sng">
                  <a:solidFill>
                    <a:schemeClr val="tx1"/>
                  </a:solidFill>
                  <a:prstDash val="solid"/>
                  <a:headEnd type="none" w="med" len="med"/>
                  <a:tailEnd type="none" w="med" len="med"/>
                </a:ln>
              </p:spPr>
            </p:sp>
          </p:grpSp>
          <p:grpSp>
            <p:nvGrpSpPr>
              <p:cNvPr id="16" name="Group 45"/>
              <p:cNvGrpSpPr/>
              <p:nvPr/>
            </p:nvGrpSpPr>
            <p:grpSpPr>
              <a:xfrm>
                <a:off x="1762" y="2921"/>
                <a:ext cx="692" cy="290"/>
                <a:chOff x="1762" y="2921"/>
                <a:chExt cx="692" cy="290"/>
              </a:xfrm>
            </p:grpSpPr>
            <p:sp>
              <p:nvSpPr>
                <p:cNvPr id="17" name="Text Box 39"/>
                <p:cNvSpPr txBox="1"/>
                <p:nvPr/>
              </p:nvSpPr>
              <p:spPr>
                <a:xfrm>
                  <a:off x="1762" y="2921"/>
                  <a:ext cx="462" cy="290"/>
                </a:xfrm>
                <a:prstGeom prst="rect">
                  <a:avLst/>
                </a:prstGeom>
                <a:noFill/>
                <a:ln w="9525">
                  <a:noFill/>
                </a:ln>
              </p:spPr>
              <p:txBody>
                <a:bodyPr wrap="none">
                  <a:spAutoFit/>
                </a:bodyPr>
                <a:p>
                  <a:r>
                    <a:rPr lang="fr-FR" b="1" dirty="0">
                      <a:solidFill>
                        <a:schemeClr val="tx2"/>
                      </a:solidFill>
                      <a:latin typeface="Arial" panose="020B0604020202020204" pitchFamily="34" charset="0"/>
                    </a:rPr>
                    <a:t>N</a:t>
                  </a:r>
                  <a:r>
                    <a:rPr lang="fr-FR" b="1" baseline="-25000" dirty="0">
                      <a:solidFill>
                        <a:schemeClr val="tx2"/>
                      </a:solidFill>
                      <a:latin typeface="Arial" panose="020B0604020202020204" pitchFamily="34" charset="0"/>
                    </a:rPr>
                    <a:t>2</a:t>
                  </a:r>
                  <a:r>
                    <a:rPr lang="fr-FR" b="1" dirty="0">
                      <a:solidFill>
                        <a:schemeClr val="tx2"/>
                      </a:solidFill>
                      <a:latin typeface="Arial" panose="020B0604020202020204" pitchFamily="34" charset="0"/>
                    </a:rPr>
                    <a:t>H</a:t>
                  </a:r>
                  <a:endParaRPr lang="fr-FR" b="1" dirty="0">
                    <a:solidFill>
                      <a:schemeClr val="tx2"/>
                    </a:solidFill>
                    <a:latin typeface="Arial" panose="020B0604020202020204" pitchFamily="34" charset="0"/>
                  </a:endParaRPr>
                </a:p>
              </p:txBody>
            </p:sp>
            <p:sp>
              <p:nvSpPr>
                <p:cNvPr id="18" name="Line 44"/>
                <p:cNvSpPr/>
                <p:nvPr/>
              </p:nvSpPr>
              <p:spPr>
                <a:xfrm>
                  <a:off x="2171" y="3058"/>
                  <a:ext cx="283" cy="0"/>
                </a:xfrm>
                <a:prstGeom prst="line">
                  <a:avLst/>
                </a:prstGeom>
                <a:ln w="38100" cap="flat" cmpd="sng">
                  <a:solidFill>
                    <a:schemeClr val="tx1"/>
                  </a:solidFill>
                  <a:prstDash val="solid"/>
                  <a:headEnd type="none" w="med" len="med"/>
                  <a:tailEnd type="none" w="med" len="med"/>
                </a:ln>
              </p:spPr>
            </p:sp>
          </p:grpSp>
        </p:grpSp>
        <p:sp>
          <p:nvSpPr>
            <p:cNvPr id="20" name="Zone de texte 19"/>
            <p:cNvSpPr txBox="1"/>
            <p:nvPr/>
          </p:nvSpPr>
          <p:spPr>
            <a:xfrm>
              <a:off x="5516" y="8603"/>
              <a:ext cx="3268" cy="1036"/>
            </a:xfrm>
            <a:prstGeom prst="rect">
              <a:avLst/>
            </a:prstGeom>
            <a:noFill/>
          </p:spPr>
          <p:txBody>
            <a:bodyPr wrap="square" rtlCol="0" anchor="t">
              <a:noAutofit/>
            </a:bodyPr>
            <a:p>
              <a:r>
                <a:rPr lang="fr-FR" b="1" kern="0" noProof="0" dirty="0" err="1" smtClean="0">
                  <a:ln>
                    <a:noFill/>
                  </a:ln>
                  <a:effectLst>
                    <a:outerShdw blurRad="38100" dist="38100" dir="2700000" algn="tl">
                      <a:srgbClr val="000000"/>
                    </a:outerShdw>
                  </a:effectLst>
                  <a:uLnTx/>
                  <a:uFillTx/>
                  <a:latin typeface="+mn-lt"/>
                  <a:cs typeface="MS PGothic" panose="020B0600070205080204" pitchFamily="34" charset="-128"/>
                  <a:sym typeface="+mn-ea"/>
                </a:rPr>
                <a:t>Amino</a:t>
              </a:r>
              <a:r>
                <a:rPr lang="fr-FR" b="1" kern="0" noProof="0" dirty="0" smtClean="0">
                  <a:ln>
                    <a:noFill/>
                  </a:ln>
                  <a:effectLst>
                    <a:outerShdw blurRad="38100" dist="38100" dir="2700000" algn="tl">
                      <a:srgbClr val="000000"/>
                    </a:outerShdw>
                  </a:effectLst>
                  <a:uLnTx/>
                  <a:uFillTx/>
                  <a:latin typeface="+mn-lt"/>
                  <a:cs typeface="MS PGothic" panose="020B0600070205080204" pitchFamily="34" charset="-128"/>
                  <a:sym typeface="+mn-ea"/>
                </a:rPr>
                <a:t>-alcool</a:t>
              </a:r>
              <a:endParaRPr lang="fr-FR" altLang="en-US" b="1" kern="0" noProof="0" dirty="0" smtClean="0">
                <a:ln>
                  <a:noFill/>
                </a:ln>
                <a:effectLst>
                  <a:outerShdw blurRad="38100" dist="38100" dir="2700000" algn="tl">
                    <a:srgbClr val="000000"/>
                  </a:outerShdw>
                </a:effectLst>
                <a:uLnTx/>
                <a:uFillTx/>
                <a:latin typeface="+mn-lt"/>
                <a:cs typeface="MS PGothic" panose="020B0600070205080204" pitchFamily="34" charset="-128"/>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95"/>
                                        </p:tgtEl>
                                        <p:attrNameLst>
                                          <p:attrName>style.visibility</p:attrName>
                                        </p:attrNameLst>
                                      </p:cBhvr>
                                      <p:to>
                                        <p:strVal val="visible"/>
                                      </p:to>
                                    </p:set>
                                    <p:animEffect transition="in" filter="checkerboard(across)">
                                      <p:cBhvr>
                                        <p:cTn id="7" dur="500"/>
                                        <p:tgtEl>
                                          <p:spTgt spid="18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5"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14313" y="214313"/>
            <a:ext cx="8929688" cy="2460625"/>
          </a:xfrm>
        </p:spPr>
        <p:txBody>
          <a:bodyPr vert="horz" wrap="square" lIns="91440" tIns="45720" rIns="91440" bIns="45720" numCol="1" anchor="t" anchorCtr="0" compatLnSpc="1"/>
          <a:lstStyle/>
          <a:p>
            <a:pPr marR="0" lvl="3" algn="l" defTabSz="914400" rtl="0" eaLnBrk="0" fontAlgn="base" latinLnBrk="0" hangingPunct="0">
              <a:lnSpc>
                <a:spcPct val="100000"/>
              </a:lnSpc>
              <a:spcBef>
                <a:spcPct val="20000"/>
              </a:spcBef>
              <a:spcAft>
                <a:spcPct val="0"/>
              </a:spcAft>
              <a:buClrTx/>
              <a:buSzTx/>
              <a:buFont typeface="Wingdings" panose="05000000000000000000" charset="0"/>
              <a:buChar char="Ø"/>
              <a:defRPr/>
            </a:pPr>
            <a:r>
              <a:rPr kumimoji="0" lang="fr-FR" sz="2800" b="1" u="sng"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Résidu C-terminal</a:t>
            </a:r>
            <a:endParaRPr kumimoji="0" lang="fr-FR" sz="2800" b="0" u="sng"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1" u="sng"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B- hydrolyse enzymatique:</a:t>
            </a:r>
            <a:endParaRPr kumimoji="0" lang="fr-FR" sz="2800" b="1" i="0" u="sng"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la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lébiration</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 l'</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C-terminal et l'hydrolyse de la dernière liaison peptidique assurées par les carboxypeptidases </a:t>
            </a: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(exopeptidases).</a:t>
            </a:r>
            <a:endPar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graphicFrame>
        <p:nvGraphicFramePr>
          <p:cNvPr id="5" name="Tableau 4"/>
          <p:cNvGraphicFramePr>
            <a:graphicFrameLocks noGrp="1"/>
          </p:cNvGraphicFramePr>
          <p:nvPr/>
        </p:nvGraphicFramePr>
        <p:xfrm>
          <a:off x="0" y="3359150"/>
          <a:ext cx="9144000" cy="2986105"/>
        </p:xfrm>
        <a:graphic>
          <a:graphicData uri="http://schemas.openxmlformats.org/drawingml/2006/table">
            <a:tbl>
              <a:tblPr/>
              <a:tblGrid>
                <a:gridCol w="2657230"/>
                <a:gridCol w="3179365"/>
                <a:gridCol w="3307404"/>
              </a:tblGrid>
              <a:tr h="597221">
                <a:tc gridSpan="2">
                  <a:txBody>
                    <a:bodyPr/>
                    <a:lstStyle/>
                    <a:p>
                      <a:pPr algn="ctr">
                        <a:lnSpc>
                          <a:spcPct val="150000"/>
                        </a:lnSpc>
                        <a:spcAft>
                          <a:spcPts val="0"/>
                        </a:spcAft>
                      </a:pPr>
                      <a:r>
                        <a:rPr lang="fr-FR" sz="2000" b="1" dirty="0">
                          <a:solidFill>
                            <a:srgbClr val="FFFFFF"/>
                          </a:solidFill>
                          <a:latin typeface="Times"/>
                          <a:ea typeface="Calibri" panose="020F0502020204030204"/>
                          <a:cs typeface="Times New Roman" panose="02020603050405020304"/>
                        </a:rPr>
                        <a:t>Nom</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cPr/>
                </a:tc>
                <a:tc>
                  <a:txBody>
                    <a:bodyPr/>
                    <a:lstStyle/>
                    <a:p>
                      <a:pPr algn="ctr">
                        <a:lnSpc>
                          <a:spcPct val="150000"/>
                        </a:lnSpc>
                        <a:spcAft>
                          <a:spcPts val="0"/>
                        </a:spcAft>
                      </a:pPr>
                      <a:r>
                        <a:rPr lang="fr-FR" sz="2000" b="1" dirty="0">
                          <a:solidFill>
                            <a:srgbClr val="FFFFFF"/>
                          </a:solidFill>
                          <a:latin typeface="Times"/>
                          <a:ea typeface="Calibri" panose="020F0502020204030204"/>
                          <a:cs typeface="Times New Roman" panose="02020603050405020304"/>
                        </a:rPr>
                        <a:t>Particularité</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597221">
                <a:tc rowSpan="4">
                  <a:txBody>
                    <a:bodyPr/>
                    <a:lstStyle/>
                    <a:p>
                      <a:pPr algn="ctr">
                        <a:lnSpc>
                          <a:spcPct val="150000"/>
                        </a:lnSpc>
                        <a:spcAft>
                          <a:spcPts val="0"/>
                        </a:spcAft>
                      </a:pPr>
                      <a:r>
                        <a:rPr lang="fr-FR" sz="2000" b="1" dirty="0">
                          <a:latin typeface="Times"/>
                          <a:ea typeface="Calibri" panose="020F0502020204030204"/>
                          <a:cs typeface="Times New Roman" panose="02020603050405020304"/>
                        </a:rPr>
                        <a:t>Carboxypeptidase</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2000" b="1" dirty="0">
                          <a:latin typeface="Times"/>
                          <a:ea typeface="Calibri" panose="020F0502020204030204"/>
                          <a:cs typeface="Times New Roman" panose="02020603050405020304"/>
                        </a:rPr>
                        <a:t>A (pancréas de bœuf)</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2000" b="1" dirty="0">
                          <a:latin typeface="Times"/>
                          <a:ea typeface="Calibri" panose="020F0502020204030204"/>
                          <a:cs typeface="Times New Roman" panose="02020603050405020304"/>
                        </a:rPr>
                        <a:t>- sauf </a:t>
                      </a:r>
                      <a:r>
                        <a:rPr lang="fr-FR" sz="2000" b="1" dirty="0" smtClean="0">
                          <a:latin typeface="Times"/>
                          <a:ea typeface="Calibri" panose="020F0502020204030204"/>
                          <a:cs typeface="Times New Roman" panose="02020603050405020304"/>
                        </a:rPr>
                        <a:t>RC</a:t>
                      </a:r>
                      <a:r>
                        <a:rPr lang="fr-FR" sz="2000" b="1" baseline="0" dirty="0" smtClean="0">
                          <a:latin typeface="Times"/>
                          <a:ea typeface="Calibri" panose="020F0502020204030204"/>
                          <a:cs typeface="Times New Roman" panose="02020603050405020304"/>
                        </a:rPr>
                        <a:t> </a:t>
                      </a:r>
                      <a:r>
                        <a:rPr lang="fr-FR" sz="2000" b="1" dirty="0" smtClean="0">
                          <a:latin typeface="Times"/>
                          <a:ea typeface="Calibri" panose="020F0502020204030204"/>
                          <a:cs typeface="Times New Roman" panose="02020603050405020304"/>
                        </a:rPr>
                        <a:t>basiques, </a:t>
                      </a:r>
                      <a:r>
                        <a:rPr lang="fr-FR" sz="2000" b="1" dirty="0">
                          <a:latin typeface="Times"/>
                          <a:ea typeface="Calibri" panose="020F0502020204030204"/>
                          <a:cs typeface="Times New Roman" panose="02020603050405020304"/>
                        </a:rPr>
                        <a:t>Pro.</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21">
                <a:tc vMerge="1">
                  <a:tcPr/>
                </a:tc>
                <a:tc>
                  <a:txBody>
                    <a:bodyPr/>
                    <a:lstStyle/>
                    <a:p>
                      <a:pPr>
                        <a:lnSpc>
                          <a:spcPct val="150000"/>
                        </a:lnSpc>
                        <a:spcAft>
                          <a:spcPts val="0"/>
                        </a:spcAft>
                      </a:pPr>
                      <a:r>
                        <a:rPr lang="fr-FR" sz="2000" b="1" dirty="0">
                          <a:latin typeface="Times"/>
                          <a:ea typeface="Calibri" panose="020F0502020204030204"/>
                          <a:cs typeface="Times New Roman" panose="02020603050405020304"/>
                        </a:rPr>
                        <a:t>B (pancréas de bœuf)</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2000" b="1" dirty="0">
                          <a:latin typeface="Times"/>
                          <a:ea typeface="Calibri" panose="020F0502020204030204"/>
                          <a:cs typeface="Times New Roman" panose="02020603050405020304"/>
                        </a:rPr>
                        <a:t>- </a:t>
                      </a:r>
                      <a:r>
                        <a:rPr lang="fr-FR" sz="2000" b="1" dirty="0" smtClean="0">
                          <a:latin typeface="Times"/>
                          <a:ea typeface="Calibri" panose="020F0502020204030204"/>
                          <a:cs typeface="Times New Roman" panose="02020603050405020304"/>
                        </a:rPr>
                        <a:t>RC basiques,</a:t>
                      </a:r>
                      <a:r>
                        <a:rPr lang="fr-FR" sz="2000" b="1" baseline="0" dirty="0" smtClean="0">
                          <a:latin typeface="Times"/>
                          <a:ea typeface="Calibri" panose="020F0502020204030204"/>
                          <a:cs typeface="Times New Roman" panose="02020603050405020304"/>
                        </a:rPr>
                        <a:t> Pro</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21">
                <a:tc vMerge="1">
                  <a:tcPr/>
                </a:tc>
                <a:tc>
                  <a:txBody>
                    <a:bodyPr/>
                    <a:lstStyle/>
                    <a:p>
                      <a:pPr>
                        <a:lnSpc>
                          <a:spcPct val="150000"/>
                        </a:lnSpc>
                        <a:spcAft>
                          <a:spcPts val="0"/>
                        </a:spcAft>
                      </a:pPr>
                      <a:r>
                        <a:rPr lang="fr-FR" sz="2000" b="1" dirty="0">
                          <a:latin typeface="Times"/>
                          <a:ea typeface="Calibri" panose="020F0502020204030204"/>
                          <a:cs typeface="Times New Roman" panose="02020603050405020304"/>
                        </a:rPr>
                        <a:t>C (feuilles de citronnier)</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2000" b="1" dirty="0" smtClean="0">
                          <a:latin typeface="Times"/>
                          <a:ea typeface="Calibri" panose="020F0502020204030204"/>
                          <a:cs typeface="Times New Roman" panose="02020603050405020304"/>
                        </a:rPr>
                        <a:t>Tous RC</a:t>
                      </a:r>
                      <a:endParaRPr lang="fr-FR" sz="2000" b="1" dirty="0">
                        <a:latin typeface="Times"/>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21">
                <a:tc vMerge="1">
                  <a:tcPr/>
                </a:tc>
                <a:tc>
                  <a:txBody>
                    <a:bodyPr/>
                    <a:lstStyle/>
                    <a:p>
                      <a:pPr>
                        <a:lnSpc>
                          <a:spcPct val="150000"/>
                        </a:lnSpc>
                        <a:spcAft>
                          <a:spcPts val="0"/>
                        </a:spcAft>
                      </a:pPr>
                      <a:r>
                        <a:rPr lang="fr-FR" sz="2000" b="1" dirty="0">
                          <a:latin typeface="Times"/>
                          <a:ea typeface="Calibri" panose="020F0502020204030204"/>
                          <a:cs typeface="Times New Roman" panose="02020603050405020304"/>
                        </a:rPr>
                        <a:t>P (moisissure)</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2000" b="1" dirty="0">
                          <a:latin typeface="Times"/>
                          <a:ea typeface="Calibri" panose="020F0502020204030204"/>
                          <a:cs typeface="Times New Roman" panose="02020603050405020304"/>
                        </a:rPr>
                        <a:t>- sauf </a:t>
                      </a:r>
                      <a:r>
                        <a:rPr lang="fr-FR" sz="2000" b="1" dirty="0" err="1">
                          <a:latin typeface="Times"/>
                          <a:ea typeface="Calibri" panose="020F0502020204030204"/>
                          <a:cs typeface="Times New Roman" panose="02020603050405020304"/>
                        </a:rPr>
                        <a:t>Ser</a:t>
                      </a:r>
                      <a:r>
                        <a:rPr lang="fr-FR" sz="2000" b="1" dirty="0">
                          <a:latin typeface="Times"/>
                          <a:ea typeface="Calibri" panose="020F0502020204030204"/>
                          <a:cs typeface="Times New Roman" panose="02020603050405020304"/>
                        </a:rPr>
                        <a:t> et </a:t>
                      </a:r>
                      <a:r>
                        <a:rPr lang="fr-FR" sz="2000" b="1" dirty="0" err="1">
                          <a:latin typeface="Times"/>
                          <a:ea typeface="Calibri" panose="020F0502020204030204"/>
                          <a:cs typeface="Times New Roman" panose="02020603050405020304"/>
                        </a:rPr>
                        <a:t>Gly</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Texte 5"/>
          <p:cNvSpPr txBox="1">
            <a:spLocks noChangeArrowheads="1"/>
          </p:cNvSpPr>
          <p:nvPr/>
        </p:nvSpPr>
        <p:spPr bwMode="auto">
          <a:xfrm>
            <a:off x="0" y="173038"/>
            <a:ext cx="8501063" cy="522288"/>
          </a:xfrm>
          <a:prstGeom prst="rect">
            <a:avLst/>
          </a:prstGeom>
          <a:noFill/>
          <a:ln w="9525">
            <a:noFill/>
            <a:miter lim="800000"/>
          </a:ln>
        </p:spPr>
        <p:txBody>
          <a:bodyPr>
            <a:spAutoFit/>
          </a:bodyPr>
          <a:lstStyle/>
          <a:p>
            <a:pPr marR="0" defTabSz="914400">
              <a:buClrTx/>
              <a:buSzTx/>
              <a:buFontTx/>
              <a:buNone/>
              <a:defRPr/>
            </a:pPr>
            <a:r>
              <a:rPr kumimoji="0" lang="fr-FR" sz="2800" b="1" kern="120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Mode d’action des carboxypeptidases</a:t>
            </a:r>
            <a:endParaRPr kumimoji="0" lang="fr-FR" sz="2800" b="1" kern="120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pic>
        <p:nvPicPr>
          <p:cNvPr id="5" name="Picture 2"/>
          <p:cNvPicPr>
            <a:picLocks noChangeAspect="1"/>
          </p:cNvPicPr>
          <p:nvPr/>
        </p:nvPicPr>
        <p:blipFill>
          <a:blip r:embed="rId1"/>
          <a:stretch>
            <a:fillRect/>
          </a:stretch>
        </p:blipFill>
        <p:spPr>
          <a:xfrm>
            <a:off x="0" y="928688"/>
            <a:ext cx="9144000" cy="5929312"/>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1"/>
          <p:cNvPicPr>
            <a:picLocks noChangeAspect="1"/>
          </p:cNvPicPr>
          <p:nvPr/>
        </p:nvPicPr>
        <p:blipFill>
          <a:blip r:embed="rId1"/>
          <a:stretch>
            <a:fillRect/>
          </a:stretch>
        </p:blipFill>
        <p:spPr>
          <a:xfrm>
            <a:off x="0" y="0"/>
            <a:ext cx="9144000" cy="6858000"/>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31775" y="1287145"/>
            <a:ext cx="8448675" cy="286893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fragmenter la chaîne peptidique en petits morceaux. Pour ce faire: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 Méthodes chimiques</a:t>
            </a:r>
            <a:endPar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1. le traitement par le bromure de cyanogène, CNBr</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coupe le polypeptide au niveau des carboxyles de la méthionine qui devient alors un résidu C-terminal transformé en un résidu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homosérine</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lactone.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pic>
        <p:nvPicPr>
          <p:cNvPr id="6" name="Picture 3"/>
          <p:cNvPicPr>
            <a:picLocks noChangeAspect="1"/>
          </p:cNvPicPr>
          <p:nvPr/>
        </p:nvPicPr>
        <p:blipFill>
          <a:blip r:embed="rId2"/>
          <a:stretch>
            <a:fillRect/>
          </a:stretch>
        </p:blipFill>
        <p:spPr>
          <a:xfrm>
            <a:off x="5080" y="4351655"/>
            <a:ext cx="9138920" cy="2506345"/>
          </a:xfrm>
          <a:prstGeom prst="rect">
            <a:avLst/>
          </a:prstGeom>
          <a:noFill/>
          <a:ln w="12700">
            <a:noFill/>
          </a:ln>
        </p:spPr>
      </p:pic>
      <p:sp>
        <p:nvSpPr>
          <p:cNvPr id="2" name="Zone de texte 1"/>
          <p:cNvSpPr txBox="1"/>
          <p:nvPr/>
        </p:nvSpPr>
        <p:spPr>
          <a:xfrm>
            <a:off x="-656590" y="1270"/>
            <a:ext cx="9079230" cy="1038860"/>
          </a:xfrm>
          <a:prstGeom prst="rect">
            <a:avLst/>
          </a:prstGeom>
          <a:noFill/>
        </p:spPr>
        <p:txBody>
          <a:bodyPr wrap="square" rtlCol="0" anchor="t">
            <a:spAutoFit/>
          </a:bodyPr>
          <a:p>
            <a:pPr marL="914400" marR="0" lvl="2" indent="0" algn="l"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buNone/>
              <a:defRPr/>
            </a:pPr>
            <a:r>
              <a:rPr lang="fr-FR" sz="2800" b="1" kern="0" noProof="0" dirty="0" smtClean="0">
                <a:ln>
                  <a:noFill/>
                </a:ln>
                <a:solidFill>
                  <a:srgbClr val="00FF00"/>
                </a:solidFill>
                <a:effectLst>
                  <a:outerShdw blurRad="38100" dist="38100" dir="2700000" algn="tl">
                    <a:srgbClr val="000000"/>
                  </a:outerShdw>
                </a:effectLst>
                <a:uLnTx/>
                <a:uFillTx/>
                <a:latin typeface="+mn-lt"/>
                <a:sym typeface="+mn-ea"/>
              </a:rPr>
              <a:t>2- Détermination des résidus intra peptide:</a:t>
            </a:r>
            <a:endParaRPr kumimoji="0" lang="fr-FR" sz="2800" b="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endParaRPr>
          </a:p>
          <a:p>
            <a:pPr marL="914400" marR="0" lvl="2" indent="0" algn="l"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buNone/>
              <a:defRPr/>
            </a:pPr>
            <a:r>
              <a:rPr lang="fr-FR" sz="2800" b="1" kern="0" noProof="0" dirty="0" smtClean="0">
                <a:ln>
                  <a:noFill/>
                </a:ln>
                <a:solidFill>
                  <a:srgbClr val="00FF00"/>
                </a:solidFill>
                <a:effectLst>
                  <a:outerShdw blurRad="38100" dist="38100" dir="2700000" algn="tl">
                    <a:srgbClr val="000000"/>
                  </a:outerShdw>
                </a:effectLst>
                <a:uLnTx/>
                <a:uFillTx/>
                <a:sym typeface="+mn-ea"/>
              </a:rPr>
              <a:t>        fragmentation de la chaîne peptidique:</a:t>
            </a:r>
            <a:endParaRPr lang="fr-FR" altLang="en-US" sz="2800" b="1" kern="0" noProof="0" dirty="0" smtClean="0">
              <a:ln>
                <a:noFill/>
              </a:ln>
              <a:solidFill>
                <a:srgbClr val="00FF00"/>
              </a:solidFill>
              <a:effectLst>
                <a:outerShdw blurRad="38100" dist="38100" dir="2700000" algn="tl">
                  <a:srgbClr val="000000"/>
                </a:outerShdw>
              </a:effectLst>
              <a:uLnTx/>
              <a:uFillTx/>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366713" y="566738"/>
            <a:ext cx="8572500" cy="480060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2. le 2-</a:t>
            </a:r>
            <a:r>
              <a:rPr kumimoji="0" lang="fr-FR" sz="3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nitro</a:t>
            </a: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-5-</a:t>
            </a:r>
            <a:r>
              <a:rPr kumimoji="0" lang="fr-FR" sz="3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thiocyanobenzoate</a:t>
            </a: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(NTCB) hydrolyse la liaison peptidique du côté amine de la cystéine.</a:t>
            </a:r>
            <a:endPar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None/>
              <a:defRPr/>
            </a:pPr>
            <a:endPar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3. l’acide </a:t>
            </a:r>
            <a:r>
              <a:rPr kumimoji="0" lang="fr-FR" sz="3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performique</a:t>
            </a: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le β </a:t>
            </a:r>
            <a:r>
              <a:rPr kumimoji="0" lang="fr-FR" sz="3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mercaptoéthanol</a:t>
            </a: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et le </a:t>
            </a:r>
            <a:r>
              <a:rPr kumimoji="0" lang="fr-FR" sz="3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dithiothreitol</a:t>
            </a: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sont des produits chimiques qui hydrolysent les ponts disulfures.</a:t>
            </a:r>
            <a:endPar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2"/>
          <p:cNvPicPr>
            <a:picLocks noChangeAspect="1"/>
          </p:cNvPicPr>
          <p:nvPr/>
        </p:nvPicPr>
        <p:blipFill>
          <a:blip r:embed="rId1"/>
          <a:stretch>
            <a:fillRect/>
          </a:stretch>
        </p:blipFill>
        <p:spPr>
          <a:xfrm>
            <a:off x="0" y="0"/>
            <a:ext cx="9144000" cy="6848475"/>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0" y="0"/>
            <a:ext cx="5722620" cy="654050"/>
          </a:xfrm>
          <a:prstGeom prst="rect">
            <a:avLst/>
          </a:prstGeom>
        </p:spPr>
        <p:txBody>
          <a:bodyPr/>
          <a:lstStyle/>
          <a:p>
            <a:pPr marL="342900" marR="0" indent="-342900" algn="ctr" defTabSz="914400" fontAlgn="auto">
              <a:spcAft>
                <a:spcPts val="0"/>
              </a:spcAft>
              <a:buClrTx/>
              <a:buSzTx/>
              <a:buFont typeface="Arial" panose="020B0604020202020204" pitchFamily="34" charset="0"/>
              <a:buChar char="•"/>
              <a:defRPr/>
            </a:pPr>
            <a:r>
              <a:rPr dirty="0">
                <a:solidFill>
                  <a:srgbClr val="00FF00"/>
                </a:solidFill>
                <a:latin typeface="Wingdings 2" panose="05020102010507070707" pitchFamily="18" charset="2"/>
                <a:sym typeface="+mn-ea"/>
              </a:rPr>
              <a:t></a:t>
            </a:r>
            <a:r>
              <a:rPr sz="2800" dirty="0">
                <a:solidFill>
                  <a:srgbClr val="FF0000"/>
                </a:solidFill>
                <a:latin typeface="Times New Roman" panose="02020603050405020304" pitchFamily="18" charset="0"/>
                <a:cs typeface="Times New Roman" panose="02020603050405020304" pitchFamily="18" charset="0"/>
                <a:sym typeface="+mn-ea"/>
              </a:rPr>
              <a:t> </a:t>
            </a:r>
            <a:r>
              <a:rPr kumimoji="0" lang="fr-FR" sz="3200" b="1" kern="1200" cap="none" spc="0" normalizeH="0" baseline="0" noProof="0" dirty="0">
                <a:solidFill>
                  <a:srgbClr val="00FF00"/>
                </a:solidFill>
                <a:effectLst>
                  <a:outerShdw blurRad="38100" dist="38100" dir="2700000" algn="tl">
                    <a:srgbClr val="000000"/>
                  </a:outerShdw>
                </a:effectLst>
                <a:ea typeface="+mn-ea"/>
                <a:cs typeface="Arial" panose="020B0604020202020204" pitchFamily="34" charset="0"/>
              </a:rPr>
              <a:t>Different amino acids </a:t>
            </a:r>
            <a:endParaRPr kumimoji="0" lang="fr-FR" sz="3200" b="1" kern="1200" cap="none" spc="0" normalizeH="0" baseline="0" noProof="0" dirty="0">
              <a:solidFill>
                <a:srgbClr val="00FF00"/>
              </a:solidFill>
              <a:effectLst>
                <a:outerShdw blurRad="38100" dist="38100" dir="2700000" algn="tl">
                  <a:srgbClr val="000000"/>
                </a:outerShdw>
              </a:effectLst>
              <a:ea typeface="+mn-ea"/>
              <a:cs typeface="Arial" panose="020B0604020202020204" pitchFamily="34" charset="0"/>
            </a:endParaRPr>
          </a:p>
        </p:txBody>
      </p:sp>
      <p:sp>
        <p:nvSpPr>
          <p:cNvPr id="9219" name="Espace réservé du contenu 2"/>
          <p:cNvSpPr txBox="1"/>
          <p:nvPr/>
        </p:nvSpPr>
        <p:spPr>
          <a:xfrm>
            <a:off x="0" y="642938"/>
            <a:ext cx="9144000" cy="785812"/>
          </a:xfrm>
          <a:prstGeom prst="rect">
            <a:avLst/>
          </a:prstGeom>
          <a:noFill/>
          <a:ln w="9525">
            <a:noFill/>
          </a:ln>
        </p:spPr>
        <p:txBody>
          <a:bodyPr/>
          <a:p>
            <a:pPr marL="342900" indent="-342900">
              <a:spcBef>
                <a:spcPct val="20000"/>
              </a:spcBef>
              <a:buFont typeface="Arial" panose="020B0604020202020204" pitchFamily="34" charset="0"/>
              <a:buChar char="•"/>
            </a:pPr>
            <a:r>
              <a:rPr b="1" dirty="0">
                <a:latin typeface="Times New Roman" panose="02020603050405020304" pitchFamily="18" charset="0"/>
              </a:rPr>
              <a:t>Natural amino acids: 20 amino acids that are incorporated into proteins during translation (standard amino acids) + 1 amino acid.</a:t>
            </a:r>
            <a:endParaRPr b="1" dirty="0">
              <a:latin typeface="Times New Roman" panose="02020603050405020304" pitchFamily="18" charset="0"/>
            </a:endParaRPr>
          </a:p>
        </p:txBody>
      </p:sp>
      <p:graphicFrame>
        <p:nvGraphicFramePr>
          <p:cNvPr id="4" name="Tableau 3"/>
          <p:cNvGraphicFramePr>
            <a:graphicFrameLocks noGrp="1"/>
          </p:cNvGraphicFramePr>
          <p:nvPr/>
        </p:nvGraphicFramePr>
        <p:xfrm>
          <a:off x="642938" y="1643063"/>
          <a:ext cx="6985028" cy="2944813"/>
        </p:xfrm>
        <a:graphic>
          <a:graphicData uri="http://schemas.openxmlformats.org/drawingml/2006/table">
            <a:tbl>
              <a:tblPr/>
              <a:tblGrid>
                <a:gridCol w="2671254"/>
                <a:gridCol w="2161540"/>
                <a:gridCol w="2152234"/>
              </a:tblGrid>
              <a:tr h="14922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Alanine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rPr>
                        <a:t>Glycine</a:t>
                      </a:r>
                      <a:r>
                        <a:rPr kumimoji="0" 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Proline</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Arginine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Histidine  </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Sérine  </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Asparagine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Isoleucine  </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Thréonine  </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Acide aspartique</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Leucine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rPr>
                        <a:t>Tryptophane</a:t>
                      </a:r>
                      <a:r>
                        <a:rPr kumimoji="0" 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Cystéine  </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Lysine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Tyrosine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Acide glutamique </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Méthionine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Valine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Glutamine</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Phénylalanine</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algn="ctr" defTabSz="914400" rtl="0" eaLnBrk="1" latinLnBrk="0" hangingPunct="1">
                        <a:lnSpc>
                          <a:spcPct val="100000"/>
                        </a:lnSpc>
                        <a:spcAft>
                          <a:spcPts val="0"/>
                        </a:spcAft>
                        <a:buClrTx/>
                        <a:buSzTx/>
                        <a:buFontTx/>
                        <a:buNone/>
                        <a:defRPr/>
                      </a:pPr>
                      <a:r>
                        <a:rPr kumimoji="0" lang="fr-FR" sz="2200" b="1" i="0" u="none" strike="noStrike" cap="none" normalizeH="0" baseline="0" noProof="0" dirty="0">
                          <a:solidFill>
                            <a:srgbClr val="00FF00"/>
                          </a:solidFill>
                          <a:effectLst>
                            <a:outerShdw blurRad="38100" dist="38100" dir="2700000" algn="tl">
                              <a:srgbClr val="000000"/>
                            </a:outerShdw>
                          </a:effectLst>
                          <a:cs typeface="MS PGothic" panose="020B0600070205080204" pitchFamily="34" charset="-128"/>
                        </a:rPr>
                        <a:t>Sélénocystéine</a:t>
                      </a:r>
                      <a:endParaRPr kumimoji="0" lang="fr-FR" sz="2200" b="1" i="0" u="none" strike="noStrike" cap="none" normalizeH="0" baseline="0" noProof="0" dirty="0">
                        <a:solidFill>
                          <a:srgbClr val="00FF00"/>
                        </a:solidFill>
                        <a:effectLst>
                          <a:outerShdw blurRad="38100" dist="38100" dir="2700000" algn="tl">
                            <a:srgbClr val="000000"/>
                          </a:outerShdw>
                        </a:effectLst>
                        <a:cs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Espace réservé du contenu 2"/>
          <p:cNvSpPr txBox="1"/>
          <p:nvPr/>
        </p:nvSpPr>
        <p:spPr>
          <a:xfrm>
            <a:off x="0" y="4718050"/>
            <a:ext cx="9144000" cy="1714500"/>
          </a:xfrm>
          <a:prstGeom prst="rect">
            <a:avLst/>
          </a:prstGeom>
        </p:spPr>
        <p:txBody>
          <a:bodyPr/>
          <a:lstStyle/>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sz="23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Autres:</a:t>
            </a:r>
            <a:endParaRPr kumimoji="0" lang="fr-FR" sz="23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Aa modifiés: </a:t>
            </a:r>
            <a:r>
              <a:rPr kumimoji="0" lang="fr-FR" sz="23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hydroxyproline</a:t>
            </a: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 </a:t>
            </a:r>
            <a:r>
              <a:rPr kumimoji="0" lang="fr-FR" sz="23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hydroxylysine</a:t>
            </a: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 </a:t>
            </a:r>
            <a:r>
              <a:rPr kumimoji="0" lang="fr-FR" sz="23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phosphosérine</a:t>
            </a: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a:t>
            </a:r>
            <a:endPar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Aa impliqués dans des voies métaboliques : </a:t>
            </a:r>
            <a:r>
              <a:rPr kumimoji="0" lang="fr-FR" sz="23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méthyl</a:t>
            </a: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-histidine, </a:t>
            </a:r>
            <a:r>
              <a:rPr kumimoji="0" lang="fr-FR" sz="23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homocystéine</a:t>
            </a: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 acide gamma </a:t>
            </a:r>
            <a:r>
              <a:rPr kumimoji="0" lang="fr-FR" sz="23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hydroxybutyrique</a:t>
            </a: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 </a:t>
            </a:r>
            <a:endPar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342900" marR="0" indent="-342900" defTabSz="914400">
              <a:spcBef>
                <a:spcPct val="20000"/>
              </a:spcBef>
              <a:buClr>
                <a:schemeClr val="hlink"/>
              </a:buClr>
              <a:buSzPct val="90000"/>
              <a:buFont typeface="Wingdings" panose="05000000000000000000" pitchFamily="2" charset="2"/>
              <a:buBlip>
                <a:blip r:embed="rId1"/>
              </a:buBlip>
              <a:defRPr/>
            </a:pPr>
            <a:endParaRPr kumimoji="0" lang="fr-FR" sz="23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193675" y="17463"/>
            <a:ext cx="8991600" cy="48006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B. Méthodes enzymatiques</a:t>
            </a:r>
            <a:endPar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Les enzymes utilisées dans ce cas sont des </a:t>
            </a:r>
            <a:r>
              <a:rPr kumimoji="0" lang="fr-FR" sz="3200" b="1" i="0" u="sng"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endopeptidases</a:t>
            </a: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endPar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L'enzyme hydrolyse des liaisons peptidiques internes entre </a:t>
            </a:r>
            <a:r>
              <a:rPr kumimoji="0" lang="fr-FR" sz="24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deux aminoacides.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Exemples: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La trypsine coupe la molécule au niveau du carbonyle de la lysine et de l’arginine, sauf si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à droite est une proline.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la chymotrypsine coupe la molécule essentiellement au niveau du carbonyle d’un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aromatique : phénylalanine, tyrosine ou tryptophane, sauf si à droite il y a une proline.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ZoneTexte 6"/>
          <p:cNvSpPr txBox="1"/>
          <p:nvPr/>
        </p:nvSpPr>
        <p:spPr>
          <a:xfrm>
            <a:off x="282575" y="90488"/>
            <a:ext cx="8572500" cy="6556375"/>
          </a:xfrm>
          <a:prstGeom prst="rect">
            <a:avLst/>
          </a:prstGeom>
          <a:noFill/>
          <a:ln w="9525">
            <a:noFill/>
          </a:ln>
        </p:spPr>
        <p:txBody>
          <a:bodyPr>
            <a:spAutoFit/>
          </a:bodyPr>
          <a:p>
            <a:pPr algn="just">
              <a:buFont typeface="Arial" panose="020B0604020202020204" pitchFamily="34" charset="0"/>
              <a:buChar char="•"/>
            </a:pPr>
            <a:r>
              <a:rPr sz="2800" dirty="0">
                <a:latin typeface="Arial" panose="020B0604020202020204" pitchFamily="34" charset="0"/>
              </a:rPr>
              <a:t>La </a:t>
            </a:r>
            <a:r>
              <a:rPr sz="2800" b="1" dirty="0">
                <a:latin typeface="Arial" panose="020B0604020202020204" pitchFamily="34" charset="0"/>
              </a:rPr>
              <a:t>thermolysine</a:t>
            </a:r>
            <a:r>
              <a:rPr sz="2800" dirty="0">
                <a:latin typeface="Arial" panose="020B0604020202020204" pitchFamily="34" charset="0"/>
              </a:rPr>
              <a:t> coupe la molécule au niveau de l’extrémité N de l’aa : </a:t>
            </a:r>
            <a:r>
              <a:rPr sz="2800" b="1" dirty="0">
                <a:latin typeface="Arial" panose="020B0604020202020204" pitchFamily="34" charset="0"/>
              </a:rPr>
              <a:t>leucine</a:t>
            </a:r>
            <a:r>
              <a:rPr sz="2800" dirty="0">
                <a:latin typeface="Arial" panose="020B0604020202020204" pitchFamily="34" charset="0"/>
              </a:rPr>
              <a:t>, </a:t>
            </a:r>
            <a:r>
              <a:rPr sz="2800" b="1" dirty="0">
                <a:latin typeface="Arial" panose="020B0604020202020204" pitchFamily="34" charset="0"/>
              </a:rPr>
              <a:t>isoleucine</a:t>
            </a:r>
            <a:r>
              <a:rPr sz="2800" dirty="0">
                <a:latin typeface="Arial" panose="020B0604020202020204" pitchFamily="34" charset="0"/>
              </a:rPr>
              <a:t> ou </a:t>
            </a:r>
            <a:r>
              <a:rPr sz="2800" b="1" dirty="0">
                <a:latin typeface="Arial" panose="020B0604020202020204" pitchFamily="34" charset="0"/>
              </a:rPr>
              <a:t>valine</a:t>
            </a:r>
            <a:r>
              <a:rPr sz="2800" dirty="0">
                <a:latin typeface="Arial" panose="020B0604020202020204" pitchFamily="34" charset="0"/>
              </a:rPr>
              <a:t>, sauf si aa à gauche est une </a:t>
            </a:r>
            <a:r>
              <a:rPr sz="2800" b="1" dirty="0">
                <a:latin typeface="Arial" panose="020B0604020202020204" pitchFamily="34" charset="0"/>
              </a:rPr>
              <a:t>proline</a:t>
            </a:r>
            <a:r>
              <a:rPr sz="2800" dirty="0">
                <a:latin typeface="Arial" panose="020B0604020202020204" pitchFamily="34" charset="0"/>
              </a:rPr>
              <a:t>.</a:t>
            </a:r>
            <a:endParaRPr sz="2800" dirty="0">
              <a:latin typeface="Arial" panose="020B0604020202020204" pitchFamily="34" charset="0"/>
            </a:endParaRPr>
          </a:p>
          <a:p>
            <a:pPr algn="just"/>
            <a:endParaRPr sz="2800" dirty="0">
              <a:latin typeface="Arial" panose="020B0604020202020204" pitchFamily="34" charset="0"/>
            </a:endParaRPr>
          </a:p>
          <a:p>
            <a:pPr algn="just">
              <a:buFont typeface="Arial" panose="020B0604020202020204" pitchFamily="34" charset="0"/>
              <a:buChar char="•"/>
            </a:pPr>
            <a:r>
              <a:rPr sz="2800" dirty="0">
                <a:latin typeface="Arial" panose="020B0604020202020204" pitchFamily="34" charset="0"/>
              </a:rPr>
              <a:t>La </a:t>
            </a:r>
            <a:r>
              <a:rPr sz="2800" b="1" dirty="0">
                <a:latin typeface="Arial" panose="020B0604020202020204" pitchFamily="34" charset="0"/>
              </a:rPr>
              <a:t>pepsine</a:t>
            </a:r>
            <a:r>
              <a:rPr sz="2800" dirty="0">
                <a:latin typeface="Arial" panose="020B0604020202020204" pitchFamily="34" charset="0"/>
              </a:rPr>
              <a:t> coupe la molécule au niveau de l’extrémité N de l’aa : </a:t>
            </a:r>
            <a:r>
              <a:rPr sz="2800" b="1" dirty="0">
                <a:latin typeface="Arial" panose="020B0604020202020204" pitchFamily="34" charset="0"/>
              </a:rPr>
              <a:t>phénylalanine</a:t>
            </a:r>
            <a:r>
              <a:rPr sz="2800" dirty="0">
                <a:latin typeface="Arial" panose="020B0604020202020204" pitchFamily="34" charset="0"/>
              </a:rPr>
              <a:t>, </a:t>
            </a:r>
            <a:r>
              <a:rPr sz="2800" b="1" dirty="0">
                <a:latin typeface="Arial" panose="020B0604020202020204" pitchFamily="34" charset="0"/>
              </a:rPr>
              <a:t>tyrosine</a:t>
            </a:r>
            <a:r>
              <a:rPr sz="2800" dirty="0">
                <a:latin typeface="Arial" panose="020B0604020202020204" pitchFamily="34" charset="0"/>
              </a:rPr>
              <a:t>, </a:t>
            </a:r>
            <a:r>
              <a:rPr sz="2800" b="1" dirty="0">
                <a:latin typeface="Arial" panose="020B0604020202020204" pitchFamily="34" charset="0"/>
              </a:rPr>
              <a:t>tryptophane</a:t>
            </a:r>
            <a:r>
              <a:rPr sz="2800" dirty="0">
                <a:latin typeface="Arial" panose="020B0604020202020204" pitchFamily="34" charset="0"/>
              </a:rPr>
              <a:t>, </a:t>
            </a:r>
            <a:r>
              <a:rPr sz="2800" b="1" dirty="0">
                <a:latin typeface="Arial" panose="020B0604020202020204" pitchFamily="34" charset="0"/>
              </a:rPr>
              <a:t>leucine</a:t>
            </a:r>
            <a:r>
              <a:rPr sz="2800" dirty="0">
                <a:latin typeface="Arial" panose="020B0604020202020204" pitchFamily="34" charset="0"/>
              </a:rPr>
              <a:t>, </a:t>
            </a:r>
            <a:r>
              <a:rPr sz="2800" b="1" dirty="0">
                <a:latin typeface="Arial" panose="020B0604020202020204" pitchFamily="34" charset="0"/>
              </a:rPr>
              <a:t>acide</a:t>
            </a:r>
            <a:r>
              <a:rPr sz="2800" dirty="0">
                <a:latin typeface="Arial" panose="020B0604020202020204" pitchFamily="34" charset="0"/>
              </a:rPr>
              <a:t> </a:t>
            </a:r>
            <a:r>
              <a:rPr sz="2800" b="1" dirty="0">
                <a:latin typeface="Arial" panose="020B0604020202020204" pitchFamily="34" charset="0"/>
              </a:rPr>
              <a:t>aspartique</a:t>
            </a:r>
            <a:r>
              <a:rPr sz="2800" dirty="0">
                <a:latin typeface="Arial" panose="020B0604020202020204" pitchFamily="34" charset="0"/>
              </a:rPr>
              <a:t> ou </a:t>
            </a:r>
            <a:r>
              <a:rPr sz="2800" b="1" dirty="0">
                <a:latin typeface="Arial" panose="020B0604020202020204" pitchFamily="34" charset="0"/>
              </a:rPr>
              <a:t>acide</a:t>
            </a:r>
            <a:r>
              <a:rPr sz="2800" dirty="0">
                <a:latin typeface="Arial" panose="020B0604020202020204" pitchFamily="34" charset="0"/>
              </a:rPr>
              <a:t> </a:t>
            </a:r>
            <a:r>
              <a:rPr sz="2800" b="1" dirty="0">
                <a:latin typeface="Arial" panose="020B0604020202020204" pitchFamily="34" charset="0"/>
              </a:rPr>
              <a:t>glutamique</a:t>
            </a:r>
            <a:r>
              <a:rPr sz="2800" dirty="0">
                <a:latin typeface="Arial" panose="020B0604020202020204" pitchFamily="34" charset="0"/>
              </a:rPr>
              <a:t>, sauf si aa à gauche est une </a:t>
            </a:r>
            <a:r>
              <a:rPr sz="2800" b="1" dirty="0">
                <a:latin typeface="Arial" panose="020B0604020202020204" pitchFamily="34" charset="0"/>
              </a:rPr>
              <a:t>proline</a:t>
            </a:r>
            <a:r>
              <a:rPr sz="2800" dirty="0">
                <a:latin typeface="Arial" panose="020B0604020202020204" pitchFamily="34" charset="0"/>
              </a:rPr>
              <a:t>.</a:t>
            </a:r>
            <a:endParaRPr sz="2800" dirty="0">
              <a:latin typeface="Arial" panose="020B0604020202020204" pitchFamily="34" charset="0"/>
            </a:endParaRPr>
          </a:p>
          <a:p>
            <a:pPr algn="just"/>
            <a:endParaRPr sz="2800" dirty="0">
              <a:latin typeface="Arial" panose="020B0604020202020204" pitchFamily="34" charset="0"/>
            </a:endParaRPr>
          </a:p>
          <a:p>
            <a:pPr algn="just">
              <a:buFont typeface="Arial" panose="020B0604020202020204" pitchFamily="34" charset="0"/>
              <a:buChar char="•"/>
            </a:pPr>
            <a:r>
              <a:rPr sz="2800" dirty="0">
                <a:latin typeface="Arial" panose="020B0604020202020204" pitchFamily="34" charset="0"/>
              </a:rPr>
              <a:t>La </a:t>
            </a:r>
            <a:r>
              <a:rPr sz="2800" b="1" dirty="0">
                <a:latin typeface="Arial" panose="020B0604020202020204" pitchFamily="34" charset="0"/>
              </a:rPr>
              <a:t>Sa protéase</a:t>
            </a:r>
            <a:r>
              <a:rPr sz="2800" dirty="0">
                <a:latin typeface="Arial" panose="020B0604020202020204" pitchFamily="34" charset="0"/>
              </a:rPr>
              <a:t>: coupe la molécule au niveau du carbonyle de </a:t>
            </a:r>
            <a:r>
              <a:rPr sz="2800" b="1" dirty="0">
                <a:latin typeface="Arial" panose="020B0604020202020204" pitchFamily="34" charset="0"/>
              </a:rPr>
              <a:t>l'acide Aspartique</a:t>
            </a:r>
            <a:r>
              <a:rPr sz="2800" dirty="0">
                <a:latin typeface="Arial" panose="020B0604020202020204" pitchFamily="34" charset="0"/>
              </a:rPr>
              <a:t> et </a:t>
            </a:r>
            <a:r>
              <a:rPr sz="2800" b="1" dirty="0">
                <a:latin typeface="Arial" panose="020B0604020202020204" pitchFamily="34" charset="0"/>
              </a:rPr>
              <a:t>l'acide Glutamique</a:t>
            </a:r>
            <a:r>
              <a:rPr sz="2800" dirty="0">
                <a:latin typeface="Arial" panose="020B0604020202020204" pitchFamily="34" charset="0"/>
              </a:rPr>
              <a:t>.</a:t>
            </a:r>
            <a:endParaRPr sz="2800" dirty="0">
              <a:latin typeface="Arial" panose="020B0604020202020204" pitchFamily="34" charset="0"/>
            </a:endParaRPr>
          </a:p>
          <a:p>
            <a:pPr algn="just"/>
            <a:endParaRPr sz="2800" dirty="0">
              <a:latin typeface="Arial" panose="020B0604020202020204" pitchFamily="34" charset="0"/>
            </a:endParaRPr>
          </a:p>
          <a:p>
            <a:pPr algn="just"/>
            <a:r>
              <a:rPr sz="2800" dirty="0">
                <a:latin typeface="Arial" panose="020B0604020202020204" pitchFamily="34" charset="0"/>
              </a:rPr>
              <a:t>* La </a:t>
            </a:r>
            <a:r>
              <a:rPr sz="2800" b="1" dirty="0">
                <a:latin typeface="Arial" panose="020B0604020202020204" pitchFamily="34" charset="0"/>
              </a:rPr>
              <a:t>Fm protéase</a:t>
            </a:r>
            <a:r>
              <a:rPr sz="2800" dirty="0">
                <a:latin typeface="Arial" panose="020B0604020202020204" pitchFamily="34" charset="0"/>
              </a:rPr>
              <a:t>: coupe la molécule au niveau du carbonyle de la </a:t>
            </a:r>
            <a:r>
              <a:rPr sz="2800" b="1" dirty="0">
                <a:latin typeface="Arial" panose="020B0604020202020204" pitchFamily="34" charset="0"/>
              </a:rPr>
              <a:t>Proline</a:t>
            </a:r>
            <a:r>
              <a:rPr sz="2800" dirty="0">
                <a:latin typeface="Arial" panose="020B0604020202020204" pitchFamily="34" charset="0"/>
              </a:rPr>
              <a:t>.</a:t>
            </a:r>
            <a:endParaRPr sz="2800" dirty="0">
              <a:latin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698500" y="3024823"/>
            <a:ext cx="7499350" cy="1143000"/>
          </a:xfrm>
        </p:spPr>
        <p:txBody>
          <a:bodyPr vert="horz" wrap="square" lIns="91440" tIns="45720" rIns="91440" bIns="45720" numCol="1" anchor="ctr" anchorCtr="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sz="4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LES PROTEINES</a:t>
            </a:r>
            <a:br>
              <a:rPr kumimoji="0" lang="fr-FR" sz="4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br>
            <a:endParaRPr kumimoji="0" lang="fr-FR" sz="4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50165" y="309245"/>
            <a:ext cx="3919855" cy="663575"/>
          </a:xfrm>
        </p:spPr>
        <p:txBody>
          <a:bodyPr vert="horz" wrap="square" lIns="91440" tIns="45720" rIns="91440" bIns="45720" numCol="1" anchor="ctr" anchorCtr="0" compatLnSpc="1">
            <a:normAutofit fontScale="90000"/>
          </a:bodyPr>
          <a:lstStyle/>
          <a:p>
            <a:pPr marL="457200" marR="0" lvl="0" indent="-457200" algn="ctr"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fr-FR" sz="36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LES</a:t>
            </a:r>
            <a:r>
              <a:rPr kumimoji="0" lang="fr-FR"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 </a:t>
            </a:r>
            <a:r>
              <a:rPr kumimoji="0" lang="fr-FR" sz="36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PROTEINES</a:t>
            </a:r>
            <a:br>
              <a:rPr kumimoji="0" lang="fr-FR"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br>
            <a:endParaRPr kumimoji="0" lang="fr-FR" sz="3600" b="1" i="0"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81923" name="Rectangle 4"/>
          <p:cNvSpPr/>
          <p:nvPr/>
        </p:nvSpPr>
        <p:spPr>
          <a:xfrm>
            <a:off x="0" y="679450"/>
            <a:ext cx="9144000" cy="4892675"/>
          </a:xfrm>
          <a:prstGeom prst="rect">
            <a:avLst/>
          </a:prstGeom>
          <a:noFill/>
          <a:ln w="9525">
            <a:noFill/>
          </a:ln>
        </p:spPr>
        <p:txBody>
          <a:bodyPr>
            <a:spAutoFit/>
          </a:bodyPr>
          <a:p>
            <a:r>
              <a:rPr dirty="0">
                <a:latin typeface="Arial" panose="020B0604020202020204" pitchFamily="34" charset="0"/>
              </a:rPr>
              <a:t>• </a:t>
            </a:r>
            <a:r>
              <a:rPr b="1" dirty="0">
                <a:latin typeface="Arial" panose="020B0604020202020204" pitchFamily="34" charset="0"/>
              </a:rPr>
              <a:t>Les protéines sont une classe de molécules biologiques « de première importance » (du grec </a:t>
            </a:r>
            <a:r>
              <a:rPr b="1" i="1" dirty="0">
                <a:latin typeface="Arial" panose="020B0604020202020204" pitchFamily="34" charset="0"/>
              </a:rPr>
              <a:t>proteios</a:t>
            </a:r>
            <a:r>
              <a:rPr b="1" dirty="0">
                <a:latin typeface="Arial" panose="020B0604020202020204" pitchFamily="34" charset="0"/>
              </a:rPr>
              <a:t>).</a:t>
            </a:r>
            <a:br>
              <a:rPr b="1" dirty="0">
                <a:latin typeface="Arial" panose="020B0604020202020204" pitchFamily="34" charset="0"/>
              </a:rPr>
            </a:br>
            <a:r>
              <a:rPr b="1" dirty="0">
                <a:latin typeface="Arial" panose="020B0604020202020204" pitchFamily="34" charset="0"/>
              </a:rPr>
              <a:t>• Ce sont des macromolécules de type polymère composée</a:t>
            </a:r>
            <a:br>
              <a:rPr b="1" dirty="0">
                <a:latin typeface="Arial" panose="020B0604020202020204" pitchFamily="34" charset="0"/>
              </a:rPr>
            </a:br>
            <a:r>
              <a:rPr b="1" dirty="0">
                <a:latin typeface="Arial" panose="020B0604020202020204" pitchFamily="34" charset="0"/>
              </a:rPr>
              <a:t>d’une ou plusieurs chaînes d'acides aminés (chaines</a:t>
            </a:r>
            <a:br>
              <a:rPr b="1" dirty="0">
                <a:latin typeface="Arial" panose="020B0604020202020204" pitchFamily="34" charset="0"/>
              </a:rPr>
            </a:br>
            <a:r>
              <a:rPr b="1" dirty="0">
                <a:latin typeface="Arial" panose="020B0604020202020204" pitchFamily="34" charset="0"/>
              </a:rPr>
              <a:t>polypeptidiques). .</a:t>
            </a:r>
            <a:br>
              <a:rPr b="1" dirty="0">
                <a:latin typeface="Arial" panose="020B0604020202020204" pitchFamily="34" charset="0"/>
              </a:rPr>
            </a:br>
            <a:r>
              <a:rPr b="1" dirty="0">
                <a:latin typeface="Arial" panose="020B0604020202020204" pitchFamily="34" charset="0"/>
              </a:rPr>
              <a:t>• Les protéines (ou les protides) sont des éléments essentiels car elles ont des rôles très variés au sein d’une cellule et au sein d’un organisme:</a:t>
            </a:r>
            <a:br>
              <a:rPr b="1" dirty="0">
                <a:latin typeface="Arial" panose="020B0604020202020204" pitchFamily="34" charset="0"/>
              </a:rPr>
            </a:br>
            <a:r>
              <a:rPr b="1" dirty="0">
                <a:latin typeface="Arial" panose="020B0604020202020204" pitchFamily="34" charset="0"/>
              </a:rPr>
              <a:t>– un rôle structurel (l'actine),</a:t>
            </a:r>
            <a:br>
              <a:rPr b="1" dirty="0">
                <a:latin typeface="Arial" panose="020B0604020202020204" pitchFamily="34" charset="0"/>
              </a:rPr>
            </a:br>
            <a:r>
              <a:rPr b="1" dirty="0">
                <a:latin typeface="Arial" panose="020B0604020202020204" pitchFamily="34" charset="0"/>
              </a:rPr>
              <a:t>– un rôle catalytique (les enzymes),</a:t>
            </a:r>
            <a:br>
              <a:rPr b="1" dirty="0">
                <a:latin typeface="Arial" panose="020B0604020202020204" pitchFamily="34" charset="0"/>
              </a:rPr>
            </a:br>
            <a:r>
              <a:rPr b="1" dirty="0">
                <a:latin typeface="Arial" panose="020B0604020202020204" pitchFamily="34" charset="0"/>
              </a:rPr>
              <a:t>– un rôle de régulation de l'expression des gènes (les facteurs de transcription), etc.</a:t>
            </a:r>
            <a:br>
              <a:rPr b="1" dirty="0">
                <a:latin typeface="Arial" panose="020B0604020202020204" pitchFamily="34" charset="0"/>
              </a:rPr>
            </a:br>
            <a:endParaRPr dirty="0">
              <a:latin typeface="Arial" panose="020B0604020202020204" pitchFamily="34" charset="0"/>
            </a:endParaRPr>
          </a:p>
        </p:txBody>
      </p:sp>
      <p:sp>
        <p:nvSpPr>
          <p:cNvPr id="6" name="Espace réservé du contenu 2"/>
          <p:cNvSpPr>
            <a:spLocks noGrp="1"/>
          </p:cNvSpPr>
          <p:nvPr>
            <p:ph idx="1" hasCustomPrompt="1"/>
          </p:nvPr>
        </p:nvSpPr>
        <p:spPr>
          <a:xfrm>
            <a:off x="104775" y="5294313"/>
            <a:ext cx="8615363" cy="1563688"/>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Les protéines sont des polymères d'</a:t>
            </a:r>
            <a:r>
              <a:rPr kumimoji="0" lang="fr-FR" sz="28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une centaine d'acides aminés, reliés entre eux par des liaisons peptidiques. </a:t>
            </a:r>
            <a:endParaRPr kumimoji="0" lang="fr-FR" sz="2800" b="1" i="1"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charRg st="0" end="117"/>
                                            </p:txEl>
                                          </p:spTgt>
                                        </p:tgtEl>
                                        <p:attrNameLst>
                                          <p:attrName>style.visibility</p:attrName>
                                        </p:attrNameLst>
                                      </p:cBhvr>
                                      <p:to>
                                        <p:strVal val="visible"/>
                                      </p:to>
                                    </p:set>
                                    <p:animEffect transition="in" filter="checkerboard(across)">
                                      <p:cBhvr>
                                        <p:cTn id="7" dur="500"/>
                                        <p:tgtEl>
                                          <p:spTgt spid="6">
                                            <p:txEl>
                                              <p:charRg st="0"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0" y="285750"/>
            <a:ext cx="8858250" cy="178911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strike="noStrike" kern="0" cap="none" spc="0" normalizeH="0" baseline="0" noProof="0" dirty="0" smtClean="0">
                <a:ln>
                  <a:noFill/>
                </a:ln>
                <a:solidFill>
                  <a:srgbClr val="00FF00"/>
                </a:solidFill>
                <a:effectLst/>
                <a:uLnTx/>
                <a:uFillTx/>
                <a:latin typeface="+mn-lt"/>
                <a:ea typeface="MS PGothic" panose="020B0600070205080204" pitchFamily="34" charset="-128"/>
                <a:cs typeface="MS PGothic" panose="020B0600070205080204" pitchFamily="34" charset="-128"/>
              </a:rPr>
              <a:t>PROTEIN CLASSIFICATION</a:t>
            </a:r>
            <a:endParaRPr kumimoji="0" lang="fr-FR" sz="2400" b="1" strike="noStrike" kern="0" cap="none" spc="0" normalizeH="0" baseline="0" noProof="0" dirty="0" smtClean="0">
              <a:ln>
                <a:noFill/>
              </a:ln>
              <a:solidFill>
                <a:srgbClr val="00FF00"/>
              </a:solidFill>
              <a:effectLst/>
              <a:uLnTx/>
              <a:uFillTx/>
              <a:latin typeface="+mn-lt"/>
              <a:ea typeface="MS PGothic" panose="020B0600070205080204" pitchFamily="34" charset="-128"/>
              <a:cs typeface="MS PGothic" panose="020B0600070205080204" pitchFamily="34" charset="-128"/>
            </a:endParaRP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Ø"/>
              <a:defRPr/>
            </a:pPr>
            <a:r>
              <a:rPr kumimoji="0" lang="fr-FR" sz="2400" b="1" i="1"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Based on form</a:t>
            </a:r>
            <a:endParaRPr kumimoji="0" lang="fr-FR" sz="2400" b="1" i="1"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R="0" lvl="1"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defRPr/>
            </a:pPr>
            <a:r>
              <a:rPr kumimoji="0" lang="fr-FR" b="1" strike="noStrike" kern="0" cap="none" spc="0" normalizeH="0" baseline="0" noProof="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rPr>
              <a:t>Spheroproteins: </a:t>
            </a:r>
            <a:r>
              <a:rPr kumimoji="0" lang="fr-FR" b="1" strike="noStrike" kern="0" cap="none" spc="0" normalizeH="0" baseline="0" noProof="0" smtClean="0">
                <a:ln>
                  <a:noFill/>
                </a:ln>
                <a:effectLst>
                  <a:outerShdw blurRad="38100" dist="38100" dir="2700000" algn="tl">
                    <a:srgbClr val="000000"/>
                  </a:outerShdw>
                </a:effectLst>
                <a:uLnTx/>
                <a:uFillTx/>
                <a:latin typeface="+mn-lt"/>
                <a:ea typeface="MS PGothic" panose="020B0600070205080204" pitchFamily="34" charset="-128"/>
              </a:rPr>
              <a:t>Spherical, compact or globular proteins characterized by high solubility.</a:t>
            </a:r>
            <a:endParaRPr kumimoji="0" lang="fr-FR" b="1" strike="noStrike" kern="0" cap="none" spc="0" normalizeH="0" baseline="0" noProof="0" smtClean="0">
              <a:ln>
                <a:noFill/>
              </a:ln>
              <a:effectLst>
                <a:outerShdw blurRad="38100" dist="38100" dir="2700000" algn="tl">
                  <a:srgbClr val="000000"/>
                </a:outerShdw>
              </a:effectLst>
              <a:uLnTx/>
              <a:uFillTx/>
              <a:latin typeface="+mn-lt"/>
              <a:ea typeface="MS PGothic" panose="020B0600070205080204" pitchFamily="34" charset="-128"/>
            </a:endParaRPr>
          </a:p>
        </p:txBody>
      </p:sp>
      <p:pic>
        <p:nvPicPr>
          <p:cNvPr id="5" name="Picture 2"/>
          <p:cNvPicPr>
            <a:picLocks noChangeAspect="1"/>
          </p:cNvPicPr>
          <p:nvPr/>
        </p:nvPicPr>
        <p:blipFill>
          <a:blip r:embed="rId2"/>
          <a:stretch>
            <a:fillRect/>
          </a:stretch>
        </p:blipFill>
        <p:spPr>
          <a:xfrm>
            <a:off x="1588" y="2205038"/>
            <a:ext cx="9142412" cy="4652962"/>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315278" y="7620"/>
            <a:ext cx="8445500" cy="1584325"/>
          </a:xfrm>
        </p:spPr>
        <p:txBody>
          <a:bodyPr vert="horz" wrap="square" lIns="91440" tIns="45720" rIns="91440" bIns="45720" numCol="1" anchor="t" anchorCtr="0" compatLnSpc="1"/>
          <a:lstStyle/>
          <a:p>
            <a:pPr marL="365125" marR="0" lvl="2" indent="-282575" algn="l" defTabSz="914400" rtl="0" eaLnBrk="0" fontAlgn="base" latinLnBrk="0" hangingPunct="0">
              <a:lnSpc>
                <a:spcPct val="150000"/>
              </a:lnSpc>
              <a:spcBef>
                <a:spcPts val="600"/>
              </a:spcBef>
              <a:spcAft>
                <a:spcPct val="0"/>
              </a:spcAft>
              <a:buClr>
                <a:schemeClr val="accent1"/>
              </a:buClr>
              <a:buSzPct val="80000"/>
              <a:buFont typeface="Wingdings 2" panose="05020102010507070707" pitchFamily="18" charset="2"/>
              <a:buChar char=""/>
              <a:defRPr/>
            </a:pPr>
            <a:r>
              <a:rPr kumimoji="0" lang="fr-FR" sz="2400" b="1"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rPr>
              <a:t>Scleroproteins:</a:t>
            </a:r>
            <a:r>
              <a:rPr kumimoji="0" lang="fr-FR" sz="2400" b="1"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rPr>
              <a:t> Proteins typically in a stretched, elongated or fibrillar form, hence called fibrous proteins. They are characterized by low solubility.</a:t>
            </a:r>
            <a:endParaRPr kumimoji="0" lang="fr-FR" sz="2400" b="1"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endParaRPr>
          </a:p>
        </p:txBody>
      </p:sp>
      <p:pic>
        <p:nvPicPr>
          <p:cNvPr id="5" name="Picture 3"/>
          <p:cNvPicPr>
            <a:picLocks noChangeAspect="1"/>
          </p:cNvPicPr>
          <p:nvPr/>
        </p:nvPicPr>
        <p:blipFill>
          <a:blip r:embed="rId1"/>
          <a:stretch>
            <a:fillRect/>
          </a:stretch>
        </p:blipFill>
        <p:spPr>
          <a:xfrm>
            <a:off x="0" y="1843088"/>
            <a:ext cx="9144000" cy="5014912"/>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46062" y="1052513"/>
            <a:ext cx="9131300" cy="4800600"/>
          </a:xfrm>
        </p:spPr>
        <p:txBody>
          <a:bodyPr vert="horz" wrap="square" lIns="91440" tIns="45720" rIns="91440" bIns="45720" numCol="1" anchor="t" anchorCtr="0" compatLnSpc="1"/>
          <a:lstStyle/>
          <a:p>
            <a:pPr marR="0" lvl="2" algn="just" defTabSz="914400" rtl="0" eaLnBrk="0" fontAlgn="base" latinLnBrk="0" hangingPunct="0">
              <a:lnSpc>
                <a:spcPct val="100000"/>
              </a:lnSpc>
              <a:spcBef>
                <a:spcPct val="20000"/>
              </a:spcBef>
              <a:spcAft>
                <a:spcPct val="0"/>
              </a:spcAft>
              <a:buClr>
                <a:schemeClr val="accent2"/>
              </a:buClr>
              <a:buSzPct val="90000"/>
              <a:buFont typeface="Arial" panose="020B0604020202020204" pitchFamily="34" charset="0"/>
              <a:buChar char="•"/>
              <a:defRPr/>
            </a:pPr>
            <a:r>
              <a:rPr kumimoji="0" lang="fr-FR" sz="2800" b="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rPr>
              <a:t>Holoproteins:</a:t>
            </a:r>
            <a:r>
              <a:rPr kumimoji="0" lang="fr-FR" sz="2800" b="1"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rPr>
              <a:t> Simple proteins due to their exclusive composition of amino acids</a:t>
            </a:r>
            <a:endParaRPr kumimoji="0" lang="fr-FR" sz="2800" b="1"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endParaRPr>
          </a:p>
          <a:p>
            <a:pPr marL="1143000" marR="0" lvl="2" indent="-228600" algn="just"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buNone/>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endParaRPr>
          </a:p>
          <a:p>
            <a:pPr marR="0" lvl="2" algn="just" defTabSz="914400" rtl="0" eaLnBrk="0" fontAlgn="base" latinLnBrk="0" hangingPunct="0">
              <a:lnSpc>
                <a:spcPct val="100000"/>
              </a:lnSpc>
              <a:spcBef>
                <a:spcPct val="20000"/>
              </a:spcBef>
              <a:buClr>
                <a:schemeClr val="accent2"/>
              </a:buClr>
              <a:buSzPct val="90000"/>
              <a:buFont typeface="Arial" panose="020B0604020202020204" pitchFamily="34" charset="0"/>
              <a:buChar char="•"/>
              <a:defRPr/>
            </a:pPr>
            <a:r>
              <a:rPr kumimoji="0" lang="fr-FR" sz="2800" b="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n-ea"/>
              </a:rPr>
              <a:t>Heteroproteins:</a:t>
            </a:r>
            <a:r>
              <a:rPr kumimoji="0" lang="fr-FR" sz="2800" b="1"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n-ea"/>
              </a:rPr>
              <a:t> Complex proteins, since in addition to their protein part (amino acids), they are more or less tightly bound to another group that is either inorganic (metallic ions: Fe2+, Mg2+...) or organic (carbohydrates, lipids) called the prosthetic group.</a:t>
            </a:r>
            <a:endParaRPr kumimoji="0" lang="fr-FR" sz="2800" b="1"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n-ea"/>
            </a:endParaRPr>
          </a:p>
          <a:p>
            <a:pPr marL="1143000" marR="0" lvl="2" indent="-228600" algn="just" defTabSz="914400" rtl="0" eaLnBrk="0" fontAlgn="base" latinLnBrk="0" hangingPunct="0">
              <a:lnSpc>
                <a:spcPct val="100000"/>
              </a:lnSpc>
              <a:spcBef>
                <a:spcPct val="20000"/>
              </a:spcBef>
              <a:buClr>
                <a:schemeClr val="accent2"/>
              </a:buClr>
              <a:buSzPct val="90000"/>
              <a:buFont typeface="Arial" panose="020B0604020202020204" pitchFamily="34" charset="0"/>
              <a:buChar char="•"/>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n-ea"/>
            </a:endParaRPr>
          </a:p>
          <a:p>
            <a:pPr marL="1143000" marR="0" lvl="2" indent="-228600" algn="just"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2" name="Zone de texte 1"/>
          <p:cNvSpPr txBox="1"/>
          <p:nvPr/>
        </p:nvSpPr>
        <p:spPr>
          <a:xfrm>
            <a:off x="436880" y="69850"/>
            <a:ext cx="6456045" cy="583565"/>
          </a:xfrm>
          <a:prstGeom prst="rect">
            <a:avLst/>
          </a:prstGeom>
          <a:noFill/>
        </p:spPr>
        <p:txBody>
          <a:bodyPr wrap="square" rtlCol="0" anchor="t">
            <a:spAutoFit/>
          </a:bodyPr>
          <a:p>
            <a:pPr marL="742950" marR="0" lvl="1" indent="-285750" algn="just"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Ø"/>
              <a:defRPr/>
            </a:pPr>
            <a:r>
              <a:rPr lang="fr-FR" sz="3200" b="1" kern="0" noProof="0" dirty="0" smtClean="0">
                <a:ln>
                  <a:noFill/>
                </a:ln>
                <a:solidFill>
                  <a:srgbClr val="00FF00"/>
                </a:solidFill>
                <a:effectLst>
                  <a:outerShdw blurRad="38100" dist="38100" dir="2700000" algn="tl">
                    <a:srgbClr val="000000"/>
                  </a:outerShdw>
                </a:effectLst>
                <a:uLnTx/>
                <a:uFillTx/>
                <a:sym typeface="+mn-ea"/>
              </a:rPr>
              <a:t>According to composition</a:t>
            </a:r>
            <a:endParaRPr lang="fr-FR" altLang="en-US" sz="3200" b="1" kern="0" noProof="0" dirty="0" smtClean="0">
              <a:ln>
                <a:noFill/>
              </a:ln>
              <a:solidFill>
                <a:srgbClr val="00FF00"/>
              </a:solidFill>
              <a:effectLst>
                <a:outerShdw blurRad="38100" dist="38100" dir="2700000" algn="tl">
                  <a:srgbClr val="000000"/>
                </a:outerShdw>
              </a:effectLst>
              <a:uLnTx/>
              <a:uFillTx/>
              <a:sym typeface="+mn-e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186690" y="138430"/>
            <a:ext cx="8799830" cy="4800600"/>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32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Exemples d’hétéroprotéines</a:t>
            </a:r>
            <a:endPar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514350" marR="0" lvl="0" indent="-514350" algn="just" defTabSz="914400" rtl="0" eaLnBrk="0" fontAlgn="base" latinLnBrk="0" hangingPunct="0">
              <a:lnSpc>
                <a:spcPct val="100000"/>
              </a:lnSpc>
              <a:spcBef>
                <a:spcPct val="20000"/>
              </a:spcBef>
              <a:spcAft>
                <a:spcPct val="0"/>
              </a:spcAft>
              <a:buClr>
                <a:schemeClr val="hlink"/>
              </a:buClr>
              <a:buSzPct val="90000"/>
              <a:buFont typeface="+mj-lt"/>
              <a:buAutoNum type="arabicPeriod"/>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Nucléoprotéines : combinaison avec des   acides nucléiques.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514350" marR="0" lvl="0" indent="-51435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AutoNum type="arabicPeriod"/>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Lipoprotéines: liaison avec des lipides neutres, du cholestérol, des phospholipides: ß</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514350" marR="0" lvl="0" indent="-51435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AutoNum type="arabicPeriod"/>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Glycoprotéines (4% glucides) et </a:t>
            </a:r>
            <a:r>
              <a:rPr kumimoji="0" lang="fr-FR" sz="28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mucoprotéines</a:t>
            </a: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(&gt;4% glucides): liaison avec un glucide</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514350" marR="0" lvl="0" indent="-51435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AutoNum type="arabicPeriod"/>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Phosphoprotéines: sérine et thréonine estérifiées par un groupement phosphate: les caséines des laits avec environ 4% de phosphate.</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514350" marR="0" lvl="0" indent="-51435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AutoNum type="arabicPeriod"/>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Métalloprotéines liées à un métal ou un sel.</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1143000" marR="0" lvl="2" indent="-228600" algn="just"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0" y="0"/>
            <a:ext cx="8929688" cy="3500438"/>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1" u="sng"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STRUCTURE DES PROTEINES</a:t>
            </a:r>
            <a:endParaRPr kumimoji="0" lang="fr-FR" sz="28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La structure spatiale (tridimensionnelle) des protéines sont la clé de leurs fonctions. La structure des protéines est définie à plusieurs niveaux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742950" marR="0" lvl="1" indent="-285750" algn="just"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Ø"/>
              <a:defRPr/>
            </a:pPr>
            <a:r>
              <a:rPr kumimoji="0" lang="fr-FR" sz="2400" b="1" i="1" u="sng" strike="noStrike" kern="0" cap="none" spc="0" normalizeH="0" baseline="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structure primaire</a:t>
            </a:r>
            <a:endParaRPr kumimoji="0" lang="fr-FR" sz="2400" b="1" i="0" u="sng" strike="noStrike" kern="0" cap="none" spc="0" normalizeH="0" baseline="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Elle est définie par la composition et l'enchaînement des aminoacides</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pic>
        <p:nvPicPr>
          <p:cNvPr id="123907" name="Picture 3"/>
          <p:cNvPicPr>
            <a:picLocks noChangeAspect="1"/>
          </p:cNvPicPr>
          <p:nvPr/>
        </p:nvPicPr>
        <p:blipFill>
          <a:blip r:embed="rId2"/>
          <a:stretch>
            <a:fillRect/>
          </a:stretch>
        </p:blipFill>
        <p:spPr>
          <a:xfrm>
            <a:off x="0" y="0"/>
            <a:ext cx="9144000" cy="685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diamond(in)">
                                      <p:cBhvr>
                                        <p:cTn id="7" dur="1000"/>
                                        <p:tgtEl>
                                          <p:spTgt spid="12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067" name="Picture 2"/>
          <p:cNvPicPr>
            <a:picLocks noChangeAspect="1"/>
          </p:cNvPicPr>
          <p:nvPr/>
        </p:nvPicPr>
        <p:blipFill>
          <a:blip r:embed="rId1"/>
          <a:stretch>
            <a:fillRect/>
          </a:stretch>
        </p:blipFill>
        <p:spPr>
          <a:xfrm>
            <a:off x="6248400" y="228600"/>
            <a:ext cx="2244725" cy="6381750"/>
          </a:xfrm>
          <a:prstGeom prst="rect">
            <a:avLst/>
          </a:prstGeom>
          <a:noFill/>
          <a:ln w="9360" cap="flat" cmpd="sng">
            <a:solidFill>
              <a:srgbClr val="FF3300"/>
            </a:solidFill>
            <a:prstDash val="solid"/>
            <a:miter/>
            <a:headEnd type="none" w="med" len="med"/>
            <a:tailEnd type="none" w="med" len="med"/>
          </a:ln>
        </p:spPr>
      </p:pic>
      <p:grpSp>
        <p:nvGrpSpPr>
          <p:cNvPr id="2" name="Group 3"/>
          <p:cNvGrpSpPr/>
          <p:nvPr/>
        </p:nvGrpSpPr>
        <p:grpSpPr>
          <a:xfrm>
            <a:off x="1571625" y="344488"/>
            <a:ext cx="5768975" cy="2141537"/>
            <a:chOff x="990" y="217"/>
            <a:chExt cx="3634" cy="1349"/>
          </a:xfrm>
        </p:grpSpPr>
        <p:sp>
          <p:nvSpPr>
            <p:cNvPr id="88076" name="Oval 4"/>
            <p:cNvSpPr/>
            <p:nvPr/>
          </p:nvSpPr>
          <p:spPr>
            <a:xfrm>
              <a:off x="4385" y="217"/>
              <a:ext cx="240" cy="240"/>
            </a:xfrm>
            <a:prstGeom prst="ellipse">
              <a:avLst/>
            </a:prstGeom>
            <a:noFill/>
            <a:ln w="38160" cap="flat" cmpd="sng">
              <a:solidFill>
                <a:srgbClr val="FF3300"/>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88077" name="Text Box 5"/>
            <p:cNvSpPr txBox="1"/>
            <p:nvPr/>
          </p:nvSpPr>
          <p:spPr>
            <a:xfrm>
              <a:off x="990" y="1277"/>
              <a:ext cx="2216" cy="290"/>
            </a:xfrm>
            <a:prstGeom prst="rect">
              <a:avLst/>
            </a:prstGeom>
            <a:solidFill>
              <a:srgbClr val="008000"/>
            </a:solidFill>
            <a:ln w="9525">
              <a:noFill/>
            </a:ln>
          </p:spPr>
          <p:txBody>
            <a:bodyPr wrap="none" lIns="90000" tIns="46800" rIns="90000" bIns="46800">
              <a:spAutoFit/>
            </a:bodyPr>
            <a:p>
              <a:pPr defTabSz="914400">
                <a:spcBef>
                  <a:spcPts val="1500"/>
                </a:spcBef>
                <a:buClr>
                  <a:srgbClr val="FFFF00"/>
                </a:buCl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GB" altLang="x-none" dirty="0">
                  <a:solidFill>
                    <a:srgbClr val="FFFF00"/>
                  </a:solidFill>
                  <a:latin typeface="Arial" panose="020B0604020202020204" pitchFamily="34" charset="0"/>
                </a:rPr>
                <a:t>1er acide aminé (Lysine)</a:t>
              </a:r>
              <a:endParaRPr lang="en-GB" altLang="x-none" dirty="0">
                <a:solidFill>
                  <a:srgbClr val="FFFF00"/>
                </a:solidFill>
                <a:latin typeface="Arial" panose="020B0604020202020204" pitchFamily="34" charset="0"/>
              </a:endParaRPr>
            </a:p>
          </p:txBody>
        </p:sp>
        <p:sp>
          <p:nvSpPr>
            <p:cNvPr id="88078" name="Line 6"/>
            <p:cNvSpPr/>
            <p:nvPr/>
          </p:nvSpPr>
          <p:spPr>
            <a:xfrm flipV="1">
              <a:off x="2931" y="461"/>
              <a:ext cx="1414" cy="810"/>
            </a:xfrm>
            <a:prstGeom prst="line">
              <a:avLst/>
            </a:prstGeom>
            <a:ln w="38160" cap="flat" cmpd="sng">
              <a:solidFill>
                <a:srgbClr val="FF3300"/>
              </a:solidFill>
              <a:prstDash val="solid"/>
              <a:miter/>
              <a:headEnd type="none" w="med" len="med"/>
              <a:tailEnd type="triangle" w="med" len="med"/>
            </a:ln>
          </p:spPr>
        </p:sp>
      </p:grpSp>
      <p:grpSp>
        <p:nvGrpSpPr>
          <p:cNvPr id="3" name="Group 7"/>
          <p:cNvGrpSpPr/>
          <p:nvPr/>
        </p:nvGrpSpPr>
        <p:grpSpPr>
          <a:xfrm>
            <a:off x="1274763" y="4572000"/>
            <a:ext cx="6559550" cy="1835150"/>
            <a:chOff x="803" y="2880"/>
            <a:chExt cx="4132" cy="1156"/>
          </a:xfrm>
        </p:grpSpPr>
        <p:sp>
          <p:nvSpPr>
            <p:cNvPr id="88073" name="Text Box 8"/>
            <p:cNvSpPr txBox="1"/>
            <p:nvPr/>
          </p:nvSpPr>
          <p:spPr>
            <a:xfrm>
              <a:off x="803" y="2880"/>
              <a:ext cx="2481" cy="290"/>
            </a:xfrm>
            <a:prstGeom prst="rect">
              <a:avLst/>
            </a:prstGeom>
            <a:solidFill>
              <a:srgbClr val="008000"/>
            </a:solidFill>
            <a:ln w="9525">
              <a:noFill/>
            </a:ln>
          </p:spPr>
          <p:txBody>
            <a:bodyPr wrap="none" lIns="90000" tIns="46800" rIns="90000" bIns="46800">
              <a:spAutoFit/>
            </a:bodyPr>
            <a:p>
              <a:pPr defTabSz="914400">
                <a:spcBef>
                  <a:spcPts val="1500"/>
                </a:spcBef>
                <a:buClr>
                  <a:srgbClr val="FFFF00"/>
                </a:buCl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GB" altLang="x-none" dirty="0">
                  <a:solidFill>
                    <a:srgbClr val="FFFF00"/>
                  </a:solidFill>
                  <a:latin typeface="Arial" panose="020B0604020202020204" pitchFamily="34" charset="0"/>
                </a:rPr>
                <a:t>129e acide aminé (Leucine)</a:t>
              </a:r>
              <a:endParaRPr lang="en-GB" altLang="x-none" dirty="0">
                <a:solidFill>
                  <a:srgbClr val="FFFF00"/>
                </a:solidFill>
                <a:latin typeface="Arial" panose="020B0604020202020204" pitchFamily="34" charset="0"/>
              </a:endParaRPr>
            </a:p>
          </p:txBody>
        </p:sp>
        <p:sp>
          <p:nvSpPr>
            <p:cNvPr id="88074" name="Oval 9"/>
            <p:cNvSpPr/>
            <p:nvPr/>
          </p:nvSpPr>
          <p:spPr>
            <a:xfrm>
              <a:off x="4696" y="3788"/>
              <a:ext cx="240" cy="249"/>
            </a:xfrm>
            <a:prstGeom prst="ellipse">
              <a:avLst/>
            </a:prstGeom>
            <a:noFill/>
            <a:ln w="38160" cap="flat" cmpd="sng">
              <a:solidFill>
                <a:srgbClr val="FF3300"/>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88075" name="Line 10"/>
            <p:cNvSpPr/>
            <p:nvPr/>
          </p:nvSpPr>
          <p:spPr>
            <a:xfrm>
              <a:off x="3051" y="3172"/>
              <a:ext cx="1637" cy="651"/>
            </a:xfrm>
            <a:prstGeom prst="line">
              <a:avLst/>
            </a:prstGeom>
            <a:ln w="38160" cap="flat" cmpd="sng">
              <a:solidFill>
                <a:srgbClr val="FF3300"/>
              </a:solidFill>
              <a:prstDash val="solid"/>
              <a:miter/>
              <a:headEnd type="none" w="med" len="med"/>
              <a:tailEnd type="triangle" w="med" len="med"/>
            </a:ln>
          </p:spPr>
        </p:sp>
      </p:grpSp>
      <p:sp>
        <p:nvSpPr>
          <p:cNvPr id="88070" name="Text Box 11"/>
          <p:cNvSpPr txBox="1"/>
          <p:nvPr/>
        </p:nvSpPr>
        <p:spPr>
          <a:xfrm>
            <a:off x="6350" y="5526405"/>
            <a:ext cx="6241415" cy="1339215"/>
          </a:xfrm>
          <a:prstGeom prst="rect">
            <a:avLst/>
          </a:prstGeom>
          <a:noFill/>
          <a:ln w="9525">
            <a:noFill/>
          </a:ln>
        </p:spPr>
        <p:txBody>
          <a:bodyPr wrap="square" lIns="90000" tIns="46800" rIns="90000" bIns="46800">
            <a:spAutoFit/>
          </a:bodyPr>
          <a:p>
            <a:pPr marL="457200" indent="-457200" defTabSz="914400">
              <a:spcBef>
                <a:spcPts val="1500"/>
              </a:spcBef>
              <a:buClr>
                <a:srgbClr val="CC3300"/>
              </a:buClr>
              <a:buFont typeface="Wingdings" panose="05000000000000000000" charset="0"/>
              <a:buChar char="Ø"/>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GB" altLang="x-none" sz="2700" b="1" dirty="0">
                <a:latin typeface="Arial" panose="020B0604020202020204" pitchFamily="34" charset="0"/>
              </a:rPr>
              <a:t>Primary structure of the protein = the order in which amino acids are arranged.</a:t>
            </a:r>
            <a:endParaRPr lang="en-GB" altLang="x-none" sz="2700" b="1" dirty="0">
              <a:latin typeface="Arial" panose="020B0604020202020204" pitchFamily="34" charset="0"/>
            </a:endParaRPr>
          </a:p>
        </p:txBody>
      </p:sp>
      <p:sp>
        <p:nvSpPr>
          <p:cNvPr id="88071" name="Text Box 12"/>
          <p:cNvSpPr txBox="1"/>
          <p:nvPr/>
        </p:nvSpPr>
        <p:spPr>
          <a:xfrm>
            <a:off x="1554163" y="2530475"/>
            <a:ext cx="3551237" cy="463550"/>
          </a:xfrm>
          <a:prstGeom prst="rect">
            <a:avLst/>
          </a:prstGeom>
          <a:noFill/>
          <a:ln w="9525">
            <a:noFill/>
          </a:ln>
        </p:spPr>
        <p:txBody>
          <a:bodyPr lIns="90000" tIns="46800" rIns="90000" bIns="46800">
            <a:spAutoFit/>
          </a:bodyPr>
          <a:p>
            <a:pPr defTabSz="914400">
              <a:spcBef>
                <a:spcPts val="1125"/>
              </a:spcBef>
              <a:buClr>
                <a:srgbClr val="003399"/>
              </a:buCl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GB" altLang="x-none" dirty="0">
                <a:solidFill>
                  <a:srgbClr val="00FF00"/>
                </a:solidFill>
                <a:latin typeface="Arial" panose="020B0604020202020204" pitchFamily="34" charset="0"/>
              </a:rPr>
              <a:t>Extrémité NH2</a:t>
            </a:r>
            <a:endParaRPr lang="en-GB" altLang="x-none" dirty="0">
              <a:solidFill>
                <a:srgbClr val="00FF00"/>
              </a:solidFill>
              <a:latin typeface="Arial" panose="020B0604020202020204" pitchFamily="34" charset="0"/>
            </a:endParaRPr>
          </a:p>
        </p:txBody>
      </p:sp>
      <p:sp>
        <p:nvSpPr>
          <p:cNvPr id="88072" name="Text Box 13"/>
          <p:cNvSpPr txBox="1"/>
          <p:nvPr/>
        </p:nvSpPr>
        <p:spPr>
          <a:xfrm>
            <a:off x="1265238" y="5075238"/>
            <a:ext cx="3551237" cy="463550"/>
          </a:xfrm>
          <a:prstGeom prst="rect">
            <a:avLst/>
          </a:prstGeom>
          <a:noFill/>
          <a:ln w="9525">
            <a:noFill/>
          </a:ln>
        </p:spPr>
        <p:txBody>
          <a:bodyPr lIns="90000" tIns="46800" rIns="90000" bIns="46800">
            <a:spAutoFit/>
          </a:bodyPr>
          <a:p>
            <a:pPr defTabSz="914400">
              <a:spcBef>
                <a:spcPts val="1125"/>
              </a:spcBef>
              <a:buClr>
                <a:srgbClr val="003399"/>
              </a:buCl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GB" altLang="x-none" dirty="0">
                <a:solidFill>
                  <a:srgbClr val="00FF00"/>
                </a:solidFill>
                <a:latin typeface="Arial" panose="020B0604020202020204" pitchFamily="34" charset="0"/>
              </a:rPr>
              <a:t>Extrémité -COOH </a:t>
            </a:r>
            <a:endParaRPr lang="en-GB" altLang="x-none" dirty="0">
              <a:solidFill>
                <a:srgbClr val="00FF00"/>
              </a:solidFill>
              <a:latin typeface="Arial" panose="020B0604020202020204" pitchFamily="34" charset="0"/>
            </a:endParaRPr>
          </a:p>
        </p:txBody>
      </p:sp>
      <p:sp>
        <p:nvSpPr>
          <p:cNvPr id="5" name="Zone de texte 4"/>
          <p:cNvSpPr txBox="1"/>
          <p:nvPr/>
        </p:nvSpPr>
        <p:spPr>
          <a:xfrm>
            <a:off x="25400" y="228600"/>
            <a:ext cx="6223635" cy="922020"/>
          </a:xfrm>
          <a:prstGeom prst="rect">
            <a:avLst/>
          </a:prstGeom>
        </p:spPr>
        <p:txBody>
          <a:bodyPr wrap="square">
            <a:spAutoFit/>
          </a:bodyPr>
          <a:p>
            <a:pPr marL="457200" indent="-457200">
              <a:buFont typeface="Wingdings" panose="05000000000000000000" charset="0"/>
              <a:buChar char="Ø"/>
            </a:pPr>
            <a:r>
              <a:rPr sz="2700" b="1"/>
              <a:t>The primary structure of proteins </a:t>
            </a:r>
            <a:endParaRPr sz="2700" b="1"/>
          </a:p>
          <a:p>
            <a:r>
              <a:rPr lang="fr-FR" sz="2700" b="1"/>
              <a:t>      </a:t>
            </a:r>
            <a:r>
              <a:rPr sz="2700" b="1"/>
              <a:t>Ex. lysozyme: 129 amino acids</a:t>
            </a:r>
            <a:endParaRPr sz="27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0-#ppt_w/2"/>
                                          </p:val>
                                        </p:tav>
                                        <p:tav>
                                          <p:val>
                                            <p:strVal val="#ppt_x"/>
                                          </p:val>
                                        </p:tav>
                                      </p:tavLst>
                                    </p:anim>
                                    <p:anim calcmode="lin" valueType="num">
                                      <p:cBhvr>
                                        <p:cTn id="8" dur="500" fill="hold"/>
                                        <p:tgtEl>
                                          <p:spTgt spid="2"/>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100000">
                                          <p:val>
                                            <p:strVal val="0-#ppt_w/2"/>
                                          </p:val>
                                        </p:tav>
                                        <p:tav>
                                          <p:val>
                                            <p:strVal val="#ppt_x"/>
                                          </p:val>
                                        </p:tav>
                                      </p:tavLst>
                                    </p:anim>
                                    <p:anim calcmode="lin" valueType="num">
                                      <p:cBhvr>
                                        <p:cTn id="14" dur="500" fill="hold"/>
                                        <p:tgtEl>
                                          <p:spTgt spid="3"/>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p:nvPr/>
        </p:nvSpPr>
        <p:spPr>
          <a:xfrm>
            <a:off x="152400" y="-635000"/>
            <a:ext cx="8991600" cy="830263"/>
          </a:xfrm>
          <a:prstGeom prst="rect">
            <a:avLst/>
          </a:prstGeom>
          <a:noFill/>
          <a:ln w="9525">
            <a:noFill/>
          </a:ln>
        </p:spPr>
        <p:txBody>
          <a:bodyPr>
            <a:spAutoFit/>
          </a:bodyPr>
          <a:p>
            <a:endParaRPr dirty="0">
              <a:latin typeface="Arial" panose="020B0604020202020204" pitchFamily="34" charset="0"/>
            </a:endParaRPr>
          </a:p>
          <a:p>
            <a:endParaRPr dirty="0">
              <a:latin typeface="Arial" panose="020B0604020202020204" pitchFamily="34" charset="0"/>
            </a:endParaRPr>
          </a:p>
        </p:txBody>
      </p:sp>
      <p:sp>
        <p:nvSpPr>
          <p:cNvPr id="10243" name="Rectangle 4"/>
          <p:cNvSpPr/>
          <p:nvPr/>
        </p:nvSpPr>
        <p:spPr>
          <a:xfrm>
            <a:off x="152400" y="1572895"/>
            <a:ext cx="8818880" cy="4154170"/>
          </a:xfrm>
          <a:prstGeom prst="rect">
            <a:avLst/>
          </a:prstGeom>
          <a:noFill/>
          <a:ln w="9525">
            <a:noFill/>
          </a:ln>
        </p:spPr>
        <p:txBody>
          <a:bodyPr wrap="square">
            <a:spAutoFit/>
          </a:bodyPr>
          <a:p>
            <a:r>
              <a:rPr dirty="0">
                <a:solidFill>
                  <a:srgbClr val="00FF00"/>
                </a:solidFill>
                <a:latin typeface="Arial" panose="020B0604020202020204" pitchFamily="34" charset="0"/>
              </a:rPr>
              <a:t>• </a:t>
            </a:r>
            <a:r>
              <a:rPr b="1" dirty="0">
                <a:solidFill>
                  <a:srgbClr val="00FF00"/>
                </a:solidFill>
                <a:latin typeface="Arial" panose="020B0604020202020204" pitchFamily="34" charset="0"/>
              </a:rPr>
              <a:t>Neu</a:t>
            </a:r>
            <a:r>
              <a:rPr lang="fr-FR" b="1" dirty="0">
                <a:solidFill>
                  <a:srgbClr val="00FF00"/>
                </a:solidFill>
                <a:latin typeface="Arial" panose="020B0604020202020204" pitchFamily="34" charset="0"/>
              </a:rPr>
              <a:t>tral</a:t>
            </a:r>
            <a:r>
              <a:rPr dirty="0">
                <a:solidFill>
                  <a:srgbClr val="00FF00"/>
                </a:solidFill>
                <a:latin typeface="Arial" panose="020B0604020202020204" pitchFamily="34" charset="0"/>
              </a:rPr>
              <a:t>: </a:t>
            </a:r>
            <a:r>
              <a:rPr lang="en-US" altLang="fr-FR" dirty="0">
                <a:latin typeface="Arial" panose="020B0604020202020204" pitchFamily="34" charset="0"/>
              </a:rPr>
              <a:t>an amino group, a carboxyl group and a side chain:</a:t>
            </a:r>
            <a:endParaRPr lang="en-US" altLang="fr-FR" dirty="0">
              <a:latin typeface="Arial" panose="020B0604020202020204" pitchFamily="34" charset="0"/>
            </a:endParaRPr>
          </a:p>
          <a:p>
            <a:pPr marL="342900" indent="-342900">
              <a:buFont typeface="Arial" panose="020B0604020202020204" pitchFamily="34" charset="0"/>
              <a:buChar char="•"/>
            </a:pPr>
            <a:r>
              <a:rPr lang="en-US" altLang="fr-FR" dirty="0">
                <a:latin typeface="Arial" panose="020B0604020202020204" pitchFamily="34" charset="0"/>
              </a:rPr>
              <a:t>Aliphatic</a:t>
            </a:r>
            <a:endParaRPr lang="en-US" altLang="fr-FR" dirty="0">
              <a:latin typeface="Arial" panose="020B0604020202020204" pitchFamily="34" charset="0"/>
            </a:endParaRPr>
          </a:p>
          <a:p>
            <a:pPr marL="342900" indent="-342900">
              <a:buFont typeface="Arial" panose="020B0604020202020204" pitchFamily="34" charset="0"/>
              <a:buChar char="•"/>
            </a:pPr>
            <a:r>
              <a:rPr lang="en-US" altLang="fr-FR" dirty="0">
                <a:latin typeface="Arial" panose="020B0604020202020204" pitchFamily="34" charset="0"/>
              </a:rPr>
              <a:t>Hydroxylated</a:t>
            </a:r>
            <a:endParaRPr lang="en-US" altLang="fr-FR" dirty="0">
              <a:latin typeface="Arial" panose="020B0604020202020204" pitchFamily="34" charset="0"/>
            </a:endParaRPr>
          </a:p>
          <a:p>
            <a:pPr marL="342900" indent="-342900">
              <a:buFont typeface="Arial" panose="020B0604020202020204" pitchFamily="34" charset="0"/>
              <a:buChar char="•"/>
            </a:pPr>
            <a:r>
              <a:rPr lang="en-US" altLang="fr-FR" dirty="0">
                <a:latin typeface="Arial" panose="020B0604020202020204" pitchFamily="34" charset="0"/>
              </a:rPr>
              <a:t>Sulfured</a:t>
            </a:r>
            <a:endParaRPr lang="en-US" altLang="fr-FR" dirty="0">
              <a:latin typeface="Arial" panose="020B0604020202020204" pitchFamily="34" charset="0"/>
            </a:endParaRPr>
          </a:p>
          <a:p>
            <a:pPr marL="342900" indent="-342900">
              <a:buFont typeface="Arial" panose="020B0604020202020204" pitchFamily="34" charset="0"/>
              <a:buChar char="•"/>
            </a:pPr>
            <a:r>
              <a:rPr lang="en-US" altLang="fr-FR" dirty="0">
                <a:latin typeface="Arial" panose="020B0604020202020204" pitchFamily="34" charset="0"/>
              </a:rPr>
              <a:t>With aromatic ring</a:t>
            </a:r>
            <a:endParaRPr lang="en-US" altLang="fr-FR" dirty="0">
              <a:latin typeface="Arial" panose="020B0604020202020204" pitchFamily="34" charset="0"/>
            </a:endParaRPr>
          </a:p>
          <a:p>
            <a:pPr marL="342900" indent="-342900">
              <a:buFont typeface="Arial" panose="020B0604020202020204" pitchFamily="34" charset="0"/>
              <a:buChar char="•"/>
            </a:pPr>
            <a:r>
              <a:rPr lang="en-US" altLang="fr-FR" dirty="0">
                <a:latin typeface="Arial" panose="020B0604020202020204" pitchFamily="34" charset="0"/>
              </a:rPr>
              <a:t>Cyclic</a:t>
            </a:r>
            <a:endParaRPr lang="en-US" altLang="fr-FR" dirty="0">
              <a:latin typeface="Arial" panose="020B0604020202020204" pitchFamily="34" charset="0"/>
            </a:endParaRPr>
          </a:p>
          <a:p>
            <a:br>
              <a:rPr dirty="0">
                <a:latin typeface="Arial" panose="020B0604020202020204" pitchFamily="34" charset="0"/>
              </a:rPr>
            </a:br>
            <a:r>
              <a:rPr dirty="0">
                <a:solidFill>
                  <a:srgbClr val="00FF00"/>
                </a:solidFill>
                <a:latin typeface="Arial" panose="020B0604020202020204" pitchFamily="34" charset="0"/>
              </a:rPr>
              <a:t>• </a:t>
            </a:r>
            <a:r>
              <a:rPr b="1" dirty="0">
                <a:solidFill>
                  <a:srgbClr val="00FF00"/>
                </a:solidFill>
                <a:latin typeface="Arial" panose="020B0604020202020204" pitchFamily="34" charset="0"/>
              </a:rPr>
              <a:t>Acidic:</a:t>
            </a:r>
            <a:r>
              <a:rPr lang="en-US" altLang="fr-FR" dirty="0">
                <a:latin typeface="Arial" panose="020B0604020202020204" pitchFamily="34" charset="0"/>
              </a:rPr>
              <a:t> an amino group, a carboxyl group and a carboxylated side chain</a:t>
            </a:r>
            <a:endParaRPr lang="en-US" altLang="fr-FR" dirty="0">
              <a:latin typeface="Arial" panose="020B0604020202020204" pitchFamily="34" charset="0"/>
            </a:endParaRPr>
          </a:p>
          <a:p>
            <a:br>
              <a:rPr dirty="0">
                <a:latin typeface="Arial" panose="020B0604020202020204" pitchFamily="34" charset="0"/>
              </a:rPr>
            </a:br>
            <a:r>
              <a:rPr sz="2400" dirty="0">
                <a:solidFill>
                  <a:srgbClr val="00FF00"/>
                </a:solidFill>
                <a:latin typeface="Arial" panose="020B0604020202020204" pitchFamily="34" charset="0"/>
              </a:rPr>
              <a:t>•</a:t>
            </a:r>
            <a:r>
              <a:rPr lang="fr-FR" sz="2400" dirty="0">
                <a:solidFill>
                  <a:srgbClr val="00FF00"/>
                </a:solidFill>
                <a:latin typeface="Arial" panose="020B0604020202020204" pitchFamily="34" charset="0"/>
              </a:rPr>
              <a:t> </a:t>
            </a:r>
            <a:r>
              <a:rPr b="1" dirty="0">
                <a:solidFill>
                  <a:srgbClr val="00FF00"/>
                </a:solidFill>
                <a:latin typeface="Arial" panose="020B0604020202020204" pitchFamily="34" charset="0"/>
              </a:rPr>
              <a:t>Basic:</a:t>
            </a:r>
            <a:r>
              <a:rPr lang="en-US" altLang="fr-FR" dirty="0">
                <a:latin typeface="Arial" panose="020B0604020202020204" pitchFamily="34" charset="0"/>
              </a:rPr>
              <a:t> an amino group, a carboxyl group and basic side chain</a:t>
            </a:r>
            <a:endParaRPr lang="en-US" altLang="fr-FR" dirty="0">
              <a:latin typeface="Arial" panose="020B0604020202020204" pitchFamily="34" charset="0"/>
            </a:endParaRPr>
          </a:p>
        </p:txBody>
      </p:sp>
      <p:sp>
        <p:nvSpPr>
          <p:cNvPr id="6" name="Rectangle 5"/>
          <p:cNvSpPr/>
          <p:nvPr/>
        </p:nvSpPr>
        <p:spPr>
          <a:xfrm>
            <a:off x="215900" y="19050"/>
            <a:ext cx="8928100" cy="581025"/>
          </a:xfrm>
          <a:prstGeom prst="rect">
            <a:avLst/>
          </a:prstGeom>
        </p:spPr>
        <p:txBody>
          <a:bodyPr>
            <a:no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sz="3200" b="1" i="0" u="none" strike="noStrike" kern="1200" cap="none" spc="0" normalizeH="0" baseline="0" dirty="0">
                <a:solidFill>
                  <a:srgbClr val="00FF00"/>
                </a:solidFill>
                <a:latin typeface="Arial" panose="020B0604020202020204" pitchFamily="34" charset="0"/>
                <a:ea typeface="MS PGothic" panose="020B0600070205080204" pitchFamily="34" charset="-128"/>
              </a:rPr>
              <a:t>Classification  </a:t>
            </a:r>
            <a:b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br>
            <a:endParaRPr kumimoji="0" lang="fr-FR" sz="28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2" name="Zone de texte 1"/>
          <p:cNvSpPr txBox="1"/>
          <p:nvPr/>
        </p:nvSpPr>
        <p:spPr>
          <a:xfrm>
            <a:off x="153670" y="610870"/>
            <a:ext cx="8989695" cy="561340"/>
          </a:xfrm>
          <a:prstGeom prst="rect">
            <a:avLst/>
          </a:prstGeom>
          <a:noFill/>
        </p:spPr>
        <p:txBody>
          <a:bodyPr wrap="square" rtlCol="0">
            <a:noAutofit/>
          </a:bodyPr>
          <a:p>
            <a:pPr marL="457200" indent="-457200">
              <a:buFont typeface="Arial" panose="020B0604020202020204" pitchFamily="34" charset="0"/>
              <a:buChar char="•"/>
            </a:pPr>
            <a:r>
              <a:rPr sz="2800" noProof="0">
                <a:ln>
                  <a:noFill/>
                </a:ln>
                <a:solidFill>
                  <a:srgbClr val="00FF00"/>
                </a:solidFill>
                <a:effectLst>
                  <a:outerShdw blurRad="38100" dist="38100" dir="2700000" algn="tl">
                    <a:srgbClr val="000000"/>
                  </a:outerShdw>
                </a:effectLst>
                <a:uLnTx/>
                <a:uFillTx/>
                <a:cs typeface="MS PGothic" panose="020B0600070205080204" pitchFamily="34" charset="-128"/>
                <a:sym typeface="+mn-ea"/>
              </a:rPr>
              <a:t>Classification of natural amino acids according to side chain structure</a:t>
            </a:r>
            <a:endParaRPr kumimoji="0" lang="fr-FR" sz="28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a:p>
            <a:endParaRPr kumimoji="0" lang="en-US" altLang="fr-FR" sz="28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160655" y="15875"/>
            <a:ext cx="9036050" cy="1958975"/>
          </a:xfrm>
        </p:spPr>
        <p:txBody>
          <a:bodyPr vert="horz" wrap="square" lIns="91440" tIns="45720" rIns="91440" bIns="45720" numCol="1" anchor="t" anchorCtr="0" compatLnSpc="1"/>
          <a:lstStyle/>
          <a:p>
            <a:pPr marR="0" lvl="1" algn="just" defTabSz="914400" rtl="0" eaLnBrk="0" fontAlgn="base" latinLnBrk="0" hangingPunct="0">
              <a:lnSpc>
                <a:spcPct val="100000"/>
              </a:lnSpc>
              <a:spcBef>
                <a:spcPct val="20000"/>
              </a:spcBef>
              <a:spcAft>
                <a:spcPct val="0"/>
              </a:spcAft>
              <a:buClr>
                <a:schemeClr val="accent2"/>
              </a:buClr>
              <a:buSzTx/>
              <a:buFont typeface="Wingdings" panose="05000000000000000000" charset="0"/>
              <a:buChar char="Ø"/>
              <a:defRPr/>
            </a:pPr>
            <a:r>
              <a:rPr kumimoji="0" lang="fr-FR" sz="3200" b="1"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Secondary structure</a:t>
            </a:r>
            <a:endParaRPr kumimoji="0" lang="fr-FR" sz="3200" b="1"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457200" marR="0" lvl="1" indent="0" algn="just"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Local structure made possible by hydrogen bonds that form between the C=O of one peptide bond and the N-H of another neighboring peptide bond.</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6" name="Espace réservé du contenu 2"/>
          <p:cNvSpPr>
            <a:spLocks noGrp="1"/>
          </p:cNvSpPr>
          <p:nvPr/>
        </p:nvSpPr>
        <p:spPr>
          <a:xfrm>
            <a:off x="0" y="1871345"/>
            <a:ext cx="4743450" cy="2880360"/>
          </a:xfrm>
          <a:prstGeom prst="rect">
            <a:avLst/>
          </a:prstGeom>
          <a:noFill/>
          <a:ln>
            <a:noFill/>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
              </a:buBlip>
              <a:defRPr sz="2400" b="1">
                <a:solidFill>
                  <a:schemeClr val="tx1"/>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400" b="1">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b="1">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5pPr>
            <a:lvl6pPr marL="2514600" indent="-228600" algn="l" rtl="0" fontAlgn="base">
              <a:spcBef>
                <a:spcPct val="20000"/>
              </a:spcBef>
              <a:spcAft>
                <a:spcPct val="0"/>
              </a:spcAft>
              <a:buClr>
                <a:schemeClr val="folHlink"/>
              </a:buClr>
              <a:buSzPct val="90000"/>
              <a:buFont typeface="Wingdings" panose="05000000000000000000" charset="0"/>
              <a:buBlip>
                <a:blip r:embed="rId2"/>
              </a:buBlip>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folHlink"/>
              </a:buClr>
              <a:buSzPct val="90000"/>
              <a:buFont typeface="Wingdings" panose="05000000000000000000" charset="0"/>
              <a:buBlip>
                <a:blip r:embed="rId2"/>
              </a:buBlip>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folHlink"/>
              </a:buClr>
              <a:buSzPct val="90000"/>
              <a:buFont typeface="Wingdings" panose="05000000000000000000" charset="0"/>
              <a:buBlip>
                <a:blip r:embed="rId2"/>
              </a:buBlip>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folHlink"/>
              </a:buClr>
              <a:buSzPct val="90000"/>
              <a:buFont typeface="Wingdings" panose="05000000000000000000" charset="0"/>
              <a:buBlip>
                <a:blip r:embed="rId2"/>
              </a:buBlip>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2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graphicFrame>
        <p:nvGraphicFramePr>
          <p:cNvPr id="11" name="Objet 10"/>
          <p:cNvGraphicFramePr/>
          <p:nvPr/>
        </p:nvGraphicFramePr>
        <p:xfrm>
          <a:off x="635" y="2086610"/>
          <a:ext cx="9142730" cy="4770755"/>
        </p:xfrm>
        <a:graphic>
          <a:graphicData uri="http://schemas.openxmlformats.org/presentationml/2006/ole">
            <mc:AlternateContent xmlns:mc="http://schemas.openxmlformats.org/markup-compatibility/2006">
              <mc:Choice xmlns:v="urn:schemas-microsoft-com:vml" Requires="v">
                <p:oleObj spid="_x0000_s12" name="" r:id="rId3" imgW="4391025" imgH="3228975" progId="Paint.Picture">
                  <p:embed/>
                </p:oleObj>
              </mc:Choice>
              <mc:Fallback>
                <p:oleObj name="" r:id="rId3" imgW="4391025" imgH="3228975" progId="Paint.Picture">
                  <p:embed/>
                  <p:pic>
                    <p:nvPicPr>
                      <p:cNvPr id="0" name="Image 11"/>
                      <p:cNvPicPr/>
                      <p:nvPr/>
                    </p:nvPicPr>
                    <p:blipFill>
                      <a:blip r:embed="rId4"/>
                      <a:stretch>
                        <a:fillRect/>
                      </a:stretch>
                    </p:blipFill>
                    <p:spPr>
                      <a:xfrm>
                        <a:off x="635" y="2086610"/>
                        <a:ext cx="9142730" cy="477075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0" y="1905"/>
            <a:ext cx="5184140" cy="288036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Alpha (α) helices </a:t>
            </a:r>
            <a:r>
              <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form due to coiling. Hydrogen bonding leads to coiling, forming a spiral, cylindrical (helical) shape.</a:t>
            </a:r>
            <a:endPar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2" name="Zone de texte 1"/>
          <p:cNvSpPr txBox="1"/>
          <p:nvPr/>
        </p:nvSpPr>
        <p:spPr>
          <a:xfrm>
            <a:off x="0" y="2364105"/>
            <a:ext cx="5080000" cy="3048000"/>
          </a:xfrm>
          <a:prstGeom prst="rect">
            <a:avLst/>
          </a:prstGeom>
        </p:spPr>
        <p:txBody>
          <a:bodyPr>
            <a:noAutofit/>
          </a:bodyPr>
          <a:p>
            <a:pPr marL="342900" indent="-342900" algn="l" eaLnBrk="0" hangingPunct="0">
              <a:lnSpc>
                <a:spcPct val="150000"/>
              </a:lnSpc>
              <a:spcBef>
                <a:spcPct val="20000"/>
              </a:spcBef>
              <a:buClr>
                <a:schemeClr val="hlink"/>
              </a:buClr>
              <a:buSzPct val="90000"/>
              <a:buFont typeface="Wingdings" panose="05000000000000000000" pitchFamily="2" charset="2"/>
              <a:buBlip>
                <a:blip r:embed="rId1"/>
              </a:buBlip>
              <a:defRPr/>
            </a:pPr>
            <a:r>
              <a:rPr lang="fr-FR" b="1" i="0" kern="0" noProof="0" dirty="0" smtClean="0">
                <a:ln>
                  <a:noFill/>
                </a:ln>
                <a:solidFill>
                  <a:srgbClr val="00FF00"/>
                </a:solidFill>
                <a:effectLst>
                  <a:outerShdw blurRad="38100" dist="38100" dir="2700000" algn="tl">
                    <a:srgbClr val="000000"/>
                  </a:outerShdw>
                </a:effectLst>
                <a:uLnTx/>
                <a:uFillTx/>
                <a:latin typeface="+mn-lt"/>
                <a:cs typeface="MS PGothic" panose="020B0600070205080204" pitchFamily="34" charset="-128"/>
              </a:rPr>
              <a:t>Beta (β) pleated sheets</a:t>
            </a:r>
            <a:r>
              <a:rPr lang="fr-FR" b="1" i="0" kern="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 form due to folding. Hydrogen bonding leads to folding, forming an almost flat, but kinked sheet of amino acids. They are formed by two amino acids chains running anti-parallel to each other.</a:t>
            </a:r>
            <a:endParaRPr lang="fr-FR" b="1" i="0" kern="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endParaRPr>
          </a:p>
        </p:txBody>
      </p:sp>
      <p:graphicFrame>
        <p:nvGraphicFramePr>
          <p:cNvPr id="7" name="Objet 6"/>
          <p:cNvGraphicFramePr/>
          <p:nvPr/>
        </p:nvGraphicFramePr>
        <p:xfrm>
          <a:off x="5184140" y="0"/>
          <a:ext cx="3950335" cy="6858000"/>
        </p:xfrm>
        <a:graphic>
          <a:graphicData uri="http://schemas.openxmlformats.org/presentationml/2006/ole">
            <mc:AlternateContent xmlns:mc="http://schemas.openxmlformats.org/markup-compatibility/2006">
              <mc:Choice xmlns:v="urn:schemas-microsoft-com:vml" Requires="v">
                <p:oleObj spid="_x0000_s8" name="" r:id="rId2" imgW="7620000" imgH="8620125" progId="Paint.Picture">
                  <p:embed/>
                </p:oleObj>
              </mc:Choice>
              <mc:Fallback>
                <p:oleObj name="" r:id="rId2" imgW="7620000" imgH="8620125" progId="Paint.Picture">
                  <p:embed/>
                  <p:pic>
                    <p:nvPicPr>
                      <p:cNvPr id="0" name="Image 7"/>
                      <p:cNvPicPr/>
                      <p:nvPr/>
                    </p:nvPicPr>
                    <p:blipFill>
                      <a:blip r:embed="rId3"/>
                      <a:stretch>
                        <a:fillRect/>
                      </a:stretch>
                    </p:blipFill>
                    <p:spPr>
                      <a:xfrm>
                        <a:off x="5184140" y="0"/>
                        <a:ext cx="3950335" cy="68580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60960" y="0"/>
            <a:ext cx="8928735" cy="3711575"/>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The β sheet:</a:t>
            </a:r>
            <a:r>
              <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The pleated β sheet conformation is created by hydrogen bonding between the carbonyl group (C=O) and the hydrogen of an imine group (N-H) located on another peptide chain. The β sheet can be:</a:t>
            </a:r>
            <a:endPar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R="0" lvl="0" algn="just" defTabSz="914400" rtl="0" eaLnBrk="0" fontAlgn="base" latinLnBrk="0" hangingPunct="0">
              <a:lnSpc>
                <a:spcPct val="100000"/>
              </a:lnSpc>
              <a:spcBef>
                <a:spcPct val="20000"/>
              </a:spcBef>
              <a:spcAft>
                <a:spcPct val="0"/>
              </a:spcAft>
              <a:buClr>
                <a:schemeClr val="hlink"/>
              </a:buClr>
              <a:buSzPct val="90000"/>
              <a:buFont typeface="Arial" panose="020B0604020202020204" pitchFamily="34" charset="0"/>
              <a:buChar char="•"/>
              <a:defRPr/>
            </a:pPr>
            <a:r>
              <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antiparallel: the 2 polypeptide chains are oriented in opposite directions.</a:t>
            </a:r>
            <a:endPar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R="0" lvl="0" algn="just" defTabSz="914400" rtl="0" eaLnBrk="0" fontAlgn="base" latinLnBrk="0" hangingPunct="0">
              <a:lnSpc>
                <a:spcPct val="100000"/>
              </a:lnSpc>
              <a:spcBef>
                <a:spcPct val="20000"/>
              </a:spcBef>
              <a:spcAft>
                <a:spcPct val="0"/>
              </a:spcAft>
              <a:buClr>
                <a:schemeClr val="hlink"/>
              </a:buClr>
              <a:buSzPct val="90000"/>
              <a:buFont typeface="Arial" panose="020B0604020202020204" pitchFamily="34" charset="0"/>
              <a:buChar char="•"/>
              <a:defRPr/>
            </a:pPr>
            <a:r>
              <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parallel: the 2 chains extend in the same direction.</a:t>
            </a:r>
            <a:endPar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graphicFrame>
        <p:nvGraphicFramePr>
          <p:cNvPr id="6" name="Objet 5"/>
          <p:cNvGraphicFramePr/>
          <p:nvPr/>
        </p:nvGraphicFramePr>
        <p:xfrm>
          <a:off x="-635" y="3049905"/>
          <a:ext cx="9144000" cy="3865245"/>
        </p:xfrm>
        <a:graphic>
          <a:graphicData uri="http://schemas.openxmlformats.org/presentationml/2006/ole">
            <mc:AlternateContent xmlns:mc="http://schemas.openxmlformats.org/markup-compatibility/2006">
              <mc:Choice xmlns:v="urn:schemas-microsoft-com:vml" Requires="v">
                <p:oleObj spid="_x0000_s7" name="" r:id="rId2" imgW="11334115" imgH="6029325" progId="Paint.Picture">
                  <p:embed/>
                </p:oleObj>
              </mc:Choice>
              <mc:Fallback>
                <p:oleObj name="" r:id="rId2" imgW="11334115" imgH="6029325" progId="Paint.Picture">
                  <p:embed/>
                  <p:pic>
                    <p:nvPicPr>
                      <p:cNvPr id="0" name="Image 6"/>
                      <p:cNvPicPr/>
                      <p:nvPr/>
                    </p:nvPicPr>
                    <p:blipFill>
                      <a:blip r:embed="rId3"/>
                      <a:stretch>
                        <a:fillRect/>
                      </a:stretch>
                    </p:blipFill>
                    <p:spPr>
                      <a:xfrm>
                        <a:off x="-635" y="3049905"/>
                        <a:ext cx="9144000" cy="386524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457200" y="928688"/>
            <a:ext cx="8523288" cy="34528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rgbClr val="0080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ATTENTION</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 À la différence de l’hélice , dans le feuillet beta les </a:t>
            </a:r>
            <a:r>
              <a:rPr kumimoji="0" lang="fr-FR" sz="24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liaisons H s’établissent entre chaines polypeptidiques voisines</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 entre  2 brins différents plutôt qu’à l’intérieur d’une même chaîne ).   </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pic>
        <p:nvPicPr>
          <p:cNvPr id="5" name="Picture 1"/>
          <p:cNvPicPr>
            <a:picLocks noChangeAspect="1"/>
          </p:cNvPicPr>
          <p:nvPr/>
        </p:nvPicPr>
        <p:blipFill>
          <a:blip r:embed="rId2"/>
          <a:stretch>
            <a:fillRect/>
          </a:stretch>
        </p:blipFill>
        <p:spPr>
          <a:xfrm>
            <a:off x="0" y="1022350"/>
            <a:ext cx="9144000" cy="5835650"/>
          </a:xfrm>
          <a:prstGeom prst="rect">
            <a:avLst/>
          </a:prstGeom>
          <a:noFill/>
          <a:ln w="9525">
            <a:noFill/>
          </a:ln>
        </p:spPr>
      </p:pic>
      <p:sp>
        <p:nvSpPr>
          <p:cNvPr id="2" name="Zone de texte 1"/>
          <p:cNvSpPr txBox="1"/>
          <p:nvPr/>
        </p:nvSpPr>
        <p:spPr>
          <a:xfrm>
            <a:off x="194945" y="69215"/>
            <a:ext cx="8777605" cy="953135"/>
          </a:xfrm>
          <a:prstGeom prst="rect">
            <a:avLst/>
          </a:prstGeom>
        </p:spPr>
        <p:txBody>
          <a:bodyPr wrap="square">
            <a:spAutoFit/>
          </a:bodyPr>
          <a:p>
            <a:r>
              <a:rPr sz="2800" b="1">
                <a:solidFill>
                  <a:srgbClr val="00FF00"/>
                </a:solidFill>
              </a:rPr>
              <a:t>Four Major Types of Interactions Involved in Chain Folding:</a:t>
            </a:r>
            <a:endParaRPr sz="2800" b="1">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0" y="2540"/>
            <a:ext cx="7499350" cy="1028700"/>
          </a:xfrm>
        </p:spPr>
        <p:txBody>
          <a:bodyPr vert="horz" wrap="square" lIns="91440" tIns="45720" rIns="91440" bIns="45720" numCol="1" anchor="ctr" anchorCtr="0" compatLnSpc="1"/>
          <a:lstStyle/>
          <a:p>
            <a:pPr marL="457200" marR="0" lvl="0" indent="-457200" algn="ctr" defTabSz="914400" rtl="0" eaLnBrk="0" fontAlgn="base" latinLnBrk="0" hangingPunct="0">
              <a:lnSpc>
                <a:spcPct val="100000"/>
              </a:lnSpc>
              <a:spcBef>
                <a:spcPct val="0"/>
              </a:spcBef>
              <a:spcAft>
                <a:spcPct val="0"/>
              </a:spcAft>
              <a:buClrTx/>
              <a:buSzTx/>
              <a:buFont typeface="Wingdings" panose="05000000000000000000" charset="0"/>
              <a:buChar char="Ø"/>
              <a:defRPr/>
            </a:pPr>
            <a:r>
              <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Tertiary Structure</a:t>
            </a:r>
            <a:endPar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0" y="928688"/>
            <a:ext cx="8858250" cy="3875088"/>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L’arrangement spatial des structures secondaires locales conduit à une forme globale spécifique de la protéine maintenue par des :</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Des liaisons covalentes : pont disulfure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Des liaisons faibles: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Des liaisons ioniques entre groupes chargés de signe opposés (pont salin)</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Des liaisons hydrogène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Des interactions hydrophobes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pic>
        <p:nvPicPr>
          <p:cNvPr id="6" name="Image 26"/>
          <p:cNvPicPr>
            <a:picLocks noChangeAspect="1"/>
          </p:cNvPicPr>
          <p:nvPr/>
        </p:nvPicPr>
        <p:blipFill>
          <a:blip r:embed="rId2">
            <a:lum bright="-39999" contrast="60000"/>
          </a:blip>
          <a:stretch>
            <a:fillRect/>
          </a:stretch>
        </p:blipFill>
        <p:spPr>
          <a:xfrm>
            <a:off x="6350" y="996950"/>
            <a:ext cx="9137650" cy="58610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Text Box 2"/>
          <p:cNvSpPr txBox="1"/>
          <p:nvPr/>
        </p:nvSpPr>
        <p:spPr>
          <a:xfrm>
            <a:off x="382588" y="651193"/>
            <a:ext cx="8542337" cy="1200150"/>
          </a:xfrm>
          <a:prstGeom prst="rect">
            <a:avLst/>
          </a:prstGeom>
          <a:noFill/>
          <a:ln w="9525">
            <a:noFill/>
          </a:ln>
        </p:spPr>
        <p:txBody>
          <a:bodyPr lIns="90000" tIns="46800" rIns="90000" bIns="46800">
            <a:spAutoFit/>
          </a:bodyPr>
          <a:p>
            <a:pPr defTabSz="914400">
              <a:lnSpc>
                <a:spcPct val="150000"/>
              </a:lnSpc>
              <a:spcBef>
                <a:spcPts val="1125"/>
              </a:spcBef>
              <a:buClr>
                <a:srgbClr val="003399"/>
              </a:buCl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GB" altLang="x-none" dirty="0">
                <a:latin typeface="Arial" panose="020B0604020202020204" pitchFamily="34" charset="0"/>
              </a:rPr>
              <a:t>Binding of Multiple Proteins Together to Form a Protein with Quaternary Structure</a:t>
            </a:r>
            <a:endParaRPr lang="en-GB" altLang="x-none" dirty="0">
              <a:latin typeface="Arial" panose="020B0604020202020204" pitchFamily="34" charset="0"/>
            </a:endParaRPr>
          </a:p>
        </p:txBody>
      </p:sp>
      <p:pic>
        <p:nvPicPr>
          <p:cNvPr id="5" name="Picture 1"/>
          <p:cNvPicPr>
            <a:picLocks noChangeAspect="1"/>
          </p:cNvPicPr>
          <p:nvPr/>
        </p:nvPicPr>
        <p:blipFill>
          <a:blip r:embed="rId1"/>
          <a:stretch>
            <a:fillRect/>
          </a:stretch>
        </p:blipFill>
        <p:spPr>
          <a:xfrm>
            <a:off x="4643438" y="2435225"/>
            <a:ext cx="4318000" cy="2979738"/>
          </a:xfrm>
          <a:prstGeom prst="rect">
            <a:avLst/>
          </a:prstGeom>
          <a:noFill/>
          <a:ln w="9525">
            <a:noFill/>
          </a:ln>
        </p:spPr>
      </p:pic>
      <p:grpSp>
        <p:nvGrpSpPr>
          <p:cNvPr id="3" name="Grouper 2"/>
          <p:cNvGrpSpPr/>
          <p:nvPr/>
        </p:nvGrpSpPr>
        <p:grpSpPr>
          <a:xfrm>
            <a:off x="368300" y="2339975"/>
            <a:ext cx="4491355" cy="2879090"/>
            <a:chOff x="580" y="3685"/>
            <a:chExt cx="7073" cy="4534"/>
          </a:xfrm>
        </p:grpSpPr>
        <p:sp>
          <p:nvSpPr>
            <p:cNvPr id="6" name="AutoShape 3"/>
            <p:cNvSpPr/>
            <p:nvPr/>
          </p:nvSpPr>
          <p:spPr>
            <a:xfrm>
              <a:off x="5035" y="5670"/>
              <a:ext cx="2618" cy="575"/>
            </a:xfrm>
            <a:prstGeom prst="rightArrow">
              <a:avLst>
                <a:gd name="adj1" fmla="val 50000"/>
                <a:gd name="adj2" fmla="val 113804"/>
              </a:avLst>
            </a:prstGeom>
            <a:solidFill>
              <a:srgbClr val="FF0000"/>
            </a:solidFill>
            <a:ln w="9360" cap="flat" cmpd="sng">
              <a:solidFill>
                <a:srgbClr val="009999"/>
              </a:solidFill>
              <a:prstDash val="solid"/>
              <a:miter/>
              <a:headEnd type="none" w="med" len="med"/>
              <a:tailEnd type="none" w="med" len="med"/>
            </a:ln>
          </p:spPr>
          <p:txBody>
            <a:bodyPr wrap="none" anchor="ctr" anchorCtr="0"/>
            <a:p>
              <a:endParaRPr dirty="0">
                <a:latin typeface="Arial" panose="020B0604020202020204" pitchFamily="34" charset="0"/>
              </a:endParaRPr>
            </a:p>
          </p:txBody>
        </p:sp>
        <p:pic>
          <p:nvPicPr>
            <p:cNvPr id="7" name="Picture 4"/>
            <p:cNvPicPr>
              <a:picLocks noChangeAspect="1"/>
            </p:cNvPicPr>
            <p:nvPr/>
          </p:nvPicPr>
          <p:blipFill>
            <a:blip r:embed="rId2"/>
            <a:stretch>
              <a:fillRect/>
            </a:stretch>
          </p:blipFill>
          <p:spPr>
            <a:xfrm>
              <a:off x="580" y="3685"/>
              <a:ext cx="4808" cy="4535"/>
            </a:xfrm>
            <a:prstGeom prst="rect">
              <a:avLst/>
            </a:prstGeom>
            <a:noFill/>
            <a:ln w="9525">
              <a:noFill/>
            </a:ln>
          </p:spPr>
        </p:pic>
      </p:grpSp>
      <p:sp>
        <p:nvSpPr>
          <p:cNvPr id="2" name="Zone de texte 1"/>
          <p:cNvSpPr txBox="1"/>
          <p:nvPr/>
        </p:nvSpPr>
        <p:spPr>
          <a:xfrm>
            <a:off x="161925" y="68580"/>
            <a:ext cx="4572000" cy="521970"/>
          </a:xfrm>
          <a:prstGeom prst="rect">
            <a:avLst/>
          </a:prstGeom>
          <a:noFill/>
        </p:spPr>
        <p:txBody>
          <a:bodyPr wrap="square" rtlCol="0">
            <a:spAutoFit/>
          </a:bodyPr>
          <a:p>
            <a:pPr marL="457200" indent="-457200">
              <a:buFont typeface="Wingdings" panose="05000000000000000000" charset="0"/>
              <a:buChar char="Ø"/>
            </a:pPr>
            <a:r>
              <a:rPr lang="en-GB" altLang="x-none" sz="2800" b="1" dirty="0">
                <a:solidFill>
                  <a:srgbClr val="00FF00"/>
                </a:solidFill>
                <a:sym typeface="+mn-ea"/>
              </a:rPr>
              <a:t>Quaternary Structure:</a:t>
            </a:r>
            <a:endParaRPr lang="en-GB" altLang="x-none" sz="2800" b="1" dirty="0">
              <a:solidFill>
                <a:srgbClr val="00FF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10160" y="694055"/>
          <a:ext cx="9133840" cy="6167755"/>
        </p:xfrm>
        <a:graphic>
          <a:graphicData uri="http://schemas.openxmlformats.org/presentationml/2006/ole">
            <mc:AlternateContent xmlns:mc="http://schemas.openxmlformats.org/markup-compatibility/2006">
              <mc:Choice xmlns:v="urn:schemas-microsoft-com:vml" Requires="v">
                <p:oleObj spid="_x0000_s5" name="" r:id="rId1" imgW="9115425" imgH="6162675" progId="Paint.Picture">
                  <p:embed/>
                </p:oleObj>
              </mc:Choice>
              <mc:Fallback>
                <p:oleObj name="" r:id="rId1" imgW="9115425" imgH="6162675" progId="Paint.Picture">
                  <p:embed/>
                  <p:pic>
                    <p:nvPicPr>
                      <p:cNvPr id="0" name="Image 4"/>
                      <p:cNvPicPr/>
                      <p:nvPr/>
                    </p:nvPicPr>
                    <p:blipFill>
                      <a:blip r:embed="rId2"/>
                      <a:stretch>
                        <a:fillRect/>
                      </a:stretch>
                    </p:blipFill>
                    <p:spPr>
                      <a:xfrm>
                        <a:off x="10160" y="694055"/>
                        <a:ext cx="9133840" cy="6167755"/>
                      </a:xfrm>
                      <a:prstGeom prst="rect">
                        <a:avLst/>
                      </a:prstGeom>
                    </p:spPr>
                  </p:pic>
                </p:oleObj>
              </mc:Fallback>
            </mc:AlternateContent>
          </a:graphicData>
        </a:graphic>
      </p:graphicFrame>
      <p:sp>
        <p:nvSpPr>
          <p:cNvPr id="8" name="Zone de texte 7"/>
          <p:cNvSpPr txBox="1"/>
          <p:nvPr/>
        </p:nvSpPr>
        <p:spPr>
          <a:xfrm>
            <a:off x="38100" y="-6350"/>
            <a:ext cx="8305165" cy="700405"/>
          </a:xfrm>
          <a:prstGeom prst="rect">
            <a:avLst/>
          </a:prstGeom>
          <a:noFill/>
        </p:spPr>
        <p:txBody>
          <a:bodyPr wrap="square" rtlCol="0">
            <a:noAutofit/>
          </a:bodyPr>
          <a:p>
            <a:pPr marL="457200" indent="-457200">
              <a:buFont typeface="Arial" panose="020B0604020202020204" pitchFamily="34" charset="0"/>
              <a:buChar char="•"/>
            </a:pPr>
            <a:r>
              <a:rPr lang="fr-FR" altLang="en-US" sz="3150" b="1">
                <a:solidFill>
                  <a:srgbClr val="00FF00"/>
                </a:solidFill>
              </a:rPr>
              <a:t>The four levels of protein organization</a:t>
            </a:r>
            <a:endParaRPr lang="fr-FR" altLang="en-US" sz="3150" b="1">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ZoneTexte 3"/>
          <p:cNvSpPr txBox="1"/>
          <p:nvPr/>
        </p:nvSpPr>
        <p:spPr>
          <a:xfrm>
            <a:off x="285750" y="500063"/>
            <a:ext cx="8001000" cy="4061460"/>
          </a:xfrm>
          <a:prstGeom prst="rect">
            <a:avLst/>
          </a:prstGeom>
          <a:noFill/>
          <a:ln w="9525">
            <a:noFill/>
          </a:ln>
        </p:spPr>
        <p:txBody>
          <a:bodyPr>
            <a:spAutoFit/>
          </a:bodyPr>
          <a:p>
            <a:pPr marL="457200" indent="-457200" algn="just">
              <a:lnSpc>
                <a:spcPct val="150000"/>
              </a:lnSpc>
              <a:buFont typeface="Arial" panose="020B0604020202020204" pitchFamily="34" charset="0"/>
              <a:buChar char="•"/>
            </a:pPr>
            <a:r>
              <a:rPr sz="3200" b="1" dirty="0">
                <a:solidFill>
                  <a:srgbClr val="00FF00"/>
                </a:solidFill>
                <a:latin typeface="Arial" panose="020B0604020202020204" pitchFamily="34" charset="0"/>
              </a:rPr>
              <a:t>PROTEIN PROPERTIES:</a:t>
            </a:r>
            <a:endParaRPr sz="3200" b="1" dirty="0">
              <a:solidFill>
                <a:srgbClr val="00FF00"/>
              </a:solidFill>
              <a:latin typeface="Arial" panose="020B0604020202020204" pitchFamily="34" charset="0"/>
            </a:endParaRPr>
          </a:p>
          <a:p>
            <a:pPr algn="just">
              <a:lnSpc>
                <a:spcPct val="150000"/>
              </a:lnSpc>
            </a:pPr>
            <a:r>
              <a:rPr sz="2800" b="1" dirty="0">
                <a:solidFill>
                  <a:srgbClr val="00FF00"/>
                </a:solidFill>
                <a:latin typeface="Arial" panose="020B0604020202020204" pitchFamily="34" charset="0"/>
              </a:rPr>
              <a:t>Denaturation:</a:t>
            </a:r>
            <a:endParaRPr sz="2800" b="1" dirty="0">
              <a:solidFill>
                <a:srgbClr val="00FF00"/>
              </a:solidFill>
              <a:latin typeface="Arial" panose="020B0604020202020204" pitchFamily="34" charset="0"/>
            </a:endParaRPr>
          </a:p>
          <a:p>
            <a:pPr algn="just">
              <a:lnSpc>
                <a:spcPct val="150000"/>
              </a:lnSpc>
            </a:pPr>
            <a:r>
              <a:rPr sz="2800" b="1" dirty="0">
                <a:latin typeface="Arial" panose="020B0604020202020204" pitchFamily="34" charset="0"/>
              </a:rPr>
              <a:t>Protein denaturation corresponds to the </a:t>
            </a:r>
            <a:r>
              <a:rPr sz="2800" b="1" dirty="0">
                <a:solidFill>
                  <a:srgbClr val="00FF00"/>
                </a:solidFill>
                <a:latin typeface="Arial" panose="020B0604020202020204" pitchFamily="34" charset="0"/>
              </a:rPr>
              <a:t>destruction of bonds</a:t>
            </a:r>
            <a:r>
              <a:rPr sz="2800" b="1" dirty="0">
                <a:latin typeface="Arial" panose="020B0604020202020204" pitchFamily="34" charset="0"/>
              </a:rPr>
              <a:t> that maintain its stable structure (quaternary, if present, tertiary, secondary).</a:t>
            </a:r>
            <a:endParaRPr sz="2800" b="1" dirty="0">
              <a:latin typeface="Arial" panose="020B0604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16510" y="-55245"/>
            <a:ext cx="5544185" cy="922020"/>
          </a:xfrm>
        </p:spPr>
        <p:txBody>
          <a:bodyPr vert="horz" wrap="square" lIns="91440" tIns="45720" rIns="91440" bIns="45720" numCol="1" anchor="ctr" anchorCtr="0" compatLnSpc="1">
            <a:normAutofit/>
          </a:bodyPr>
          <a:lstStyle/>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DENATURING FACTORS</a:t>
            </a:r>
            <a:endPar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209550" y="866775"/>
            <a:ext cx="8934450" cy="480060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Depends on temperature:</a:t>
            </a:r>
            <a:endPar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None/>
              <a:defRPr/>
            </a:pPr>
            <a:r>
              <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- 60°C: breaking of H bonds, other than those established by water</a:t>
            </a:r>
            <a:endPar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None/>
              <a:defRPr/>
            </a:pPr>
            <a:r>
              <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- 100°C: permanent denaturation due to breaking of peptide bonds (breaking of covalent and salt bonds)</a:t>
            </a:r>
            <a:endPar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Extreme pH levels</a:t>
            </a:r>
            <a:endPar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Denaturing chemical agents (β-mercaptoethanol)</a:t>
            </a:r>
            <a:endPar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248920" y="53340"/>
            <a:ext cx="5906135" cy="1143000"/>
          </a:xfrm>
        </p:spPr>
        <p:txBody>
          <a:bodyPr vert="horz" wrap="square" lIns="91440" tIns="45720" rIns="91440" bIns="45720" numCol="1" anchor="ctr" anchorCtr="0" compatLnSpc="1"/>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STRUCTURE QUATERNAIRE</a:t>
            </a:r>
            <a:endPar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349885" y="866775"/>
            <a:ext cx="8484870" cy="4800600"/>
          </a:xfrm>
        </p:spPr>
        <p:txBody>
          <a:bodyPr vert="horz" wrap="square" lIns="91440" tIns="45720" rIns="91440" bIns="45720" numCol="1" anchor="t" anchorCtr="0" compatLnSpc="1">
            <a:noAutofit/>
          </a:bodyPr>
          <a:lstStyle/>
          <a:p>
            <a:pPr marL="342900" marR="0" lvl="0" indent="-342900" algn="l" defTabSz="914400" rtl="0" eaLnBrk="1" fontAlgn="base" latinLnBrk="0" hangingPunct="1">
              <a:lnSpc>
                <a:spcPct val="150000"/>
              </a:lnSpc>
              <a:spcBef>
                <a:spcPct val="20000"/>
              </a:spcBef>
              <a:buClr>
                <a:schemeClr val="hlink"/>
              </a:buClr>
              <a:buSzPct val="90000"/>
              <a:buFont typeface="Wingdings" panose="05000000000000000000" pitchFamily="2" charset="2"/>
              <a:buBlip>
                <a:blip r:embed="rId1"/>
              </a:buBlip>
              <a:defRPr/>
            </a:pPr>
            <a:r>
              <a:rPr kumimoji="0" lang="fr-FR" sz="27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Occurs when the protein is made up of several polypeptide chains (multiple subunits): this is called a </a:t>
            </a:r>
            <a:r>
              <a:rPr kumimoji="0" lang="fr-FR" sz="27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multimeric protein.</a:t>
            </a:r>
            <a:r>
              <a:rPr kumimoji="0" lang="fr-FR" sz="27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It's the way these subunits associate that determines the quaternary structure. </a:t>
            </a:r>
            <a:r>
              <a:rPr kumimoji="0" lang="fr-FR" sz="27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This association contributes to the protein's function</a:t>
            </a:r>
            <a:r>
              <a:rPr kumimoji="0" lang="fr-FR" sz="27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(Ex: Hemoglobin, which is made up of several heme subunits, will capture O2 more or less easily depending on how they associate)</a:t>
            </a:r>
            <a:r>
              <a:rPr kumimoji="0" lang="fr-FR" sz="27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endParaRPr kumimoji="0" lang="fr-FR" sz="27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txBox="1"/>
          <p:nvPr/>
        </p:nvSpPr>
        <p:spPr bwMode="auto">
          <a:xfrm>
            <a:off x="457200" y="0"/>
            <a:ext cx="8229600" cy="511175"/>
          </a:xfrm>
          <a:prstGeom prst="rect">
            <a:avLst/>
          </a:prstGeom>
          <a:noFill/>
          <a:ln>
            <a:noFill/>
          </a:ln>
          <a:effectLst/>
        </p:spPr>
        <p:txBody>
          <a:bodyPr anchor="ctr">
            <a:noAutofit/>
          </a:bodyPr>
          <a:lstStyle/>
          <a:p>
            <a:pPr marR="0" algn="ctr" defTabSz="914400" fontAlgn="auto">
              <a:spcAft>
                <a:spcPts val="0"/>
              </a:spcAft>
              <a:buClrTx/>
              <a:buSzTx/>
              <a:buFontTx/>
              <a:buNone/>
              <a:defRPr/>
            </a:pPr>
            <a:endParaRPr kumimoji="0" lang="fr-FR" sz="31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graphicFrame>
        <p:nvGraphicFramePr>
          <p:cNvPr id="6" name="Objet 5"/>
          <p:cNvGraphicFramePr/>
          <p:nvPr/>
        </p:nvGraphicFramePr>
        <p:xfrm>
          <a:off x="0" y="0"/>
          <a:ext cx="9143365" cy="6857365"/>
        </p:xfrm>
        <a:graphic>
          <a:graphicData uri="http://schemas.openxmlformats.org/presentationml/2006/ole">
            <mc:AlternateContent xmlns:mc="http://schemas.openxmlformats.org/markup-compatibility/2006">
              <mc:Choice xmlns:v="urn:schemas-microsoft-com:vml" Requires="v">
                <p:oleObj spid="_x0000_s7" name="" r:id="rId1" imgW="5953125" imgH="9039225" progId="Paint.Picture">
                  <p:embed/>
                </p:oleObj>
              </mc:Choice>
              <mc:Fallback>
                <p:oleObj name="" r:id="rId1" imgW="5953125" imgH="9039225" progId="Paint.Picture">
                  <p:embed/>
                  <p:pic>
                    <p:nvPicPr>
                      <p:cNvPr id="0" name="Image 6"/>
                      <p:cNvPicPr/>
                      <p:nvPr/>
                    </p:nvPicPr>
                    <p:blipFill>
                      <a:blip r:embed="rId2"/>
                      <a:stretch>
                        <a:fillRect/>
                      </a:stretch>
                    </p:blipFill>
                    <p:spPr>
                      <a:xfrm>
                        <a:off x="0" y="0"/>
                        <a:ext cx="9143365" cy="685736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12383" y="192088"/>
            <a:ext cx="7499350" cy="1143000"/>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sz="36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Consequences of Denaturation</a:t>
            </a:r>
            <a:endParaRPr kumimoji="0" lang="fr-FR" sz="36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281940" y="1406525"/>
            <a:ext cx="8592820" cy="327533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The denaturation of a protein's three-dimensional structure generally results in the loss of its function (biological activity) in either a reversible or irreversible manner depending on the denaturing factor. This is known as the </a:t>
            </a: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structure-function relationship.</a:t>
            </a:r>
            <a:endPar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3"/>
          <p:cNvSpPr/>
          <p:nvPr/>
        </p:nvSpPr>
        <p:spPr>
          <a:xfrm>
            <a:off x="1074738" y="269875"/>
            <a:ext cx="2952750" cy="585788"/>
          </a:xfrm>
          <a:prstGeom prst="rect">
            <a:avLst/>
          </a:prstGeom>
          <a:noFill/>
          <a:ln w="9525">
            <a:noFill/>
          </a:ln>
        </p:spPr>
        <p:txBody>
          <a:bodyPr wrap="none">
            <a:spAutoFit/>
          </a:bodyPr>
          <a:p>
            <a:pPr lvl="1" eaLnBrk="1" hangingPunct="1">
              <a:buFont typeface="Wingdings" panose="05000000000000000000" pitchFamily="2" charset="2"/>
              <a:buChar char="Ø"/>
            </a:pPr>
            <a:r>
              <a:rPr sz="3200" b="1" i="1" dirty="0">
                <a:solidFill>
                  <a:srgbClr val="00FF00"/>
                </a:solidFill>
                <a:latin typeface="Arial" panose="020B0604020202020204" pitchFamily="34" charset="0"/>
              </a:rPr>
              <a:t>Solubilité:</a:t>
            </a:r>
            <a:endParaRPr sz="3200" dirty="0">
              <a:solidFill>
                <a:srgbClr val="00FF00"/>
              </a:solidFill>
              <a:latin typeface="Arial" panose="020B0604020202020204" pitchFamily="34" charset="0"/>
            </a:endParaRPr>
          </a:p>
        </p:txBody>
      </p:sp>
      <p:sp>
        <p:nvSpPr>
          <p:cNvPr id="5" name="Espace réservé du contenu 2"/>
          <p:cNvSpPr>
            <a:spLocks noGrp="1"/>
          </p:cNvSpPr>
          <p:nvPr>
            <p:ph idx="1" hasCustomPrompt="1"/>
          </p:nvPr>
        </p:nvSpPr>
        <p:spPr>
          <a:xfrm>
            <a:off x="544513" y="1087438"/>
            <a:ext cx="7794625" cy="3238500"/>
          </a:xfrm>
        </p:spPr>
        <p:txBody>
          <a:bodyPr vert="horz" wrap="square" lIns="91440" tIns="45720" rIns="91440" bIns="45720" numCol="1" anchor="t" anchorCtr="0" compatLnSpc="1"/>
          <a:lstStyle/>
          <a:p>
            <a:pPr marL="342900" marR="0" lvl="0" indent="-342900" algn="just"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Généralement les protéines forment des solutions </a:t>
            </a: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colloïdales</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dans l'eau distillée. Cependant, si on ajoute une quantité d'un sel neutre comme </a:t>
            </a: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sz="2800" b="1" i="0" u="none" strike="noStrike" kern="0" cap="none" spc="0" normalizeH="0" baseline="0" noProof="0" dirty="0" err="1"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NaCl</a:t>
            </a: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la solubilité augmente, mais au-delà d'une certaine concentration un effet négatif s'observe, et les protéines se précipitent, ce phénomène est appelé le </a:t>
            </a:r>
            <a:r>
              <a:rPr kumimoji="0" lang="fr-FR" sz="2800" b="1" i="0" u="none" strike="noStrike" kern="0" cap="none" spc="0" normalizeH="0" baseline="0" noProof="0" dirty="0" err="1"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relargage</a:t>
            </a: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par les sels</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455613" y="906463"/>
            <a:ext cx="8361363" cy="3965575"/>
          </a:xfrm>
        </p:spPr>
        <p:txBody>
          <a:bodyPr vert="horz" wrap="square" lIns="91440" tIns="45720" rIns="91440" bIns="45720" numCol="1" anchor="t" anchorCtr="0" compatLnSpc="1"/>
          <a:lstStyle/>
          <a:p>
            <a:pPr marL="342900" marR="0" lvl="0" indent="-342900" algn="just"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Les protéines sont des composés </a:t>
            </a: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Amphotères</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ce qui veut dire qu'elles se comportent à la fois comme des acides et des bases. Ainsi, comme les acides aminés, les protéines agissent comme des ions dipolaires et peuvent avoir une forme cationique, anionique ou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zwitterion</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selon le pH du milieu. Donc, elles possèdent un pH isoélectrique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pI</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et peuvent être analysées par la chromatographie d'échange ionique ou l'électrophorèse.</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100355" name="Rectangle 4"/>
          <p:cNvSpPr/>
          <p:nvPr/>
        </p:nvSpPr>
        <p:spPr>
          <a:xfrm>
            <a:off x="825500" y="177800"/>
            <a:ext cx="6196965" cy="645160"/>
          </a:xfrm>
          <a:prstGeom prst="rect">
            <a:avLst/>
          </a:prstGeom>
          <a:noFill/>
          <a:ln w="9525">
            <a:noFill/>
          </a:ln>
        </p:spPr>
        <p:txBody>
          <a:bodyPr wrap="square">
            <a:spAutoFit/>
          </a:bodyPr>
          <a:p>
            <a:pPr marL="1028700" lvl="1" indent="-571500" eaLnBrk="1" hangingPunct="1">
              <a:buFont typeface="Wingdings" panose="05000000000000000000" charset="0"/>
              <a:buChar char="Ø"/>
            </a:pPr>
            <a:r>
              <a:rPr sz="3600" b="1" dirty="0">
                <a:solidFill>
                  <a:srgbClr val="00FF00"/>
                </a:solidFill>
                <a:latin typeface="Arial" panose="020B0604020202020204" pitchFamily="34" charset="0"/>
              </a:rPr>
              <a:t>Caractère Amphotère</a:t>
            </a:r>
            <a:endParaRPr sz="3600" dirty="0">
              <a:solidFill>
                <a:srgbClr val="00FF00"/>
              </a:solidFill>
              <a:latin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357188" y="0"/>
            <a:ext cx="8786813" cy="723900"/>
          </a:xfrm>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sz="3600" b="1" i="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ETUDE ANALYTIQUE DES PROTEINES :</a:t>
            </a:r>
            <a:endParaRPr kumimoji="0" lang="fr-FR" sz="3600" b="0"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423863" y="819150"/>
            <a:ext cx="8556625" cy="48006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sépare de la protéine des autres constituants cellulaires</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purification d'une protéine fait appel à des techniques biochimiques qui se basent sur de petites différences de solubilité, de charge nette, de taille et de spécificité de liaison.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Les méthodes courantes de purification menées à basse température (de 0 à 4°C) de façon à réduire au minimum la dégradation des protéines par les protéinases (qui coupent les liaisons peptidiques) et la dénaturation des protéines.</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0" y="0"/>
            <a:ext cx="8934450" cy="1143000"/>
          </a:xfrm>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sz="3200" b="1" i="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ETUDE ANALYTIQUE DES PROTEINES :</a:t>
            </a:r>
            <a:endParaRPr kumimoji="0" lang="fr-FR" sz="3200" b="1" i="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808038" y="1201738"/>
            <a:ext cx="7499350" cy="1814513"/>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Chromatographie</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Electrophorèse</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Dosage des protéines (méthodes de coloration)</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531813" y="0"/>
            <a:ext cx="7602538" cy="1143000"/>
          </a:xfrm>
        </p:spPr>
        <p:txBody>
          <a:bodyPr vert="horz" wrap="square" lIns="91440" tIns="45720" rIns="91440" bIns="45720" numCol="1" anchor="ctr" anchorCtr="0" compatLnSpc="1">
            <a:normAutofit fontScale="90000"/>
          </a:bodyPr>
          <a:lstStyle/>
          <a:p>
            <a:pPr marL="0" marR="0" lvl="1" indent="0" algn="ctr" defTabSz="914400" rtl="0" eaLnBrk="0" fontAlgn="base" latinLnBrk="0" hangingPunct="0">
              <a:lnSpc>
                <a:spcPct val="100000"/>
              </a:lnSpc>
              <a:spcBef>
                <a:spcPct val="0"/>
              </a:spcBef>
              <a:spcAft>
                <a:spcPct val="0"/>
              </a:spcAft>
              <a:buClrTx/>
              <a:buSzTx/>
              <a:buFontTx/>
              <a:buNone/>
              <a:defRPr/>
            </a:pPr>
            <a:r>
              <a:rPr kumimoji="0" lang="fr-FR" sz="36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Franklin Gothic Demi" panose="020B0703020102020204" pitchFamily="34" charset="0"/>
                <a:ea typeface="MS PGothic" panose="020B0600070205080204" pitchFamily="34" charset="-128"/>
                <a:cs typeface="MS PGothic" panose="020B0600070205080204" pitchFamily="34" charset="-128"/>
              </a:rPr>
              <a:t>Le dosage des protéines</a:t>
            </a:r>
            <a:br>
              <a:rPr kumimoji="0" lang="fr-FR" sz="36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Franklin Gothic Demi" panose="020B0703020102020204" pitchFamily="34" charset="0"/>
                <a:ea typeface="MS PGothic" panose="020B0600070205080204" pitchFamily="34" charset="-128"/>
                <a:cs typeface="MS PGothic" panose="020B0600070205080204" pitchFamily="34" charset="-128"/>
              </a:rPr>
            </a:br>
            <a:r>
              <a:rPr kumimoji="0" lang="fr-FR" sz="36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Franklin Gothic Demi" panose="020B0703020102020204" pitchFamily="34" charset="0"/>
                <a:ea typeface="MS PGothic" panose="020B0600070205080204" pitchFamily="34" charset="-128"/>
                <a:cs typeface="MS PGothic" panose="020B0600070205080204" pitchFamily="34" charset="-128"/>
              </a:rPr>
              <a:t> (méthodes de coloration)</a:t>
            </a:r>
            <a:endParaRPr kumimoji="0" lang="fr-FR" sz="3600" b="0" i="0" u="none" strike="noStrike" kern="0" cap="none" spc="0" normalizeH="0" baseline="0" noProof="0" dirty="0">
              <a:ln>
                <a:noFill/>
              </a:ln>
              <a:solidFill>
                <a:srgbClr val="00FF00"/>
              </a:solidFill>
              <a:effectLst>
                <a:outerShdw blurRad="38100" dist="38100" dir="2700000" algn="tl">
                  <a:srgbClr val="000000"/>
                </a:outerShdw>
              </a:effectLst>
              <a:uLnTx/>
              <a:uFillTx/>
              <a:latin typeface="Franklin Gothic Demi" panose="020B0703020102020204" pitchFamily="34" charset="0"/>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285750" y="1285875"/>
            <a:ext cx="8215313" cy="3040063"/>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sont généralement des méthodes </a:t>
            </a:r>
            <a:r>
              <a:rPr kumimoji="0" lang="fr-FR" sz="28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spectro</a:t>
            </a: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-photométriques basées sur diverses caractéristiques spectrales ou réactionnelles des acides aminés constituant les protéines.</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Char char="Ø"/>
              <a:defRPr/>
            </a:pP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Intérêt:</a:t>
            </a:r>
            <a:endPar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connaître la concentration totale de l’ensemble des protéines contenues dans un échantillon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58763" y="587375"/>
            <a:ext cx="8572500" cy="3328988"/>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une méthode quantitative de dosage des protéines. Cette réaction du biuret est la formation d'un complexe pourpre (coloration violette) entre le biuret (NH</a:t>
            </a:r>
            <a:r>
              <a:rPr kumimoji="0" lang="fr-FR" sz="2600" b="1" i="0" u="none" strike="noStrike" kern="0" cap="none" spc="0" normalizeH="0" baseline="-25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2</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-CO-NH-CO-NH</a:t>
            </a:r>
            <a:r>
              <a:rPr kumimoji="0" lang="fr-FR" sz="2600" b="1" i="0" u="none" strike="noStrike" kern="0" cap="none" spc="0" normalizeH="0" baseline="-25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2</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et deux liens peptidiques consécutifs (quatre aminoacides) en présence du cuivre (CuSO4) et en milieu alcalin.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r>
              <a:rPr kumimoji="0" lang="en-US" sz="2600" b="1" i="1" u="none" strike="noStrike" kern="0" cap="none" spc="0" normalizeH="0" baseline="3000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Gornall</a:t>
            </a:r>
            <a:r>
              <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AG, CS </a:t>
            </a:r>
            <a:r>
              <a:rPr kumimoji="0" lang="en-US" sz="2600" b="1" i="1" u="none" strike="noStrike" kern="0" cap="none" spc="0" normalizeH="0" baseline="3000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Bardawill</a:t>
            </a:r>
            <a:r>
              <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and MM David. </a:t>
            </a:r>
            <a:r>
              <a:rPr kumimoji="0" lang="en-US" sz="2600" b="1" i="0"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J. Biol. Chem. 177:</a:t>
            </a:r>
            <a:r>
              <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751. 1949.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104451" name="Rectangle 4"/>
          <p:cNvSpPr/>
          <p:nvPr/>
        </p:nvSpPr>
        <p:spPr>
          <a:xfrm>
            <a:off x="655638" y="0"/>
            <a:ext cx="8120062" cy="584200"/>
          </a:xfrm>
          <a:prstGeom prst="rect">
            <a:avLst/>
          </a:prstGeom>
          <a:noFill/>
          <a:ln w="9525">
            <a:noFill/>
          </a:ln>
        </p:spPr>
        <p:txBody>
          <a:bodyPr>
            <a:spAutoFit/>
          </a:bodyPr>
          <a:p>
            <a:r>
              <a:rPr sz="3200" b="1" dirty="0">
                <a:solidFill>
                  <a:srgbClr val="00FF00"/>
                </a:solidFill>
                <a:latin typeface="Arial" panose="020B0604020202020204" pitchFamily="34" charset="0"/>
              </a:rPr>
              <a:t>Réaction de Biuret (solution de CuSO4) </a:t>
            </a:r>
            <a:endParaRPr sz="3200" dirty="0">
              <a:solidFill>
                <a:srgbClr val="00FF00"/>
              </a:solidFill>
              <a:latin typeface="Arial" panose="020B0604020202020204" pitchFamily="34" charset="0"/>
            </a:endParaRPr>
          </a:p>
        </p:txBody>
      </p:sp>
      <p:graphicFrame>
        <p:nvGraphicFramePr>
          <p:cNvPr id="3" name="Objet 2"/>
          <p:cNvGraphicFramePr/>
          <p:nvPr/>
        </p:nvGraphicFramePr>
        <p:xfrm>
          <a:off x="-635" y="3750310"/>
          <a:ext cx="9144635" cy="3107690"/>
        </p:xfrm>
        <a:graphic>
          <a:graphicData uri="http://schemas.openxmlformats.org/presentationml/2006/ole">
            <mc:AlternateContent xmlns:mc="http://schemas.openxmlformats.org/markup-compatibility/2006">
              <mc:Choice xmlns:v="urn:schemas-microsoft-com:vml" Requires="v">
                <p:oleObj spid="_x0000_s5" name="" r:id="rId2" imgW="5715000" imgH="3105150" progId="Paint.Picture">
                  <p:embed/>
                </p:oleObj>
              </mc:Choice>
              <mc:Fallback>
                <p:oleObj name="" r:id="rId2" imgW="5715000" imgH="3105150" progId="Paint.Picture">
                  <p:embed/>
                  <p:pic>
                    <p:nvPicPr>
                      <p:cNvPr id="0" name="Image 4"/>
                      <p:cNvPicPr/>
                      <p:nvPr/>
                    </p:nvPicPr>
                    <p:blipFill>
                      <a:blip r:embed="rId3"/>
                      <a:stretch>
                        <a:fillRect/>
                      </a:stretch>
                    </p:blipFill>
                    <p:spPr>
                      <a:xfrm>
                        <a:off x="-635" y="3750310"/>
                        <a:ext cx="9144635" cy="3107690"/>
                      </a:xfrm>
                      <a:prstGeom prst="rect">
                        <a:avLst/>
                      </a:prstGeom>
                    </p:spPr>
                  </p:pic>
                </p:oleObj>
              </mc:Fallback>
            </mc:AlternateContent>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95275" y="963613"/>
            <a:ext cx="8453438" cy="2693988"/>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ts val="0"/>
              </a:spcBef>
              <a:spcAft>
                <a:spcPts val="120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combinaison d’une réaction au biuret et une réaction au réactif de </a:t>
            </a:r>
            <a:r>
              <a:rPr kumimoji="0" lang="fr-FR" sz="2600" b="1" i="1"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Titrate</a:t>
            </a:r>
            <a:r>
              <a:rPr kumimoji="0" lang="fr-FR" sz="26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r>
              <a:rPr kumimoji="0" lang="fr-FR" sz="2600" b="1" i="1"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Folin</a:t>
            </a:r>
            <a:r>
              <a:rPr kumimoji="0" lang="fr-FR" sz="26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sz="2600" b="1" i="1"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Ciocalteu</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phénol. Ce dernier réagit avec les tyrosines et les tryptophanes, pour donner une coloration bleue qui s'ajoute à celle du biuret.</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0" fontAlgn="base" latinLnBrk="0" hangingPunct="0">
              <a:lnSpc>
                <a:spcPct val="150000"/>
              </a:lnSpc>
              <a:spcBef>
                <a:spcPts val="0"/>
              </a:spcBef>
              <a:spcAft>
                <a:spcPts val="1200"/>
              </a:spcAft>
              <a:buClr>
                <a:schemeClr val="hlink"/>
              </a:buClr>
              <a:buSzPct val="90000"/>
              <a:buFont typeface="Wingdings" panose="05000000000000000000" pitchFamily="2" charset="2"/>
              <a:buNone/>
              <a:defRPr/>
            </a:pPr>
            <a:r>
              <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Lowry et al. 1951. Protein Measurement With The </a:t>
            </a:r>
            <a:r>
              <a:rPr kumimoji="0" lang="en-US" sz="2600" b="1" i="1" u="none" strike="noStrike" kern="0" cap="none" spc="0" normalizeH="0" baseline="3000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Folin</a:t>
            </a:r>
            <a:r>
              <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Phenol Reagent. J. Bio. Chem. 265-275 </a:t>
            </a:r>
            <a:r>
              <a:rPr kumimoji="0" lang="en-US" sz="2600" b="1" i="1"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hlinkClick r:id="rId2"/>
              </a:rPr>
              <a:t>www.jbc.org</a:t>
            </a:r>
            <a:endPar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105475" name="Rectangle 4"/>
          <p:cNvSpPr/>
          <p:nvPr/>
        </p:nvSpPr>
        <p:spPr>
          <a:xfrm>
            <a:off x="1055688" y="168275"/>
            <a:ext cx="3779837" cy="584200"/>
          </a:xfrm>
          <a:prstGeom prst="rect">
            <a:avLst/>
          </a:prstGeom>
          <a:noFill/>
          <a:ln w="9525">
            <a:noFill/>
          </a:ln>
        </p:spPr>
        <p:txBody>
          <a:bodyPr wrap="none">
            <a:spAutoFit/>
          </a:bodyPr>
          <a:p>
            <a:r>
              <a:rPr sz="3200" b="1" dirty="0">
                <a:solidFill>
                  <a:srgbClr val="00FF00"/>
                </a:solidFill>
                <a:latin typeface="Arial" panose="020B0604020202020204" pitchFamily="34" charset="0"/>
              </a:rPr>
              <a:t>Méthode de Lowry</a:t>
            </a:r>
            <a:endParaRPr sz="3200" dirty="0">
              <a:solidFill>
                <a:srgbClr val="00FF00"/>
              </a:solidFill>
              <a:latin typeface="Arial" panose="020B06040202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366713" y="633413"/>
            <a:ext cx="8489950" cy="480060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basée sur l'adsorption du colorant </a:t>
            </a: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bleu de </a:t>
            </a:r>
            <a:r>
              <a:rPr kumimoji="0" lang="fr-FR" sz="3200" b="1" i="0" u="none" strike="noStrike" kern="0" cap="none" spc="0" normalizeH="0" baseline="0" noProof="0" dirty="0" err="1"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Coomassie</a:t>
            </a: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G250</a:t>
            </a: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En milieu acide ce colorant s'adsorbe sur les protéines et cette </a:t>
            </a:r>
            <a:r>
              <a:rPr kumimoji="0" lang="fr-FR" sz="32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complexation</a:t>
            </a: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provoque un transfert de son pic d'adsorption qui passe du </a:t>
            </a:r>
            <a:r>
              <a:rPr kumimoji="0" lang="fr-FR" sz="32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rouge</a:t>
            </a: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au </a:t>
            </a:r>
            <a:r>
              <a:rPr kumimoji="0" lang="fr-FR" sz="3200" b="1" i="0" u="none" strike="noStrike" kern="0" cap="none" spc="0" normalizeH="0" baseline="0" noProof="0" dirty="0" smtClean="0">
                <a:ln>
                  <a:noFill/>
                </a:ln>
                <a:solidFill>
                  <a:schemeClr val="bg1">
                    <a:lumMod val="60000"/>
                    <a:lumOff val="40000"/>
                  </a:schemeClr>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bleu</a:t>
            </a: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endPar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106499" name="Rectangle 4"/>
          <p:cNvSpPr/>
          <p:nvPr/>
        </p:nvSpPr>
        <p:spPr>
          <a:xfrm>
            <a:off x="871538" y="26988"/>
            <a:ext cx="4305300" cy="585787"/>
          </a:xfrm>
          <a:prstGeom prst="rect">
            <a:avLst/>
          </a:prstGeom>
          <a:noFill/>
          <a:ln w="9525">
            <a:noFill/>
          </a:ln>
        </p:spPr>
        <p:txBody>
          <a:bodyPr wrap="none">
            <a:spAutoFit/>
          </a:bodyPr>
          <a:p>
            <a:r>
              <a:rPr sz="3200" b="1" dirty="0">
                <a:solidFill>
                  <a:srgbClr val="00FF00"/>
                </a:solidFill>
                <a:latin typeface="Arial" panose="020B0604020202020204" pitchFamily="34" charset="0"/>
              </a:rPr>
              <a:t>Méthode de Bradford</a:t>
            </a:r>
            <a:endParaRPr sz="3200" dirty="0">
              <a:solidFill>
                <a:srgbClr val="00FF00"/>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Rayon">
  <a:themeElements>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yon">
      <a:majorFont>
        <a:latin typeface="Franklin Gothic Demi"/>
        <a:ea typeface="ＭＳ Ｐゴシック"/>
        <a:cs typeface=""/>
      </a:majorFont>
      <a:minorFont>
        <a:latin typeface="Comic Sans MS"/>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Rayon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yon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yon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yon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yon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yon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yon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yon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0</TotalTime>
  <Words>28417</Words>
  <Application>WPS Presentation</Application>
  <PresentationFormat>Affichage à l'écran (4:3)</PresentationFormat>
  <Paragraphs>842</Paragraphs>
  <Slides>98</Slides>
  <Notes>5</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13</vt:i4>
      </vt:variant>
      <vt:variant>
        <vt:lpstr>幻灯片标题</vt:lpstr>
      </vt:variant>
      <vt:variant>
        <vt:i4>98</vt:i4>
      </vt:variant>
    </vt:vector>
  </HeadingPairs>
  <TitlesOfParts>
    <vt:vector size="131" baseType="lpstr">
      <vt:lpstr>Arial</vt:lpstr>
      <vt:lpstr>SimSun</vt:lpstr>
      <vt:lpstr>Wingdings</vt:lpstr>
      <vt:lpstr>MS PGothic</vt:lpstr>
      <vt:lpstr>Franklin Gothic Demi</vt:lpstr>
      <vt:lpstr>Wingdings</vt:lpstr>
      <vt:lpstr>Wingdings 2</vt:lpstr>
      <vt:lpstr>Times New Roman</vt:lpstr>
      <vt:lpstr>Calibri</vt:lpstr>
      <vt:lpstr>Microsoft YaHei</vt:lpstr>
      <vt:lpstr>Arial Unicode MS</vt:lpstr>
      <vt:lpstr>Comic Sans MS</vt:lpstr>
      <vt:lpstr>Wingdings 2</vt:lpstr>
      <vt:lpstr>Verdana</vt:lpstr>
      <vt:lpstr>Times</vt:lpstr>
      <vt:lpstr>Calibri</vt:lpstr>
      <vt:lpstr>Times New Roman</vt:lpstr>
      <vt:lpstr>Times</vt:lpstr>
      <vt:lpstr>Arial</vt:lpstr>
      <vt:lpstr>Rayon</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   4. Structure and physicochemical properties of amino acids, peptides and proteins   </vt:lpstr>
      <vt:lpstr>PowerPoint 演示文稿</vt:lpstr>
      <vt:lpstr>PowerPoint 演示文稿</vt:lpstr>
      <vt:lpstr>I. General Characteristics of Amino Acids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Electrophorèse</vt:lpstr>
      <vt:lpstr>Les peptides</vt:lpstr>
      <vt:lpstr>Définition de la liaison peptidique, généralités </vt:lpstr>
      <vt:lpstr>Representations of a Peptide Sequence</vt:lpstr>
      <vt:lpstr>PowerPoint 演示文稿</vt:lpstr>
      <vt:lpstr>Peptide -Nomenclature</vt:lpstr>
      <vt:lpstr>Peptide Nomenclature</vt:lpstr>
      <vt:lpstr>Propriétés physiques des peptides</vt:lpstr>
      <vt:lpstr>Propriétés chimiques </vt:lpstr>
      <vt:lpstr>Propriétés biologiques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LES PROTEINES </vt:lpstr>
      <vt:lpstr>LES PROTEINES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Tertiary Structure</vt:lpstr>
      <vt:lpstr>PowerPoint 演示文稿</vt:lpstr>
      <vt:lpstr>PowerPoint 演示文稿</vt:lpstr>
      <vt:lpstr>PowerPoint 演示文稿</vt:lpstr>
      <vt:lpstr>DENATURING FACTORS</vt:lpstr>
      <vt:lpstr>STRUCTURE QUATERNAIRE</vt:lpstr>
      <vt:lpstr>Consequences of Denaturation</vt:lpstr>
      <vt:lpstr>PowerPoint 演示文稿</vt:lpstr>
      <vt:lpstr>PowerPoint 演示文稿</vt:lpstr>
      <vt:lpstr>ETUDE ANALYTIQUE DES PROTEINES :</vt:lpstr>
      <vt:lpstr>ETUDE ANALYTIQUE DES PROTEINES :</vt:lpstr>
      <vt:lpstr>Le dosage des protéines  (méthodes de coloration)</vt:lpstr>
      <vt:lpstr>PowerPoint 演示文稿</vt:lpstr>
      <vt:lpstr>PowerPoint 演示文稿</vt:lpstr>
      <vt:lpstr>PowerPoint 演示文稿</vt:lpstr>
    </vt:vector>
  </TitlesOfParts>
  <Company>Niama Diop Sall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Glucides</dc:title>
  <dc:creator>Niama Diop Sall</dc:creator>
  <cp:lastModifiedBy>Samir Zeroual</cp:lastModifiedBy>
  <cp:revision>258</cp:revision>
  <dcterms:created xsi:type="dcterms:W3CDTF">2011-01-20T13:58:00Z</dcterms:created>
  <dcterms:modified xsi:type="dcterms:W3CDTF">2025-01-18T21:45:26Z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CDC1980A277440849DF72B7F02296517_13</vt:lpwstr>
  </property>
  <property fmtid="{D5CDD505-2E9C-101B-9397-08002B2CF9AE}" pid="3" name="KSOProductBuildVer">
    <vt:lpwstr>1036-12.2.0.19805</vt:lpwstr>
  </property>
</Properties>
</file>