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8" r:id="rId4"/>
    <p:sldId id="259" r:id="rId5"/>
    <p:sldId id="337" r:id="rId6"/>
    <p:sldId id="260" r:id="rId8"/>
    <p:sldId id="262" r:id="rId9"/>
    <p:sldId id="263" r:id="rId10"/>
    <p:sldId id="264" r:id="rId11"/>
    <p:sldId id="265" r:id="rId12"/>
    <p:sldId id="266" r:id="rId13"/>
    <p:sldId id="267" r:id="rId14"/>
    <p:sldId id="268" r:id="rId15"/>
    <p:sldId id="269" r:id="rId16"/>
    <p:sldId id="338" r:id="rId17"/>
    <p:sldId id="339" r:id="rId18"/>
    <p:sldId id="271" r:id="rId19"/>
    <p:sldId id="270" r:id="rId20"/>
    <p:sldId id="342" r:id="rId21"/>
    <p:sldId id="276" r:id="rId22"/>
    <p:sldId id="344" r:id="rId23"/>
    <p:sldId id="277" r:id="rId24"/>
    <p:sldId id="343" r:id="rId25"/>
    <p:sldId id="341" r:id="rId26"/>
    <p:sldId id="278" r:id="rId27"/>
    <p:sldId id="279" r:id="rId28"/>
    <p:sldId id="275" r:id="rId29"/>
    <p:sldId id="280" r:id="rId30"/>
    <p:sldId id="340" r:id="rId31"/>
    <p:sldId id="345" r:id="rId32"/>
    <p:sldId id="281" r:id="rId33"/>
    <p:sldId id="284" r:id="rId34"/>
    <p:sldId id="282" r:id="rId35"/>
    <p:sldId id="346" r:id="rId36"/>
    <p:sldId id="287" r:id="rId37"/>
    <p:sldId id="285" r:id="rId38"/>
    <p:sldId id="286" r:id="rId39"/>
    <p:sldId id="288" r:id="rId40"/>
    <p:sldId id="289" r:id="rId41"/>
    <p:sldId id="290" r:id="rId42"/>
    <p:sldId id="291" r:id="rId43"/>
    <p:sldId id="292" r:id="rId44"/>
    <p:sldId id="293" r:id="rId45"/>
    <p:sldId id="294" r:id="rId46"/>
    <p:sldId id="378" r:id="rId47"/>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81" userDrawn="1">
          <p15:clr>
            <a:srgbClr val="A4A3A4"/>
          </p15:clr>
        </p15:guide>
        <p15:guide id="2" pos="2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75" d="100"/>
          <a:sy n="75" d="100"/>
        </p:scale>
        <p:origin x="-1224" y="192"/>
      </p:cViewPr>
      <p:guideLst>
        <p:guide orient="horz" pos="2081"/>
        <p:guide pos="282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710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48131" name="Rectangle 2"/>
          <p:cNvSpPr>
            <a:spLocks noGrp="1" noRot="1" noChangeAspect="1" noTextEdit="1"/>
          </p:cNvSpPr>
          <p:nvPr>
            <p:ph type="sldImg"/>
          </p:nvPr>
        </p:nvSpPr>
        <p:spPr/>
      </p:sp>
      <p:sp>
        <p:nvSpPr>
          <p:cNvPr id="48132"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49155" name="Rectangle 2"/>
          <p:cNvSpPr>
            <a:spLocks noGrp="1" noRot="1" noChangeAspect="1" noTextEdit="1"/>
          </p:cNvSpPr>
          <p:nvPr>
            <p:ph type="sldImg"/>
          </p:nvPr>
        </p:nvSpPr>
        <p:spPr/>
      </p:sp>
      <p:sp>
        <p:nvSpPr>
          <p:cNvPr id="49156" name="Rectangle 3"/>
          <p:cNvSpPr>
            <a:spLocks noGrp="1"/>
          </p:cNvSpPr>
          <p:nvPr>
            <p:ph type="body" idx="1"/>
          </p:nvPr>
        </p:nvSpPr>
        <p:spPr/>
        <p:txBody>
          <a:bodyPr wrap="square" lIns="91440" tIns="45720" rIns="91440" bIns="45720" anchor="t" anchorCtr="0"/>
          <a:p>
            <a:pPr lvl="0" eaLnBrk="1" hangingPunct="1"/>
            <a:r>
              <a:rPr dirty="0"/>
              <a:t>Dans la numérotation, le carbone le plus oxydé portera l</a:t>
            </a:r>
            <a:r>
              <a:rPr lang="ja-JP" altLang="fr-FR" dirty="0"/>
              <a:t>’</a:t>
            </a:r>
            <a:r>
              <a:rPr lang="fr-FR" altLang="ja-JP" dirty="0"/>
              <a:t>indice le plus faible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50179" name="Rectangle 2"/>
          <p:cNvSpPr>
            <a:spLocks noGrp="1" noRot="1" noChangeAspect="1" noTextEdit="1"/>
          </p:cNvSpPr>
          <p:nvPr>
            <p:ph type="sldImg"/>
          </p:nvPr>
        </p:nvSpPr>
        <p:spPr/>
      </p:sp>
      <p:sp>
        <p:nvSpPr>
          <p:cNvPr id="50180" name="Rectangle 3"/>
          <p:cNvSpPr>
            <a:spLocks noGrp="1"/>
          </p:cNvSpPr>
          <p:nvPr>
            <p:ph type="body" idx="1"/>
          </p:nvPr>
        </p:nvSpPr>
        <p:spPr/>
        <p:txBody>
          <a:bodyPr wrap="square" lIns="91440" tIns="45720" rIns="91440" bIns="45720" anchor="t" anchorCtr="0"/>
          <a:p>
            <a:pPr lvl="0" eaLnBrk="1" hangingPunct="1"/>
            <a:r>
              <a:rPr dirty="0"/>
              <a:t>Substituants axiaux (parallèles à l</a:t>
            </a:r>
            <a:r>
              <a:rPr lang="ja-JP" altLang="fr-FR" dirty="0"/>
              <a:t>’</a:t>
            </a:r>
            <a:r>
              <a:rPr lang="fr-FR" altLang="ja-JP" dirty="0"/>
              <a:t>axe), moins réactifs. Substituants équatoriaux (perpendiculaires à l</a:t>
            </a:r>
            <a:r>
              <a:rPr lang="ja-JP" altLang="fr-FR" dirty="0"/>
              <a:t>’</a:t>
            </a:r>
            <a:r>
              <a:rPr lang="fr-FR" altLang="ja-JP" dirty="0"/>
              <a:t>axe), plus réactifs.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51203" name="Rectangle 2"/>
          <p:cNvSpPr>
            <a:spLocks noGrp="1" noRot="1" noChangeAspect="1" noTextEdit="1"/>
          </p:cNvSpPr>
          <p:nvPr>
            <p:ph type="sldImg"/>
          </p:nvPr>
        </p:nvSpPr>
        <p:spPr/>
      </p:sp>
      <p:sp>
        <p:nvSpPr>
          <p:cNvPr id="51204" name="Rectangle 3"/>
          <p:cNvSpPr>
            <a:spLocks noGrp="1"/>
          </p:cNvSpPr>
          <p:nvPr>
            <p:ph type="body" idx="1"/>
          </p:nvPr>
        </p:nvSpPr>
        <p:spPr/>
        <p:txBody>
          <a:bodyPr wrap="square" lIns="91440" tIns="45720" rIns="91440" bIns="45720" anchor="t" anchorCtr="0"/>
          <a:p>
            <a:pPr lvl="0" eaLnBrk="1" hangingPunct="1"/>
            <a:r>
              <a:rPr dirty="0"/>
              <a:t>Les acides aldoniques sont instables et se transforment rapidement en lactone par estérification interne.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35.jpeg"/><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39.wmf"/><Relationship Id="rId2" Type="http://schemas.openxmlformats.org/officeDocument/2006/relationships/oleObject" Target="../embeddings/oleObject6.bin"/><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44.wmf"/><Relationship Id="rId1"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312738" y="766763"/>
            <a:ext cx="8229600" cy="1828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fr-FR" sz="5400" b="1" noProof="0" dirty="0" smtClean="0">
                <a:ln>
                  <a:noFill/>
                </a:ln>
                <a:solidFill>
                  <a:schemeClr val="tx1"/>
                </a:solidFill>
                <a:uLnTx/>
                <a:uFillTx/>
                <a:latin typeface="Arial" panose="020B0604020202020204" pitchFamily="34" charset="0"/>
                <a:ea typeface="+mn-ea"/>
                <a:cs typeface="Arial" panose="020B0604020202020204" pitchFamily="34" charset="0"/>
                <a:sym typeface="+mn-ea"/>
              </a:rPr>
              <a:t>3. Structure and Physicochemical Properties of Lipids</a:t>
            </a:r>
            <a:endParaRPr kumimoji="0" lang="fr-FR" sz="5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mn-ea"/>
            </a:endParaRPr>
          </a:p>
        </p:txBody>
      </p:sp>
      <p:graphicFrame>
        <p:nvGraphicFramePr>
          <p:cNvPr id="2" name="Objet 1"/>
          <p:cNvGraphicFramePr/>
          <p:nvPr/>
        </p:nvGraphicFramePr>
        <p:xfrm>
          <a:off x="0" y="3299460"/>
          <a:ext cx="9144000" cy="3558540"/>
        </p:xfrm>
        <a:graphic>
          <a:graphicData uri="http://schemas.openxmlformats.org/presentationml/2006/ole">
            <mc:AlternateContent xmlns:mc="http://schemas.openxmlformats.org/markup-compatibility/2006">
              <mc:Choice xmlns:v="urn:schemas-microsoft-com:vml" Requires="v">
                <p:oleObj spid="_x0000_s3" name="" r:id="rId1" imgW="2705100" imgH="1685925" progId="Paint.Picture">
                  <p:embed/>
                </p:oleObj>
              </mc:Choice>
              <mc:Fallback>
                <p:oleObj name="" r:id="rId1" imgW="2705100" imgH="1685925" progId="Paint.Picture">
                  <p:embed/>
                  <p:pic>
                    <p:nvPicPr>
                      <p:cNvPr id="0" name="Image 2"/>
                      <p:cNvPicPr/>
                      <p:nvPr/>
                    </p:nvPicPr>
                    <p:blipFill>
                      <a:blip r:embed="rId2"/>
                      <a:stretch>
                        <a:fillRect/>
                      </a:stretch>
                    </p:blipFill>
                    <p:spPr>
                      <a:xfrm>
                        <a:off x="0" y="3299460"/>
                        <a:ext cx="9144000" cy="3558540"/>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15240" y="738505"/>
          <a:ext cx="9112885" cy="6116320"/>
        </p:xfrm>
        <a:graphic>
          <a:graphicData uri="http://schemas.openxmlformats.org/presentationml/2006/ole">
            <mc:AlternateContent xmlns:mc="http://schemas.openxmlformats.org/markup-compatibility/2006">
              <mc:Choice xmlns:v="urn:schemas-microsoft-com:vml" Requires="v">
                <p:oleObj spid="_x0000_s3" name="" r:id="rId1" imgW="9105900" imgH="6372225" progId="Paint.Picture">
                  <p:embed/>
                </p:oleObj>
              </mc:Choice>
              <mc:Fallback>
                <p:oleObj name="" r:id="rId1" imgW="9105900" imgH="6372225" progId="Paint.Picture">
                  <p:embed/>
                  <p:pic>
                    <p:nvPicPr>
                      <p:cNvPr id="0" name="Image 2"/>
                      <p:cNvPicPr/>
                      <p:nvPr/>
                    </p:nvPicPr>
                    <p:blipFill>
                      <a:blip r:embed="rId2"/>
                      <a:stretch>
                        <a:fillRect/>
                      </a:stretch>
                    </p:blipFill>
                    <p:spPr>
                      <a:xfrm>
                        <a:off x="15240" y="738505"/>
                        <a:ext cx="9112885" cy="6116320"/>
                      </a:xfrm>
                      <a:prstGeom prst="rect">
                        <a:avLst/>
                      </a:prstGeom>
                    </p:spPr>
                  </p:pic>
                </p:oleObj>
              </mc:Fallback>
            </mc:AlternateContent>
          </a:graphicData>
        </a:graphic>
      </p:graphicFrame>
      <p:sp>
        <p:nvSpPr>
          <p:cNvPr id="6" name="Zone de texte 5"/>
          <p:cNvSpPr txBox="1"/>
          <p:nvPr/>
        </p:nvSpPr>
        <p:spPr>
          <a:xfrm>
            <a:off x="15240" y="0"/>
            <a:ext cx="5324475" cy="583565"/>
          </a:xfrm>
          <a:prstGeom prst="rect">
            <a:avLst/>
          </a:prstGeom>
          <a:noFill/>
        </p:spPr>
        <p:txBody>
          <a:bodyPr wrap="square" rtlCol="0" anchor="t">
            <a:spAutoFit/>
          </a:bodyPr>
          <a:p>
            <a:r>
              <a:rPr sz="3200" spc="-5" noProof="0">
                <a:solidFill>
                  <a:srgbClr val="00FF00"/>
                </a:solidFill>
                <a:latin typeface="Wingdings 2" panose="05020102010507070707"/>
                <a:cs typeface="Wingdings 2" panose="05020102010507070707"/>
                <a:sym typeface="+mn-ea"/>
              </a:rPr>
              <a:t></a:t>
            </a:r>
            <a:r>
              <a:rPr lang="fr-FR" sz="3200" b="1" noProof="0" dirty="0">
                <a:solidFill>
                  <a:srgbClr val="00FF00"/>
                </a:solidFill>
                <a:effectLst>
                  <a:outerShdw blurRad="38100" dist="38100" dir="2700000" algn="tl">
                    <a:srgbClr val="000000"/>
                  </a:outerShdw>
                </a:effectLst>
                <a:latin typeface="+mn-lt"/>
                <a:ea typeface="+mn-ea"/>
                <a:cs typeface="MS PGothic" panose="020B0600070205080204" pitchFamily="34" charset="-128"/>
                <a:sym typeface="+mn-ea"/>
              </a:rPr>
              <a:t>Saturated fatty acids</a:t>
            </a:r>
            <a:endParaRPr lang="fr-FR" altLang="en-US" sz="3200" b="1" noProof="0" dirty="0">
              <a:solidFill>
                <a:srgbClr val="00FF00"/>
              </a:solidFill>
              <a:effectLst>
                <a:outerShdw blurRad="38100" dist="38100" dir="2700000" algn="tl">
                  <a:srgbClr val="000000"/>
                </a:outerShdw>
              </a:effectLst>
              <a:latin typeface="+mn-lt"/>
              <a:ea typeface="+mn-ea"/>
              <a:cs typeface="MS PGothic" panose="020B0600070205080204" pitchFamily="34" charset="-128"/>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object 5"/>
          <p:cNvSpPr txBox="1"/>
          <p:nvPr/>
        </p:nvSpPr>
        <p:spPr>
          <a:xfrm>
            <a:off x="698500" y="139700"/>
            <a:ext cx="7993063" cy="1501775"/>
          </a:xfrm>
          <a:prstGeom prst="rect">
            <a:avLst/>
          </a:prstGeom>
        </p:spPr>
        <p:txBody>
          <a:bodyPr lIns="0" tIns="12065" rIns="0" bIns="0">
            <a:spAutoFit/>
          </a:bodyPr>
          <a:lstStyle/>
          <a:p>
            <a:pPr marL="78105" marR="0" defTabSz="914400">
              <a:spcBef>
                <a:spcPts val="100"/>
              </a:spcBef>
              <a:buClrTx/>
              <a:buSzTx/>
              <a:buFontTx/>
              <a:buNone/>
              <a:defRPr/>
            </a:pPr>
            <a:r>
              <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rPr>
              <a:t>2.1.2 Unsaturated fatty acids</a:t>
            </a:r>
            <a:r>
              <a:rPr kumimoji="0" lang="fr-FR" sz="3200" b="1" kern="1200" cap="none" spc="0" normalizeH="0" baseline="0" noProof="0" dirty="0">
                <a:solidFill>
                  <a:srgbClr val="00FF00"/>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rPr>
              <a:t> Nomenclature</a:t>
            </a:r>
            <a:endPar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endParaRPr>
          </a:p>
          <a:p>
            <a:pPr marL="78105" marR="0" defTabSz="914400">
              <a:spcBef>
                <a:spcPts val="100"/>
              </a:spcBef>
              <a:buClrTx/>
              <a:buSzTx/>
              <a:buFontTx/>
              <a:buNone/>
              <a:defRPr/>
            </a:pPr>
            <a:endParaRPr kumimoji="0" lang="fr-FR" sz="3200" kern="1200" cap="none" spc="0" normalizeH="0" baseline="0" noProof="0" dirty="0">
              <a:solidFill>
                <a:srgbClr val="00FF00"/>
              </a:solidFill>
              <a:latin typeface="Arial" panose="020B0604020202020204" pitchFamily="34" charset="0"/>
              <a:ea typeface="MS PGothic" panose="020B0600070205080204" pitchFamily="34" charset="-128"/>
              <a:cs typeface="+mn-cs"/>
            </a:endParaRPr>
          </a:p>
        </p:txBody>
      </p:sp>
      <p:sp>
        <p:nvSpPr>
          <p:cNvPr id="13315" name="Rectangle 2"/>
          <p:cNvSpPr/>
          <p:nvPr/>
        </p:nvSpPr>
        <p:spPr>
          <a:xfrm>
            <a:off x="584200" y="1171575"/>
            <a:ext cx="8229600" cy="3261360"/>
          </a:xfrm>
          <a:prstGeom prst="rect">
            <a:avLst/>
          </a:prstGeom>
          <a:noFill/>
          <a:ln w="9525">
            <a:noFill/>
          </a:ln>
        </p:spPr>
        <p:txBody>
          <a:bodyPr>
            <a:spAutoFit/>
          </a:bodyPr>
          <a:p>
            <a:r>
              <a:rPr sz="2800" dirty="0">
                <a:latin typeface="Arial" panose="020B0604020202020204" pitchFamily="34" charset="0"/>
              </a:rPr>
              <a:t>In unsaturated fatty acids, the position of the first double bond can be expressed:</a:t>
            </a:r>
            <a:endParaRPr sz="2800" dirty="0">
              <a:latin typeface="Arial" panose="020B0604020202020204" pitchFamily="34" charset="0"/>
            </a:endParaRPr>
          </a:p>
          <a:p>
            <a:endParaRPr sz="2800" dirty="0">
              <a:latin typeface="Arial" panose="020B0604020202020204" pitchFamily="34" charset="0"/>
            </a:endParaRPr>
          </a:p>
          <a:p>
            <a:pPr>
              <a:spcAft>
                <a:spcPts val="1200"/>
              </a:spcAft>
              <a:buFont typeface="Wingdings" panose="05000000000000000000" pitchFamily="2" charset="2"/>
              <a:buChar char="Ø"/>
            </a:pPr>
            <a:r>
              <a:rPr sz="2800" dirty="0">
                <a:latin typeface="Arial" panose="020B0604020202020204" pitchFamily="34" charset="0"/>
              </a:rPr>
              <a:t>Either starting from the carboxyl group (1st carbon); the symbol is Δ (delta)</a:t>
            </a:r>
            <a:endParaRPr sz="2800" dirty="0">
              <a:latin typeface="Arial" panose="020B0604020202020204" pitchFamily="34" charset="0"/>
            </a:endParaRPr>
          </a:p>
          <a:p>
            <a:pPr>
              <a:spcAft>
                <a:spcPts val="1200"/>
              </a:spcAft>
              <a:buFont typeface="Wingdings" panose="05000000000000000000" pitchFamily="2" charset="2"/>
              <a:buChar char="Ø"/>
            </a:pPr>
            <a:r>
              <a:rPr sz="2800" dirty="0">
                <a:latin typeface="Arial" panose="020B0604020202020204" pitchFamily="34" charset="0"/>
              </a:rPr>
              <a:t>Or starting from the methyl group (last carbon); the symbol is omega ω</a:t>
            </a:r>
            <a:endParaRPr sz="2800" dirty="0">
              <a:latin typeface="Arial" panose="020B0604020202020204" pitchFamily="34" charset="0"/>
            </a:endParaRPr>
          </a:p>
        </p:txBody>
      </p:sp>
      <p:pic>
        <p:nvPicPr>
          <p:cNvPr id="13316" name="Picture 3"/>
          <p:cNvPicPr>
            <a:picLocks noChangeAspect="1"/>
          </p:cNvPicPr>
          <p:nvPr/>
        </p:nvPicPr>
        <p:blipFill>
          <a:blip r:embed="rId1"/>
          <a:stretch>
            <a:fillRect/>
          </a:stretch>
        </p:blipFill>
        <p:spPr>
          <a:xfrm>
            <a:off x="635" y="4747260"/>
            <a:ext cx="9143365" cy="209931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bject 5"/>
          <p:cNvSpPr txBox="1"/>
          <p:nvPr/>
        </p:nvSpPr>
        <p:spPr>
          <a:xfrm>
            <a:off x="598488" y="63500"/>
            <a:ext cx="5878512" cy="504190"/>
          </a:xfrm>
          <a:prstGeom prst="rect">
            <a:avLst/>
          </a:prstGeom>
          <a:noFill/>
          <a:ln w="9525">
            <a:noFill/>
          </a:ln>
        </p:spPr>
        <p:txBody>
          <a:bodyPr lIns="0" tIns="12065" rIns="0" bIns="0">
            <a:spAutoFit/>
          </a:bodyPr>
          <a:p>
            <a:pPr marL="12700">
              <a:spcBef>
                <a:spcPts val="100"/>
              </a:spcBef>
            </a:pPr>
            <a:r>
              <a:rPr sz="3200" dirty="0">
                <a:solidFill>
                  <a:srgbClr val="00FF00"/>
                </a:solidFill>
                <a:latin typeface="Arial" panose="020B0604020202020204" pitchFamily="34" charset="0"/>
              </a:rPr>
              <a:t>2.1.2 Unsaturated fatty acids</a:t>
            </a:r>
            <a:endParaRPr sz="3200" dirty="0">
              <a:solidFill>
                <a:srgbClr val="00FF00"/>
              </a:solidFill>
              <a:latin typeface="Arial" panose="020B0604020202020204" pitchFamily="34" charset="0"/>
            </a:endParaRPr>
          </a:p>
        </p:txBody>
      </p:sp>
      <p:sp>
        <p:nvSpPr>
          <p:cNvPr id="14339" name="Text Box 11"/>
          <p:cNvSpPr txBox="1"/>
          <p:nvPr/>
        </p:nvSpPr>
        <p:spPr>
          <a:xfrm>
            <a:off x="0" y="2475230"/>
            <a:ext cx="8940800" cy="2071370"/>
          </a:xfrm>
          <a:prstGeom prst="rect">
            <a:avLst/>
          </a:prstGeom>
          <a:noFill/>
          <a:ln w="9525">
            <a:noFill/>
          </a:ln>
        </p:spPr>
        <p:txBody>
          <a:bodyPr wrap="square">
            <a:spAutoFit/>
          </a:bodyPr>
          <a:p>
            <a:pPr lvl="1" eaLnBrk="1" hangingPunct="1">
              <a:spcAft>
                <a:spcPts val="1000"/>
              </a:spcAft>
            </a:pPr>
            <a:r>
              <a:rPr sz="2800" b="1" dirty="0"/>
              <a:t>For</a:t>
            </a:r>
            <a:r>
              <a:rPr dirty="0"/>
              <a:t> the double bond between carbons C9 and C10 in the example, an isomeric configuration can appear: cis or trans.</a:t>
            </a:r>
            <a:endParaRPr dirty="0"/>
          </a:p>
          <a:p>
            <a:pPr lvl="1" eaLnBrk="1" hangingPunct="1">
              <a:spcAft>
                <a:spcPts val="1000"/>
              </a:spcAft>
            </a:pPr>
            <a:r>
              <a:rPr sz="2000" b="1" dirty="0">
                <a:solidFill>
                  <a:srgbClr val="00FF00"/>
                </a:solidFill>
                <a:latin typeface="Arial" panose="020B0604020202020204" pitchFamily="34" charset="0"/>
              </a:rPr>
              <a:t>Cis: </a:t>
            </a:r>
            <a:r>
              <a:rPr sz="2000" dirty="0">
                <a:latin typeface="Arial" panose="020B0604020202020204" pitchFamily="34" charset="0"/>
              </a:rPr>
              <a:t>the H substituents are located on the same side relative to the double bond.</a:t>
            </a:r>
            <a:endParaRPr sz="2000" dirty="0">
              <a:latin typeface="Arial" panose="020B0604020202020204" pitchFamily="34" charset="0"/>
            </a:endParaRPr>
          </a:p>
          <a:p>
            <a:pPr lvl="1" eaLnBrk="1" hangingPunct="1">
              <a:spcAft>
                <a:spcPts val="1000"/>
              </a:spcAft>
            </a:pPr>
            <a:r>
              <a:rPr sz="2000" b="1" dirty="0">
                <a:solidFill>
                  <a:srgbClr val="00FF00"/>
                </a:solidFill>
                <a:latin typeface="Arial" panose="020B0604020202020204" pitchFamily="34" charset="0"/>
              </a:rPr>
              <a:t>Trans</a:t>
            </a:r>
            <a:r>
              <a:rPr sz="2000" dirty="0">
                <a:solidFill>
                  <a:srgbClr val="00FF00"/>
                </a:solidFill>
                <a:latin typeface="Arial" panose="020B0604020202020204" pitchFamily="34" charset="0"/>
              </a:rPr>
              <a:t>: </a:t>
            </a:r>
            <a:r>
              <a:rPr sz="2000" dirty="0">
                <a:latin typeface="Arial" panose="020B0604020202020204" pitchFamily="34" charset="0"/>
              </a:rPr>
              <a:t>are found on opposite sides of the double bond.</a:t>
            </a:r>
            <a:endParaRPr sz="2000" dirty="0">
              <a:latin typeface="Arial" panose="020B0604020202020204" pitchFamily="34" charset="0"/>
            </a:endParaRPr>
          </a:p>
        </p:txBody>
      </p:sp>
      <p:pic>
        <p:nvPicPr>
          <p:cNvPr id="14340" name="Picture 14"/>
          <p:cNvPicPr>
            <a:picLocks noChangeAspect="1"/>
          </p:cNvPicPr>
          <p:nvPr/>
        </p:nvPicPr>
        <p:blipFill>
          <a:blip r:embed="rId1"/>
          <a:stretch>
            <a:fillRect/>
          </a:stretch>
        </p:blipFill>
        <p:spPr>
          <a:xfrm>
            <a:off x="604520" y="4695190"/>
            <a:ext cx="7409815" cy="1993900"/>
          </a:xfrm>
          <a:prstGeom prst="rect">
            <a:avLst/>
          </a:prstGeom>
          <a:noFill/>
          <a:ln w="9525">
            <a:noFill/>
          </a:ln>
        </p:spPr>
      </p:pic>
      <p:pic>
        <p:nvPicPr>
          <p:cNvPr id="14341" name="Picture 15"/>
          <p:cNvPicPr>
            <a:picLocks noChangeAspect="1"/>
          </p:cNvPicPr>
          <p:nvPr/>
        </p:nvPicPr>
        <p:blipFill>
          <a:blip r:embed="rId2"/>
          <a:stretch>
            <a:fillRect/>
          </a:stretch>
        </p:blipFill>
        <p:spPr>
          <a:xfrm>
            <a:off x="601980" y="748030"/>
            <a:ext cx="7385050" cy="16954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bject 5"/>
          <p:cNvSpPr txBox="1"/>
          <p:nvPr/>
        </p:nvSpPr>
        <p:spPr>
          <a:xfrm>
            <a:off x="598805" y="327660"/>
            <a:ext cx="6849110" cy="504190"/>
          </a:xfrm>
          <a:prstGeom prst="rect">
            <a:avLst/>
          </a:prstGeom>
          <a:noFill/>
          <a:ln w="9525">
            <a:noFill/>
          </a:ln>
        </p:spPr>
        <p:txBody>
          <a:bodyPr wrap="square" lIns="0" tIns="12065" rIns="0" bIns="0">
            <a:spAutoFit/>
          </a:bodyPr>
          <a:p>
            <a:pPr marL="12700">
              <a:spcBef>
                <a:spcPts val="100"/>
              </a:spcBef>
            </a:pPr>
            <a:r>
              <a:rPr sz="3200" dirty="0">
                <a:solidFill>
                  <a:srgbClr val="00FF00"/>
                </a:solidFill>
                <a:latin typeface="Arial" panose="020B0604020202020204" pitchFamily="34" charset="0"/>
              </a:rPr>
              <a:t>2.1.2 Unsaturated fatty acids</a:t>
            </a:r>
            <a:endParaRPr sz="3200" dirty="0">
              <a:solidFill>
                <a:srgbClr val="00FF00"/>
              </a:solidFill>
              <a:latin typeface="Arial" panose="020B0604020202020204" pitchFamily="34" charset="0"/>
            </a:endParaRPr>
          </a:p>
        </p:txBody>
      </p:sp>
      <p:sp>
        <p:nvSpPr>
          <p:cNvPr id="63" name="object 7"/>
          <p:cNvSpPr txBox="1"/>
          <p:nvPr/>
        </p:nvSpPr>
        <p:spPr>
          <a:xfrm>
            <a:off x="655638" y="2152650"/>
            <a:ext cx="8034338" cy="2042795"/>
          </a:xfrm>
          <a:prstGeom prst="rect">
            <a:avLst/>
          </a:prstGeom>
        </p:spPr>
        <p:txBody>
          <a:bodyPr lIns="0" tIns="48895" rIns="0" bIns="0">
            <a:spAutoFit/>
          </a:bodyPr>
          <a:lstStyle/>
          <a:p>
            <a:pPr marL="12700" marR="0" defTabSz="914400">
              <a:spcBef>
                <a:spcPts val="3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i="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n</a:t>
            </a:r>
            <a:r>
              <a:rPr kumimoji="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rPr>
              <a:t>Unbranched aliphatic chain</a:t>
            </a:r>
            <a:endPar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0" normalizeH="0" baseline="0" noProof="0" dirty="0">
                <a:solidFill>
                  <a:srgbClr val="FF0000"/>
                </a:solidFill>
                <a:latin typeface="Arial" panose="020B0604020202020204"/>
                <a:ea typeface="MS PGothic" panose="020B0600070205080204" pitchFamily="34" charset="-128"/>
                <a:cs typeface="Arial" panose="020B0604020202020204"/>
              </a:rPr>
              <a:t>•</a:t>
            </a:r>
            <a:r>
              <a:rPr kumimoji="0" i="1" kern="1200" cap="none" spc="0" normalizeH="0" baseline="0" noProof="0" dirty="0">
                <a:solidFill>
                  <a:srgbClr val="E266FF"/>
                </a:solidFill>
                <a:latin typeface="Times New Roman" panose="02020603050405020304"/>
                <a:ea typeface="MS PGothic" panose="020B0600070205080204" pitchFamily="34" charset="-128"/>
                <a:cs typeface="Times New Roman" panose="02020603050405020304"/>
              </a:rPr>
              <a:t>CP : </a:t>
            </a:r>
            <a:r>
              <a:rPr kumimoji="0" kern="1200" cap="none" normalizeH="0" baseline="0" noProof="0" dirty="0">
                <a:solidFill>
                  <a:srgbClr val="E266FF"/>
                </a:solidFill>
                <a:latin typeface="Times New Roman" panose="02020603050405020304"/>
                <a:ea typeface="MS PGothic" panose="020B0600070205080204" pitchFamily="34" charset="-128"/>
                <a:cs typeface="Times New Roman" panose="02020603050405020304"/>
              </a:rPr>
              <a:t>Configuration (cis or trans) and Position of double bonds</a:t>
            </a:r>
            <a:endParaRPr kumimoji="0" kern="1200" cap="none" normalizeH="0" baseline="0" noProof="0" dirty="0">
              <a:solidFill>
                <a:srgbClr val="E266FF"/>
              </a:solidFill>
              <a:latin typeface="Times New Roman" panose="02020603050405020304"/>
              <a:ea typeface="MS PGothic" panose="020B0600070205080204" pitchFamily="34" charset="-128"/>
              <a:cs typeface="Times New Roman" panose="02020603050405020304"/>
            </a:endParaRPr>
          </a:p>
          <a:p>
            <a:pPr marL="12700" marR="0" defTabSz="914400">
              <a:spcBef>
                <a:spcPts val="29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5" normalizeH="0" baseline="0" noProof="0" dirty="0">
                <a:solidFill>
                  <a:srgbClr val="FFFF00"/>
                </a:solidFill>
                <a:latin typeface="Times New Roman" panose="02020603050405020304"/>
                <a:ea typeface="MS PGothic" panose="020B0600070205080204" pitchFamily="34" charset="-128"/>
                <a:cs typeface="Times New Roman" panose="02020603050405020304"/>
              </a:rPr>
              <a:t>X </a:t>
            </a:r>
            <a:r>
              <a:rPr kumimoji="0" kern="1200" cap="none" spc="0" normalizeH="0" baseline="0" noProof="0" dirty="0">
                <a:solidFill>
                  <a:srgbClr val="FFFF00"/>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FFFF00"/>
                </a:solidFill>
                <a:latin typeface="Times New Roman" panose="02020603050405020304"/>
                <a:ea typeface="MS PGothic" panose="020B0600070205080204" pitchFamily="34" charset="-128"/>
                <a:cs typeface="Times New Roman" panose="02020603050405020304"/>
              </a:rPr>
              <a:t>Number of carbons</a:t>
            </a:r>
            <a:endParaRPr kumimoji="0" kern="1200" cap="none" normalizeH="0" baseline="0" noProof="0" dirty="0">
              <a:solidFill>
                <a:srgbClr val="FFFF00"/>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Mono, </a:t>
            </a:r>
            <a:r>
              <a:rPr kumimoji="0" kern="1200" cap="none" spc="-5" normalizeH="0" baseline="0" noProof="0" dirty="0">
                <a:solidFill>
                  <a:srgbClr val="4B99FF"/>
                </a:solidFill>
                <a:latin typeface="Times New Roman" panose="02020603050405020304"/>
                <a:ea typeface="MS PGothic" panose="020B0600070205080204" pitchFamily="34" charset="-128"/>
                <a:cs typeface="Times New Roman" panose="02020603050405020304"/>
              </a:rPr>
              <a:t>Di, </a:t>
            </a:r>
            <a:r>
              <a:rPr kumimoji="0"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tri : </a:t>
            </a:r>
            <a:r>
              <a:rPr kumimoji="0" kern="1200" cap="none" normalizeH="0" baseline="0" noProof="0" dirty="0">
                <a:solidFill>
                  <a:srgbClr val="4B99FF"/>
                </a:solidFill>
                <a:latin typeface="Times New Roman" panose="02020603050405020304"/>
                <a:ea typeface="MS PGothic" panose="020B0600070205080204" pitchFamily="34" charset="-128"/>
                <a:cs typeface="Times New Roman" panose="02020603050405020304"/>
              </a:rPr>
              <a:t>Number of double bonds</a:t>
            </a:r>
            <a:endParaRPr kumimoji="0" kern="1200" cap="none" normalizeH="0" baseline="0" noProof="0" dirty="0">
              <a:solidFill>
                <a:srgbClr val="4B99FF"/>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én : </a:t>
            </a:r>
            <a:r>
              <a:rPr kumimoji="0"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rPr>
              <a:t>Unsaturated chain</a:t>
            </a:r>
            <a:endParaRPr kumimoji="0"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endParaRPr>
          </a:p>
        </p:txBody>
      </p:sp>
      <p:sp>
        <p:nvSpPr>
          <p:cNvPr id="64" name="object 8"/>
          <p:cNvSpPr txBox="1"/>
          <p:nvPr/>
        </p:nvSpPr>
        <p:spPr>
          <a:xfrm>
            <a:off x="384175" y="4345305"/>
            <a:ext cx="2683510" cy="474345"/>
          </a:xfrm>
          <a:prstGeom prst="rect">
            <a:avLst/>
          </a:prstGeom>
        </p:spPr>
        <p:txBody>
          <a:bodyPr wrap="square" lIns="0" tIns="12700" rIns="0" bIns="0">
            <a:spAutoFit/>
          </a:bodyPr>
          <a:lstStyle/>
          <a:p>
            <a:pPr marL="12700" marR="0" defTabSz="914400">
              <a:spcBef>
                <a:spcPts val="100"/>
              </a:spcBef>
              <a:buClrTx/>
              <a:buSzTx/>
              <a:buFontTx/>
              <a:buNone/>
              <a:defRPr/>
            </a:pPr>
            <a:r>
              <a:rPr kumimoji="0" sz="2100" kern="1200" cap="none" spc="0" normalizeH="0" baseline="0" noProof="0" dirty="0">
                <a:solidFill>
                  <a:srgbClr val="00FF00"/>
                </a:solidFill>
                <a:latin typeface="Wingdings 2" panose="05020102010507070707"/>
                <a:ea typeface="MS PGothic" panose="020B0600070205080204" pitchFamily="34" charset="-128"/>
                <a:cs typeface="Wingdings 2" panose="05020102010507070707"/>
              </a:rPr>
              <a:t></a:t>
            </a:r>
            <a:r>
              <a:rPr kumimoji="0" sz="2100" kern="1200" cap="none" spc="215" normalizeH="0" baseline="0" noProof="0" dirty="0">
                <a:solidFill>
                  <a:srgbClr val="00FF00"/>
                </a:solidFill>
                <a:latin typeface="Times New Roman" panose="02020603050405020304"/>
                <a:ea typeface="MS PGothic" panose="020B0600070205080204" pitchFamily="34" charset="-128"/>
                <a:cs typeface="Times New Roman" panose="02020603050405020304"/>
              </a:rPr>
              <a:t> </a:t>
            </a:r>
            <a:r>
              <a:rPr kumimoji="0" sz="30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Abbreviations</a:t>
            </a:r>
            <a:endParaRPr kumimoji="0" sz="30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endParaRPr>
          </a:p>
        </p:txBody>
      </p:sp>
      <p:sp>
        <p:nvSpPr>
          <p:cNvPr id="15365" name="object 9"/>
          <p:cNvSpPr txBox="1"/>
          <p:nvPr/>
        </p:nvSpPr>
        <p:spPr>
          <a:xfrm>
            <a:off x="3434715" y="4150995"/>
            <a:ext cx="2860675" cy="627063"/>
          </a:xfrm>
          <a:prstGeom prst="rect">
            <a:avLst/>
          </a:prstGeom>
          <a:noFill/>
          <a:ln w="9525">
            <a:noFill/>
          </a:ln>
        </p:spPr>
        <p:txBody>
          <a:bodyPr lIns="0" tIns="12065" rIns="0" bIns="0">
            <a:spAutoFit/>
          </a:bodyPr>
          <a:p>
            <a:pPr marL="38100">
              <a:spcBef>
                <a:spcPts val="100"/>
              </a:spcBef>
            </a:pPr>
            <a:r>
              <a:rPr sz="6000" b="1" baseline="-17000" dirty="0">
                <a:solidFill>
                  <a:srgbClr val="FF0000"/>
                </a:solidFill>
                <a:latin typeface="Times New Roman" panose="02020603050405020304" pitchFamily="18" charset="0"/>
                <a:cs typeface="Times New Roman" panose="02020603050405020304" pitchFamily="18" charset="0"/>
              </a:rPr>
              <a:t>C</a:t>
            </a:r>
            <a:r>
              <a:rPr sz="6000" b="1" i="1" baseline="-17000" dirty="0">
                <a:solidFill>
                  <a:srgbClr val="FF0000"/>
                </a:solidFill>
                <a:latin typeface="Times New Roman" panose="02020603050405020304" pitchFamily="18" charset="0"/>
                <a:cs typeface="Times New Roman" panose="02020603050405020304" pitchFamily="18" charset="0"/>
              </a:rPr>
              <a:t>n </a:t>
            </a:r>
            <a:r>
              <a:rPr sz="6000" b="1" baseline="-17000" dirty="0">
                <a:solidFill>
                  <a:srgbClr val="FF0000"/>
                </a:solidFill>
                <a:latin typeface="Times New Roman" panose="02020603050405020304" pitchFamily="18" charset="0"/>
                <a:cs typeface="Times New Roman" panose="02020603050405020304" pitchFamily="18" charset="0"/>
              </a:rPr>
              <a:t>: </a:t>
            </a:r>
            <a:r>
              <a:rPr sz="6000" b="1" i="1" baseline="-17000" dirty="0">
                <a:solidFill>
                  <a:srgbClr val="FF0000"/>
                </a:solidFill>
                <a:latin typeface="Times New Roman" panose="02020603050405020304" pitchFamily="18" charset="0"/>
                <a:cs typeface="Times New Roman" panose="02020603050405020304" pitchFamily="18" charset="0"/>
              </a:rPr>
              <a:t>x </a:t>
            </a:r>
            <a:r>
              <a:rPr sz="6000" b="1" baseline="-17000" dirty="0">
                <a:solidFill>
                  <a:srgbClr val="FF0000"/>
                </a:solidFill>
                <a:latin typeface="Times New Roman" panose="02020603050405020304" pitchFamily="18" charset="0"/>
                <a:cs typeface="Times New Roman" panose="02020603050405020304" pitchFamily="18" charset="0"/>
              </a:rPr>
              <a:t>∆</a:t>
            </a:r>
            <a:r>
              <a:rPr sz="2600" b="1" dirty="0">
                <a:solidFill>
                  <a:srgbClr val="FF0000"/>
                </a:solidFill>
                <a:latin typeface="Times New Roman" panose="02020603050405020304" pitchFamily="18" charset="0"/>
                <a:cs typeface="Times New Roman" panose="02020603050405020304" pitchFamily="18" charset="0"/>
              </a:rPr>
              <a:t>a,b,c</a:t>
            </a:r>
            <a:endParaRPr sz="2600" b="1" dirty="0">
              <a:latin typeface="Times New Roman" panose="02020603050405020304" pitchFamily="18" charset="0"/>
              <a:ea typeface="Times New Roman" panose="02020603050405020304" pitchFamily="18" charset="0"/>
            </a:endParaRPr>
          </a:p>
        </p:txBody>
      </p:sp>
      <p:sp>
        <p:nvSpPr>
          <p:cNvPr id="66" name="object 10"/>
          <p:cNvSpPr txBox="1"/>
          <p:nvPr/>
        </p:nvSpPr>
        <p:spPr>
          <a:xfrm>
            <a:off x="727075" y="4832350"/>
            <a:ext cx="5789613" cy="1558925"/>
          </a:xfrm>
          <a:prstGeom prst="rect">
            <a:avLst/>
          </a:prstGeom>
        </p:spPr>
        <p:txBody>
          <a:bodyPr lIns="0" tIns="57785" rIns="0" bIns="0">
            <a:spAutoFit/>
          </a:bodyPr>
          <a:lstStyle/>
          <a:p>
            <a:pPr marL="12700" marR="0" defTabSz="914400">
              <a:spcBef>
                <a:spcPts val="455"/>
              </a:spcBef>
              <a:buClrTx/>
              <a:buSzTx/>
              <a:buFontTx/>
              <a:buNone/>
              <a:defRPr/>
            </a:pPr>
            <a:r>
              <a:rPr kumimoji="0" sz="3000" i="1"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n </a:t>
            </a:r>
            <a:r>
              <a:rPr kumimoji="0" sz="3000"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 </a:t>
            </a: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Number of carbons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a:p>
            <a:pPr marL="12700" marR="0" defTabSz="914400">
              <a:spcBef>
                <a:spcPts val="455"/>
              </a:spcBef>
              <a:buClrTx/>
              <a:buSzTx/>
              <a:buFontTx/>
              <a:buNone/>
              <a:defRPr/>
            </a:pP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x: number of double bonds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a:p>
            <a:pPr marL="12700" marR="0" defTabSz="914400">
              <a:spcBef>
                <a:spcPts val="455"/>
              </a:spcBef>
              <a:buClrTx/>
              <a:buSzTx/>
              <a:buFontTx/>
              <a:buNone/>
              <a:defRPr/>
            </a:pP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a, b, c: position of the double bonds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p:txBody>
      </p:sp>
      <p:grpSp>
        <p:nvGrpSpPr>
          <p:cNvPr id="15367" name="Groupe 66"/>
          <p:cNvGrpSpPr/>
          <p:nvPr/>
        </p:nvGrpSpPr>
        <p:grpSpPr>
          <a:xfrm>
            <a:off x="384175" y="1022350"/>
            <a:ext cx="6016625" cy="936625"/>
            <a:chOff x="383540" y="1023079"/>
            <a:chExt cx="5153405" cy="935960"/>
          </a:xfrm>
        </p:grpSpPr>
        <p:sp>
          <p:nvSpPr>
            <p:cNvPr id="68" name="object 5"/>
            <p:cNvSpPr txBox="1"/>
            <p:nvPr/>
          </p:nvSpPr>
          <p:spPr>
            <a:xfrm>
              <a:off x="383540" y="1226135"/>
              <a:ext cx="2805139" cy="482257"/>
            </a:xfrm>
            <a:prstGeom prst="rect">
              <a:avLst/>
            </a:prstGeom>
          </p:spPr>
          <p:txBody>
            <a:bodyPr lIns="0" tIns="12700" rIns="0" bIns="0">
              <a:spAutoFit/>
            </a:bodyPr>
            <a:lstStyle/>
            <a:p>
              <a:pPr marL="12700" marR="0" algn="ctr" defTabSz="914400">
                <a:spcBef>
                  <a:spcPts val="100"/>
                </a:spcBef>
                <a:buClrTx/>
                <a:buSzTx/>
                <a:buFontTx/>
                <a:buNone/>
                <a:tabLst>
                  <a:tab pos="1457325" algn="l"/>
                  <a:tab pos="1838325" algn="l"/>
                  <a:tab pos="2517140" algn="l"/>
                </a:tabLst>
                <a:defRPr/>
              </a:pPr>
              <a:r>
                <a:rPr kumimoji="0" sz="2100" b="1" kern="1200" cap="none" spc="0" normalizeH="0" baseline="0" noProof="0" dirty="0">
                  <a:solidFill>
                    <a:srgbClr val="00FF00"/>
                  </a:solidFill>
                  <a:latin typeface="Wingdings 2" panose="05020102010507070707"/>
                  <a:ea typeface="MS PGothic" panose="020B0600070205080204" pitchFamily="34" charset="-128"/>
                  <a:cs typeface="Wingdings 2" panose="05020102010507070707"/>
                </a:rPr>
                <a:t></a:t>
              </a:r>
              <a:r>
                <a:rPr kumimoji="0" sz="2100" b="1" kern="1200" cap="none" spc="0"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2100" b="1" kern="1200" cap="none" spc="-225"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Acide	</a:t>
              </a:r>
              <a:r>
                <a:rPr kumimoji="0" sz="3000" b="1" i="1"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n	</a:t>
              </a:r>
              <a:r>
                <a:rPr kumimoji="0" sz="3000" b="1" i="1" kern="1200" cap="none" spc="0" normalizeH="0" baseline="0" noProof="0" dirty="0">
                  <a:solidFill>
                    <a:srgbClr val="E266FF"/>
                  </a:solidFill>
                  <a:latin typeface="Times New Roman" panose="02020603050405020304"/>
                  <a:ea typeface="MS PGothic" panose="020B0600070205080204" pitchFamily="34" charset="-128"/>
                  <a:cs typeface="Times New Roman" panose="02020603050405020304"/>
                </a:rPr>
                <a:t>CP	</a:t>
              </a:r>
              <a:r>
                <a:rPr kumimoji="0" sz="3000" b="1" kern="1200" cap="none" spc="0" normalizeH="0" baseline="0" noProof="0" dirty="0">
                  <a:solidFill>
                    <a:srgbClr val="FFFF00"/>
                  </a:solidFill>
                  <a:latin typeface="Times New Roman" panose="02020603050405020304"/>
                  <a:ea typeface="MS PGothic" panose="020B0600070205080204" pitchFamily="34" charset="-128"/>
                  <a:cs typeface="Times New Roman" panose="02020603050405020304"/>
                </a:rPr>
                <a:t>X</a:t>
              </a:r>
              <a:endParaRPr kumimoji="0" sz="30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69" name="object 6"/>
            <p:cNvSpPr txBox="1"/>
            <p:nvPr/>
          </p:nvSpPr>
          <p:spPr>
            <a:xfrm>
              <a:off x="4305023" y="1188062"/>
              <a:ext cx="1231922" cy="474326"/>
            </a:xfrm>
            <a:prstGeom prst="rect">
              <a:avLst/>
            </a:prstGeom>
          </p:spPr>
          <p:txBody>
            <a:bodyPr lIns="0" tIns="12700" rIns="0" bIns="0">
              <a:spAutoFit/>
            </a:bodyPr>
            <a:lstStyle/>
            <a:p>
              <a:pPr marL="12700" marR="0" algn="ctr" defTabSz="914400">
                <a:spcBef>
                  <a:spcPts val="100"/>
                </a:spcBef>
                <a:buClrTx/>
                <a:buSzTx/>
                <a:buFontTx/>
                <a:buNone/>
                <a:defRPr/>
              </a:pPr>
              <a:r>
                <a:rPr kumimoji="0" sz="3000" b="1" kern="1200" cap="none" spc="-5" normalizeH="0" baseline="0" noProof="0" dirty="0">
                  <a:solidFill>
                    <a:srgbClr val="00FF00"/>
                  </a:solidFill>
                  <a:latin typeface="Times New Roman" panose="02020603050405020304"/>
                  <a:ea typeface="MS PGothic" panose="020B0600070205080204" pitchFamily="34" charset="-128"/>
                  <a:cs typeface="Times New Roman" panose="02020603050405020304"/>
                </a:rPr>
                <a:t>én</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oï</a:t>
              </a:r>
              <a:r>
                <a:rPr kumimoji="0" sz="3000" b="1" kern="1200" cap="none" spc="-10" normalizeH="0" baseline="0" noProof="0" dirty="0">
                  <a:solidFill>
                    <a:srgbClr val="D2D2D2"/>
                  </a:solidFill>
                  <a:latin typeface="Times New Roman" panose="02020603050405020304"/>
                  <a:ea typeface="MS PGothic" panose="020B0600070205080204" pitchFamily="34" charset="-128"/>
                  <a:cs typeface="Times New Roman" panose="02020603050405020304"/>
                </a:rPr>
                <a:t>q</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ue</a:t>
              </a:r>
              <a:endParaRPr kumimoji="0" sz="30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70" name="object 12"/>
            <p:cNvSpPr txBox="1"/>
            <p:nvPr/>
          </p:nvSpPr>
          <p:spPr>
            <a:xfrm>
              <a:off x="3437510" y="1023079"/>
              <a:ext cx="728819" cy="935960"/>
            </a:xfrm>
            <a:prstGeom prst="rect">
              <a:avLst/>
            </a:prstGeom>
          </p:spPr>
          <p:txBody>
            <a:bodyPr lIns="0" tIns="12700" rIns="0" bIns="0">
              <a:spAutoFit/>
            </a:bodyPr>
            <a:lstStyle/>
            <a:p>
              <a:pPr marL="12700" marR="0" algn="ctr" defTabSz="914400">
                <a:spcBef>
                  <a:spcPts val="100"/>
                </a:spcBef>
                <a:buClrTx/>
                <a:buSzTx/>
                <a:buFontTx/>
                <a:buNone/>
                <a:defRPr/>
              </a:pPr>
              <a:r>
                <a:rPr kumimoji="0" lang="fr-FR" b="1" kern="1200" cap="none" spc="-10" normalizeH="0" baseline="0" noProof="0" dirty="0">
                  <a:solidFill>
                    <a:srgbClr val="4B99FF"/>
                  </a:solidFill>
                  <a:latin typeface="Times New Roman" panose="02020603050405020304"/>
                  <a:ea typeface="MS PGothic" panose="020B0600070205080204" pitchFamily="34" charset="-128"/>
                  <a:cs typeface="Times New Roman" panose="02020603050405020304"/>
                </a:rPr>
                <a:t>Mono</a:t>
              </a:r>
              <a:r>
                <a:rPr kumimoji="0" sz="1800" b="1" kern="1200" cap="none" spc="-10" normalizeH="0" baseline="0" noProof="0">
                  <a:solidFill>
                    <a:srgbClr val="4B99FF"/>
                  </a:solidFill>
                  <a:latin typeface="Times New Roman" panose="02020603050405020304"/>
                  <a:ea typeface="MS PGothic" panose="020B0600070205080204" pitchFamily="34" charset="-128"/>
                  <a:cs typeface="Times New Roman" panose="02020603050405020304"/>
                </a:rPr>
                <a:t>Di</a:t>
              </a:r>
              <a:endParaRPr kumimoji="0" sz="1800" b="1" kern="1200" cap="none" spc="0" normalizeH="0" baseline="0" noProof="0">
                <a:latin typeface="Times New Roman" panose="02020603050405020304"/>
                <a:ea typeface="MS PGothic" panose="020B0600070205080204" pitchFamily="34" charset="-128"/>
                <a:cs typeface="Times New Roman" panose="02020603050405020304"/>
              </a:endParaRPr>
            </a:p>
            <a:p>
              <a:pPr marL="12700" marR="0" algn="ctr" defTabSz="914400">
                <a:buClrTx/>
                <a:buSzTx/>
                <a:buFontTx/>
                <a:buNone/>
                <a:defRPr/>
              </a:pPr>
              <a:r>
                <a:rPr kumimoji="0" sz="1800" b="1"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tri</a:t>
              </a:r>
              <a:endParaRPr kumimoji="0" sz="1800" b="1" kern="1200" cap="none" spc="0" normalizeH="0" baseline="0" noProof="0">
                <a:latin typeface="Times New Roman" panose="02020603050405020304"/>
                <a:ea typeface="MS PGothic" panose="020B0600070205080204" pitchFamily="34" charset="-128"/>
                <a:cs typeface="Times New Roman" panose="02020603050405020304"/>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
          <p:cNvSpPr/>
          <p:nvPr/>
        </p:nvSpPr>
        <p:spPr>
          <a:xfrm>
            <a:off x="12700" y="-79375"/>
            <a:ext cx="8955405" cy="2024380"/>
          </a:xfrm>
          <a:prstGeom prst="rect">
            <a:avLst/>
          </a:prstGeom>
          <a:noFill/>
          <a:ln w="9525">
            <a:noFill/>
          </a:ln>
        </p:spPr>
        <p:txBody>
          <a:bodyPr anchor="ctr" anchorCtr="0">
            <a:noAutofit/>
          </a:bodyPr>
          <a:p>
            <a:pPr marL="457200" indent="-457200" defTabSz="914400" eaLnBrk="0" hangingPunct="0">
              <a:lnSpc>
                <a:spcPct val="150000"/>
              </a:lnSpc>
              <a:buFont typeface="Wingdings" panose="05000000000000000000" charset="0"/>
              <a:buChar char="Ø"/>
              <a:tabLst>
                <a:tab pos="254000" algn="l"/>
              </a:tabLst>
            </a:pPr>
            <a:r>
              <a:rPr sz="2800" dirty="0">
                <a:latin typeface="Arial" panose="020B0604020202020204" pitchFamily="34" charset="0"/>
              </a:rPr>
              <a:t>The series is of the form ωn where n is the position of the first double bond noted in relation to the ω position, the last carbon of the aliphatic chain.</a:t>
            </a:r>
            <a:endParaRPr sz="2800" dirty="0">
              <a:latin typeface="Arial" panose="020B0604020202020204" pitchFamily="34" charset="0"/>
            </a:endParaRPr>
          </a:p>
        </p:txBody>
      </p:sp>
      <p:sp>
        <p:nvSpPr>
          <p:cNvPr id="16387" name="Rectangle 3"/>
          <p:cNvSpPr/>
          <p:nvPr/>
        </p:nvSpPr>
        <p:spPr>
          <a:xfrm>
            <a:off x="76200" y="2049145"/>
            <a:ext cx="7347585" cy="1691640"/>
          </a:xfrm>
          <a:prstGeom prst="rect">
            <a:avLst/>
          </a:prstGeom>
          <a:noFill/>
          <a:ln w="9525">
            <a:noFill/>
          </a:ln>
        </p:spPr>
        <p:txBody>
          <a:bodyPr wrap="none" anchor="ctr" anchorCtr="0">
            <a:spAutoFit/>
          </a:bodyPr>
          <a:p>
            <a:pPr algn="l" eaLnBrk="0" hangingPunct="0"/>
            <a:r>
              <a:rPr b="1" dirty="0">
                <a:solidFill>
                  <a:srgbClr val="00FF00"/>
                </a:solidFill>
                <a:latin typeface="Arial" panose="020B0604020202020204" pitchFamily="34" charset="0"/>
                <a:cs typeface="Arial" panose="020B0604020202020204" pitchFamily="34" charset="0"/>
              </a:rPr>
              <a:t>Ex</a:t>
            </a:r>
            <a:r>
              <a:rPr lang="fr-FR" b="1" dirty="0">
                <a:solidFill>
                  <a:srgbClr val="00FF00"/>
                </a:solidFill>
                <a:latin typeface="Arial" panose="020B0604020202020204" pitchFamily="34" charset="0"/>
                <a:cs typeface="Arial" panose="020B0604020202020204" pitchFamily="34" charset="0"/>
              </a:rPr>
              <a:t>a</a:t>
            </a:r>
            <a:r>
              <a:rPr b="1" dirty="0">
                <a:solidFill>
                  <a:srgbClr val="00FF00"/>
                </a:solidFill>
                <a:latin typeface="Arial" panose="020B0604020202020204" pitchFamily="34" charset="0"/>
                <a:cs typeface="Arial" panose="020B0604020202020204" pitchFamily="34" charset="0"/>
              </a:rPr>
              <a:t>mple</a:t>
            </a:r>
            <a:r>
              <a:rPr lang="fr-FR" b="1" dirty="0">
                <a:solidFill>
                  <a:srgbClr val="00FF00"/>
                </a:solidFill>
                <a:latin typeface="Arial" panose="020B0604020202020204" pitchFamily="34" charset="0"/>
                <a:cs typeface="Arial" panose="020B0604020202020204" pitchFamily="34" charset="0"/>
              </a:rPr>
              <a:t>s:</a:t>
            </a:r>
            <a:endParaRPr b="1" dirty="0">
              <a:solidFill>
                <a:srgbClr val="00FF00"/>
              </a:solidFill>
              <a:latin typeface="Arial" panose="020B0604020202020204" pitchFamily="34" charset="0"/>
              <a:cs typeface="Arial" panose="020B0604020202020204" pitchFamily="34" charset="0"/>
            </a:endParaRPr>
          </a:p>
          <a:p>
            <a:pPr algn="l" eaLnBrk="0" hangingPunct="0">
              <a:buFont typeface="+mj-lt"/>
            </a:pPr>
            <a:r>
              <a:rPr lang="fr-FR" b="1" dirty="0">
                <a:latin typeface="Arial" panose="020B0604020202020204" pitchFamily="34" charset="0"/>
                <a:cs typeface="Arial" panose="020B0604020202020204" pitchFamily="34" charset="0"/>
              </a:rPr>
              <a:t>A.</a:t>
            </a:r>
            <a:r>
              <a:rPr dirty="0">
                <a:latin typeface="Arial" panose="020B0604020202020204" pitchFamily="34" charset="0"/>
                <a:cs typeface="Arial" panose="020B0604020202020204" pitchFamily="34" charset="0"/>
              </a:rPr>
              <a:t> Systematic name : cis-9-hexadécénoïque </a:t>
            </a:r>
            <a:r>
              <a:rPr dirty="0">
                <a:cs typeface="Arial" panose="020B0604020202020204" pitchFamily="34" charset="0"/>
                <a:sym typeface="+mn-ea"/>
              </a:rPr>
              <a:t>acid</a:t>
            </a:r>
            <a:r>
              <a:rPr dirty="0">
                <a:latin typeface="Arial" panose="020B0604020202020204" pitchFamily="34" charset="0"/>
                <a:cs typeface="Arial" panose="020B0604020202020204" pitchFamily="34" charset="0"/>
              </a:rPr>
              <a:t>;</a:t>
            </a:r>
            <a:endParaRPr dirty="0">
              <a:latin typeface="Arial" panose="020B0604020202020204" pitchFamily="34" charset="0"/>
            </a:endParaRPr>
          </a:p>
          <a:p>
            <a:pPr algn="l" eaLnBrk="0" hangingPunct="0"/>
            <a:r>
              <a:rPr lang="fr-FR" sz="3200" b="1" dirty="0">
                <a:solidFill>
                  <a:schemeClr val="tx1"/>
                </a:solidFill>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C</a:t>
            </a:r>
            <a:r>
              <a:rPr sz="3200" b="1" baseline="-30000" dirty="0">
                <a:latin typeface="Arial" panose="020B0604020202020204" pitchFamily="34" charset="0"/>
                <a:cs typeface="Arial" panose="020B0604020202020204" pitchFamily="34" charset="0"/>
              </a:rPr>
              <a:t>16</a:t>
            </a:r>
            <a:r>
              <a:rPr sz="3200" b="1" dirty="0">
                <a:latin typeface="Arial" panose="020B0604020202020204" pitchFamily="34" charset="0"/>
                <a:cs typeface="Arial" panose="020B0604020202020204" pitchFamily="34" charset="0"/>
              </a:rPr>
              <a:t>: 1 </a:t>
            </a:r>
            <a:r>
              <a:rPr sz="3200" b="1" dirty="0">
                <a:latin typeface="Arial" panose="020B0604020202020204" pitchFamily="34" charset="0"/>
              </a:rPr>
              <a:t>Δ</a:t>
            </a:r>
            <a:r>
              <a:rPr sz="3200" b="1" dirty="0">
                <a:latin typeface="Arial" panose="020B0604020202020204" pitchFamily="34" charset="0"/>
                <a:cs typeface="Arial" panose="020B0604020202020204" pitchFamily="34" charset="0"/>
              </a:rPr>
              <a:t> </a:t>
            </a:r>
            <a:r>
              <a:rPr sz="3200" b="1" baseline="30000" dirty="0">
                <a:latin typeface="Arial" panose="020B0604020202020204" pitchFamily="34" charset="0"/>
                <a:cs typeface="Arial" panose="020B0604020202020204" pitchFamily="34" charset="0"/>
              </a:rPr>
              <a:t>9</a:t>
            </a:r>
            <a:r>
              <a:rPr sz="3200" b="1"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ou </a:t>
            </a:r>
            <a:r>
              <a:rPr sz="3200" b="1" dirty="0">
                <a:latin typeface="Arial" panose="020B0604020202020204" pitchFamily="34" charset="0"/>
                <a:cs typeface="Arial" panose="020B0604020202020204" pitchFamily="34" charset="0"/>
              </a:rPr>
              <a:t>C</a:t>
            </a:r>
            <a:r>
              <a:rPr sz="3200" b="1" baseline="-30000" dirty="0">
                <a:latin typeface="Arial" panose="020B0604020202020204" pitchFamily="34" charset="0"/>
                <a:cs typeface="Arial" panose="020B0604020202020204" pitchFamily="34" charset="0"/>
              </a:rPr>
              <a:t>16</a:t>
            </a:r>
            <a:r>
              <a:rPr sz="3200" b="1" dirty="0">
                <a:latin typeface="Arial" panose="020B0604020202020204" pitchFamily="34" charset="0"/>
                <a:cs typeface="Arial" panose="020B0604020202020204" pitchFamily="34" charset="0"/>
              </a:rPr>
              <a:t>:1 ω</a:t>
            </a:r>
            <a:r>
              <a:rPr sz="3200" b="1" baseline="-30000" dirty="0">
                <a:latin typeface="Arial" panose="020B0604020202020204" pitchFamily="34" charset="0"/>
                <a:cs typeface="Arial" panose="020B0604020202020204" pitchFamily="34" charset="0"/>
              </a:rPr>
              <a:t>7</a:t>
            </a:r>
            <a:r>
              <a:rPr sz="3200" b="1"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a:p>
            <a:pPr algn="l" eaLnBrk="0" hangingPunct="0"/>
            <a:r>
              <a:rPr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endParaRPr b="1" dirty="0">
              <a:latin typeface="Arial" panose="020B0604020202020204" pitchFamily="34" charset="0"/>
            </a:endParaRPr>
          </a:p>
        </p:txBody>
      </p:sp>
      <p:grpSp>
        <p:nvGrpSpPr>
          <p:cNvPr id="2" name="Grouper 1"/>
          <p:cNvGrpSpPr/>
          <p:nvPr/>
        </p:nvGrpSpPr>
        <p:grpSpPr>
          <a:xfrm>
            <a:off x="3559810" y="3734435"/>
            <a:ext cx="5600700" cy="3121660"/>
            <a:chOff x="2613" y="5220"/>
            <a:chExt cx="8820" cy="5577"/>
          </a:xfrm>
        </p:grpSpPr>
        <p:pic>
          <p:nvPicPr>
            <p:cNvPr id="16388" name="Picture 5"/>
            <p:cNvPicPr>
              <a:picLocks noChangeAspect="1"/>
            </p:cNvPicPr>
            <p:nvPr/>
          </p:nvPicPr>
          <p:blipFill>
            <a:blip r:embed="rId1"/>
            <a:stretch>
              <a:fillRect/>
            </a:stretch>
          </p:blipFill>
          <p:spPr>
            <a:xfrm>
              <a:off x="2613" y="7773"/>
              <a:ext cx="8821" cy="3025"/>
            </a:xfrm>
            <a:prstGeom prst="rect">
              <a:avLst/>
            </a:prstGeom>
            <a:noFill/>
            <a:ln w="9525">
              <a:noFill/>
            </a:ln>
          </p:spPr>
        </p:pic>
        <p:pic>
          <p:nvPicPr>
            <p:cNvPr id="16389" name="Picture 6"/>
            <p:cNvPicPr>
              <a:picLocks noChangeAspect="1"/>
            </p:cNvPicPr>
            <p:nvPr/>
          </p:nvPicPr>
          <p:blipFill>
            <a:blip r:embed="rId2"/>
            <a:stretch>
              <a:fillRect/>
            </a:stretch>
          </p:blipFill>
          <p:spPr>
            <a:xfrm>
              <a:off x="2613" y="5220"/>
              <a:ext cx="8820" cy="2552"/>
            </a:xfrm>
            <a:prstGeom prst="rect">
              <a:avLst/>
            </a:prstGeom>
            <a:noFill/>
            <a:ln w="9525">
              <a:noFill/>
            </a:ln>
          </p:spPr>
        </p:pic>
      </p:grpSp>
      <p:sp>
        <p:nvSpPr>
          <p:cNvPr id="3" name="Zone de texte 2"/>
          <p:cNvSpPr txBox="1"/>
          <p:nvPr/>
        </p:nvSpPr>
        <p:spPr>
          <a:xfrm>
            <a:off x="139700" y="4476115"/>
            <a:ext cx="3284220" cy="1568450"/>
          </a:xfrm>
          <a:prstGeom prst="rect">
            <a:avLst/>
          </a:prstGeom>
          <a:noFill/>
        </p:spPr>
        <p:txBody>
          <a:bodyPr wrap="square" rtlCol="0">
            <a:spAutoFit/>
          </a:bodyPr>
          <a:p>
            <a:pPr algn="ctr" eaLnBrk="0" hangingPunct="0"/>
            <a:r>
              <a:rPr lang="fr-FR" sz="3200" b="1" dirty="0">
                <a:cs typeface="Arial" panose="020B0604020202020204" pitchFamily="34" charset="0"/>
                <a:sym typeface="+mn-ea"/>
              </a:rPr>
              <a:t>B. </a:t>
            </a:r>
            <a:r>
              <a:rPr sz="3200" b="1" dirty="0">
                <a:cs typeface="Arial" panose="020B0604020202020204" pitchFamily="34" charset="0"/>
                <a:sym typeface="+mn-ea"/>
              </a:rPr>
              <a:t>C</a:t>
            </a:r>
            <a:r>
              <a:rPr sz="3200" b="1" baseline="-30000" dirty="0">
                <a:cs typeface="Arial" panose="020B0604020202020204" pitchFamily="34" charset="0"/>
                <a:sym typeface="+mn-ea"/>
              </a:rPr>
              <a:t>18</a:t>
            </a:r>
            <a:r>
              <a:rPr sz="3200" b="1" dirty="0">
                <a:cs typeface="Arial" panose="020B0604020202020204" pitchFamily="34" charset="0"/>
                <a:sym typeface="+mn-ea"/>
              </a:rPr>
              <a:t>: 3 </a:t>
            </a:r>
            <a:r>
              <a:rPr sz="3200" b="1" dirty="0">
                <a:sym typeface="+mn-ea"/>
              </a:rPr>
              <a:t>Δ</a:t>
            </a:r>
            <a:r>
              <a:rPr sz="3200" b="1" dirty="0">
                <a:cs typeface="Arial" panose="020B0604020202020204" pitchFamily="34" charset="0"/>
                <a:sym typeface="+mn-ea"/>
              </a:rPr>
              <a:t> </a:t>
            </a:r>
            <a:r>
              <a:rPr sz="3200" b="1" baseline="30000" dirty="0">
                <a:cs typeface="Arial" panose="020B0604020202020204" pitchFamily="34" charset="0"/>
                <a:sym typeface="+mn-ea"/>
              </a:rPr>
              <a:t>9,12,15</a:t>
            </a:r>
            <a:r>
              <a:rPr sz="3200" b="1" dirty="0">
                <a:cs typeface="Arial" panose="020B0604020202020204" pitchFamily="34" charset="0"/>
                <a:sym typeface="+mn-ea"/>
              </a:rPr>
              <a:t> </a:t>
            </a:r>
            <a:r>
              <a:rPr lang="fr-FR" sz="3200" dirty="0">
                <a:cs typeface="Arial" panose="020B0604020202020204" pitchFamily="34" charset="0"/>
                <a:sym typeface="+mn-ea"/>
              </a:rPr>
              <a:t>or</a:t>
            </a:r>
            <a:endParaRPr sz="3200" dirty="0">
              <a:cs typeface="Arial" panose="020B0604020202020204" pitchFamily="34" charset="0"/>
              <a:sym typeface="+mn-ea"/>
            </a:endParaRPr>
          </a:p>
          <a:p>
            <a:pPr algn="ctr" eaLnBrk="0" hangingPunct="0"/>
            <a:r>
              <a:rPr sz="3200" b="1" dirty="0">
                <a:cs typeface="Arial" panose="020B0604020202020204" pitchFamily="34" charset="0"/>
                <a:sym typeface="+mn-ea"/>
              </a:rPr>
              <a:t>C</a:t>
            </a:r>
            <a:r>
              <a:rPr sz="3200" b="1" baseline="-30000" dirty="0">
                <a:cs typeface="Arial" panose="020B0604020202020204" pitchFamily="34" charset="0"/>
                <a:sym typeface="+mn-ea"/>
              </a:rPr>
              <a:t>18</a:t>
            </a:r>
            <a:r>
              <a:rPr sz="3200" b="1" dirty="0">
                <a:cs typeface="Arial" panose="020B0604020202020204" pitchFamily="34" charset="0"/>
                <a:sym typeface="+mn-ea"/>
              </a:rPr>
              <a:t>:3 ω</a:t>
            </a:r>
            <a:r>
              <a:rPr sz="3200" b="1" baseline="-30000" dirty="0">
                <a:cs typeface="Arial" panose="020B0604020202020204" pitchFamily="34" charset="0"/>
                <a:sym typeface="+mn-ea"/>
              </a:rPr>
              <a:t>3,6,9</a:t>
            </a:r>
            <a:r>
              <a:rPr sz="3200" b="1" dirty="0">
                <a:cs typeface="Arial" panose="020B0604020202020204" pitchFamily="34" charset="0"/>
                <a:sym typeface="+mn-ea"/>
              </a:rPr>
              <a:t> </a:t>
            </a:r>
            <a:endParaRPr sz="3200" b="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
          <p:cNvSpPr/>
          <p:nvPr/>
        </p:nvSpPr>
        <p:spPr>
          <a:xfrm>
            <a:off x="0" y="0"/>
            <a:ext cx="4851400" cy="953135"/>
          </a:xfrm>
          <a:prstGeom prst="rect">
            <a:avLst/>
          </a:prstGeom>
          <a:noFill/>
          <a:ln w="9525">
            <a:noFill/>
          </a:ln>
        </p:spPr>
        <p:txBody>
          <a:bodyPr>
            <a:spAutoFit/>
          </a:bodyPr>
          <a:p>
            <a:r>
              <a:rPr b="1" dirty="0">
                <a:solidFill>
                  <a:srgbClr val="00FF00"/>
                </a:solidFill>
                <a:latin typeface="Arial" panose="020B0604020202020204" pitchFamily="34" charset="0"/>
              </a:rPr>
              <a:t> </a:t>
            </a:r>
            <a:r>
              <a:rPr sz="3200" b="1" dirty="0">
                <a:solidFill>
                  <a:srgbClr val="00FF00"/>
                </a:solidFill>
                <a:sym typeface="+mn-ea"/>
              </a:rPr>
              <a:t>Unsaturated fatty acids</a:t>
            </a:r>
            <a:endParaRPr dirty="0">
              <a:solidFill>
                <a:srgbClr val="00FF00"/>
              </a:solidFill>
              <a:latin typeface="Arial" panose="020B0604020202020204" pitchFamily="34" charset="0"/>
            </a:endParaRPr>
          </a:p>
          <a:p>
            <a:endParaRPr b="1" dirty="0">
              <a:solidFill>
                <a:srgbClr val="00FF00"/>
              </a:solidFill>
              <a:latin typeface="Arial" panose="020B0604020202020204" pitchFamily="34" charset="0"/>
            </a:endParaRPr>
          </a:p>
        </p:txBody>
      </p:sp>
      <p:sp>
        <p:nvSpPr>
          <p:cNvPr id="17411" name="Rectangle 1"/>
          <p:cNvSpPr/>
          <p:nvPr/>
        </p:nvSpPr>
        <p:spPr>
          <a:xfrm>
            <a:off x="41910" y="864235"/>
            <a:ext cx="3822700" cy="1076325"/>
          </a:xfrm>
          <a:prstGeom prst="rect">
            <a:avLst/>
          </a:prstGeom>
          <a:noFill/>
          <a:ln w="9525">
            <a:noFill/>
          </a:ln>
        </p:spPr>
        <p:txBody>
          <a:bodyPr anchor="ctr" anchorCtr="0">
            <a:spAutoFit/>
          </a:bodyPr>
          <a:p>
            <a:pPr eaLnBrk="0" hangingPunct="0"/>
            <a:r>
              <a:rPr lang="fr-FR" b="1" dirty="0">
                <a:solidFill>
                  <a:srgbClr val="00FF00"/>
                </a:solidFill>
                <a:latin typeface="Times New Roman" panose="02020603050405020304" pitchFamily="18" charset="0"/>
                <a:cs typeface="Times New Roman" panose="02020603050405020304" pitchFamily="18" charset="0"/>
              </a:rPr>
              <a:t>L</a:t>
            </a:r>
            <a:r>
              <a:rPr b="1" dirty="0">
                <a:solidFill>
                  <a:srgbClr val="00FF00"/>
                </a:solidFill>
                <a:latin typeface="Times New Roman" panose="02020603050405020304" pitchFamily="18" charset="0"/>
                <a:cs typeface="Times New Roman" panose="02020603050405020304" pitchFamily="18" charset="0"/>
              </a:rPr>
              <a:t>inol</a:t>
            </a:r>
            <a:r>
              <a:rPr b="1" dirty="0">
                <a:solidFill>
                  <a:srgbClr val="00FF00"/>
                </a:solidFill>
                <a:latin typeface="Arial" panose="020B0604020202020204" pitchFamily="34" charset="0"/>
                <a:cs typeface="Times New Roman" panose="02020603050405020304" pitchFamily="18" charset="0"/>
              </a:rPr>
              <a:t>é</a:t>
            </a:r>
            <a:r>
              <a:rPr b="1" dirty="0">
                <a:solidFill>
                  <a:srgbClr val="00FF00"/>
                </a:solidFill>
                <a:latin typeface="Times New Roman" panose="02020603050405020304" pitchFamily="18" charset="0"/>
                <a:cs typeface="Times New Roman" panose="02020603050405020304" pitchFamily="18" charset="0"/>
              </a:rPr>
              <a:t>i</a:t>
            </a:r>
            <a:r>
              <a:rPr lang="fr-FR" b="1" dirty="0">
                <a:solidFill>
                  <a:srgbClr val="00FF00"/>
                </a:solidFill>
                <a:latin typeface="Times New Roman" panose="02020603050405020304" pitchFamily="18" charset="0"/>
                <a:cs typeface="Times New Roman" panose="02020603050405020304" pitchFamily="18" charset="0"/>
              </a:rPr>
              <a:t>c</a:t>
            </a:r>
            <a:r>
              <a:rPr b="1" dirty="0">
                <a:solidFill>
                  <a:srgbClr val="00FF00"/>
                </a:solidFill>
                <a:latin typeface="Times New Roman" panose="02020603050405020304" pitchFamily="18" charset="0"/>
                <a:cs typeface="Times New Roman" panose="02020603050405020304" pitchFamily="18" charset="0"/>
              </a:rPr>
              <a:t> </a:t>
            </a:r>
            <a:r>
              <a:rPr b="1" dirty="0">
                <a:solidFill>
                  <a:srgbClr val="00FF00"/>
                </a:solidFill>
                <a:latin typeface="Times New Roman" panose="02020603050405020304" pitchFamily="18" charset="0"/>
                <a:cs typeface="Times New Roman" panose="02020603050405020304" pitchFamily="18" charset="0"/>
                <a:sym typeface="+mn-ea"/>
              </a:rPr>
              <a:t>Acid </a:t>
            </a:r>
            <a:r>
              <a:rPr b="1" dirty="0">
                <a:solidFill>
                  <a:srgbClr val="00FF00"/>
                </a:solidFill>
                <a:latin typeface="Times New Roman" panose="02020603050405020304" pitchFamily="18" charset="0"/>
                <a:cs typeface="Times New Roman" panose="02020603050405020304" pitchFamily="18" charset="0"/>
              </a:rPr>
              <a:t>C</a:t>
            </a:r>
            <a:r>
              <a:rPr b="1" baseline="-30000" dirty="0">
                <a:solidFill>
                  <a:srgbClr val="00FF00"/>
                </a:solidFill>
                <a:latin typeface="Times New Roman" panose="02020603050405020304" pitchFamily="18" charset="0"/>
                <a:cs typeface="Times New Roman" panose="02020603050405020304" pitchFamily="18" charset="0"/>
              </a:rPr>
              <a:t>18</a:t>
            </a:r>
            <a:r>
              <a:rPr b="1" dirty="0">
                <a:solidFill>
                  <a:srgbClr val="00FF00"/>
                </a:solidFill>
                <a:latin typeface="Arial" panose="020B0604020202020204" pitchFamily="34" charset="0"/>
                <a:cs typeface="Times New Roman" panose="02020603050405020304" pitchFamily="18" charset="0"/>
              </a:rPr>
              <a:t> </a:t>
            </a:r>
            <a:r>
              <a:rPr b="1" dirty="0">
                <a:solidFill>
                  <a:srgbClr val="00FF00"/>
                </a:solidFill>
                <a:latin typeface="Times New Roman" panose="02020603050405020304" pitchFamily="18" charset="0"/>
                <a:cs typeface="Times New Roman" panose="02020603050405020304" pitchFamily="18" charset="0"/>
              </a:rPr>
              <a:t>: 2 ω</a:t>
            </a:r>
            <a:r>
              <a:rPr b="1" baseline="-30000" dirty="0">
                <a:solidFill>
                  <a:srgbClr val="00FF00"/>
                </a:solidFill>
                <a:latin typeface="Times New Roman" panose="02020603050405020304" pitchFamily="18" charset="0"/>
                <a:cs typeface="Times New Roman" panose="02020603050405020304" pitchFamily="18" charset="0"/>
              </a:rPr>
              <a:t>6</a:t>
            </a:r>
            <a:br>
              <a:rPr sz="2000" dirty="0">
                <a:latin typeface="Arial" panose="020B0604020202020204" pitchFamily="34" charset="0"/>
              </a:rPr>
            </a:br>
            <a:r>
              <a:rPr lang="fr-FR" sz="2000" dirty="0">
                <a:latin typeface="Arial" panose="020B0604020202020204" pitchFamily="34" charset="0"/>
              </a:rPr>
              <a:t>   </a:t>
            </a:r>
            <a:r>
              <a:rPr lang="fr-FR" sz="2000" dirty="0">
                <a:sym typeface="+mn-ea"/>
              </a:rPr>
              <a:t>2</a:t>
            </a:r>
            <a:r>
              <a:rPr lang="fr-FR" sz="2000" dirty="0">
                <a:sym typeface="+mn-ea"/>
              </a:rPr>
              <a:t> </a:t>
            </a:r>
            <a:r>
              <a:rPr sz="2000" dirty="0">
                <a:sym typeface="+mn-ea"/>
              </a:rPr>
              <a:t>Double bonds in</a:t>
            </a:r>
            <a:r>
              <a:rPr sz="2000" dirty="0">
                <a:sym typeface="+mn-ea"/>
              </a:rPr>
              <a:t> </a:t>
            </a:r>
            <a:r>
              <a:rPr sz="2000" dirty="0">
                <a:latin typeface="Times New Roman" panose="02020603050405020304" pitchFamily="18" charset="0"/>
                <a:cs typeface="Times New Roman" panose="02020603050405020304" pitchFamily="18" charset="0"/>
              </a:rPr>
              <a:t> ω</a:t>
            </a:r>
            <a:r>
              <a:rPr sz="2000" baseline="-30000" dirty="0">
                <a:latin typeface="Times New Roman" panose="02020603050405020304" pitchFamily="18" charset="0"/>
                <a:cs typeface="Times New Roman" panose="02020603050405020304" pitchFamily="18" charset="0"/>
              </a:rPr>
              <a:t>6, 9</a:t>
            </a:r>
            <a:br>
              <a:rPr sz="2000" dirty="0">
                <a:latin typeface="Arial" panose="020B0604020202020204" pitchFamily="34" charset="0"/>
              </a:rPr>
            </a:br>
            <a:endParaRPr sz="2000" dirty="0">
              <a:latin typeface="Arial" panose="020B0604020202020204" pitchFamily="34" charset="0"/>
            </a:endParaRPr>
          </a:p>
        </p:txBody>
      </p:sp>
      <p:sp>
        <p:nvSpPr>
          <p:cNvPr id="17412" name="Rectangle 4"/>
          <p:cNvSpPr/>
          <p:nvPr/>
        </p:nvSpPr>
        <p:spPr>
          <a:xfrm>
            <a:off x="0" y="2843530"/>
            <a:ext cx="4072890" cy="1076325"/>
          </a:xfrm>
          <a:prstGeom prst="rect">
            <a:avLst/>
          </a:prstGeom>
          <a:noFill/>
          <a:ln w="9525">
            <a:noFill/>
          </a:ln>
        </p:spPr>
        <p:txBody>
          <a:bodyPr wrap="square">
            <a:spAutoFit/>
          </a:bodyPr>
          <a:p>
            <a:r>
              <a:rPr lang="fr-FR" b="1" dirty="0">
                <a:solidFill>
                  <a:srgbClr val="00FF00"/>
                </a:solidFill>
                <a:latin typeface="Arial" panose="020B0604020202020204" pitchFamily="34" charset="0"/>
              </a:rPr>
              <a:t>A</a:t>
            </a:r>
            <a:r>
              <a:rPr b="1" dirty="0">
                <a:solidFill>
                  <a:srgbClr val="00FF00"/>
                </a:solidFill>
                <a:latin typeface="Arial" panose="020B0604020202020204" pitchFamily="34" charset="0"/>
              </a:rPr>
              <a:t>rachidoni</a:t>
            </a:r>
            <a:r>
              <a:rPr lang="fr-FR" b="1" dirty="0">
                <a:solidFill>
                  <a:srgbClr val="00FF00"/>
                </a:solidFill>
                <a:latin typeface="Arial" panose="020B0604020202020204" pitchFamily="34" charset="0"/>
              </a:rPr>
              <a:t>c </a:t>
            </a:r>
            <a:r>
              <a:rPr b="1" dirty="0">
                <a:solidFill>
                  <a:srgbClr val="00FF00"/>
                </a:solidFill>
                <a:sym typeface="+mn-ea"/>
              </a:rPr>
              <a:t>Acid</a:t>
            </a:r>
            <a:r>
              <a:rPr lang="fr-FR" b="1" dirty="0">
                <a:solidFill>
                  <a:srgbClr val="00FF00"/>
                </a:solidFill>
                <a:sym typeface="+mn-ea"/>
              </a:rPr>
              <a:t> </a:t>
            </a:r>
            <a:r>
              <a:rPr b="1" dirty="0">
                <a:solidFill>
                  <a:srgbClr val="00FF00"/>
                </a:solidFill>
                <a:latin typeface="Arial" panose="020B0604020202020204" pitchFamily="34" charset="0"/>
              </a:rPr>
              <a:t>C</a:t>
            </a:r>
            <a:r>
              <a:rPr b="1" baseline="-25000" dirty="0">
                <a:solidFill>
                  <a:srgbClr val="00FF00"/>
                </a:solidFill>
                <a:latin typeface="Arial" panose="020B0604020202020204" pitchFamily="34" charset="0"/>
              </a:rPr>
              <a:t>20</a:t>
            </a:r>
            <a:r>
              <a:rPr b="1" dirty="0">
                <a:solidFill>
                  <a:srgbClr val="00FF00"/>
                </a:solidFill>
                <a:latin typeface="Arial" panose="020B0604020202020204" pitchFamily="34" charset="0"/>
              </a:rPr>
              <a:t>: 4 ω</a:t>
            </a:r>
            <a:r>
              <a:rPr b="1" baseline="-25000" dirty="0">
                <a:solidFill>
                  <a:srgbClr val="00FF00"/>
                </a:solidFill>
                <a:latin typeface="Arial" panose="020B0604020202020204" pitchFamily="34" charset="0"/>
              </a:rPr>
              <a:t>6</a:t>
            </a:r>
            <a:br>
              <a:rPr dirty="0">
                <a:latin typeface="Arial" panose="020B0604020202020204" pitchFamily="34" charset="0"/>
              </a:rPr>
            </a:br>
            <a:r>
              <a:rPr sz="2000" dirty="0">
                <a:latin typeface="Arial" panose="020B0604020202020204" pitchFamily="34" charset="0"/>
              </a:rPr>
              <a:t> </a:t>
            </a:r>
            <a:r>
              <a:rPr lang="fr-FR" sz="2000" dirty="0">
                <a:latin typeface="Arial" panose="020B0604020202020204" pitchFamily="34" charset="0"/>
              </a:rPr>
              <a:t>   </a:t>
            </a:r>
            <a:r>
              <a:rPr sz="2000" dirty="0">
                <a:latin typeface="Arial" panose="020B0604020202020204" pitchFamily="34" charset="0"/>
              </a:rPr>
              <a:t>4</a:t>
            </a:r>
            <a:r>
              <a:rPr lang="fr-FR" sz="2000" dirty="0">
                <a:latin typeface="Arial" panose="020B0604020202020204" pitchFamily="34" charset="0"/>
              </a:rPr>
              <a:t> </a:t>
            </a:r>
            <a:r>
              <a:rPr sz="2000" dirty="0">
                <a:latin typeface="Arial" panose="020B0604020202020204" pitchFamily="34" charset="0"/>
              </a:rPr>
              <a:t>Double bonds in</a:t>
            </a:r>
            <a:r>
              <a:rPr sz="2000" dirty="0">
                <a:sym typeface="+mn-ea"/>
              </a:rPr>
              <a:t> </a:t>
            </a:r>
            <a:r>
              <a:rPr sz="2000" dirty="0">
                <a:latin typeface="Arial" panose="020B0604020202020204" pitchFamily="34" charset="0"/>
              </a:rPr>
              <a:t>ω</a:t>
            </a:r>
            <a:r>
              <a:rPr sz="2000" baseline="-25000" dirty="0">
                <a:latin typeface="Arial" panose="020B0604020202020204" pitchFamily="34" charset="0"/>
              </a:rPr>
              <a:t>6, 9, 12, 15</a:t>
            </a:r>
            <a:br>
              <a:rPr sz="2000" dirty="0">
                <a:latin typeface="Arial" panose="020B0604020202020204" pitchFamily="34" charset="0"/>
              </a:rPr>
            </a:br>
            <a:r>
              <a:rPr sz="2000" dirty="0">
                <a:latin typeface="Arial" panose="020B0604020202020204" pitchFamily="34" charset="0"/>
              </a:rPr>
              <a:t> </a:t>
            </a:r>
            <a:endParaRPr sz="2000" dirty="0">
              <a:latin typeface="Arial" panose="020B0604020202020204" pitchFamily="34" charset="0"/>
            </a:endParaRPr>
          </a:p>
        </p:txBody>
      </p:sp>
      <p:sp>
        <p:nvSpPr>
          <p:cNvPr id="17413" name="Rectangle 6"/>
          <p:cNvSpPr/>
          <p:nvPr/>
        </p:nvSpPr>
        <p:spPr>
          <a:xfrm>
            <a:off x="0" y="5057140"/>
            <a:ext cx="4417060" cy="768350"/>
          </a:xfrm>
          <a:prstGeom prst="rect">
            <a:avLst/>
          </a:prstGeom>
          <a:noFill/>
          <a:ln w="9525">
            <a:noFill/>
          </a:ln>
        </p:spPr>
        <p:txBody>
          <a:bodyPr wrap="square">
            <a:spAutoFit/>
          </a:bodyPr>
          <a:p>
            <a:r>
              <a:rPr sz="2000" b="1" dirty="0">
                <a:solidFill>
                  <a:srgbClr val="00FF00"/>
                </a:solidFill>
                <a:latin typeface="Arial" panose="020B0604020202020204" pitchFamily="34" charset="0"/>
              </a:rPr>
              <a:t> </a:t>
            </a:r>
            <a:r>
              <a:rPr b="1" dirty="0">
                <a:solidFill>
                  <a:srgbClr val="00FF00"/>
                </a:solidFill>
                <a:latin typeface="Arial" panose="020B0604020202020204" pitchFamily="34" charset="0"/>
              </a:rPr>
              <a:t>α </a:t>
            </a:r>
            <a:r>
              <a:rPr lang="fr-FR" b="1" dirty="0">
                <a:solidFill>
                  <a:srgbClr val="00FF00"/>
                </a:solidFill>
                <a:latin typeface="Arial" panose="020B0604020202020204" pitchFamily="34" charset="0"/>
              </a:rPr>
              <a:t>L</a:t>
            </a:r>
            <a:r>
              <a:rPr b="1" dirty="0">
                <a:solidFill>
                  <a:srgbClr val="00FF00"/>
                </a:solidFill>
                <a:latin typeface="Arial" panose="020B0604020202020204" pitchFamily="34" charset="0"/>
              </a:rPr>
              <a:t>inolénique </a:t>
            </a:r>
            <a:r>
              <a:rPr b="1" dirty="0">
                <a:solidFill>
                  <a:srgbClr val="00FF00"/>
                </a:solidFill>
                <a:sym typeface="+mn-ea"/>
              </a:rPr>
              <a:t>Acid</a:t>
            </a:r>
            <a:r>
              <a:rPr lang="fr-FR" b="1" dirty="0">
                <a:solidFill>
                  <a:srgbClr val="00FF00"/>
                </a:solidFill>
                <a:sym typeface="+mn-ea"/>
              </a:rPr>
              <a:t> </a:t>
            </a:r>
            <a:r>
              <a:rPr b="1" dirty="0">
                <a:solidFill>
                  <a:srgbClr val="00FF00"/>
                </a:solidFill>
                <a:latin typeface="Arial" panose="020B0604020202020204" pitchFamily="34" charset="0"/>
              </a:rPr>
              <a:t>C</a:t>
            </a:r>
            <a:r>
              <a:rPr b="1" baseline="-25000" dirty="0">
                <a:solidFill>
                  <a:srgbClr val="00FF00"/>
                </a:solidFill>
                <a:latin typeface="Arial" panose="020B0604020202020204" pitchFamily="34" charset="0"/>
              </a:rPr>
              <a:t>18</a:t>
            </a:r>
            <a:r>
              <a:rPr b="1" dirty="0">
                <a:solidFill>
                  <a:srgbClr val="00FF00"/>
                </a:solidFill>
                <a:latin typeface="Arial" panose="020B0604020202020204" pitchFamily="34" charset="0"/>
              </a:rPr>
              <a:t>: 3 ω</a:t>
            </a:r>
            <a:r>
              <a:rPr b="1" baseline="-25000" dirty="0">
                <a:solidFill>
                  <a:srgbClr val="00FF00"/>
                </a:solidFill>
                <a:latin typeface="Arial" panose="020B0604020202020204" pitchFamily="34" charset="0"/>
              </a:rPr>
              <a:t>3</a:t>
            </a:r>
            <a:br>
              <a:rPr sz="2000" dirty="0">
                <a:latin typeface="Arial" panose="020B0604020202020204" pitchFamily="34" charset="0"/>
              </a:rPr>
            </a:br>
            <a:r>
              <a:rPr lang="fr-FR" sz="2000" dirty="0">
                <a:latin typeface="Arial" panose="020B0604020202020204" pitchFamily="34" charset="0"/>
              </a:rPr>
              <a:t>      </a:t>
            </a:r>
            <a:r>
              <a:rPr sz="2000" dirty="0">
                <a:latin typeface="Arial" panose="020B0604020202020204" pitchFamily="34" charset="0"/>
              </a:rPr>
              <a:t>3 Double bonds in</a:t>
            </a:r>
            <a:r>
              <a:rPr lang="fr-FR" sz="2000" dirty="0">
                <a:latin typeface="Arial" panose="020B0604020202020204" pitchFamily="34" charset="0"/>
              </a:rPr>
              <a:t> </a:t>
            </a:r>
            <a:r>
              <a:rPr sz="2000" dirty="0">
                <a:latin typeface="Arial" panose="020B0604020202020204" pitchFamily="34" charset="0"/>
              </a:rPr>
              <a:t>ω</a:t>
            </a:r>
            <a:r>
              <a:rPr sz="2000" baseline="-25000" dirty="0">
                <a:latin typeface="Arial" panose="020B0604020202020204" pitchFamily="34" charset="0"/>
              </a:rPr>
              <a:t>3, 6, 9</a:t>
            </a:r>
            <a:endParaRPr sz="2000" baseline="-25000" dirty="0">
              <a:latin typeface="Arial" panose="020B0604020202020204" pitchFamily="34" charset="0"/>
            </a:endParaRPr>
          </a:p>
        </p:txBody>
      </p:sp>
      <p:pic>
        <p:nvPicPr>
          <p:cNvPr id="17414" name="Picture 7" descr="Image acdalphalino.gif"/>
          <p:cNvPicPr>
            <a:picLocks noChangeAspect="1"/>
          </p:cNvPicPr>
          <p:nvPr/>
        </p:nvPicPr>
        <p:blipFill>
          <a:blip r:embed="rId1"/>
          <a:stretch>
            <a:fillRect/>
          </a:stretch>
        </p:blipFill>
        <p:spPr>
          <a:xfrm>
            <a:off x="4072890" y="5611495"/>
            <a:ext cx="5071110" cy="1246505"/>
          </a:xfrm>
          <a:prstGeom prst="rect">
            <a:avLst/>
          </a:prstGeom>
          <a:solidFill>
            <a:schemeClr val="tx1"/>
          </a:solidFill>
          <a:ln w="9525">
            <a:noFill/>
          </a:ln>
        </p:spPr>
      </p:pic>
      <p:pic>
        <p:nvPicPr>
          <p:cNvPr id="17415" name="Picture 9" descr="Image acdarachid.gif"/>
          <p:cNvPicPr>
            <a:picLocks noChangeAspect="1"/>
          </p:cNvPicPr>
          <p:nvPr/>
        </p:nvPicPr>
        <p:blipFill>
          <a:blip r:embed="rId2"/>
          <a:stretch>
            <a:fillRect/>
          </a:stretch>
        </p:blipFill>
        <p:spPr>
          <a:xfrm>
            <a:off x="4072255" y="3286125"/>
            <a:ext cx="5079365" cy="1294130"/>
          </a:xfrm>
          <a:prstGeom prst="rect">
            <a:avLst/>
          </a:prstGeom>
          <a:solidFill>
            <a:schemeClr val="tx1"/>
          </a:solidFill>
          <a:ln w="9525">
            <a:noFill/>
          </a:ln>
        </p:spPr>
      </p:pic>
      <p:pic>
        <p:nvPicPr>
          <p:cNvPr id="17416" name="Picture 11" descr="Image acdlinoleiq.gif"/>
          <p:cNvPicPr>
            <a:picLocks noChangeAspect="1"/>
          </p:cNvPicPr>
          <p:nvPr/>
        </p:nvPicPr>
        <p:blipFill>
          <a:blip r:embed="rId3"/>
          <a:stretch>
            <a:fillRect/>
          </a:stretch>
        </p:blipFill>
        <p:spPr>
          <a:xfrm>
            <a:off x="4072890" y="956310"/>
            <a:ext cx="5074920" cy="1322705"/>
          </a:xfrm>
          <a:prstGeom prst="rect">
            <a:avLst/>
          </a:prstGeom>
          <a:solidFill>
            <a:schemeClr val="tx1"/>
          </a:solid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6350" y="742315"/>
          <a:ext cx="9138285" cy="6107430"/>
        </p:xfrm>
        <a:graphic>
          <a:graphicData uri="http://schemas.openxmlformats.org/presentationml/2006/ole">
            <mc:AlternateContent xmlns:mc="http://schemas.openxmlformats.org/markup-compatibility/2006">
              <mc:Choice xmlns:v="urn:schemas-microsoft-com:vml" Requires="v">
                <p:oleObj spid="_x0000_s3" name="" r:id="rId1" imgW="9096375" imgH="6334125" progId="Paint.Picture">
                  <p:embed/>
                </p:oleObj>
              </mc:Choice>
              <mc:Fallback>
                <p:oleObj name="" r:id="rId1" imgW="9096375" imgH="6334125" progId="Paint.Picture">
                  <p:embed/>
                  <p:pic>
                    <p:nvPicPr>
                      <p:cNvPr id="0" name="Image 2"/>
                      <p:cNvPicPr/>
                      <p:nvPr/>
                    </p:nvPicPr>
                    <p:blipFill>
                      <a:blip r:embed="rId2"/>
                      <a:stretch>
                        <a:fillRect/>
                      </a:stretch>
                    </p:blipFill>
                    <p:spPr>
                      <a:xfrm>
                        <a:off x="6350" y="742315"/>
                        <a:ext cx="9138285" cy="6107430"/>
                      </a:xfrm>
                      <a:prstGeom prst="rect">
                        <a:avLst/>
                      </a:prstGeom>
                    </p:spPr>
                  </p:pic>
                </p:oleObj>
              </mc:Fallback>
            </mc:AlternateContent>
          </a:graphicData>
        </a:graphic>
      </p:graphicFrame>
      <p:sp>
        <p:nvSpPr>
          <p:cNvPr id="4" name="Zone de texte 3"/>
          <p:cNvSpPr txBox="1"/>
          <p:nvPr/>
        </p:nvSpPr>
        <p:spPr>
          <a:xfrm>
            <a:off x="439420" y="111760"/>
            <a:ext cx="5629910" cy="521970"/>
          </a:xfrm>
          <a:prstGeom prst="rect">
            <a:avLst/>
          </a:prstGeom>
          <a:noFill/>
        </p:spPr>
        <p:txBody>
          <a:bodyPr wrap="square" rtlCol="0" anchor="t">
            <a:spAutoFit/>
          </a:bodyPr>
          <a:p>
            <a:r>
              <a:rPr sz="2800" b="1" dirty="0">
                <a:solidFill>
                  <a:srgbClr val="00FF00"/>
                </a:solidFill>
                <a:sym typeface="+mn-ea"/>
              </a:rPr>
              <a:t>Polyunsaturated fatty acids</a:t>
            </a:r>
            <a:endParaRPr sz="2800" b="1" dirty="0">
              <a:solidFill>
                <a:srgbClr val="00FF00"/>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132"/>
          <p:cNvSpPr txBox="1"/>
          <p:nvPr/>
        </p:nvSpPr>
        <p:spPr>
          <a:xfrm>
            <a:off x="255588" y="5726113"/>
            <a:ext cx="184150" cy="366712"/>
          </a:xfrm>
          <a:prstGeom prst="rect">
            <a:avLst/>
          </a:prstGeom>
          <a:noFill/>
          <a:ln w="9525">
            <a:noFill/>
          </a:ln>
        </p:spPr>
        <p:txBody>
          <a:bodyPr wrap="none">
            <a:spAutoFit/>
          </a:bodyPr>
          <a:p>
            <a:endParaRPr sz="1800" dirty="0">
              <a:latin typeface="Arial" panose="020B0604020202020204" pitchFamily="34" charset="0"/>
            </a:endParaRPr>
          </a:p>
        </p:txBody>
      </p:sp>
      <p:sp>
        <p:nvSpPr>
          <p:cNvPr id="109" name="object 4"/>
          <p:cNvSpPr txBox="1">
            <a:spLocks noGrp="1"/>
          </p:cNvSpPr>
          <p:nvPr>
            <p:ph type="title" hasCustomPrompt="1"/>
          </p:nvPr>
        </p:nvSpPr>
        <p:spPr>
          <a:xfrm>
            <a:off x="508000" y="57309"/>
            <a:ext cx="4140200" cy="566420"/>
          </a:xfrm>
        </p:spPr>
        <p:txBody>
          <a:bodyPr vert="horz" wrap="square" lIns="0" tIns="12700" rIns="0" bIns="0" numCol="1" rtlCol="0" anchor="ctr" anchorCtr="0" compatLnSpc="1">
            <a:spAutoFit/>
          </a:bodyPr>
          <a:lstStyle/>
          <a:p>
            <a:pPr marL="12700" marR="0" lvl="0" indent="0" algn="ctr" defTabSz="914400" rtl="0" eaLnBrk="0" fontAlgn="base" latinLnBrk="0" hangingPunct="0">
              <a:lnSpc>
                <a:spcPct val="100000"/>
              </a:lnSpc>
              <a:spcBef>
                <a:spcPts val="100"/>
              </a:spcBef>
              <a:spcAft>
                <a:spcPct val="0"/>
              </a:spcAft>
              <a:buClrTx/>
              <a:buSzTx/>
              <a:buFontTx/>
              <a:buNone/>
              <a:defRPr/>
            </a:pPr>
            <a:r>
              <a:rPr kumimoji="0"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2.1. </a:t>
            </a:r>
            <a:r>
              <a:rPr b="1" dirty="0">
                <a:solidFill>
                  <a:srgbClr val="00FF00"/>
                </a:solidFill>
                <a:sym typeface="+mn-ea"/>
              </a:rPr>
              <a:t>fatty acids</a:t>
            </a:r>
            <a:endParaRPr kumimoji="0"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9460" name="object 5"/>
          <p:cNvSpPr txBox="1"/>
          <p:nvPr/>
        </p:nvSpPr>
        <p:spPr>
          <a:xfrm>
            <a:off x="508000" y="3218180"/>
            <a:ext cx="7411085" cy="2983230"/>
          </a:xfrm>
          <a:prstGeom prst="rect">
            <a:avLst/>
          </a:prstGeom>
          <a:noFill/>
          <a:ln w="9525">
            <a:noFill/>
          </a:ln>
        </p:spPr>
        <p:txBody>
          <a:bodyPr wrap="square" lIns="0" tIns="13335" rIns="0" bIns="0">
            <a:spAutoFit/>
          </a:bodyPr>
          <a:p>
            <a:pPr algn="just">
              <a:buFont typeface="Wingdings 2" panose="05020102010507070707" pitchFamily="18" charset="2"/>
              <a:buChar char=""/>
            </a:pPr>
            <a:r>
              <a:rPr lang="fr-FR" sz="2800" b="1" dirty="0">
                <a:cs typeface="Arial" panose="020B0604020202020204" pitchFamily="34" charset="0"/>
                <a:sym typeface="+mn-ea"/>
              </a:rPr>
              <a:t> </a:t>
            </a:r>
            <a:r>
              <a:rPr sz="2800" b="1" dirty="0">
                <a:cs typeface="Arial" panose="020B0604020202020204" pitchFamily="34" charset="0"/>
                <a:sym typeface="+mn-ea"/>
              </a:rPr>
              <a:t>Melting Point:</a:t>
            </a:r>
            <a:endParaRPr sz="2800" b="1" dirty="0">
              <a:latin typeface="Arial" panose="020B0604020202020204" pitchFamily="34" charset="0"/>
              <a:cs typeface="Arial" panose="020B0604020202020204" pitchFamily="34" charset="0"/>
            </a:endParaRPr>
          </a:p>
          <a:p>
            <a:pPr algn="just">
              <a:buFont typeface="Wingdings 2" panose="05020102010507070707" pitchFamily="18" charset="2"/>
              <a:buChar char=""/>
            </a:pPr>
            <a:r>
              <a:rPr sz="2800" dirty="0">
                <a:latin typeface="Arial" panose="020B0604020202020204" pitchFamily="34" charset="0"/>
              </a:rPr>
              <a:t> </a:t>
            </a:r>
            <a:r>
              <a:rPr sz="2700" dirty="0">
                <a:latin typeface="Arial" panose="020B0604020202020204" pitchFamily="34" charset="0"/>
              </a:rPr>
              <a:t>Augmente avec le nombre de C.</a:t>
            </a:r>
            <a:endParaRPr sz="2700" dirty="0">
              <a:latin typeface="Arial" panose="020B0604020202020204" pitchFamily="34" charset="0"/>
            </a:endParaRPr>
          </a:p>
          <a:p>
            <a:pPr algn="ctr">
              <a:buFont typeface="Wingdings" panose="05000000000000000000" pitchFamily="2" charset="2"/>
              <a:buChar char="Ø"/>
            </a:pPr>
            <a:r>
              <a:rPr sz="2700" dirty="0">
                <a:latin typeface="Arial" panose="020B0604020202020204" pitchFamily="34" charset="0"/>
              </a:rPr>
              <a:t> Diminue quand le nombre de doubles liaisons augmente.</a:t>
            </a:r>
            <a:endParaRPr sz="2700" dirty="0">
              <a:latin typeface="Arial" panose="020B0604020202020204" pitchFamily="34" charset="0"/>
            </a:endParaRPr>
          </a:p>
          <a:p>
            <a:endParaRPr sz="2700" dirty="0">
              <a:latin typeface="Arial" panose="020B0604020202020204" pitchFamily="34" charset="0"/>
            </a:endParaRPr>
          </a:p>
          <a:p>
            <a:pPr>
              <a:buFont typeface="Wingdings" panose="05000000000000000000" pitchFamily="2" charset="2"/>
            </a:pPr>
            <a:r>
              <a:rPr lang="fr-FR" sz="2800" b="1" dirty="0">
                <a:latin typeface="Arial" panose="020B0604020202020204" pitchFamily="34" charset="0"/>
              </a:rPr>
              <a:t>                 </a:t>
            </a:r>
            <a:r>
              <a:rPr sz="2800" b="1" dirty="0">
                <a:latin typeface="Arial" panose="020B0604020202020204" pitchFamily="34" charset="0"/>
              </a:rPr>
              <a:t>: à 20°C- liquides    si n &lt; 10 C </a:t>
            </a:r>
            <a:endParaRPr sz="2800" b="1" dirty="0">
              <a:latin typeface="Arial" panose="020B0604020202020204" pitchFamily="34" charset="0"/>
            </a:endParaRPr>
          </a:p>
          <a:p>
            <a:r>
              <a:rPr sz="2800" b="1" dirty="0">
                <a:latin typeface="Arial" panose="020B0604020202020204" pitchFamily="34" charset="0"/>
              </a:rPr>
              <a:t>                                - solides     </a:t>
            </a:r>
            <a:r>
              <a:rPr lang="fr-FR" sz="2800" b="1" dirty="0">
                <a:latin typeface="Arial" panose="020B0604020202020204" pitchFamily="34" charset="0"/>
              </a:rPr>
              <a:t> </a:t>
            </a:r>
            <a:r>
              <a:rPr sz="2800" b="1" dirty="0">
                <a:latin typeface="Arial" panose="020B0604020202020204" pitchFamily="34" charset="0"/>
              </a:rPr>
              <a:t>si n ≥ 10 C</a:t>
            </a:r>
            <a:endParaRPr sz="2700" i="1" dirty="0">
              <a:solidFill>
                <a:srgbClr val="00FF00"/>
              </a:solidFill>
              <a:latin typeface="Times New Roman" panose="02020603050405020304" pitchFamily="18" charset="0"/>
              <a:ea typeface="Times New Roman" panose="02020603050405020304" pitchFamily="18" charset="0"/>
            </a:endParaRPr>
          </a:p>
        </p:txBody>
      </p:sp>
      <p:sp>
        <p:nvSpPr>
          <p:cNvPr id="19461" name="object 5"/>
          <p:cNvSpPr txBox="1"/>
          <p:nvPr/>
        </p:nvSpPr>
        <p:spPr>
          <a:xfrm>
            <a:off x="444500" y="469900"/>
            <a:ext cx="7849235" cy="2136775"/>
          </a:xfrm>
          <a:prstGeom prst="rect">
            <a:avLst/>
          </a:prstGeom>
          <a:noFill/>
          <a:ln w="9525">
            <a:noFill/>
          </a:ln>
        </p:spPr>
        <p:txBody>
          <a:bodyPr wrap="square" lIns="0" tIns="13335" rIns="0" bIns="0">
            <a:spAutoFit/>
          </a:bodyPr>
          <a:p>
            <a:pPr marL="12700">
              <a:lnSpc>
                <a:spcPct val="150000"/>
              </a:lnSpc>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2.1.3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rPr>
              <a:t>physical</a:t>
            </a:r>
            <a:r>
              <a:rPr lang="fr-FR" sz="2800" dirty="0">
                <a:solidFill>
                  <a:srgbClr val="00FF00"/>
                </a:solidFill>
                <a:latin typeface="Times New Roman" panose="02020603050405020304" pitchFamily="18" charset="0"/>
                <a:cs typeface="Times New Roman" panose="02020603050405020304" pitchFamily="18" charset="0"/>
                <a:sym typeface="+mn-ea"/>
              </a:rPr>
              <a:t>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rPr>
              <a:t>properties</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endParaRPr>
          </a:p>
          <a:p>
            <a:pPr marL="12700">
              <a:lnSpc>
                <a:spcPct val="150000"/>
              </a:lnSpc>
            </a:pPr>
            <a:r>
              <a:rPr sz="2800" dirty="0">
                <a:solidFill>
                  <a:srgbClr val="00FF00"/>
                </a:solidFill>
                <a:latin typeface="Times New Roman" panose="02020603050405020304" pitchFamily="18" charset="0"/>
                <a:cs typeface="Times New Roman" panose="02020603050405020304" pitchFamily="18" charset="0"/>
              </a:rPr>
              <a:t> </a:t>
            </a:r>
            <a:r>
              <a:rPr sz="2800" dirty="0">
                <a:solidFill>
                  <a:srgbClr val="00FF00"/>
                </a:solidFill>
                <a:latin typeface="Wingdings 2" panose="05020102010507070707" pitchFamily="18" charset="2"/>
              </a:rPr>
              <a:t></a:t>
            </a:r>
            <a:r>
              <a:rPr sz="2800" dirty="0">
                <a:solidFill>
                  <a:srgbClr val="00FF00"/>
                </a:solidFill>
                <a:latin typeface="Times New Roman" panose="02020603050405020304" pitchFamily="18" charset="0"/>
                <a:cs typeface="Times New Roman" panose="02020603050405020304" pitchFamily="18" charset="0"/>
              </a:rPr>
              <a:t> </a:t>
            </a:r>
            <a:r>
              <a:rPr sz="2800" b="1" dirty="0">
                <a:sym typeface="+mn-ea"/>
              </a:rPr>
              <a:t>Solubility:</a:t>
            </a:r>
            <a:endParaRPr sz="2800" b="1" dirty="0">
              <a:sym typeface="+mn-ea"/>
            </a:endParaRPr>
          </a:p>
          <a:p>
            <a:pPr marL="12700" algn="just">
              <a:lnSpc>
                <a:spcPct val="100000"/>
              </a:lnSpc>
            </a:pPr>
            <a:r>
              <a:rPr sz="2200" dirty="0">
                <a:solidFill>
                  <a:srgbClr val="00FF00"/>
                </a:solidFill>
                <a:latin typeface="Wingdings" panose="05000000000000000000" pitchFamily="2" charset="2"/>
              </a:rPr>
              <a:t> </a:t>
            </a:r>
            <a:r>
              <a:rPr sz="2700" dirty="0">
                <a:latin typeface="Arial" panose="020B0604020202020204" pitchFamily="34" charset="0"/>
              </a:rPr>
              <a:t>Insoluble in water for n&gt;8 but soluble in nonpolar </a:t>
            </a:r>
            <a:r>
              <a:rPr lang="fr-FR" sz="2700" dirty="0">
                <a:latin typeface="Arial" panose="020B0604020202020204" pitchFamily="34" charset="0"/>
              </a:rPr>
              <a:t>      </a:t>
            </a:r>
            <a:r>
              <a:rPr sz="2700" dirty="0">
                <a:latin typeface="Arial" panose="020B0604020202020204" pitchFamily="34" charset="0"/>
              </a:rPr>
              <a:t>organic solvents: benzene, chloroform, …</a:t>
            </a:r>
            <a:endParaRPr sz="2700" dirty="0">
              <a:latin typeface="Times New Roman" panose="02020603050405020304" pitchFamily="18" charset="0"/>
              <a:ea typeface="Times New Roman" panose="02020603050405020304" pitchFamily="18" charset="0"/>
            </a:endParaRPr>
          </a:p>
        </p:txBody>
      </p:sp>
      <p:sp>
        <p:nvSpPr>
          <p:cNvPr id="2" name="Flèche à angle droit 1"/>
          <p:cNvSpPr/>
          <p:nvPr/>
        </p:nvSpPr>
        <p:spPr>
          <a:xfrm rot="5400000">
            <a:off x="1003300" y="4739005"/>
            <a:ext cx="1216025" cy="730885"/>
          </a:xfrm>
          <a:prstGeom prst="bentUp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635" y="-635"/>
          <a:ext cx="9144635" cy="6858000"/>
        </p:xfrm>
        <a:graphic>
          <a:graphicData uri="http://schemas.openxmlformats.org/presentationml/2006/ole">
            <mc:AlternateContent xmlns:mc="http://schemas.openxmlformats.org/markup-compatibility/2006">
              <mc:Choice xmlns:v="urn:schemas-microsoft-com:vml" Requires="v">
                <p:oleObj spid="_x0000_s3" name="" r:id="rId1" imgW="8229600" imgH="6400800" progId="Paint.Picture">
                  <p:embed/>
                </p:oleObj>
              </mc:Choice>
              <mc:Fallback>
                <p:oleObj name="" r:id="rId1" imgW="8229600" imgH="6400800" progId="Paint.Picture">
                  <p:embed/>
                  <p:pic>
                    <p:nvPicPr>
                      <p:cNvPr id="0" name="Image 2"/>
                      <p:cNvPicPr/>
                      <p:nvPr/>
                    </p:nvPicPr>
                    <p:blipFill>
                      <a:blip r:embed="rId2"/>
                      <a:stretch>
                        <a:fillRect/>
                      </a:stretch>
                    </p:blipFill>
                    <p:spPr>
                      <a:xfrm>
                        <a:off x="-635" y="-635"/>
                        <a:ext cx="9144635" cy="6858000"/>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6"/>
          <p:cNvSpPr txBox="1"/>
          <p:nvPr/>
        </p:nvSpPr>
        <p:spPr>
          <a:xfrm>
            <a:off x="304800" y="3810"/>
            <a:ext cx="8597900" cy="3181985"/>
          </a:xfrm>
          <a:prstGeom prst="rect">
            <a:avLst/>
          </a:prstGeom>
        </p:spPr>
        <p:txBody>
          <a:bodyPr lIns="0" tIns="177800" rIns="0" bIns="0">
            <a:spAutoFit/>
          </a:bodyPr>
          <a:lstStyle/>
          <a:p>
            <a:pPr marL="50800" marR="0" algn="just" defTabSz="914400">
              <a:spcBef>
                <a:spcPts val="1400"/>
              </a:spcBef>
              <a:buClrTx/>
              <a:buSzTx/>
              <a:buFontTx/>
              <a:buNone/>
              <a:defRPr/>
            </a:pPr>
            <a:r>
              <a:rPr kumimoji="0" lang="fr-FR" sz="32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2.4. </a:t>
            </a:r>
            <a:r>
              <a:rPr kumimoji="0" lang="fr-FR" sz="2800"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 </a:t>
            </a:r>
            <a:r>
              <a:rPr lang="fr-FR" altLang="zh-CN" sz="3200" b="1" i="1" dirty="0">
                <a:solidFill>
                  <a:srgbClr val="00FF00"/>
                </a:solidFill>
                <a:latin typeface="Times New Roman" panose="02020603050405020304" pitchFamily="18" charset="0"/>
                <a:cs typeface="Times New Roman" panose="02020603050405020304" pitchFamily="18" charset="0"/>
                <a:sym typeface="+mn-ea"/>
              </a:rPr>
              <a:t>C</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himi</a:t>
            </a:r>
            <a:r>
              <a:rPr lang="fr-FR" sz="3200" b="1" i="1" dirty="0">
                <a:solidFill>
                  <a:srgbClr val="00FF00"/>
                </a:solidFill>
                <a:latin typeface="Times New Roman" panose="02020603050405020304" pitchFamily="18" charset="0"/>
                <a:cs typeface="Times New Roman" panose="02020603050405020304" pitchFamily="18" charset="0"/>
                <a:sym typeface="+mn-ea"/>
              </a:rPr>
              <a:t>cal </a:t>
            </a:r>
            <a:r>
              <a:rPr lang="fr-FR" sz="3200" b="1" i="1">
                <a:solidFill>
                  <a:srgbClr val="00FF00"/>
                </a:solidFill>
                <a:latin typeface="Times New Roman" panose="02020603050405020304" pitchFamily="18" charset="0"/>
                <a:cs typeface="Times New Roman" panose="02020603050405020304" pitchFamily="18" charset="0"/>
                <a:sym typeface="+mn-ea"/>
              </a:rPr>
              <a:t>p</a:t>
            </a:r>
            <a:r>
              <a:rPr sz="3200" b="1" i="1">
                <a:solidFill>
                  <a:srgbClr val="00FF00"/>
                </a:solidFill>
                <a:latin typeface="Times New Roman" panose="02020603050405020304" pitchFamily="18" charset="0"/>
                <a:cs typeface="Times New Roman" panose="02020603050405020304" pitchFamily="18" charset="0"/>
                <a:sym typeface="+mn-ea"/>
              </a:rPr>
              <a:t>roperties</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 </a:t>
            </a:r>
            <a:endParaRPr kumimoji="0" lang="fr-FR" sz="32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50800" marR="0" lvl="3" indent="0" algn="just" defTabSz="914400" rtl="0" eaLnBrk="1" fontAlgn="base" latinLnBrk="0" hangingPunct="1">
              <a:lnSpc>
                <a:spcPct val="100000"/>
              </a:lnSpc>
              <a:spcBef>
                <a:spcPts val="1400"/>
              </a:spcBef>
              <a:spcAft>
                <a:spcPct val="0"/>
              </a:spcAft>
              <a:buClrTx/>
              <a:buSzTx/>
              <a:buFontTx/>
              <a:buNone/>
              <a:defRPr/>
            </a:pPr>
            <a:r>
              <a:rPr sz="2600" dirty="0">
                <a:solidFill>
                  <a:srgbClr val="00FF00"/>
                </a:solidFill>
                <a:latin typeface="Wingdings 2" panose="05020102010507070707" pitchFamily="18" charset="2"/>
                <a:sym typeface="+mn-ea"/>
              </a:rPr>
              <a:t></a:t>
            </a:r>
            <a:r>
              <a:rPr lang="fr-FR" sz="2600" dirty="0">
                <a:solidFill>
                  <a:srgbClr val="00FF00"/>
                </a:solidFill>
                <a:latin typeface="Wingdings 2" panose="05020102010507070707" pitchFamily="18" charset="2"/>
                <a:sym typeface="+mn-ea"/>
              </a:rPr>
              <a:t> </a:t>
            </a:r>
            <a:r>
              <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Chemical properties related to the COOH function</a:t>
            </a:r>
            <a:endPar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565150" marR="0" indent="-514350" algn="just" defTabSz="914400">
              <a:spcBef>
                <a:spcPts val="1215"/>
              </a:spcBef>
              <a:buClrTx/>
              <a:buSzTx/>
              <a:buFontTx/>
              <a:buNone/>
              <a:defRPr/>
            </a:pPr>
            <a:r>
              <a:rPr kumimoji="0" lang="fr-FR" sz="28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1. Formation of sodium or potassium salts </a:t>
            </a:r>
            <a:endParaRPr kumimoji="0" lang="fr-FR" sz="28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50800" marR="0" algn="just" defTabSz="914400">
              <a:lnSpc>
                <a:spcPts val="3240"/>
              </a:lnSpc>
              <a:spcBef>
                <a:spcPts val="775"/>
              </a:spcBef>
              <a:buClrTx/>
              <a:buSzTx/>
              <a:buFontTx/>
              <a:buNone/>
              <a:defRPr/>
            </a:pPr>
            <a:r>
              <a:rPr kumimoji="0" lang="fr-FR" sz="2100" b="0" i="0" u="none" strike="noStrike" kern="1200" cap="none" spc="0" normalizeH="0" baseline="0" noProof="0" dirty="0">
                <a:ln>
                  <a:noFill/>
                </a:ln>
                <a:solidFill>
                  <a:srgbClr val="FF0000"/>
                </a:solidFill>
                <a:effectLst/>
                <a:uLnTx/>
                <a:uFillTx/>
                <a:latin typeface="Wingdings" panose="05000000000000000000" pitchFamily="2" charset="2"/>
                <a:ea typeface="MS PGothic" panose="020B0600070205080204" pitchFamily="34" charset="-128"/>
                <a:cs typeface="+mn-cs"/>
              </a:rPr>
              <a:t></a:t>
            </a:r>
            <a:r>
              <a:rPr kumimoji="0" lang="fr-FR" sz="2100"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sz="3000" kern="1200" cap="none" spc="0" normalizeH="0" baseline="0" noProof="0" dirty="0">
                <a:solidFill>
                  <a:srgbClr val="D2D2D2"/>
                </a:solidFill>
                <a:latin typeface="Times New Roman" panose="02020603050405020304" pitchFamily="18" charset="0"/>
                <a:ea typeface="MS PGothic" panose="020B0600070205080204" pitchFamily="34" charset="-128"/>
                <a:cs typeface="Times New Roman" panose="02020603050405020304" pitchFamily="18" charset="0"/>
              </a:rPr>
              <a:t>Sodium and potassium salts of fatty acids are soaps. They are obtained through alkaline treatment of lipids: saponification.</a:t>
            </a:r>
            <a:endParaRPr kumimoji="0" lang="fr-FR" sz="3000" kern="1200" cap="none" spc="0" normalizeH="0" baseline="0" noProof="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1507" name="object 7"/>
          <p:cNvSpPr txBox="1"/>
          <p:nvPr/>
        </p:nvSpPr>
        <p:spPr>
          <a:xfrm>
            <a:off x="69850" y="5492750"/>
            <a:ext cx="9003665" cy="888365"/>
          </a:xfrm>
          <a:prstGeom prst="rect">
            <a:avLst/>
          </a:prstGeom>
          <a:noFill/>
          <a:ln w="9525">
            <a:noFill/>
          </a:ln>
        </p:spPr>
        <p:txBody>
          <a:bodyPr wrap="square" lIns="0" tIns="58419" rIns="0" bIns="0">
            <a:spAutoFit/>
          </a:bodyPr>
          <a:p>
            <a:pPr marL="12700">
              <a:lnSpc>
                <a:spcPct val="90000"/>
              </a:lnSpc>
              <a:spcBef>
                <a:spcPts val="465"/>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b="1" i="1" dirty="0">
                <a:solidFill>
                  <a:srgbClr val="00FF00"/>
                </a:solidFill>
                <a:latin typeface="Times New Roman" panose="02020603050405020304" pitchFamily="18" charset="0"/>
                <a:cs typeface="Times New Roman" panose="02020603050405020304" pitchFamily="18" charset="0"/>
              </a:rPr>
              <a:t>The saponification index (Is):</a:t>
            </a:r>
            <a:r>
              <a:rPr sz="3000" i="1" dirty="0">
                <a:solidFill>
                  <a:srgbClr val="00FF00"/>
                </a:solidFill>
                <a:latin typeface="Times New Roman" panose="02020603050405020304" pitchFamily="18" charset="0"/>
                <a:cs typeface="Times New Roman" panose="02020603050405020304" pitchFamily="18" charset="0"/>
              </a:rPr>
              <a:t> is the mass (mg) of KOH necessary to saponify the esters of 1 g of lipids</a:t>
            </a:r>
            <a:r>
              <a:rPr sz="3000" i="1" dirty="0">
                <a:solidFill>
                  <a:srgbClr val="00FF00"/>
                </a:solidFill>
                <a:latin typeface="Times New Roman" panose="02020603050405020304" pitchFamily="18" charset="0"/>
                <a:cs typeface="Times New Roman" panose="02020603050405020304" pitchFamily="18" charset="0"/>
              </a:rPr>
              <a:t>.</a:t>
            </a:r>
            <a:endParaRPr sz="3000" i="1" dirty="0">
              <a:solidFill>
                <a:srgbClr val="00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508" name="Picture 5"/>
          <p:cNvPicPr>
            <a:picLocks noChangeAspect="1"/>
          </p:cNvPicPr>
          <p:nvPr/>
        </p:nvPicPr>
        <p:blipFill>
          <a:blip r:embed="rId1"/>
          <a:stretch>
            <a:fillRect/>
          </a:stretch>
        </p:blipFill>
        <p:spPr>
          <a:xfrm>
            <a:off x="0" y="3303270"/>
            <a:ext cx="9143365" cy="195072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a:spLocks noGrp="1" noChangeArrowheads="1"/>
          </p:cNvSpPr>
          <p:nvPr>
            <p:ph idx="1" hasCustomPrompt="1"/>
          </p:nvPr>
        </p:nvSpPr>
        <p:spPr>
          <a:xfrm>
            <a:off x="1329055" y="1557655"/>
            <a:ext cx="7112000" cy="3501390"/>
          </a:xfrm>
        </p:spPr>
        <p:txBody>
          <a:bodyPr vert="horz" wrap="square" lIns="91440" tIns="45720" rIns="91440" bIns="45720" numCol="1" anchor="t" anchorCtr="0" compatLnSpc="1"/>
          <a:lstStyle/>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 Structure and Physicochemical Properties of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3.1. Simple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3.2. Complex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ZoneTexte 1"/>
          <p:cNvSpPr txBox="1"/>
          <p:nvPr/>
        </p:nvSpPr>
        <p:spPr>
          <a:xfrm>
            <a:off x="125730" y="969010"/>
            <a:ext cx="8501063" cy="1814830"/>
          </a:xfrm>
          <a:prstGeom prst="rect">
            <a:avLst/>
          </a:prstGeom>
          <a:noFill/>
          <a:ln w="9525">
            <a:noFill/>
          </a:ln>
        </p:spPr>
        <p:txBody>
          <a:bodyPr>
            <a:spAutoFit/>
          </a:bodyPr>
          <a:p>
            <a:pPr marL="457200" indent="-457200" algn="just">
              <a:buFont typeface="Wingdings" panose="05000000000000000000" charset="0"/>
              <a:buChar char="Ø"/>
            </a:pPr>
            <a:r>
              <a:rPr sz="2800" b="1" dirty="0">
                <a:latin typeface="Arial" panose="020B0604020202020204" pitchFamily="34" charset="0"/>
                <a:cs typeface="Arial" panose="020B0604020202020204" pitchFamily="34" charset="0"/>
              </a:rPr>
              <a:t>Fatty acids form esters with alcohols.</a:t>
            </a:r>
            <a:endParaRPr sz="2800" b="1" dirty="0">
              <a:latin typeface="Arial" panose="020B0604020202020204" pitchFamily="34" charset="0"/>
              <a:cs typeface="Arial" panose="020B0604020202020204" pitchFamily="34" charset="0"/>
            </a:endParaRPr>
          </a:p>
          <a:p>
            <a:pPr marL="457200" indent="-457200" algn="just">
              <a:buFont typeface="Wingdings" panose="05000000000000000000" charset="0"/>
              <a:buChar char="Ø"/>
            </a:pPr>
            <a:r>
              <a:rPr sz="2800" b="1" dirty="0">
                <a:latin typeface="Arial" panose="020B0604020202020204" pitchFamily="34" charset="0"/>
                <a:cs typeface="Arial" panose="020B0604020202020204" pitchFamily="34" charset="0"/>
              </a:rPr>
              <a:t>The reaction of a fatty acid with ethanol produces a methyl ester, which is more volatile than the non-esterified fatty acid.</a:t>
            </a:r>
            <a:r>
              <a:rPr sz="2800" dirty="0">
                <a:latin typeface="Arial" panose="020B0604020202020204" pitchFamily="34" charset="0"/>
                <a:cs typeface="Arial" panose="020B0604020202020204" pitchFamily="34" charset="0"/>
              </a:rPr>
              <a:t>.</a:t>
            </a:r>
            <a:endParaRPr sz="2800" dirty="0">
              <a:latin typeface="Arial" panose="020B0604020202020204" pitchFamily="34" charset="0"/>
              <a:ea typeface="Arial" panose="020B0604020202020204" pitchFamily="34" charset="0"/>
            </a:endParaRPr>
          </a:p>
        </p:txBody>
      </p:sp>
      <p:pic>
        <p:nvPicPr>
          <p:cNvPr id="22531" name="Picture 2"/>
          <p:cNvPicPr>
            <a:picLocks noChangeAspect="1"/>
          </p:cNvPicPr>
          <p:nvPr/>
        </p:nvPicPr>
        <p:blipFill>
          <a:blip r:embed="rId1"/>
          <a:stretch>
            <a:fillRect/>
          </a:stretch>
        </p:blipFill>
        <p:spPr>
          <a:xfrm>
            <a:off x="13335" y="2945130"/>
            <a:ext cx="9110980" cy="1903730"/>
          </a:xfrm>
          <a:prstGeom prst="rect">
            <a:avLst/>
          </a:prstGeom>
          <a:noFill/>
          <a:ln w="9525">
            <a:noFill/>
          </a:ln>
        </p:spPr>
      </p:pic>
      <p:grpSp>
        <p:nvGrpSpPr>
          <p:cNvPr id="5" name="Grouper 4"/>
          <p:cNvGrpSpPr/>
          <p:nvPr/>
        </p:nvGrpSpPr>
        <p:grpSpPr>
          <a:xfrm>
            <a:off x="2320290" y="5079365"/>
            <a:ext cx="6633210" cy="1648460"/>
            <a:chOff x="1080" y="7405"/>
            <a:chExt cx="10446" cy="2596"/>
          </a:xfrm>
        </p:grpSpPr>
        <p:sp>
          <p:nvSpPr>
            <p:cNvPr id="22532" name="Rectangle 3"/>
            <p:cNvSpPr/>
            <p:nvPr/>
          </p:nvSpPr>
          <p:spPr>
            <a:xfrm>
              <a:off x="1080" y="7405"/>
              <a:ext cx="5765" cy="919"/>
            </a:xfrm>
            <a:prstGeom prst="rect">
              <a:avLst/>
            </a:prstGeom>
            <a:noFill/>
            <a:ln w="9525">
              <a:noFill/>
            </a:ln>
          </p:spPr>
          <p:txBody>
            <a:bodyPr wrap="square">
              <a:spAutoFit/>
            </a:bodyPr>
            <a:p>
              <a:pPr marL="457200" indent="-457200">
                <a:buFont typeface="Wingdings" panose="05000000000000000000" charset="0"/>
                <a:buChar char="ü"/>
              </a:pPr>
              <a:r>
                <a:rPr sz="3200" b="1" dirty="0">
                  <a:solidFill>
                    <a:srgbClr val="00FF00"/>
                  </a:solidFill>
                  <a:latin typeface="Arial" panose="020B0604020202020204" pitchFamily="34" charset="0"/>
                  <a:cs typeface="Arial" panose="020B0604020202020204" pitchFamily="34" charset="0"/>
                </a:rPr>
                <a:t>Réaction lente </a:t>
              </a:r>
              <a:endParaRPr sz="3200" b="1" dirty="0">
                <a:solidFill>
                  <a:srgbClr val="00FF00"/>
                </a:solidFill>
                <a:latin typeface="Arial" panose="020B0604020202020204" pitchFamily="34" charset="0"/>
                <a:cs typeface="Arial" panose="020B0604020202020204" pitchFamily="34" charset="0"/>
              </a:endParaRPr>
            </a:p>
          </p:txBody>
        </p:sp>
        <p:sp>
          <p:nvSpPr>
            <p:cNvPr id="3" name="Zone de texte 2"/>
            <p:cNvSpPr txBox="1"/>
            <p:nvPr/>
          </p:nvSpPr>
          <p:spPr>
            <a:xfrm>
              <a:off x="2556" y="8279"/>
              <a:ext cx="7200" cy="919"/>
            </a:xfrm>
            <a:prstGeom prst="rect">
              <a:avLst/>
            </a:prstGeom>
            <a:noFill/>
          </p:spPr>
          <p:txBody>
            <a:bodyPr wrap="square" rtlCol="0">
              <a:spAutoFit/>
            </a:bodyPr>
            <a:p>
              <a:pPr marL="457200" indent="-457200">
                <a:buFont typeface="Wingdings" panose="05000000000000000000" charset="0"/>
                <a:buChar char="ü"/>
              </a:pPr>
              <a:r>
                <a:rPr sz="3200" b="1" dirty="0">
                  <a:solidFill>
                    <a:srgbClr val="00FF00"/>
                  </a:solidFill>
                  <a:cs typeface="Arial" panose="020B0604020202020204" pitchFamily="34" charset="0"/>
                  <a:sym typeface="+mn-ea"/>
                </a:rPr>
                <a:t>athermique</a:t>
              </a:r>
              <a:endParaRPr sz="3200" b="1" dirty="0">
                <a:solidFill>
                  <a:srgbClr val="00FF00"/>
                </a:solidFill>
                <a:cs typeface="Arial" panose="020B0604020202020204" pitchFamily="34" charset="0"/>
                <a:sym typeface="+mn-ea"/>
              </a:endParaRPr>
            </a:p>
          </p:txBody>
        </p:sp>
        <p:sp>
          <p:nvSpPr>
            <p:cNvPr id="4" name="Zone de texte 3"/>
            <p:cNvSpPr txBox="1"/>
            <p:nvPr/>
          </p:nvSpPr>
          <p:spPr>
            <a:xfrm>
              <a:off x="4326" y="9083"/>
              <a:ext cx="7200" cy="919"/>
            </a:xfrm>
            <a:prstGeom prst="rect">
              <a:avLst/>
            </a:prstGeom>
            <a:noFill/>
          </p:spPr>
          <p:txBody>
            <a:bodyPr wrap="square" rtlCol="0">
              <a:spAutoFit/>
            </a:bodyPr>
            <a:p>
              <a:pPr marL="457200" indent="-457200">
                <a:buFont typeface="Wingdings" panose="05000000000000000000" charset="0"/>
                <a:buChar char="ü"/>
              </a:pPr>
              <a:r>
                <a:rPr sz="3200" b="1" dirty="0">
                  <a:solidFill>
                    <a:srgbClr val="00FF00"/>
                  </a:solidFill>
                  <a:cs typeface="Arial" panose="020B0604020202020204" pitchFamily="34" charset="0"/>
                  <a:sym typeface="+mn-ea"/>
                </a:rPr>
                <a:t>limitée</a:t>
              </a:r>
              <a:endParaRPr sz="3200" b="1" dirty="0">
                <a:solidFill>
                  <a:srgbClr val="00FF00"/>
                </a:solidFill>
                <a:cs typeface="Arial" panose="020B0604020202020204" pitchFamily="34" charset="0"/>
                <a:sym typeface="+mn-ea"/>
              </a:endParaRPr>
            </a:p>
          </p:txBody>
        </p:sp>
      </p:grpSp>
      <p:sp>
        <p:nvSpPr>
          <p:cNvPr id="6" name="Zone de texte 5"/>
          <p:cNvSpPr txBox="1"/>
          <p:nvPr/>
        </p:nvSpPr>
        <p:spPr>
          <a:xfrm>
            <a:off x="161290" y="13335"/>
            <a:ext cx="4572000" cy="829945"/>
          </a:xfrm>
          <a:prstGeom prst="rect">
            <a:avLst/>
          </a:prstGeom>
          <a:noFill/>
        </p:spPr>
        <p:txBody>
          <a:bodyPr wrap="square" rtlCol="0" anchor="t">
            <a:spAutoFit/>
          </a:bodyPr>
          <a:p>
            <a:pPr algn="just">
              <a:lnSpc>
                <a:spcPct val="150000"/>
              </a:lnSpc>
            </a:pPr>
            <a:r>
              <a:rPr sz="3200" b="1" dirty="0">
                <a:solidFill>
                  <a:srgbClr val="00FF00"/>
                </a:solidFill>
                <a:latin typeface="Times New Roman" panose="02020603050405020304" pitchFamily="18" charset="0"/>
                <a:cs typeface="Times New Roman" panose="02020603050405020304" pitchFamily="18" charset="0"/>
                <a:sym typeface="+mn-ea"/>
              </a:rPr>
              <a:t>2. Esterification:</a:t>
            </a:r>
            <a:endParaRPr lang="fr-FR" altLang="en-US" sz="3200" b="1" dirty="0">
              <a:solidFill>
                <a:srgbClr val="00FF00"/>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object 2"/>
          <p:cNvSpPr/>
          <p:nvPr/>
        </p:nvSpPr>
        <p:spPr>
          <a:xfrm>
            <a:off x="0" y="3122295"/>
            <a:ext cx="9144000" cy="188785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23555" name="object 5"/>
          <p:cNvSpPr txBox="1"/>
          <p:nvPr/>
        </p:nvSpPr>
        <p:spPr>
          <a:xfrm>
            <a:off x="139700" y="5062220"/>
            <a:ext cx="8928100" cy="923925"/>
          </a:xfrm>
          <a:prstGeom prst="rect">
            <a:avLst/>
          </a:prstGeom>
          <a:noFill/>
          <a:ln w="9525">
            <a:noFill/>
          </a:ln>
        </p:spPr>
        <p:txBody>
          <a:bodyPr lIns="0" tIns="13335" rIns="0" bIns="0">
            <a:noAutofit/>
          </a:bodyPr>
          <a:p>
            <a:pPr algn="ctr">
              <a:spcBef>
                <a:spcPts val="0"/>
              </a:spcBef>
              <a:spcAft>
                <a:spcPts val="1200"/>
              </a:spcAft>
              <a:buClrTx/>
              <a:buSzTx/>
              <a:buFontTx/>
              <a:defRPr/>
            </a:pPr>
            <a:r>
              <a:rPr sz="2800" b="1" dirty="0">
                <a:solidFill>
                  <a:srgbClr val="FF0000"/>
                </a:solidFill>
                <a:latin typeface="Wingdings 2" panose="05020102010507070707" pitchFamily="18" charset="2"/>
              </a:rPr>
              <a:t></a:t>
            </a:r>
            <a:r>
              <a:rPr sz="2800" b="1" dirty="0">
                <a:solidFill>
                  <a:srgbClr val="FF0000"/>
                </a:solidFill>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 </a:t>
            </a:r>
            <a:r>
              <a:rPr sz="2800" b="1" i="1" dirty="0">
                <a:solidFill>
                  <a:srgbClr val="00FF00"/>
                </a:solidFill>
                <a:latin typeface="Times New Roman" panose="02020603050405020304" pitchFamily="18" charset="0"/>
                <a:cs typeface="Times New Roman" panose="02020603050405020304" pitchFamily="18" charset="0"/>
              </a:rPr>
              <a:t>Iodine</a:t>
            </a:r>
            <a:r>
              <a:rPr sz="2800" b="1" dirty="0">
                <a:solidFill>
                  <a:srgbClr val="FF0000"/>
                </a:solidFill>
                <a:latin typeface="Times New Roman" panose="02020603050405020304" pitchFamily="18" charset="0"/>
                <a:cs typeface="Times New Roman" panose="02020603050405020304" pitchFamily="18" charset="0"/>
              </a:rPr>
              <a:t> </a:t>
            </a:r>
            <a:r>
              <a:rPr sz="2800" b="1" i="1" dirty="0">
                <a:solidFill>
                  <a:srgbClr val="00FF00"/>
                </a:solidFill>
                <a:latin typeface="Times New Roman" panose="02020603050405020304" pitchFamily="18" charset="0"/>
                <a:cs typeface="Times New Roman" panose="02020603050405020304" pitchFamily="18" charset="0"/>
                <a:sym typeface="+mn-ea"/>
              </a:rPr>
              <a:t>index </a:t>
            </a:r>
            <a:r>
              <a:rPr lang="fr-FR" sz="2800" b="1" i="1" dirty="0">
                <a:solidFill>
                  <a:srgbClr val="00FF00"/>
                </a:solidFill>
                <a:latin typeface="Times New Roman" panose="02020603050405020304" pitchFamily="18" charset="0"/>
                <a:cs typeface="Times New Roman" panose="02020603050405020304" pitchFamily="18" charset="0"/>
                <a:sym typeface="+mn-ea"/>
              </a:rPr>
              <a:t>(I</a:t>
            </a:r>
            <a:r>
              <a:rPr lang="fr-FR" sz="2800" b="1" i="1" baseline="-25000" dirty="0">
                <a:solidFill>
                  <a:srgbClr val="00FF00"/>
                </a:solidFill>
                <a:latin typeface="Times New Roman" panose="02020603050405020304" pitchFamily="18" charset="0"/>
                <a:cs typeface="Times New Roman" panose="02020603050405020304" pitchFamily="18" charset="0"/>
                <a:sym typeface="+mn-ea"/>
              </a:rPr>
              <a:t>I</a:t>
            </a:r>
            <a:r>
              <a:rPr lang="fr-FR" sz="2800" b="1" i="1" dirty="0">
                <a:solidFill>
                  <a:srgbClr val="00FF00"/>
                </a:solidFill>
                <a:latin typeface="Times New Roman" panose="02020603050405020304" pitchFamily="18" charset="0"/>
                <a:cs typeface="Times New Roman" panose="02020603050405020304" pitchFamily="18" charset="0"/>
                <a:sym typeface="+mn-ea"/>
              </a:rPr>
              <a:t>)</a:t>
            </a:r>
            <a:r>
              <a:rPr lang="fr-FR" sz="2800" b="1" dirty="0">
                <a:solidFill>
                  <a:srgbClr val="00FF00"/>
                </a:solidFill>
                <a:latin typeface="Times New Roman" panose="02020603050405020304" pitchFamily="18" charset="0"/>
                <a:cs typeface="Times New Roman" panose="02020603050405020304" pitchFamily="18" charset="0"/>
                <a:sym typeface="+mn-ea"/>
              </a:rPr>
              <a:t>: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It represents the amount of iodine </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algn="ctr">
              <a:spcBef>
                <a:spcPts val="0"/>
              </a:spcBef>
              <a:spcAft>
                <a:spcPts val="1200"/>
              </a:spcAft>
              <a:buClrTx/>
              <a:buSzTx/>
              <a:buFontTx/>
              <a:defRPr/>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(in grams) that can bind to the double bonds present</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algn="ctr">
              <a:spcBef>
                <a:spcPts val="0"/>
              </a:spcBef>
              <a:spcAft>
                <a:spcPts val="1200"/>
              </a:spcAft>
              <a:buClrTx/>
              <a:buSzTx/>
              <a:buFontTx/>
              <a:defRPr/>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 in 100 grams of lipid.</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marL="406400" indent="-342900" algn="ctr">
              <a:spcBef>
                <a:spcPts val="0"/>
              </a:spcBef>
              <a:spcAft>
                <a:spcPts val="1200"/>
              </a:spcAft>
              <a:buClrTx/>
              <a:buSzTx/>
              <a:buFontTx/>
              <a:defRPr/>
            </a:pPr>
            <a:endParaRPr sz="2800" b="1" dirty="0">
              <a:latin typeface="Times New Roman" panose="02020603050405020304" pitchFamily="18" charset="0"/>
              <a:ea typeface="Times New Roman" panose="02020603050405020304" pitchFamily="18" charset="0"/>
            </a:endParaRPr>
          </a:p>
        </p:txBody>
      </p:sp>
      <p:sp>
        <p:nvSpPr>
          <p:cNvPr id="6" name="Rectangle 5"/>
          <p:cNvSpPr/>
          <p:nvPr/>
        </p:nvSpPr>
        <p:spPr>
          <a:xfrm>
            <a:off x="266700" y="-25400"/>
            <a:ext cx="8839200" cy="3138170"/>
          </a:xfrm>
          <a:prstGeom prst="rect">
            <a:avLst/>
          </a:prstGeom>
        </p:spPr>
        <p:txBody>
          <a:bodyPr>
            <a:spAutoFit/>
          </a:bodyPr>
          <a:lstStyle/>
          <a:p>
            <a:pPr marL="0" marR="0" lvl="0" algn="just" defTabSz="914400" rtl="0" eaLnBrk="1" fontAlgn="base" latinLnBrk="0" hangingPunct="1">
              <a:lnSpc>
                <a:spcPct val="100000"/>
              </a:lnSpc>
              <a:spcBef>
                <a:spcPts val="0"/>
              </a:spcBef>
              <a:spcAft>
                <a:spcPts val="1200"/>
              </a:spcAft>
              <a:buClrTx/>
              <a:buSzTx/>
              <a:buFontTx/>
              <a:buNone/>
              <a:defRPr/>
            </a:pPr>
            <a:r>
              <a:rPr kumimoji="0" lang="fr-FR" sz="2800" b="1"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rPr>
              <a:t>2. Chemical properties due to the presence of double bonds</a:t>
            </a:r>
            <a:endParaRPr kumimoji="0" lang="fr-FR" sz="2800" b="1"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endParaRPr>
          </a:p>
          <a:p>
            <a:pPr marL="0" marR="0" lvl="0" algn="just" defTabSz="914400" rtl="0" eaLnBrk="1" fontAlgn="base" latinLnBrk="0" hangingPunct="1">
              <a:lnSpc>
                <a:spcPct val="100000"/>
              </a:lnSpc>
              <a:spcBef>
                <a:spcPts val="0"/>
              </a:spcBef>
              <a:spcAft>
                <a:spcPts val="1200"/>
              </a:spcAft>
              <a:buClrTx/>
              <a:buSzTx/>
              <a:buFontTx/>
              <a:buNone/>
              <a:defRPr/>
            </a:pPr>
            <a:r>
              <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1.Réaction</a:t>
            </a:r>
            <a:r>
              <a:rPr kumimoji="0" lang="fr-FR" sz="2600" b="1" i="1" u="none"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cs typeface="+mn-cs"/>
              </a:rPr>
              <a:t> d’addition des halogènes</a:t>
            </a:r>
            <a:r>
              <a:rPr kumimoji="0" lang="fr-FR" sz="2600" b="1" i="1"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a:t>
            </a:r>
            <a:endParaRPr kumimoji="0" lang="fr-FR" sz="2600" b="1" i="1"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0"/>
              </a:spcBef>
              <a:spcAft>
                <a:spcPts val="1200"/>
              </a:spcAft>
              <a:buClrTx/>
              <a:buSzTx/>
              <a:buFontTx/>
              <a:buNone/>
              <a:defRPr/>
            </a:pPr>
            <a:r>
              <a:rPr kumimoji="0" lang="fr-FR" sz="2200" b="1"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t>
            </a:r>
            <a:r>
              <a:rPr kumimoji="0" lang="fr-FR" sz="2400" b="1"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Halogens can be added to the double bonds of unsaturated fatty acids (UFA), such that each unsaturation will bind to 2 iodine atoms, for example. In this way, we can determine the number of double bonds in the UFA. </a:t>
            </a:r>
            <a:endParaRPr kumimoji="0" lang="fr-FR" sz="2400" b="0" i="1" u="none" strike="noStrike" kern="1200" cap="none" spc="-5" normalizeH="0" baseline="0" noProof="0" dirty="0">
              <a:ln>
                <a:noFill/>
              </a:ln>
              <a:solidFill>
                <a:srgbClr val="FF0000"/>
              </a:solidFill>
              <a:effectLst/>
              <a:uLnTx/>
              <a:uFillTx/>
              <a:latin typeface="Times New Roman" panose="02020603050405020304"/>
              <a:ea typeface="MS PGothic" panose="020B0600070205080204" pitchFamily="34" charset="-128"/>
              <a:cs typeface="Times New Roman" panose="020206030504050203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ZoneTexte 1"/>
          <p:cNvSpPr txBox="1"/>
          <p:nvPr/>
        </p:nvSpPr>
        <p:spPr>
          <a:xfrm>
            <a:off x="0" y="203518"/>
            <a:ext cx="8786813" cy="1014730"/>
          </a:xfrm>
          <a:prstGeom prst="rect">
            <a:avLst/>
          </a:prstGeom>
          <a:noFill/>
          <a:ln w="9525">
            <a:noFill/>
          </a:ln>
        </p:spPr>
        <p:txBody>
          <a:bodyPr>
            <a:spAutoFit/>
          </a:bodyPr>
          <a:p>
            <a:pPr algn="l">
              <a:buClrTx/>
              <a:buSzTx/>
              <a:buFontTx/>
            </a:pPr>
            <a:r>
              <a:rPr sz="3200" b="1" dirty="0">
                <a:solidFill>
                  <a:srgbClr val="00FF00"/>
                </a:solidFill>
                <a:latin typeface="Arial" panose="020B0604020202020204" pitchFamily="34" charset="0"/>
              </a:rPr>
              <a:t>2. Hydrogen Addition Reaction</a:t>
            </a:r>
            <a:r>
              <a:rPr sz="2800" b="1" dirty="0">
                <a:latin typeface="Arial" panose="020B0604020202020204" pitchFamily="34" charset="0"/>
                <a:cs typeface="Arial" panose="020B0604020202020204" pitchFamily="34" charset="0"/>
              </a:rPr>
              <a:t> </a:t>
            </a:r>
            <a:r>
              <a:rPr sz="3200" b="1" dirty="0">
                <a:solidFill>
                  <a:srgbClr val="00FF00"/>
                </a:solidFill>
                <a:latin typeface="Arial" panose="020B0604020202020204" pitchFamily="34" charset="0"/>
              </a:rPr>
              <a:t>:</a:t>
            </a:r>
            <a:endParaRPr sz="3200" b="1" dirty="0">
              <a:solidFill>
                <a:srgbClr val="00FF00"/>
              </a:solidFill>
              <a:latin typeface="Arial" panose="020B0604020202020204" pitchFamily="34" charset="0"/>
            </a:endParaRPr>
          </a:p>
          <a:p>
            <a:endParaRPr sz="2800" dirty="0">
              <a:latin typeface="Arial" panose="020B0604020202020204" pitchFamily="34" charset="0"/>
            </a:endParaRPr>
          </a:p>
        </p:txBody>
      </p:sp>
      <p:grpSp>
        <p:nvGrpSpPr>
          <p:cNvPr id="4" name="Grouper 3"/>
          <p:cNvGrpSpPr/>
          <p:nvPr/>
        </p:nvGrpSpPr>
        <p:grpSpPr>
          <a:xfrm>
            <a:off x="0" y="2106295"/>
            <a:ext cx="9142730" cy="3550920"/>
            <a:chOff x="0" y="3317"/>
            <a:chExt cx="14398" cy="5592"/>
          </a:xfrm>
        </p:grpSpPr>
        <p:pic>
          <p:nvPicPr>
            <p:cNvPr id="24579" name="Picture 5"/>
            <p:cNvPicPr>
              <a:picLocks noChangeAspect="1"/>
            </p:cNvPicPr>
            <p:nvPr/>
          </p:nvPicPr>
          <p:blipFill>
            <a:blip r:embed="rId1"/>
            <a:stretch>
              <a:fillRect/>
            </a:stretch>
          </p:blipFill>
          <p:spPr>
            <a:xfrm>
              <a:off x="0" y="3317"/>
              <a:ext cx="14399" cy="4050"/>
            </a:xfrm>
            <a:prstGeom prst="rect">
              <a:avLst/>
            </a:prstGeom>
            <a:noFill/>
            <a:ln w="9525">
              <a:noFill/>
            </a:ln>
          </p:spPr>
        </p:pic>
        <p:sp>
          <p:nvSpPr>
            <p:cNvPr id="2" name="Flèche vers le bas 1"/>
            <p:cNvSpPr/>
            <p:nvPr/>
          </p:nvSpPr>
          <p:spPr>
            <a:xfrm>
              <a:off x="6434" y="7367"/>
              <a:ext cx="765" cy="1542"/>
            </a:xfrm>
            <a:prstGeom prst="down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grpSp>
      <p:sp>
        <p:nvSpPr>
          <p:cNvPr id="3" name="Zone de texte 2"/>
          <p:cNvSpPr txBox="1"/>
          <p:nvPr/>
        </p:nvSpPr>
        <p:spPr>
          <a:xfrm>
            <a:off x="2235200" y="5671820"/>
            <a:ext cx="4204335" cy="953135"/>
          </a:xfrm>
          <a:prstGeom prst="rect">
            <a:avLst/>
          </a:prstGeom>
          <a:noFill/>
        </p:spPr>
        <p:txBody>
          <a:bodyPr wrap="square" rtlCol="0" anchor="t">
            <a:spAutoFit/>
          </a:bodyPr>
          <a:p>
            <a:pPr algn="l">
              <a:buClrTx/>
              <a:buSzTx/>
              <a:buFontTx/>
            </a:pPr>
            <a:r>
              <a:rPr sz="2800" b="1" dirty="0">
                <a:cs typeface="Arial" panose="020B0604020202020204" pitchFamily="34" charset="0"/>
                <a:sym typeface="+mn-ea"/>
              </a:rPr>
              <a:t> </a:t>
            </a:r>
            <a:r>
              <a:rPr sz="2800" b="1" dirty="0">
                <a:solidFill>
                  <a:srgbClr val="00FF00"/>
                </a:solidFill>
                <a:sym typeface="+mn-ea"/>
              </a:rPr>
              <a:t>Hardening of Lipids (Margarine Production)</a:t>
            </a:r>
            <a:endParaRPr sz="2800" b="1" dirty="0">
              <a:solidFill>
                <a:srgbClr val="00FF00"/>
              </a:solidFill>
              <a:sym typeface="+mn-ea"/>
            </a:endParaRPr>
          </a:p>
        </p:txBody>
      </p:sp>
      <p:sp>
        <p:nvSpPr>
          <p:cNvPr id="5" name="Zone de texte 4"/>
          <p:cNvSpPr txBox="1"/>
          <p:nvPr/>
        </p:nvSpPr>
        <p:spPr>
          <a:xfrm>
            <a:off x="480060" y="1056640"/>
            <a:ext cx="6892925" cy="521970"/>
          </a:xfrm>
          <a:prstGeom prst="rect">
            <a:avLst/>
          </a:prstGeom>
        </p:spPr>
        <p:txBody>
          <a:bodyPr wrap="square">
            <a:spAutoFit/>
          </a:bodyPr>
          <a:p>
            <a:r>
              <a:rPr sz="2800"/>
              <a:t>Addition of Hydrogen to Double Bonds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object 3"/>
          <p:cNvSpPr txBox="1"/>
          <p:nvPr/>
        </p:nvSpPr>
        <p:spPr>
          <a:xfrm>
            <a:off x="586105" y="57150"/>
            <a:ext cx="7856855" cy="2573655"/>
          </a:xfrm>
          <a:prstGeom prst="rect">
            <a:avLst/>
          </a:prstGeom>
          <a:noFill/>
          <a:ln w="9525">
            <a:noFill/>
          </a:ln>
        </p:spPr>
        <p:txBody>
          <a:bodyPr wrap="square" lIns="0" tIns="13335" rIns="0" bIns="0">
            <a:spAutoFit/>
          </a:bodyPr>
          <a:p>
            <a:pPr marL="12700"/>
            <a:r>
              <a:rPr sz="3200" b="1" dirty="0">
                <a:solidFill>
                  <a:srgbClr val="00FF00"/>
                </a:solidFill>
                <a:latin typeface="Times New Roman" panose="02020603050405020304" pitchFamily="18" charset="0"/>
                <a:cs typeface="Times New Roman" panose="02020603050405020304" pitchFamily="18" charset="0"/>
              </a:rPr>
              <a:t>3.Oxidation</a:t>
            </a:r>
            <a:endParaRPr sz="3200" b="1" dirty="0">
              <a:solidFill>
                <a:srgbClr val="00FF00"/>
              </a:solidFill>
              <a:latin typeface="Times New Roman" panose="02020603050405020304" pitchFamily="18" charset="0"/>
              <a:cs typeface="Times New Roman" panose="02020603050405020304" pitchFamily="18" charset="0"/>
            </a:endParaRPr>
          </a:p>
          <a:p>
            <a:pPr marL="12700">
              <a:spcBef>
                <a:spcPts val="765"/>
              </a:spcBef>
            </a:pPr>
            <a:r>
              <a:rPr sz="2200" dirty="0">
                <a:solidFill>
                  <a:srgbClr val="FF0000"/>
                </a:solidFill>
                <a:latin typeface="Wingdings 2" panose="05020102010507070707" pitchFamily="18" charset="2"/>
              </a:rPr>
              <a:t></a:t>
            </a:r>
            <a:r>
              <a:rPr sz="2200" dirty="0">
                <a:solidFill>
                  <a:srgbClr val="FF0000"/>
                </a:solidFill>
                <a:latin typeface="Times New Roman" panose="02020603050405020304" pitchFamily="18" charset="0"/>
                <a:cs typeface="Times New Roman" panose="02020603050405020304" pitchFamily="18" charset="0"/>
              </a:rPr>
              <a:t> </a:t>
            </a:r>
            <a:r>
              <a:rPr sz="3200" i="1" dirty="0">
                <a:solidFill>
                  <a:srgbClr val="FFFFFF"/>
                </a:solidFill>
                <a:latin typeface="Times New Roman" panose="02020603050405020304" pitchFamily="18" charset="0"/>
                <a:cs typeface="Times New Roman" panose="02020603050405020304" pitchFamily="18" charset="0"/>
              </a:rPr>
              <a:t>Powerful oxidants (ozone, permanganate ion in an alkaline medium) cause the cleavage of an unsaturated fatty acid molecule into mono- and diacids.</a:t>
            </a:r>
            <a:endParaRPr sz="3200" i="1" dirty="0">
              <a:solidFill>
                <a:srgbClr val="FFFFFF"/>
              </a:solidFill>
              <a:latin typeface="Times New Roman" panose="02020603050405020304" pitchFamily="18" charset="0"/>
              <a:cs typeface="Times New Roman" panose="02020603050405020304" pitchFamily="18" charset="0"/>
            </a:endParaRPr>
          </a:p>
        </p:txBody>
      </p:sp>
      <p:sp>
        <p:nvSpPr>
          <p:cNvPr id="25603" name="object 4"/>
          <p:cNvSpPr/>
          <p:nvPr/>
        </p:nvSpPr>
        <p:spPr>
          <a:xfrm>
            <a:off x="0" y="2903220"/>
            <a:ext cx="9144000" cy="395541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object 5"/>
          <p:cNvSpPr txBox="1"/>
          <p:nvPr/>
        </p:nvSpPr>
        <p:spPr>
          <a:xfrm>
            <a:off x="579755" y="546100"/>
            <a:ext cx="8217535" cy="4891405"/>
          </a:xfrm>
          <a:prstGeom prst="rect">
            <a:avLst/>
          </a:prstGeom>
          <a:noFill/>
          <a:ln w="9525">
            <a:noFill/>
          </a:ln>
        </p:spPr>
        <p:txBody>
          <a:bodyPr wrap="square" lIns="0" tIns="13335" rIns="0" bIns="0">
            <a:spAutoFit/>
          </a:bodyPr>
          <a:p>
            <a:pPr marL="19050">
              <a:lnSpc>
                <a:spcPct val="100000"/>
              </a:lnSpc>
              <a:spcBef>
                <a:spcPts val="100"/>
              </a:spcBef>
            </a:pPr>
            <a:r>
              <a:rPr sz="3200" b="1" dirty="0">
                <a:solidFill>
                  <a:srgbClr val="00FF00"/>
                </a:solidFill>
                <a:latin typeface="Times New Roman" panose="02020603050405020304" pitchFamily="18" charset="0"/>
                <a:cs typeface="Times New Roman" panose="02020603050405020304" pitchFamily="18" charset="0"/>
              </a:rPr>
              <a:t>2.2. </a:t>
            </a:r>
            <a:r>
              <a:rPr sz="3200" b="1" dirty="0">
                <a:solidFill>
                  <a:srgbClr val="00FF00"/>
                </a:solidFill>
                <a:latin typeface="Times New Roman" panose="02020603050405020304" pitchFamily="18" charset="0"/>
                <a:cs typeface="Times New Roman" panose="02020603050405020304" pitchFamily="18" charset="0"/>
                <a:sym typeface="+mn-ea"/>
              </a:rPr>
              <a:t>Simple lipids</a:t>
            </a:r>
            <a:endParaRPr sz="2800" dirty="0">
              <a:latin typeface="Times New Roman" panose="02020603050405020304" pitchFamily="18" charset="0"/>
              <a:cs typeface="Times New Roman" panose="02020603050405020304" pitchFamily="18" charset="0"/>
            </a:endParaRPr>
          </a:p>
          <a:p>
            <a:pPr marL="19050">
              <a:lnSpc>
                <a:spcPct val="100000"/>
              </a:lnSpc>
            </a:pPr>
            <a:r>
              <a:rPr sz="2100" dirty="0">
                <a:solidFill>
                  <a:srgbClr val="FF0000"/>
                </a:solidFill>
                <a:latin typeface="Wingdings 2" panose="05020102010507070707" pitchFamily="18" charset="2"/>
              </a:rPr>
              <a:t></a:t>
            </a:r>
            <a:r>
              <a:rPr sz="2100" dirty="0">
                <a:solidFill>
                  <a:srgbClr val="FF0000"/>
                </a:solidFill>
                <a:latin typeface="Times New Roman" panose="02020603050405020304" pitchFamily="18" charset="0"/>
                <a:cs typeface="Times New Roman" panose="02020603050405020304" pitchFamily="18" charset="0"/>
              </a:rPr>
              <a:t> </a:t>
            </a:r>
            <a:r>
              <a:rPr sz="3000" dirty="0">
                <a:solidFill>
                  <a:srgbClr val="D2D2D2"/>
                </a:solidFill>
                <a:latin typeface="Times New Roman" panose="02020603050405020304" pitchFamily="18" charset="0"/>
                <a:cs typeface="Times New Roman" panose="02020603050405020304" pitchFamily="18" charset="0"/>
              </a:rPr>
              <a:t>Simple lipids, also called homolipids, are ternary compounds (C, H, O). </a:t>
            </a:r>
            <a:endParaRPr sz="3000" dirty="0">
              <a:solidFill>
                <a:srgbClr val="D2D2D2"/>
              </a:solidFill>
              <a:latin typeface="Times New Roman" panose="02020603050405020304" pitchFamily="18" charset="0"/>
              <a:cs typeface="Times New Roman" panose="02020603050405020304" pitchFamily="18" charset="0"/>
            </a:endParaRPr>
          </a:p>
          <a:p>
            <a:pPr marL="19050">
              <a:lnSpc>
                <a:spcPct val="100000"/>
              </a:lnSpc>
            </a:pPr>
            <a:endParaRPr sz="2600" dirty="0">
              <a:solidFill>
                <a:srgbClr val="D2D2D2"/>
              </a:solidFill>
              <a:latin typeface="Times New Roman" panose="02020603050405020304" pitchFamily="18" charset="0"/>
              <a:cs typeface="Times New Roman" panose="02020603050405020304" pitchFamily="18" charset="0"/>
            </a:endParaRPr>
          </a:p>
          <a:p>
            <a:pPr marL="19050">
              <a:lnSpc>
                <a:spcPct val="100000"/>
              </a:lnSpc>
            </a:pPr>
            <a:r>
              <a:rPr sz="2100" dirty="0">
                <a:solidFill>
                  <a:srgbClr val="FF0000"/>
                </a:solidFill>
                <a:latin typeface="Wingdings 2" panose="05020102010507070707" pitchFamily="18" charset="2"/>
              </a:rPr>
              <a:t></a:t>
            </a:r>
            <a:r>
              <a:rPr sz="3000" dirty="0">
                <a:solidFill>
                  <a:srgbClr val="D2D2D2"/>
                </a:solidFill>
                <a:latin typeface="Times New Roman" panose="02020603050405020304" pitchFamily="18" charset="0"/>
                <a:cs typeface="Times New Roman" panose="02020603050405020304" pitchFamily="18" charset="0"/>
              </a:rPr>
              <a:t>They are fatty acid esters that are classified according to their alcohol component:</a:t>
            </a:r>
            <a:endParaRPr sz="3000" dirty="0">
              <a:solidFill>
                <a:srgbClr val="D2D2D2"/>
              </a:solidFill>
              <a:latin typeface="Times New Roman" panose="02020603050405020304" pitchFamily="18" charset="0"/>
              <a:cs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Glycerides:</a:t>
            </a:r>
            <a:r>
              <a:rPr dirty="0">
                <a:latin typeface="Times New Roman" panose="02020603050405020304" pitchFamily="18" charset="0"/>
                <a:cs typeface="Times New Roman" panose="02020603050405020304" pitchFamily="18" charset="0"/>
              </a:rPr>
              <a:t> (acylglycerols) are esters of glycerol</a:t>
            </a:r>
            <a:endParaRPr dirty="0">
              <a:latin typeface="Times New Roman" panose="02020603050405020304" pitchFamily="18" charset="0"/>
              <a:cs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Cerides (waxes): </a:t>
            </a:r>
            <a:r>
              <a:rPr dirty="0">
                <a:latin typeface="Times New Roman" panose="02020603050405020304" pitchFamily="18" charset="0"/>
              </a:rPr>
              <a:t>are esters of long-chain alcohols (fatty alcohols)</a:t>
            </a:r>
            <a:endParaRPr dirty="0">
              <a:latin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Sterides: </a:t>
            </a:r>
            <a:r>
              <a:rPr dirty="0">
                <a:latin typeface="Times New Roman" panose="02020603050405020304" pitchFamily="18" charset="0"/>
                <a:cs typeface="Times New Roman" panose="02020603050405020304" pitchFamily="18" charset="0"/>
              </a:rPr>
              <a:t>are esters of sterols (polycyclic alcohols)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object 4"/>
          <p:cNvSpPr txBox="1"/>
          <p:nvPr/>
        </p:nvSpPr>
        <p:spPr bwMode="auto">
          <a:xfrm>
            <a:off x="586105" y="19050"/>
            <a:ext cx="3659505" cy="567055"/>
          </a:xfrm>
          <a:prstGeom prst="rect">
            <a:avLst/>
          </a:prstGeom>
          <a:noFill/>
          <a:ln>
            <a:noFill/>
          </a:ln>
          <a:effectLst/>
        </p:spPr>
        <p:txBody>
          <a:bodyPr wrap="square" lIns="0" tIns="13335" rIns="0" bIns="0" anchor="ctr">
            <a:spAutoFit/>
          </a:bodyPr>
          <a:lstStyle/>
          <a:p>
            <a:pPr marL="12700" marR="0" algn="ctr" defTabSz="914400" eaLnBrk="0" hangingPunct="0">
              <a:spcBef>
                <a:spcPts val="105"/>
              </a:spcBef>
              <a:buClrTx/>
              <a:buSzTx/>
              <a:buFontTx/>
              <a:buNone/>
              <a:defRPr/>
            </a:pPr>
            <a:r>
              <a:rPr kumimoji="0" lang="fr-FR" sz="3600" kern="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Simple lipids</a:t>
            </a:r>
            <a:endPar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endParaRPr>
          </a:p>
        </p:txBody>
      </p:sp>
      <p:sp>
        <p:nvSpPr>
          <p:cNvPr id="109" name="object 5"/>
          <p:cNvSpPr txBox="1"/>
          <p:nvPr/>
        </p:nvSpPr>
        <p:spPr>
          <a:xfrm>
            <a:off x="585788" y="596900"/>
            <a:ext cx="3271838"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kumimoji="0" sz="32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27652" name="object 6"/>
          <p:cNvSpPr/>
          <p:nvPr/>
        </p:nvSpPr>
        <p:spPr>
          <a:xfrm>
            <a:off x="635" y="1355725"/>
            <a:ext cx="9143365" cy="550291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object 10"/>
          <p:cNvSpPr/>
          <p:nvPr/>
        </p:nvSpPr>
        <p:spPr>
          <a:xfrm>
            <a:off x="4059238" y="782638"/>
            <a:ext cx="2928937" cy="1481137"/>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95" name="object 4"/>
          <p:cNvSpPr txBox="1"/>
          <p:nvPr/>
        </p:nvSpPr>
        <p:spPr bwMode="auto">
          <a:xfrm>
            <a:off x="65405" y="-44450"/>
            <a:ext cx="3792220" cy="567055"/>
          </a:xfrm>
          <a:prstGeom prst="rect">
            <a:avLst/>
          </a:prstGeom>
          <a:noFill/>
          <a:ln>
            <a:noFill/>
          </a:ln>
          <a:effectLst/>
        </p:spPr>
        <p:txBody>
          <a:bodyPr wrap="square" lIns="0" tIns="13335" rIns="0" bIns="0" anchor="ctr">
            <a:spAutoFit/>
          </a:bodyPr>
          <a:lstStyle/>
          <a:p>
            <a:pPr marL="12700" marR="0" algn="ctr" defTabSz="914400" eaLnBrk="0" hangingPunct="0">
              <a:spcBef>
                <a:spcPts val="105"/>
              </a:spcBef>
              <a:buClrTx/>
              <a:buSzTx/>
              <a:buFontTx/>
              <a:buNone/>
              <a:defRPr/>
            </a:pPr>
            <a:r>
              <a:rPr kumimoji="0" lang="fr-FR" sz="3600" kern="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Simple lipids</a:t>
            </a:r>
            <a:endPar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endParaRPr>
          </a:p>
        </p:txBody>
      </p:sp>
      <p:sp>
        <p:nvSpPr>
          <p:cNvPr id="96" name="object 5"/>
          <p:cNvSpPr txBox="1"/>
          <p:nvPr/>
        </p:nvSpPr>
        <p:spPr>
          <a:xfrm>
            <a:off x="585788" y="546100"/>
            <a:ext cx="3271838"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kumimoji="0" sz="32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pic>
        <p:nvPicPr>
          <p:cNvPr id="28677" name="Picture 9"/>
          <p:cNvPicPr>
            <a:picLocks noChangeAspect="1"/>
          </p:cNvPicPr>
          <p:nvPr/>
        </p:nvPicPr>
        <p:blipFill>
          <a:blip r:embed="rId2"/>
          <a:stretch>
            <a:fillRect/>
          </a:stretch>
        </p:blipFill>
        <p:spPr>
          <a:xfrm>
            <a:off x="0" y="2281238"/>
            <a:ext cx="9144000" cy="4684712"/>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bject 4"/>
          <p:cNvSpPr txBox="1">
            <a:spLocks noGrp="1"/>
          </p:cNvSpPr>
          <p:nvPr>
            <p:ph type="title" hasCustomPrompt="1"/>
          </p:nvPr>
        </p:nvSpPr>
        <p:spPr>
          <a:xfrm>
            <a:off x="586105" y="6350"/>
            <a:ext cx="359473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9699" name="object 5"/>
          <p:cNvSpPr txBox="1"/>
          <p:nvPr/>
        </p:nvSpPr>
        <p:spPr>
          <a:xfrm>
            <a:off x="586105" y="546100"/>
            <a:ext cx="8077200" cy="2143125"/>
          </a:xfrm>
          <a:prstGeom prst="rect">
            <a:avLst/>
          </a:prstGeom>
          <a:noFill/>
          <a:ln w="9525">
            <a:noFill/>
          </a:ln>
        </p:spPr>
        <p:txBody>
          <a:bodyPr lIns="0" tIns="13335" rIns="0" bIns="0">
            <a:spAutoFit/>
          </a:bodyPr>
          <a:p>
            <a:pPr marL="36830">
              <a:spcBef>
                <a:spcPts val="100"/>
              </a:spcBef>
            </a:pPr>
            <a:r>
              <a:rPr sz="3200" dirty="0">
                <a:solidFill>
                  <a:srgbClr val="00FF00"/>
                </a:solidFill>
                <a:latin typeface="Times New Roman" panose="02020603050405020304" pitchFamily="18" charset="0"/>
                <a:cs typeface="Times New Roman" panose="02020603050405020304" pitchFamily="18" charset="0"/>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sz="3200" b="1">
              <a:solidFill>
                <a:srgbClr val="00FF00"/>
              </a:solidFill>
              <a:latin typeface="Times New Roman" panose="02020603050405020304" pitchFamily="18" charset="0"/>
              <a:cs typeface="Times New Roman" panose="02020603050405020304" pitchFamily="18" charset="0"/>
              <a:sym typeface="+mn-ea"/>
            </a:endParaRPr>
          </a:p>
          <a:p>
            <a:pPr marL="36830">
              <a:spcBef>
                <a:spcPts val="100"/>
              </a:spcBef>
            </a:pPr>
            <a:r>
              <a:rPr sz="1600" dirty="0">
                <a:solidFill>
                  <a:srgbClr val="FF0000"/>
                </a:solidFill>
                <a:latin typeface="Wingdings 2" panose="05020102010507070707" pitchFamily="18" charset="2"/>
              </a:rPr>
              <a:t></a:t>
            </a:r>
            <a:r>
              <a:rPr sz="1600" dirty="0">
                <a:solidFill>
                  <a:srgbClr val="FF0000"/>
                </a:solidFill>
                <a:latin typeface="Times New Roman" panose="02020603050405020304" pitchFamily="18" charset="0"/>
                <a:cs typeface="Times New Roman" panose="02020603050405020304" pitchFamily="18" charset="0"/>
              </a:rPr>
              <a:t> </a:t>
            </a:r>
            <a:r>
              <a:rPr b="1" i="1" dirty="0">
                <a:solidFill>
                  <a:srgbClr val="00FF00"/>
                </a:solidFill>
                <a:latin typeface="Times New Roman" panose="02020603050405020304" pitchFamily="18" charset="0"/>
                <a:cs typeface="Times New Roman" panose="02020603050405020304" pitchFamily="18" charset="0"/>
              </a:rPr>
              <a:t>Nomenclature</a:t>
            </a:r>
            <a:endParaRPr b="1" dirty="0">
              <a:solidFill>
                <a:srgbClr val="00FF00"/>
              </a:solidFill>
              <a:latin typeface="Times New Roman" panose="02020603050405020304" pitchFamily="18" charset="0"/>
              <a:cs typeface="Times New Roman" panose="02020603050405020304" pitchFamily="18" charset="0"/>
            </a:endParaRPr>
          </a:p>
          <a:p>
            <a:pPr marL="36830">
              <a:spcBef>
                <a:spcPts val="575"/>
              </a:spcBef>
            </a:pPr>
            <a:r>
              <a:rPr lang="en-US" altLang="fr-FR" dirty="0">
                <a:solidFill>
                  <a:srgbClr val="D2D2D2"/>
                </a:solidFill>
                <a:latin typeface="Times New Roman" panose="02020603050405020304" pitchFamily="18" charset="0"/>
                <a:cs typeface="Times New Roman" panose="02020603050405020304" pitchFamily="18" charset="0"/>
              </a:rPr>
              <a:t>Acyl groups preceded by their positions on the glycerol carbons</a:t>
            </a:r>
            <a:r>
              <a:rPr dirty="0">
                <a:solidFill>
                  <a:srgbClr val="D2D2D2"/>
                </a:solidFill>
                <a:latin typeface="Times New Roman" panose="02020603050405020304" pitchFamily="18" charset="0"/>
                <a:cs typeface="Times New Roman" panose="02020603050405020304" pitchFamily="18" charset="0"/>
              </a:rPr>
              <a:t> </a:t>
            </a:r>
            <a:r>
              <a:rPr dirty="0">
                <a:solidFill>
                  <a:srgbClr val="FFFF00"/>
                </a:solidFill>
                <a:latin typeface="Times New Roman" panose="02020603050405020304" pitchFamily="18" charset="0"/>
                <a:cs typeface="Times New Roman" panose="02020603050405020304" pitchFamily="18" charset="0"/>
              </a:rPr>
              <a:t>1-R1-2-R2-3-R3</a:t>
            </a:r>
            <a:endParaRPr dirty="0">
              <a:latin typeface="Times New Roman" panose="02020603050405020304" pitchFamily="18" charset="0"/>
              <a:cs typeface="Times New Roman" panose="02020603050405020304" pitchFamily="18" charset="0"/>
            </a:endParaRPr>
          </a:p>
          <a:p>
            <a:pPr marL="36830">
              <a:spcBef>
                <a:spcPts val="575"/>
              </a:spcBef>
            </a:pPr>
            <a:r>
              <a:rPr sz="1600" dirty="0">
                <a:solidFill>
                  <a:srgbClr val="FF0000"/>
                </a:solidFill>
                <a:latin typeface="Wingdings 2" panose="05020102010507070707" pitchFamily="18" charset="2"/>
              </a:rPr>
              <a:t></a:t>
            </a:r>
            <a:r>
              <a:rPr sz="1600" dirty="0">
                <a:solidFill>
                  <a:srgbClr val="FF0000"/>
                </a:solidFill>
                <a:latin typeface="Times New Roman" panose="02020603050405020304" pitchFamily="18" charset="0"/>
                <a:cs typeface="Times New Roman" panose="02020603050405020304" pitchFamily="18" charset="0"/>
              </a:rPr>
              <a:t> </a:t>
            </a:r>
            <a:r>
              <a:rPr b="1" i="1" dirty="0">
                <a:solidFill>
                  <a:srgbClr val="00FF00"/>
                </a:solidFill>
                <a:latin typeface="Times New Roman" panose="02020603050405020304" pitchFamily="18" charset="0"/>
                <a:cs typeface="Times New Roman" panose="02020603050405020304" pitchFamily="18" charset="0"/>
              </a:rPr>
              <a:t>Ex</a:t>
            </a:r>
            <a:r>
              <a:rPr lang="fr-FR" b="1" i="1" dirty="0">
                <a:solidFill>
                  <a:srgbClr val="00FF00"/>
                </a:solidFill>
                <a:latin typeface="Times New Roman" panose="02020603050405020304" pitchFamily="18" charset="0"/>
                <a:cs typeface="Times New Roman" panose="02020603050405020304" pitchFamily="18" charset="0"/>
              </a:rPr>
              <a:t>a</a:t>
            </a:r>
            <a:r>
              <a:rPr b="1" i="1" dirty="0">
                <a:solidFill>
                  <a:srgbClr val="00FF00"/>
                </a:solidFill>
                <a:latin typeface="Times New Roman" panose="02020603050405020304" pitchFamily="18" charset="0"/>
                <a:cs typeface="Times New Roman" panose="02020603050405020304" pitchFamily="18" charset="0"/>
              </a:rPr>
              <a:t>mple</a:t>
            </a:r>
            <a:endParaRPr b="1" dirty="0">
              <a:solidFill>
                <a:srgbClr val="00FF00"/>
              </a:solidFill>
              <a:latin typeface="Times New Roman" panose="02020603050405020304" pitchFamily="18" charset="0"/>
              <a:ea typeface="Times New Roman" panose="02020603050405020304" pitchFamily="18" charset="0"/>
            </a:endParaRPr>
          </a:p>
        </p:txBody>
      </p:sp>
      <p:sp>
        <p:nvSpPr>
          <p:cNvPr id="29700" name="object 6"/>
          <p:cNvSpPr/>
          <p:nvPr/>
        </p:nvSpPr>
        <p:spPr>
          <a:xfrm>
            <a:off x="2600325" y="6378893"/>
            <a:ext cx="4000500" cy="371475"/>
          </a:xfrm>
          <a:prstGeom prst="rect">
            <a:avLst/>
          </a:prstGeom>
          <a:blipFill rotWithShape="1">
            <a:blip r:embed="rId1"/>
            <a:stretch>
              <a:fillRect/>
            </a:stretch>
          </a:blipFill>
          <a:ln w="9525">
            <a:noFill/>
          </a:ln>
        </p:spPr>
        <p:txBody>
          <a:bodyPr lIns="0" tIns="0" rIns="0" bIns="0"/>
          <a:p>
            <a:endParaRPr dirty="0">
              <a:solidFill>
                <a:srgbClr val="00FF00"/>
              </a:solidFill>
              <a:latin typeface="Arial" panose="020B0604020202020204" pitchFamily="34" charset="0"/>
            </a:endParaRPr>
          </a:p>
        </p:txBody>
      </p:sp>
      <p:sp>
        <p:nvSpPr>
          <p:cNvPr id="29701" name="object 7"/>
          <p:cNvSpPr/>
          <p:nvPr/>
        </p:nvSpPr>
        <p:spPr>
          <a:xfrm>
            <a:off x="0" y="3055620"/>
            <a:ext cx="9144635" cy="3323590"/>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4"/>
          <p:cNvPicPr>
            <a:picLocks noChangeAspect="1"/>
          </p:cNvPicPr>
          <p:nvPr/>
        </p:nvPicPr>
        <p:blipFill>
          <a:blip r:embed="rId1">
            <a:clrChange>
              <a:clrFrom>
                <a:srgbClr val="FFFFFF"/>
              </a:clrFrom>
              <a:clrTo>
                <a:srgbClr val="FFFFFF">
                  <a:alpha val="0"/>
                </a:srgbClr>
              </a:clrTo>
            </a:clrChange>
          </a:blip>
          <a:stretch>
            <a:fillRect/>
          </a:stretch>
        </p:blipFill>
        <p:spPr>
          <a:xfrm>
            <a:off x="0" y="1394460"/>
            <a:ext cx="9144000" cy="2552700"/>
          </a:xfrm>
          <a:prstGeom prst="rect">
            <a:avLst/>
          </a:prstGeom>
          <a:solidFill>
            <a:schemeClr val="tx1"/>
          </a:solidFill>
          <a:ln w="9525">
            <a:noFill/>
          </a:ln>
        </p:spPr>
      </p:pic>
      <p:sp>
        <p:nvSpPr>
          <p:cNvPr id="8" name="object 4"/>
          <p:cNvSpPr txBox="1">
            <a:spLocks noGrp="1"/>
          </p:cNvSpPr>
          <p:nvPr/>
        </p:nvSpPr>
        <p:spPr>
          <a:xfrm>
            <a:off x="586105" y="6350"/>
            <a:ext cx="3594735" cy="567055"/>
          </a:xfrm>
          <a:prstGeom prst="rect">
            <a:avLst/>
          </a:prstGeom>
          <a:noFill/>
          <a:ln>
            <a:noFill/>
          </a:ln>
          <a:effectLst/>
        </p:spPr>
        <p:txBody>
          <a:bodyPr vert="horz" wrap="square" lIns="0" tIns="13335" rIns="0" bIns="0" numCol="1" rtlCol="0" anchor="ctr" anchorCtr="0" compatLnSpc="1">
            <a:spAutoFit/>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sz="3200" noProof="0" dirty="0">
                <a:ea typeface="+mj-ea"/>
                <a:sym typeface="+mn-ea"/>
              </a:rPr>
              <a:t>Simple </a:t>
            </a:r>
            <a:r>
              <a:rPr lang="fr-FR" noProof="0" dirty="0">
                <a:ea typeface="+mj-ea"/>
                <a:sym typeface="+mn-ea"/>
              </a:rPr>
              <a:t>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473710" y="447675"/>
            <a:ext cx="4572000" cy="965835"/>
          </a:xfrm>
          <a:prstGeom prst="rect">
            <a:avLst/>
          </a:prstGeom>
          <a:noFill/>
        </p:spPr>
        <p:txBody>
          <a:bodyPr wrap="square" rtlCol="0" anchor="t">
            <a:spAutoFit/>
          </a:bodyPr>
          <a:p>
            <a:pPr marL="36830">
              <a:spcBef>
                <a:spcPts val="100"/>
              </a:spcBef>
            </a:pPr>
            <a:r>
              <a:rPr sz="3200" dirty="0">
                <a:solidFill>
                  <a:srgbClr val="00FF00"/>
                </a:solidFill>
                <a:latin typeface="Times New Roman" panose="02020603050405020304" pitchFamily="18" charset="0"/>
                <a:cs typeface="Times New Roman" panose="02020603050405020304" pitchFamily="18" charset="0"/>
                <a:sym typeface="+mn-ea"/>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sz="3200" b="1">
              <a:solidFill>
                <a:srgbClr val="00FF00"/>
              </a:solidFill>
              <a:latin typeface="Times New Roman" panose="02020603050405020304" pitchFamily="18" charset="0"/>
              <a:cs typeface="Times New Roman" panose="02020603050405020304" pitchFamily="18" charset="0"/>
              <a:sym typeface="+mn-ea"/>
            </a:endParaRPr>
          </a:p>
          <a:p>
            <a:pPr marL="36830">
              <a:spcBef>
                <a:spcPts val="100"/>
              </a:spcBef>
            </a:pPr>
            <a:r>
              <a:rPr sz="1600" dirty="0">
                <a:solidFill>
                  <a:srgbClr val="FF0000"/>
                </a:solidFill>
                <a:latin typeface="Wingdings 2" panose="05020102010507070707" pitchFamily="18" charset="2"/>
                <a:sym typeface="+mn-ea"/>
              </a:rPr>
              <a:t></a:t>
            </a:r>
            <a:r>
              <a:rPr sz="1600" dirty="0">
                <a:solidFill>
                  <a:srgbClr val="FF0000"/>
                </a:solidFill>
                <a:latin typeface="Times New Roman" panose="02020603050405020304" pitchFamily="18" charset="0"/>
                <a:cs typeface="Times New Roman" panose="02020603050405020304" pitchFamily="18" charset="0"/>
                <a:sym typeface="+mn-ea"/>
              </a:rPr>
              <a:t> </a:t>
            </a:r>
            <a:r>
              <a:rPr b="1" i="1" dirty="0">
                <a:solidFill>
                  <a:srgbClr val="00FF00"/>
                </a:solidFill>
                <a:latin typeface="Times New Roman" panose="02020603050405020304" pitchFamily="18" charset="0"/>
                <a:cs typeface="Times New Roman" panose="02020603050405020304" pitchFamily="18" charset="0"/>
                <a:sym typeface="+mn-ea"/>
              </a:rPr>
              <a:t>Nomenclature</a:t>
            </a:r>
            <a:endParaRPr lang="fr-FR" altLang="en-US" b="1" i="1" dirty="0">
              <a:solidFill>
                <a:srgbClr val="00FF00"/>
              </a:solidFill>
              <a:latin typeface="Times New Roman" panose="02020603050405020304" pitchFamily="18" charset="0"/>
              <a:cs typeface="Times New Roman" panose="02020603050405020304" pitchFamily="18" charset="0"/>
              <a:sym typeface="+mn-ea"/>
            </a:endParaRPr>
          </a:p>
        </p:txBody>
      </p:sp>
      <p:grpSp>
        <p:nvGrpSpPr>
          <p:cNvPr id="4" name="Grouper 3"/>
          <p:cNvGrpSpPr/>
          <p:nvPr/>
        </p:nvGrpSpPr>
        <p:grpSpPr>
          <a:xfrm>
            <a:off x="12700" y="4117340"/>
            <a:ext cx="9131300" cy="2740660"/>
            <a:chOff x="20" y="6484"/>
            <a:chExt cx="14380" cy="4316"/>
          </a:xfrm>
        </p:grpSpPr>
        <p:pic>
          <p:nvPicPr>
            <p:cNvPr id="30723" name="Picture 5"/>
            <p:cNvPicPr>
              <a:picLocks noChangeAspect="1"/>
            </p:cNvPicPr>
            <p:nvPr/>
          </p:nvPicPr>
          <p:blipFill>
            <a:blip r:embed="rId2">
              <a:clrChange>
                <a:clrFrom>
                  <a:srgbClr val="FFFFFF"/>
                </a:clrFrom>
                <a:clrTo>
                  <a:srgbClr val="FFFFFF">
                    <a:alpha val="0"/>
                  </a:srgbClr>
                </a:clrTo>
              </a:clrChange>
            </a:blip>
            <a:stretch>
              <a:fillRect/>
            </a:stretch>
          </p:blipFill>
          <p:spPr>
            <a:xfrm>
              <a:off x="20" y="7290"/>
              <a:ext cx="14380" cy="3510"/>
            </a:xfrm>
            <a:prstGeom prst="rect">
              <a:avLst/>
            </a:prstGeom>
            <a:solidFill>
              <a:schemeClr val="tx1"/>
            </a:solidFill>
            <a:ln w="9525">
              <a:noFill/>
            </a:ln>
          </p:spPr>
        </p:pic>
        <p:sp>
          <p:nvSpPr>
            <p:cNvPr id="3" name="Zone de texte 2"/>
            <p:cNvSpPr txBox="1"/>
            <p:nvPr/>
          </p:nvSpPr>
          <p:spPr>
            <a:xfrm>
              <a:off x="599" y="6484"/>
              <a:ext cx="9484" cy="1307"/>
            </a:xfrm>
            <a:prstGeom prst="rect">
              <a:avLst/>
            </a:prstGeom>
            <a:noFill/>
          </p:spPr>
          <p:txBody>
            <a:bodyPr wrap="square" rtlCol="0">
              <a:spAutoFit/>
            </a:bodyPr>
            <a:p>
              <a:pPr marL="342900" indent="-342900">
                <a:buFont typeface="Wingdings" panose="05000000000000000000" charset="0"/>
                <a:buChar char="Ø"/>
              </a:pPr>
              <a:r>
                <a:rPr lang="fr-FR" altLang="en-US" b="1"/>
                <a:t>  Example:</a:t>
              </a:r>
              <a:r>
                <a:rPr lang="fr-FR" altLang="en-US"/>
                <a:t> </a:t>
              </a:r>
              <a:r>
                <a:rPr lang="fr-FR" b="1" noProof="0" dirty="0">
                  <a:ln>
                    <a:noFill/>
                  </a:ln>
                  <a:solidFill>
                    <a:schemeClr val="tx1"/>
                  </a:solidFill>
                  <a:effectLst/>
                  <a:uLnTx/>
                  <a:uFillTx/>
                  <a:cs typeface="Arial" panose="020B0604020202020204" pitchFamily="34" charset="0"/>
                  <a:sym typeface="+mn-ea"/>
                </a:rPr>
                <a:t>β-</a:t>
              </a:r>
              <a:r>
                <a:rPr lang="fr-FR" b="1" noProof="0" dirty="0" err="1">
                  <a:ln>
                    <a:noFill/>
                  </a:ln>
                  <a:solidFill>
                    <a:schemeClr val="tx1"/>
                  </a:solidFill>
                  <a:effectLst/>
                  <a:uLnTx/>
                  <a:uFillTx/>
                  <a:cs typeface="Arial" panose="020B0604020202020204" pitchFamily="34" charset="0"/>
                  <a:sym typeface="+mn-ea"/>
                </a:rPr>
                <a:t>Palmitodistéarine</a:t>
              </a:r>
              <a:endParaRPr kumimoji="0" lang="fr-FR" b="0" i="0" u="none" strike="noStrike" kern="1200" cap="none" spc="0" normalizeH="0" baseline="0" noProof="0" dirty="0">
                <a:ln>
                  <a:noFill/>
                </a:ln>
                <a:solidFill>
                  <a:schemeClr val="accent4">
                    <a:lumMod val="10000"/>
                  </a:schemeClr>
                </a:solidFill>
                <a:effectLst/>
                <a:uLnTx/>
                <a:uFillTx/>
                <a:latin typeface="Arial" panose="020B0604020202020204" pitchFamily="34" charset="0"/>
                <a:ea typeface="MS PGothic" panose="020B0600070205080204" pitchFamily="34" charset="-128"/>
                <a:cs typeface="+mn-cs"/>
              </a:endParaRPr>
            </a:p>
            <a:p>
              <a:endParaRPr lang="fr-FR"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bject 5"/>
          <p:cNvSpPr txBox="1"/>
          <p:nvPr/>
        </p:nvSpPr>
        <p:spPr>
          <a:xfrm>
            <a:off x="546100" y="273050"/>
            <a:ext cx="7480300" cy="4869815"/>
          </a:xfrm>
          <a:prstGeom prst="rect">
            <a:avLst/>
          </a:prstGeom>
        </p:spPr>
        <p:txBody>
          <a:bodyPr lIns="0" tIns="285115" rIns="0" bIns="0">
            <a:spAutoFit/>
          </a:bodyPr>
          <a:p>
            <a:pPr marL="50800">
              <a:spcBef>
                <a:spcPts val="2250"/>
              </a:spcBef>
              <a:buNone/>
            </a:pPr>
            <a:r>
              <a:rPr lang="zh-CN" altLang="x-none" sz="3200" b="1">
                <a:solidFill>
                  <a:srgbClr val="00FF00"/>
                </a:solidFill>
                <a:latin typeface="Times New Roman" panose="02020603050405020304" pitchFamily="18" charset="0"/>
                <a:cs typeface="Times New Roman" panose="02020603050405020304" pitchFamily="18" charset="0"/>
              </a:rPr>
              <a:t>2.2.1.</a:t>
            </a:r>
            <a:r>
              <a:rPr sz="3200" b="1">
                <a:solidFill>
                  <a:srgbClr val="00FF00"/>
                </a:solidFill>
                <a:latin typeface="Times New Roman" panose="02020603050405020304" pitchFamily="18" charset="0"/>
                <a:cs typeface="Times New Roman" panose="02020603050405020304" pitchFamily="18" charset="0"/>
              </a:rPr>
              <a:t> Glycerides: Physical Properties</a:t>
            </a:r>
            <a:endParaRPr sz="3200" b="1">
              <a:solidFill>
                <a:srgbClr val="00FF00"/>
              </a:solidFill>
              <a:latin typeface="Times New Roman" panose="02020603050405020304" pitchFamily="18" charset="0"/>
              <a:cs typeface="Times New Roman" panose="02020603050405020304" pitchFamily="18" charset="0"/>
            </a:endParaRPr>
          </a:p>
          <a:p>
            <a:pPr marL="50800">
              <a:buNone/>
            </a:pPr>
            <a:r>
              <a:rPr lang="zh-CN" altLang="x-none" sz="2200" dirty="0">
                <a:solidFill>
                  <a:srgbClr val="00FF00"/>
                </a:solidFill>
                <a:latin typeface="Wingdings 2" panose="05020102010507070707" pitchFamily="18" charset="2"/>
                <a:ea typeface="Wingdings 2" panose="05020102010507070707" pitchFamily="18" charset="2"/>
              </a:rPr>
              <a:t></a:t>
            </a:r>
            <a:r>
              <a:rPr b="1">
                <a:solidFill>
                  <a:srgbClr val="00FF00"/>
                </a:solidFill>
                <a:latin typeface="Times New Roman" panose="02020603050405020304" pitchFamily="18" charset="0"/>
                <a:cs typeface="Times New Roman" panose="02020603050405020304" pitchFamily="18" charset="0"/>
                <a:sym typeface="+mn-ea"/>
              </a:rPr>
              <a:t>Physical Properties</a:t>
            </a:r>
            <a:r>
              <a:rPr b="1" dirty="0">
                <a:solidFill>
                  <a:srgbClr val="00FF00"/>
                </a:solidFill>
                <a:latin typeface="Arial" panose="020B0604020202020204" pitchFamily="34" charset="0"/>
              </a:rPr>
              <a:t>:</a:t>
            </a:r>
            <a:endParaRPr b="1" dirty="0">
              <a:solidFill>
                <a:srgbClr val="00FF00"/>
              </a:solidFill>
              <a:latin typeface="Arial" panose="020B0604020202020204" pitchFamily="34" charset="0"/>
            </a:endParaRPr>
          </a:p>
          <a:p>
            <a:pPr marL="50800">
              <a:buNone/>
            </a:pPr>
            <a:endParaRPr dirty="0">
              <a:solidFill>
                <a:srgbClr val="00FF00"/>
              </a:solidFill>
              <a:latin typeface="Arial" panose="020B0604020202020204" pitchFamily="34" charset="0"/>
            </a:endParaRPr>
          </a:p>
          <a:p>
            <a:pPr marL="50800">
              <a:buNone/>
            </a:pPr>
            <a:r>
              <a:rPr b="1" dirty="0">
                <a:solidFill>
                  <a:srgbClr val="00FF00"/>
                </a:solidFill>
                <a:latin typeface="Arial" panose="020B0604020202020204" pitchFamily="34" charset="0"/>
              </a:rPr>
              <a:t>A.  Solubility:</a:t>
            </a:r>
            <a:endParaRPr b="1" dirty="0">
              <a:solidFill>
                <a:srgbClr val="00FF00"/>
              </a:solidFill>
              <a:latin typeface="Arial" panose="020B0604020202020204" pitchFamily="34" charset="0"/>
            </a:endParaRPr>
          </a:p>
          <a:p>
            <a:pPr marL="50800" algn="just">
              <a:buNone/>
            </a:pPr>
            <a:r>
              <a:rPr dirty="0">
                <a:latin typeface="Arial" panose="020B0604020202020204" pitchFamily="34" charset="0"/>
              </a:rPr>
              <a:t>They are insoluble in water and highly soluble in nonpolar solvents such as (ether, benzene, chloroform), hot alcohol, and acetone, which differentiates them from phospholipids that are insoluble in acetone.</a:t>
            </a:r>
            <a:endParaRPr dirty="0">
              <a:latin typeface="Arial" panose="020B0604020202020204" pitchFamily="34" charset="0"/>
            </a:endParaRPr>
          </a:p>
          <a:p>
            <a:pPr marL="50800">
              <a:buNone/>
            </a:pPr>
            <a:endParaRPr dirty="0">
              <a:latin typeface="Arial" panose="020B0604020202020204" pitchFamily="34" charset="0"/>
            </a:endParaRPr>
          </a:p>
          <a:p>
            <a:pPr marL="50800">
              <a:spcBef>
                <a:spcPts val="2150"/>
              </a:spcBef>
              <a:buNone/>
            </a:pPr>
            <a:endParaRPr lang="zh-CN" altLang="x-none" sz="3200" dirty="0">
              <a:solidFill>
                <a:srgbClr val="00FF00"/>
              </a:solidFill>
              <a:latin typeface="Times New Roman" panose="02020603050405020304" pitchFamily="18" charset="0"/>
              <a:ea typeface="Times New Roman" panose="02020603050405020304" pitchFamily="18" charset="0"/>
            </a:endParaRPr>
          </a:p>
        </p:txBody>
      </p:sp>
      <p:sp>
        <p:nvSpPr>
          <p:cNvPr id="31747" name="Rectangle 2"/>
          <p:cNvSpPr/>
          <p:nvPr/>
        </p:nvSpPr>
        <p:spPr>
          <a:xfrm>
            <a:off x="558800" y="4133850"/>
            <a:ext cx="7467600" cy="1568450"/>
          </a:xfrm>
          <a:prstGeom prst="rect">
            <a:avLst/>
          </a:prstGeom>
          <a:noFill/>
          <a:ln w="9525">
            <a:noFill/>
          </a:ln>
        </p:spPr>
        <p:txBody>
          <a:bodyPr wrap="square" anchor="ctr" anchorCtr="0">
            <a:spAutoFit/>
          </a:bodyPr>
          <a:p>
            <a:pPr defTabSz="914400" eaLnBrk="0" hangingPunct="0">
              <a:tabLst>
                <a:tab pos="231775" algn="l"/>
              </a:tabLst>
            </a:pPr>
            <a:r>
              <a:rPr b="1" dirty="0">
                <a:solidFill>
                  <a:srgbClr val="00FF00"/>
                </a:solidFill>
                <a:latin typeface="Arial" panose="020B0604020202020204" pitchFamily="34" charset="0"/>
                <a:cs typeface="Arial" panose="020B0604020202020204" pitchFamily="34" charset="0"/>
              </a:rPr>
              <a:t>B.  Melting Point:</a:t>
            </a:r>
            <a:endParaRPr b="1" dirty="0">
              <a:solidFill>
                <a:srgbClr val="00FF00"/>
              </a:solidFill>
              <a:latin typeface="Arial" panose="020B0604020202020204" pitchFamily="34" charset="0"/>
              <a:cs typeface="Arial" panose="020B0604020202020204" pitchFamily="34" charset="0"/>
            </a:endParaRPr>
          </a:p>
          <a:p>
            <a:pPr algn="just" defTabSz="914400" eaLnBrk="0" hangingPunct="0">
              <a:tabLst>
                <a:tab pos="231775" algn="l"/>
              </a:tabLst>
            </a:pPr>
            <a:r>
              <a:rPr dirty="0">
                <a:latin typeface="Arial" panose="020B0604020202020204" pitchFamily="34" charset="0"/>
                <a:cs typeface="Arial" panose="020B0604020202020204" pitchFamily="34" charset="0"/>
              </a:rPr>
              <a:t>The melting point depends on the nature of the fatty acids (FA), it is lowered when the quantity of unsaturated fatty acids increases.</a:t>
            </a:r>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hasCustomPrompt="1"/>
          </p:nvPr>
        </p:nvSpPr>
        <p:spPr>
          <a:xfrm>
            <a:off x="457200" y="277813"/>
            <a:ext cx="8229600" cy="1012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 General Characteristics of Lipids</a:t>
            </a:r>
            <a:endPar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2291" name="Rectangle 3"/>
          <p:cNvSpPr>
            <a:spLocks noGrp="1" noChangeArrowheads="1"/>
          </p:cNvSpPr>
          <p:nvPr>
            <p:ph idx="1" hasCustomPrompt="1"/>
          </p:nvPr>
        </p:nvSpPr>
        <p:spPr>
          <a:xfrm>
            <a:off x="728663" y="1600200"/>
            <a:ext cx="7877175" cy="4530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kumimoji="0" lang="fr-FR" sz="3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I.1. Definition</a:t>
            </a:r>
            <a:endParaRPr kumimoji="0" lang="fr-FR" sz="3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R="0" lvl="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Char char="Ø"/>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r>
              <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Lipids are a group of molecules that are insoluble in water and soluble in non-polar organic solvents. </a:t>
            </a:r>
            <a:endPar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R="0" lvl="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Char char="Ø"/>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r>
              <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are typically non-polar molecules.</a:t>
            </a:r>
            <a:endPar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None/>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object 4"/>
          <p:cNvSpPr txBox="1">
            <a:spLocks noGrp="1"/>
          </p:cNvSpPr>
          <p:nvPr>
            <p:ph type="title" hasCustomPrompt="1"/>
          </p:nvPr>
        </p:nvSpPr>
        <p:spPr>
          <a:xfrm>
            <a:off x="586105" y="-6350"/>
            <a:ext cx="358838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1" name="object 5"/>
          <p:cNvSpPr txBox="1"/>
          <p:nvPr/>
        </p:nvSpPr>
        <p:spPr>
          <a:xfrm>
            <a:off x="546100" y="273050"/>
            <a:ext cx="7480300" cy="1023620"/>
          </a:xfrm>
          <a:prstGeom prst="rect">
            <a:avLst/>
          </a:prstGeom>
        </p:spPr>
        <p:txBody>
          <a:bodyPr lIns="0" tIns="285115" rIns="0" bIns="0">
            <a:spAutoFit/>
          </a:bodyPr>
          <a:p>
            <a:pPr>
              <a:buNone/>
            </a:pPr>
            <a:r>
              <a:rPr lang="zh-CN" altLang="x-none" b="1">
                <a:solidFill>
                  <a:srgbClr val="00FF00"/>
                </a:solidFill>
                <a:latin typeface="Times New Roman" panose="02020603050405020304" pitchFamily="18" charset="0"/>
                <a:cs typeface="Times New Roman" panose="02020603050405020304" pitchFamily="18" charset="0"/>
              </a:rPr>
              <a:t>2.2.1. </a:t>
            </a:r>
            <a:r>
              <a:rPr b="1">
                <a:solidFill>
                  <a:srgbClr val="00FF00"/>
                </a:solidFill>
                <a:latin typeface="Times New Roman" panose="02020603050405020304" pitchFamily="18" charset="0"/>
                <a:cs typeface="Times New Roman" panose="02020603050405020304" pitchFamily="18" charset="0"/>
                <a:sym typeface="+mn-ea"/>
              </a:rPr>
              <a:t>Glycerides</a:t>
            </a:r>
            <a:r>
              <a:rPr lang="zh-CN" altLang="x-none" b="1">
                <a:solidFill>
                  <a:srgbClr val="00FF00"/>
                </a:solidFill>
                <a:latin typeface="Times New Roman" panose="02020603050405020304" pitchFamily="18" charset="0"/>
                <a:cs typeface="Times New Roman" panose="02020603050405020304" pitchFamily="18" charset="0"/>
              </a:rPr>
              <a:t>: </a:t>
            </a:r>
            <a:r>
              <a:rPr lang="fr-FR" altLang="zh-CN" b="1" i="1" dirty="0">
                <a:solidFill>
                  <a:srgbClr val="00FF00"/>
                </a:solidFill>
                <a:latin typeface="Times New Roman" panose="02020603050405020304" pitchFamily="18" charset="0"/>
                <a:cs typeface="Times New Roman" panose="02020603050405020304" pitchFamily="18" charset="0"/>
                <a:sym typeface="+mn-ea"/>
              </a:rPr>
              <a:t>C</a:t>
            </a:r>
            <a:r>
              <a:rPr lang="zh-CN" altLang="x-none" b="1" i="1" dirty="0">
                <a:solidFill>
                  <a:srgbClr val="00FF00"/>
                </a:solidFill>
                <a:latin typeface="Times New Roman" panose="02020603050405020304" pitchFamily="18" charset="0"/>
                <a:cs typeface="Times New Roman" panose="02020603050405020304" pitchFamily="18" charset="0"/>
                <a:sym typeface="+mn-ea"/>
              </a:rPr>
              <a:t>himi</a:t>
            </a:r>
            <a:r>
              <a:rPr lang="fr-FR" b="1" i="1" dirty="0">
                <a:solidFill>
                  <a:srgbClr val="00FF00"/>
                </a:solidFill>
                <a:latin typeface="Times New Roman" panose="02020603050405020304" pitchFamily="18" charset="0"/>
                <a:cs typeface="Times New Roman" panose="02020603050405020304" pitchFamily="18" charset="0"/>
                <a:sym typeface="+mn-ea"/>
              </a:rPr>
              <a:t>cal </a:t>
            </a:r>
            <a:r>
              <a:rPr lang="fr-FR" b="1" i="1">
                <a:solidFill>
                  <a:srgbClr val="00FF00"/>
                </a:solidFill>
                <a:latin typeface="Times New Roman" panose="02020603050405020304" pitchFamily="18" charset="0"/>
                <a:cs typeface="Times New Roman" panose="02020603050405020304" pitchFamily="18" charset="0"/>
                <a:sym typeface="+mn-ea"/>
              </a:rPr>
              <a:t>p</a:t>
            </a:r>
            <a:r>
              <a:rPr b="1" i="1">
                <a:solidFill>
                  <a:srgbClr val="00FF00"/>
                </a:solidFill>
                <a:latin typeface="Times New Roman" panose="02020603050405020304" pitchFamily="18" charset="0"/>
                <a:cs typeface="Times New Roman" panose="02020603050405020304" pitchFamily="18" charset="0"/>
                <a:sym typeface="+mn-ea"/>
              </a:rPr>
              <a:t>roperties</a:t>
            </a:r>
            <a:r>
              <a:rPr lang="zh-CN" altLang="x-none" b="1" i="1" dirty="0">
                <a:solidFill>
                  <a:srgbClr val="00FF00"/>
                </a:solidFill>
                <a:latin typeface="Times New Roman" panose="02020603050405020304" pitchFamily="18" charset="0"/>
                <a:cs typeface="Times New Roman" panose="02020603050405020304" pitchFamily="18" charset="0"/>
              </a:rPr>
              <a:t> </a:t>
            </a:r>
            <a:endParaRPr lang="zh-CN" altLang="x-none" b="1" i="1" dirty="0">
              <a:solidFill>
                <a:srgbClr val="00FF00"/>
              </a:solidFill>
              <a:latin typeface="Times New Roman" panose="02020603050405020304" pitchFamily="18" charset="0"/>
              <a:cs typeface="Times New Roman" panose="02020603050405020304" pitchFamily="18" charset="0"/>
            </a:endParaRPr>
          </a:p>
          <a:p>
            <a:pPr>
              <a:buNone/>
            </a:pPr>
            <a:r>
              <a:rPr lang="zh-CN" altLang="x-none" dirty="0">
                <a:solidFill>
                  <a:srgbClr val="00FF00"/>
                </a:solidFill>
                <a:latin typeface="Wingdings 2" panose="05020102010507070707" pitchFamily="18" charset="2"/>
                <a:ea typeface="Wingdings 2" panose="05020102010507070707" pitchFamily="18" charset="2"/>
              </a:rPr>
              <a:t></a:t>
            </a:r>
            <a:r>
              <a:rPr lang="zh-CN" altLang="x-none" dirty="0">
                <a:solidFill>
                  <a:srgbClr val="00FF00"/>
                </a:solidFill>
                <a:latin typeface="Times New Roman" panose="02020603050405020304" pitchFamily="18" charset="0"/>
                <a:cs typeface="Times New Roman" panose="02020603050405020304" pitchFamily="18" charset="0"/>
              </a:rPr>
              <a:t> </a:t>
            </a:r>
            <a:r>
              <a:rPr lang="zh-CN" altLang="x-none" i="1">
                <a:solidFill>
                  <a:srgbClr val="00FF00"/>
                </a:solidFill>
                <a:latin typeface="Times New Roman" panose="02020603050405020304" pitchFamily="18" charset="0"/>
                <a:cs typeface="Times New Roman" panose="02020603050405020304" pitchFamily="18" charset="0"/>
              </a:rPr>
              <a:t>Réaction de saponification</a:t>
            </a:r>
            <a:endParaRPr lang="zh-CN" altLang="x-none" dirty="0">
              <a:solidFill>
                <a:srgbClr val="00FF00"/>
              </a:solidFill>
              <a:latin typeface="Times New Roman" panose="02020603050405020304" pitchFamily="18" charset="0"/>
              <a:ea typeface="Times New Roman" panose="02020603050405020304" pitchFamily="18" charset="0"/>
            </a:endParaRPr>
          </a:p>
        </p:txBody>
      </p:sp>
      <p:sp>
        <p:nvSpPr>
          <p:cNvPr id="32772" name="object 7"/>
          <p:cNvSpPr/>
          <p:nvPr/>
        </p:nvSpPr>
        <p:spPr>
          <a:xfrm>
            <a:off x="635" y="2149475"/>
            <a:ext cx="9142730" cy="238252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2773" name="Rectangle 6"/>
          <p:cNvSpPr/>
          <p:nvPr/>
        </p:nvSpPr>
        <p:spPr>
          <a:xfrm>
            <a:off x="254000" y="1142048"/>
            <a:ext cx="8890000" cy="1014730"/>
          </a:xfrm>
          <a:prstGeom prst="rect">
            <a:avLst/>
          </a:prstGeom>
          <a:noFill/>
          <a:ln w="9525">
            <a:noFill/>
          </a:ln>
        </p:spPr>
        <p:txBody>
          <a:bodyPr anchor="ctr" anchorCtr="0">
            <a:spAutoFit/>
          </a:bodyPr>
          <a:p>
            <a:pPr defTabSz="914400" eaLnBrk="0" hangingPunct="0">
              <a:tabLst>
                <a:tab pos="231775" algn="l"/>
              </a:tabLst>
            </a:pPr>
            <a:r>
              <a:rPr sz="2000" dirty="0">
                <a:latin typeface="Arial" panose="020B0604020202020204" pitchFamily="34" charset="0"/>
              </a:rPr>
              <a:t>Corresponds to the cleavage of ester bonds through the action of sodium hydroxide (caustic soda) or potassium hydroxide (potash) when heated, resulting in the release of glycerol and fatty acids in the form of soap.</a:t>
            </a:r>
            <a:endParaRPr sz="2000" dirty="0">
              <a:latin typeface="Arial" panose="020B0604020202020204" pitchFamily="34" charset="0"/>
            </a:endParaRPr>
          </a:p>
        </p:txBody>
      </p:sp>
      <p:sp>
        <p:nvSpPr>
          <p:cNvPr id="32774" name="Rectangle 7"/>
          <p:cNvSpPr/>
          <p:nvPr/>
        </p:nvSpPr>
        <p:spPr>
          <a:xfrm>
            <a:off x="317500" y="4646295"/>
            <a:ext cx="8661400" cy="1014730"/>
          </a:xfrm>
          <a:prstGeom prst="rect">
            <a:avLst/>
          </a:prstGeom>
          <a:noFill/>
          <a:ln w="9525">
            <a:noFill/>
          </a:ln>
        </p:spPr>
        <p:txBody>
          <a:bodyPr anchor="ctr" anchorCtr="0">
            <a:spAutoFit/>
          </a:bodyPr>
          <a:p>
            <a:pPr algn="justLow" defTabSz="914400" eaLnBrk="0" hangingPunct="0">
              <a:tabLst>
                <a:tab pos="231775" algn="l"/>
              </a:tabLst>
            </a:pPr>
            <a:r>
              <a:rPr sz="2000" dirty="0">
                <a:latin typeface="Arial" panose="020B0604020202020204" pitchFamily="34" charset="0"/>
              </a:rPr>
              <a:t>This reaction can also be used to determine the saponification index, which is defined as the quantity of potassium hydroxide (KOH) in milligrams required to saponify one gram of lipid.</a:t>
            </a:r>
            <a:r>
              <a:rPr sz="2000" dirty="0">
                <a:latin typeface="Arial" panose="020B0604020202020204" pitchFamily="34" charset="0"/>
                <a:cs typeface="Arial" panose="020B0604020202020204" pitchFamily="34" charset="0"/>
              </a:rPr>
              <a:t>.</a:t>
            </a:r>
            <a:endParaRPr sz="2000" dirty="0">
              <a:latin typeface="Arial" panose="020B0604020202020204" pitchFamily="34" charset="0"/>
            </a:endParaRPr>
          </a:p>
        </p:txBody>
      </p:sp>
      <p:sp>
        <p:nvSpPr>
          <p:cNvPr id="31756" name="Rectangle 12"/>
          <p:cNvSpPr>
            <a:spLocks noChangeArrowheads="1"/>
          </p:cNvSpPr>
          <p:nvPr/>
        </p:nvSpPr>
        <p:spPr bwMode="auto">
          <a:xfrm>
            <a:off x="341630" y="5825014"/>
            <a:ext cx="3711575" cy="768350"/>
          </a:xfrm>
          <a:prstGeom prst="rect">
            <a:avLst/>
          </a:prstGeom>
          <a:noFill/>
          <a:ln w="9525">
            <a:noFill/>
            <a:miter lim="800000"/>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sz="2400" b="0" i="0" u="none" strike="noStrike" kern="1200" cap="none" spc="-10" normalizeH="0" baseline="0" noProof="0" dirty="0">
                <a:ln>
                  <a:noFill/>
                </a:ln>
                <a:solidFill>
                  <a:srgbClr val="00FF00"/>
                </a:solidFill>
                <a:effectLst/>
                <a:uLnTx/>
                <a:uFillTx/>
                <a:latin typeface="Wingdings 2" panose="05020102010507070707"/>
                <a:ea typeface="MS PGothic" panose="020B0600070205080204" pitchFamily="34" charset="-128"/>
                <a:cs typeface="Wingdings 2" panose="05020102010507070707"/>
              </a:rPr>
              <a:t></a:t>
            </a:r>
            <a:r>
              <a:rPr kumimoji="0" lang="fr-FR" sz="2400" b="0" i="1" u="none" strike="noStrike" kern="1200" cap="none" spc="0" normalizeH="0" baseline="0" noProof="0" dirty="0">
                <a:ln>
                  <a:noFill/>
                </a:ln>
                <a:solidFill>
                  <a:srgbClr val="00FF00"/>
                </a:solidFill>
                <a:effectLst/>
                <a:uLnTx/>
                <a:uFillTx/>
                <a:latin typeface="Times New Roman" panose="02020603050405020304"/>
                <a:ea typeface="MS PGothic" panose="020B0600070205080204" pitchFamily="34" charset="-128"/>
                <a:cs typeface="Times New Roman" panose="02020603050405020304"/>
              </a:rPr>
              <a:t> Alcoholysis of glycerides:</a:t>
            </a:r>
            <a:endParaRPr kumimoji="0" lang="fr-FR" sz="2400" b="0" i="1" u="none" strike="noStrike" kern="1200" cap="none" spc="0" normalizeH="0" baseline="0" noProof="0" dirty="0">
              <a:ln>
                <a:noFill/>
              </a:ln>
              <a:solidFill>
                <a:srgbClr val="00FF00"/>
              </a:solidFill>
              <a:effectLst/>
              <a:uLnTx/>
              <a:uFillTx/>
              <a:latin typeface="Times New Roman" panose="02020603050405020304"/>
              <a:ea typeface="MS PGothic" panose="020B0600070205080204" pitchFamily="34" charset="-128"/>
              <a:cs typeface="Times New Roman" panose="02020603050405020304"/>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fr-FR" sz="2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Alcohol (methanol) + glyceride </a:t>
            </a:r>
            <a:endParaRPr kumimoji="0" lang="fr-FR" sz="2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777" name="Rectangle 13"/>
          <p:cNvSpPr/>
          <p:nvPr/>
        </p:nvSpPr>
        <p:spPr>
          <a:xfrm>
            <a:off x="4312285" y="6182995"/>
            <a:ext cx="5295900" cy="398780"/>
          </a:xfrm>
          <a:prstGeom prst="rect">
            <a:avLst/>
          </a:prstGeom>
          <a:noFill/>
          <a:ln w="9525">
            <a:noFill/>
          </a:ln>
        </p:spPr>
        <p:txBody>
          <a:bodyPr>
            <a:spAutoFit/>
          </a:bodyPr>
          <a:p>
            <a:r>
              <a:rPr sz="2000" dirty="0">
                <a:latin typeface="Arial" panose="020B0604020202020204" pitchFamily="34" charset="0"/>
                <a:cs typeface="Arial" panose="020B0604020202020204" pitchFamily="34" charset="0"/>
              </a:rPr>
              <a:t>fatty acid methyl esters (FAMEs)</a:t>
            </a:r>
            <a:endParaRPr sz="2000" dirty="0">
              <a:latin typeface="Arial" panose="020B0604020202020204" pitchFamily="34" charset="0"/>
              <a:cs typeface="Arial" panose="020B0604020202020204" pitchFamily="34" charset="0"/>
            </a:endParaRPr>
          </a:p>
        </p:txBody>
      </p:sp>
      <p:sp>
        <p:nvSpPr>
          <p:cNvPr id="2" name="Flèche droite 1"/>
          <p:cNvSpPr/>
          <p:nvPr/>
        </p:nvSpPr>
        <p:spPr>
          <a:xfrm>
            <a:off x="3874770" y="6373495"/>
            <a:ext cx="513080" cy="105410"/>
          </a:xfrm>
          <a:prstGeom prst="rightArrow">
            <a:avLst/>
          </a:prstGeom>
          <a:solidFill>
            <a:schemeClr val="tx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object 3"/>
          <p:cNvSpPr txBox="1"/>
          <p:nvPr/>
        </p:nvSpPr>
        <p:spPr>
          <a:xfrm>
            <a:off x="546100" y="57150"/>
            <a:ext cx="6995160" cy="1059180"/>
          </a:xfrm>
          <a:prstGeom prst="rect">
            <a:avLst/>
          </a:prstGeom>
        </p:spPr>
        <p:txBody>
          <a:bodyPr wrap="square" lIns="0" tIns="13335" rIns="0" bIns="0">
            <a:spAutoFit/>
          </a:bodyPr>
          <a:lstStyle/>
          <a:p>
            <a:pPr marL="52070" marR="0" defTabSz="914400">
              <a:spcBef>
                <a:spcPts val="105"/>
              </a:spcBef>
              <a:buClrTx/>
              <a:buSzTx/>
              <a:buFontTx/>
              <a:buNone/>
              <a:defRPr/>
            </a:pPr>
            <a:r>
              <a:rPr kumimoji="0" sz="3600" kern="120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lang="fr-FR" sz="3600" kern="0" noProof="0" dirty="0">
                <a:solidFill>
                  <a:schemeClr val="tx2"/>
                </a:solidFill>
                <a:effectLst>
                  <a:outerShdw blurRad="38100" dist="38100" dir="2700000" algn="tl">
                    <a:srgbClr val="000000"/>
                  </a:outerShdw>
                </a:effectLst>
                <a:latin typeface="+mj-lt"/>
                <a:ea typeface="+mj-ea"/>
                <a:cs typeface="MS PGothic" panose="020B0600070205080204" pitchFamily="34" charset="-128"/>
                <a:sym typeface="+mn-ea"/>
              </a:rPr>
              <a:t>Simple lipids</a:t>
            </a:r>
            <a:endParaRPr kumimoji="0" sz="3600" kern="1200" cap="none" spc="0" normalizeH="0" baseline="0" noProof="0">
              <a:solidFill>
                <a:schemeClr val="tx2"/>
              </a:solidFill>
              <a:effectLst>
                <a:outerShdw blurRad="38100" dist="38100" dir="2700000" algn="tl">
                  <a:srgbClr val="000000"/>
                </a:outerShdw>
              </a:effectLst>
              <a:latin typeface="+mj-lt"/>
              <a:ea typeface="+mj-ea"/>
              <a:cs typeface="MS PGothic" panose="020B0600070205080204" pitchFamily="34" charset="-128"/>
            </a:endParaRPr>
          </a:p>
          <a:p>
            <a:pPr marL="52070" marR="0" defTabSz="914400">
              <a:buClrTx/>
              <a:buSzTx/>
              <a:buFontTx/>
              <a:buNone/>
              <a:defRPr/>
            </a:pPr>
            <a:r>
              <a:rPr kumimoji="0" sz="3200" b="1" kern="1200" cap="none" spc="0" normalizeH="0" baseline="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2.2.1. </a:t>
            </a:r>
            <a:r>
              <a:rPr sz="3200" b="1">
                <a:solidFill>
                  <a:srgbClr val="00FF00"/>
                </a:solidFill>
                <a:latin typeface="Times New Roman" panose="02020603050405020304" pitchFamily="18" charset="0"/>
                <a:cs typeface="Times New Roman" panose="02020603050405020304" pitchFamily="18" charset="0"/>
                <a:sym typeface="+mn-ea"/>
              </a:rPr>
              <a:t>Glycerides</a:t>
            </a:r>
            <a:r>
              <a:rPr lang="zh-CN" altLang="x-none" sz="3200" b="1">
                <a:solidFill>
                  <a:srgbClr val="00FF00"/>
                </a:solidFill>
                <a:latin typeface="Times New Roman" panose="02020603050405020304" pitchFamily="18" charset="0"/>
                <a:cs typeface="Times New Roman" panose="02020603050405020304" pitchFamily="18" charset="0"/>
                <a:sym typeface="+mn-ea"/>
              </a:rPr>
              <a:t>: </a:t>
            </a:r>
            <a:r>
              <a:rPr lang="fr-FR" altLang="zh-CN" sz="3200" b="1" i="1" dirty="0">
                <a:solidFill>
                  <a:srgbClr val="00FF00"/>
                </a:solidFill>
                <a:latin typeface="Times New Roman" panose="02020603050405020304" pitchFamily="18" charset="0"/>
                <a:cs typeface="Times New Roman" panose="02020603050405020304" pitchFamily="18" charset="0"/>
                <a:sym typeface="+mn-ea"/>
              </a:rPr>
              <a:t>C</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himi</a:t>
            </a:r>
            <a:r>
              <a:rPr lang="fr-FR" sz="3200" b="1" i="1" dirty="0">
                <a:solidFill>
                  <a:srgbClr val="00FF00"/>
                </a:solidFill>
                <a:latin typeface="Times New Roman" panose="02020603050405020304" pitchFamily="18" charset="0"/>
                <a:cs typeface="Times New Roman" panose="02020603050405020304" pitchFamily="18" charset="0"/>
                <a:sym typeface="+mn-ea"/>
              </a:rPr>
              <a:t>cal </a:t>
            </a:r>
            <a:r>
              <a:rPr lang="fr-FR" sz="3200" b="1" i="1">
                <a:solidFill>
                  <a:srgbClr val="00FF00"/>
                </a:solidFill>
                <a:latin typeface="Times New Roman" panose="02020603050405020304" pitchFamily="18" charset="0"/>
                <a:cs typeface="Times New Roman" panose="02020603050405020304" pitchFamily="18" charset="0"/>
                <a:sym typeface="+mn-ea"/>
              </a:rPr>
              <a:t>p</a:t>
            </a:r>
            <a:r>
              <a:rPr sz="3200" b="1" i="1">
                <a:solidFill>
                  <a:srgbClr val="00FF00"/>
                </a:solidFill>
                <a:latin typeface="Times New Roman" panose="02020603050405020304" pitchFamily="18" charset="0"/>
                <a:cs typeface="Times New Roman" panose="02020603050405020304" pitchFamily="18" charset="0"/>
                <a:sym typeface="+mn-ea"/>
              </a:rPr>
              <a:t>roperties</a:t>
            </a:r>
            <a:endParaRPr kumimoji="0" sz="3200"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33795" name="object 4"/>
          <p:cNvSpPr/>
          <p:nvPr/>
        </p:nvSpPr>
        <p:spPr>
          <a:xfrm>
            <a:off x="635" y="3030855"/>
            <a:ext cx="9143365" cy="382778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4" name="object 6"/>
          <p:cNvSpPr txBox="1">
            <a:spLocks noChangeArrowheads="1"/>
          </p:cNvSpPr>
          <p:nvPr/>
        </p:nvSpPr>
        <p:spPr bwMode="auto">
          <a:xfrm>
            <a:off x="266700" y="1103630"/>
            <a:ext cx="8712835" cy="1351915"/>
          </a:xfrm>
          <a:prstGeom prst="rect">
            <a:avLst/>
          </a:prstGeom>
          <a:noFill/>
          <a:ln w="9525">
            <a:noFill/>
            <a:miter lim="800000"/>
          </a:ln>
        </p:spPr>
        <p:txBody>
          <a:bodyPr wrap="square" lIns="0" tIns="182880" rIns="0" bIns="0">
            <a:spAutoFit/>
          </a:bodyPr>
          <a:lstStyle/>
          <a:p>
            <a:pPr marL="12700" marR="0" algn="just" defTabSz="914400">
              <a:spcBef>
                <a:spcPts val="1440"/>
              </a:spcBef>
              <a:buClrTx/>
              <a:buSzTx/>
              <a:buFontTx/>
              <a:buNone/>
              <a:defRPr/>
            </a:pPr>
            <a:r>
              <a:rPr kumimoji="0" lang="fr-FR" kern="1200" cap="none" spc="0" normalizeH="0" baseline="0" noProof="0" dirty="0">
                <a:solidFill>
                  <a:srgbClr val="FF0000"/>
                </a:solidFill>
                <a:latin typeface="Wingdings 2" panose="05020102010507070707" pitchFamily="18" charset="2"/>
                <a:ea typeface="MS PGothic" panose="020B0600070205080204" pitchFamily="34" charset="-128"/>
                <a:cs typeface="+mn-cs"/>
              </a:rPr>
              <a:t></a:t>
            </a:r>
            <a:r>
              <a:rPr kumimoji="0" lang="fr-FR"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i="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Chemical Hydrolysis</a:t>
            </a:r>
            <a:endParaRPr kumimoji="0" lang="fr-FR" i="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12700" marR="0" algn="just" defTabSz="914400">
              <a:spcBef>
                <a:spcPts val="1440"/>
              </a:spcBef>
              <a:buClrTx/>
              <a:buSzTx/>
              <a:buFontTx/>
              <a:buNone/>
              <a:defRPr/>
            </a:pPr>
            <a:r>
              <a:rPr kumimoji="0" lang="fr-FR" sz="2000" kern="1200" cap="none" spc="0" normalizeH="0" baseline="0" noProof="0" dirty="0">
                <a:latin typeface="Arial" panose="020B0604020202020204" pitchFamily="34" charset="0"/>
                <a:ea typeface="MS PGothic" panose="020B0600070205080204" pitchFamily="34" charset="-128"/>
                <a:cs typeface="Arial" panose="020B0604020202020204" pitchFamily="34" charset="0"/>
              </a:rPr>
              <a:t>In acidic medium , ester bonds are cleaved, yielding a mixture of glycerol and fatty acids..</a:t>
            </a:r>
            <a:endParaRPr kumimoji="0" lang="fr-FR" sz="2000" kern="1200" cap="none" spc="0" normalizeH="0" baseline="0" noProof="0" dirty="0">
              <a:latin typeface="Arial" panose="020B0604020202020204" pitchFamily="34" charset="0"/>
              <a:ea typeface="MS PGothic" panose="020B0600070205080204" pitchFamily="34" charset="-128"/>
              <a:cs typeface="Arial" panose="020B0604020202020204" pitchFamily="34" charset="0"/>
            </a:endParaRPr>
          </a:p>
        </p:txBody>
      </p:sp>
      <p:sp>
        <p:nvSpPr>
          <p:cNvPr id="5" name="Rectangle 4"/>
          <p:cNvSpPr/>
          <p:nvPr/>
        </p:nvSpPr>
        <p:spPr>
          <a:xfrm>
            <a:off x="260350" y="2512378"/>
            <a:ext cx="3170555" cy="460375"/>
          </a:xfrm>
          <a:prstGeom prst="rect">
            <a:avLst/>
          </a:prstGeom>
        </p:spPr>
        <p:txBody>
          <a:bodyPr wrap="none">
            <a:spAutoFit/>
          </a:bodyPr>
          <a:lstStyle/>
          <a:p>
            <a:pPr marL="12700" marR="0" lvl="0" algn="just" defTabSz="914400" rtl="0" eaLnBrk="1" fontAlgn="base" latinLnBrk="0" hangingPunct="1">
              <a:lnSpc>
                <a:spcPct val="100000"/>
              </a:lnSpc>
              <a:spcBef>
                <a:spcPts val="1440"/>
              </a:spcBef>
              <a:buClrTx/>
              <a:buSzTx/>
              <a:buFontTx/>
              <a:buNone/>
              <a:defRPr/>
            </a:pPr>
            <a:r>
              <a:rPr kumimoji="0" lang="fr-FR" sz="1800" b="0" i="0" u="none" strike="noStrike" kern="1200" cap="none" spc="-10" normalizeH="0" baseline="0" noProof="0" dirty="0">
                <a:ln>
                  <a:noFill/>
                </a:ln>
                <a:solidFill>
                  <a:srgbClr val="FF0000"/>
                </a:solidFill>
                <a:effectLst/>
                <a:uLnTx/>
                <a:uFillTx/>
                <a:latin typeface="Wingdings 2" panose="05020102010507070707"/>
                <a:ea typeface="MS PGothic" panose="020B0600070205080204" pitchFamily="34" charset="-128"/>
                <a:cs typeface="Wingdings 2" panose="05020102010507070707"/>
              </a:rPr>
              <a:t></a:t>
            </a:r>
            <a:r>
              <a:rPr kumimoji="0" lang="fr-FR" sz="1800" b="0" i="0" u="none" strike="noStrike" kern="1200" cap="none" spc="-10" normalizeH="0" baseline="0" noProof="0" dirty="0">
                <a:ln>
                  <a:noFill/>
                </a:ln>
                <a:solidFill>
                  <a:srgbClr val="FF0000"/>
                </a:solidFill>
                <a:effectLst/>
                <a:uLnTx/>
                <a:uFillTx/>
                <a:latin typeface="Times New Roman" panose="02020603050405020304"/>
                <a:ea typeface="MS PGothic" panose="020B0600070205080204" pitchFamily="34" charset="-128"/>
                <a:cs typeface="Times New Roman" panose="02020603050405020304"/>
              </a:rPr>
              <a:t> </a:t>
            </a:r>
            <a:r>
              <a:rPr kumimoji="0" lang="fr-FR" sz="2400" b="0" i="1" u="none" strike="noStrike" kern="1200" cap="none"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Enzymatic Hydrolysis</a:t>
            </a:r>
            <a:endParaRPr kumimoji="0" lang="fr-FR" sz="2400" b="0" i="1" u="none" strike="noStrike" kern="1200" cap="none"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object 4"/>
          <p:cNvSpPr txBox="1">
            <a:spLocks noGrp="1"/>
          </p:cNvSpPr>
          <p:nvPr>
            <p:ph type="title" hasCustomPrompt="1"/>
          </p:nvPr>
        </p:nvSpPr>
        <p:spPr>
          <a:xfrm>
            <a:off x="586105" y="57150"/>
            <a:ext cx="3623310"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0" name="object 5"/>
          <p:cNvSpPr txBox="1"/>
          <p:nvPr/>
        </p:nvSpPr>
        <p:spPr>
          <a:xfrm>
            <a:off x="585788" y="546100"/>
            <a:ext cx="3478213" cy="505460"/>
          </a:xfrm>
          <a:prstGeom prst="rect">
            <a:avLst/>
          </a:prstGeom>
        </p:spPr>
        <p:txBody>
          <a:bodyPr lIns="0" tIns="13335" rIns="0" bIns="0">
            <a:spAutoFit/>
          </a:bodyPr>
          <a:lstStyle/>
          <a:p>
            <a:pPr marL="12700" marR="0" defTabSz="914400">
              <a:spcBef>
                <a:spcPts val="105"/>
              </a:spcBef>
              <a:buClrTx/>
              <a:buSzTx/>
              <a:buFontTx/>
              <a:buNone/>
              <a:defRPr/>
            </a:pP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kumimoji="0" sz="3200" b="1"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rPr>
              <a:t>Cerides</a:t>
            </a: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a:t>
            </a:r>
            <a:endParaRPr kumimoji="0" sz="3200" b="1"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11" name="object 6"/>
          <p:cNvSpPr txBox="1"/>
          <p:nvPr/>
        </p:nvSpPr>
        <p:spPr>
          <a:xfrm>
            <a:off x="643890" y="3484245"/>
            <a:ext cx="7493000" cy="381635"/>
          </a:xfrm>
          <a:prstGeom prst="rect">
            <a:avLst/>
          </a:prstGeom>
        </p:spPr>
        <p:txBody>
          <a:bodyPr lIns="0" tIns="12700" rIns="0" bIns="0">
            <a:spAutoFit/>
          </a:bodyPr>
          <a:lstStyle/>
          <a:p>
            <a:pPr marL="12700" marR="0" defTabSz="914400">
              <a:spcBef>
                <a:spcPts val="100"/>
              </a:spcBef>
              <a:buClrTx/>
              <a:buSzTx/>
              <a:buFontTx/>
              <a:buNone/>
              <a:tabLst>
                <a:tab pos="354965" algn="l"/>
              </a:tabLst>
              <a:defRPr/>
            </a:pPr>
            <a:r>
              <a:rPr kumimoji="0" sz="1650" kern="1200" cap="none" spc="25" normalizeH="0" baseline="0" noProof="0" dirty="0">
                <a:solidFill>
                  <a:srgbClr val="FF0000"/>
                </a:solidFill>
                <a:latin typeface="Wingdings 2" panose="05020102010507070707"/>
                <a:ea typeface="MS PGothic" panose="020B0600070205080204" pitchFamily="34" charset="-128"/>
                <a:cs typeface="Wingdings 2" panose="05020102010507070707"/>
              </a:rPr>
              <a:t></a:t>
            </a:r>
            <a:r>
              <a:rPr kumimoji="0" sz="1650" kern="1200" cap="none" spc="25"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rPr>
              <a:t>Main Components of Animal and Bacterial Waxes</a:t>
            </a:r>
            <a:r>
              <a:rPr kumimoji="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a:t>
            </a:r>
            <a:endParaRPr kumimoji="0"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34821" name="object 7"/>
          <p:cNvSpPr txBox="1"/>
          <p:nvPr/>
        </p:nvSpPr>
        <p:spPr>
          <a:xfrm>
            <a:off x="643890" y="5785803"/>
            <a:ext cx="7370763" cy="664210"/>
          </a:xfrm>
          <a:prstGeom prst="rect">
            <a:avLst/>
          </a:prstGeom>
          <a:noFill/>
          <a:ln w="9525">
            <a:noFill/>
          </a:ln>
        </p:spPr>
        <p:txBody>
          <a:bodyPr lIns="0" tIns="48895" rIns="0" bIns="0">
            <a:spAutoFit/>
          </a:bodyPr>
          <a:p>
            <a:pPr marL="355600" indent="-342900" defTabSz="914400">
              <a:lnSpc>
                <a:spcPct val="91000"/>
              </a:lnSpc>
              <a:spcBef>
                <a:spcPts val="390"/>
              </a:spcBef>
              <a:tabLst>
                <a:tab pos="354330" algn="l"/>
              </a:tabLst>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200" dirty="0">
                <a:solidFill>
                  <a:srgbClr val="D2D2D2"/>
                </a:solidFill>
                <a:latin typeface="Times New Roman" panose="02020603050405020304" pitchFamily="18" charset="0"/>
                <a:cs typeface="Times New Roman" panose="02020603050405020304" pitchFamily="18" charset="0"/>
              </a:rPr>
              <a:t>Beeswax rich in ceryl palmitate (1-hexacosanol: 26 carbons) and myricyl (30 carbons)</a:t>
            </a:r>
            <a:r>
              <a:rPr lang="fr-FR" sz="2200" dirty="0">
                <a:solidFill>
                  <a:srgbClr val="D2D2D2"/>
                </a:solidFill>
                <a:latin typeface="Times New Roman" panose="02020603050405020304" pitchFamily="18" charset="0"/>
                <a:cs typeface="Times New Roman" panose="02020603050405020304" pitchFamily="18" charset="0"/>
              </a:rPr>
              <a:t>.</a:t>
            </a:r>
            <a:endParaRPr lang="fr-FR" sz="2200" dirty="0">
              <a:solidFill>
                <a:srgbClr val="D2D2D2"/>
              </a:solidFill>
              <a:latin typeface="Times New Roman" panose="02020603050405020304" pitchFamily="18" charset="0"/>
              <a:cs typeface="Times New Roman" panose="02020603050405020304" pitchFamily="18" charset="0"/>
            </a:endParaRPr>
          </a:p>
        </p:txBody>
      </p:sp>
      <p:sp>
        <p:nvSpPr>
          <p:cNvPr id="34822" name="object 8"/>
          <p:cNvSpPr/>
          <p:nvPr/>
        </p:nvSpPr>
        <p:spPr>
          <a:xfrm>
            <a:off x="571500" y="1143000"/>
            <a:ext cx="8072438" cy="2357438"/>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4823" name="object 9"/>
          <p:cNvSpPr/>
          <p:nvPr/>
        </p:nvSpPr>
        <p:spPr>
          <a:xfrm>
            <a:off x="570865" y="4019550"/>
            <a:ext cx="8073390" cy="1690370"/>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5"/>
          <p:cNvSpPr/>
          <p:nvPr/>
        </p:nvSpPr>
        <p:spPr>
          <a:xfrm>
            <a:off x="330200" y="165100"/>
            <a:ext cx="8534400" cy="6400800"/>
          </a:xfrm>
          <a:prstGeom prst="rect">
            <a:avLst/>
          </a:prstGeom>
          <a:noFill/>
          <a:ln w="9525">
            <a:noFill/>
          </a:ln>
        </p:spPr>
        <p:txBody>
          <a:bodyPr>
            <a:spAutoFit/>
          </a:bodyPr>
          <a:p>
            <a:r>
              <a:rPr dirty="0">
                <a:solidFill>
                  <a:srgbClr val="00FF00"/>
                </a:solidFill>
                <a:latin typeface="Wingdings 2" panose="05020102010507070707" pitchFamily="18" charset="2"/>
              </a:rPr>
              <a:t> </a:t>
            </a:r>
            <a:r>
              <a:rPr sz="2600" b="1" dirty="0">
                <a:solidFill>
                  <a:srgbClr val="00FF00"/>
                </a:solidFill>
                <a:latin typeface="Arial" panose="020B0604020202020204" pitchFamily="34" charset="0"/>
              </a:rPr>
              <a:t>Properties :</a:t>
            </a:r>
            <a:endParaRPr b="1" dirty="0">
              <a:solidFill>
                <a:srgbClr val="00FF00"/>
              </a:solidFill>
              <a:latin typeface="Arial" panose="020B0604020202020204" pitchFamily="34" charset="0"/>
            </a:endParaRPr>
          </a:p>
          <a:p>
            <a:r>
              <a:rPr dirty="0">
                <a:latin typeface="Arial" panose="020B0604020202020204" pitchFamily="34" charset="0"/>
              </a:rPr>
              <a:t>The structure with two long saturated carbon chains makes cerides/waxes compounds with: :</a:t>
            </a:r>
            <a:endParaRPr dirty="0">
              <a:latin typeface="Arial" panose="020B0604020202020204" pitchFamily="34" charset="0"/>
            </a:endParaRPr>
          </a:p>
          <a:p>
            <a:endParaRPr dirty="0">
              <a:latin typeface="Arial" panose="020B0604020202020204" pitchFamily="34" charset="0"/>
            </a:endParaRPr>
          </a:p>
          <a:p>
            <a:r>
              <a:rPr dirty="0">
                <a:latin typeface="Arial" panose="020B0604020202020204" pitchFamily="34" charset="0"/>
              </a:rPr>
              <a:t> </a:t>
            </a:r>
            <a:r>
              <a:rPr b="1" dirty="0">
                <a:latin typeface="Arial" panose="020B0604020202020204" pitchFamily="34" charset="0"/>
              </a:rPr>
              <a:t>A.</a:t>
            </a:r>
            <a:r>
              <a:rPr dirty="0">
                <a:latin typeface="Arial" panose="020B0604020202020204" pitchFamily="34" charset="0"/>
              </a:rPr>
              <a:t> High melting temperature (60 to 100°C) and solid at room temperature </a:t>
            </a:r>
            <a:endParaRPr dirty="0">
              <a:latin typeface="Arial" panose="020B0604020202020204" pitchFamily="34" charset="0"/>
            </a:endParaRPr>
          </a:p>
          <a:p>
            <a:endParaRPr dirty="0">
              <a:latin typeface="Arial" panose="020B0604020202020204" pitchFamily="34" charset="0"/>
            </a:endParaRPr>
          </a:p>
          <a:p>
            <a:r>
              <a:rPr b="1" dirty="0">
                <a:latin typeface="Arial" panose="020B0604020202020204" pitchFamily="34" charset="0"/>
              </a:rPr>
              <a:t>B. </a:t>
            </a:r>
            <a:r>
              <a:rPr dirty="0">
                <a:latin typeface="Arial" panose="020B0604020202020204" pitchFamily="34" charset="0"/>
              </a:rPr>
              <a:t>Very strong insolubility in water: they are only soluble in organic solvents when heated</a:t>
            </a:r>
            <a:r>
              <a:rPr lang="fr-FR" dirty="0">
                <a:latin typeface="Arial" panose="020B0604020202020204" pitchFamily="34" charset="0"/>
              </a:rPr>
              <a:t>.</a:t>
            </a:r>
            <a:endParaRPr lang="fr-FR" dirty="0">
              <a:latin typeface="Arial" panose="020B0604020202020204" pitchFamily="34" charset="0"/>
            </a:endParaRPr>
          </a:p>
          <a:p>
            <a:endParaRPr dirty="0">
              <a:latin typeface="Arial" panose="020B0604020202020204" pitchFamily="34" charset="0"/>
            </a:endParaRPr>
          </a:p>
          <a:p>
            <a:r>
              <a:rPr lang="fr-FR" b="1" dirty="0">
                <a:latin typeface="Arial" panose="020B0604020202020204" pitchFamily="34" charset="0"/>
              </a:rPr>
              <a:t>C.</a:t>
            </a:r>
            <a:r>
              <a:rPr lang="fr-FR" dirty="0">
                <a:latin typeface="Arial" panose="020B0604020202020204" pitchFamily="34" charset="0"/>
              </a:rPr>
              <a:t> </a:t>
            </a:r>
            <a:r>
              <a:rPr dirty="0">
                <a:latin typeface="Arial" panose="020B0604020202020204" pitchFamily="34" charset="0"/>
              </a:rPr>
              <a:t>Chemically inert: they resist acids and most reagents and are difficult to saponify</a:t>
            </a:r>
            <a:r>
              <a:rPr lang="fr-FR" dirty="0">
                <a:latin typeface="Arial" panose="020B0604020202020204" pitchFamily="34" charset="0"/>
              </a:rPr>
              <a:t>.</a:t>
            </a:r>
            <a:endParaRPr dirty="0">
              <a:latin typeface="Arial" panose="020B0604020202020204" pitchFamily="34" charset="0"/>
            </a:endParaRPr>
          </a:p>
          <a:p>
            <a:r>
              <a:rPr dirty="0">
                <a:latin typeface="Arial" panose="020B0604020202020204" pitchFamily="34" charset="0"/>
              </a:rPr>
              <a:t> </a:t>
            </a:r>
            <a:endParaRPr dirty="0">
              <a:latin typeface="Arial" panose="020B0604020202020204" pitchFamily="34" charset="0"/>
            </a:endParaRPr>
          </a:p>
          <a:p>
            <a:r>
              <a:rPr dirty="0">
                <a:solidFill>
                  <a:srgbClr val="FF0000"/>
                </a:solidFill>
                <a:latin typeface="Wingdings" panose="05000000000000000000" pitchFamily="2" charset="2"/>
              </a:rPr>
              <a:t></a:t>
            </a:r>
            <a:r>
              <a:rPr dirty="0">
                <a:latin typeface="Arial" panose="020B0604020202020204" pitchFamily="34" charset="0"/>
              </a:rPr>
              <a:t> The properties listed in the previous paragraph make them essential molecules for protective "coatings" of living organisms:- Waterproofing coating on aquatic birds' feathers. Found in marine animals' skin</a:t>
            </a:r>
            <a:r>
              <a:rPr lang="fr-FR" dirty="0">
                <a:latin typeface="Arial" panose="020B0604020202020204" pitchFamily="34" charset="0"/>
              </a:rPr>
              <a:t>. </a:t>
            </a:r>
            <a:r>
              <a:rPr dirty="0">
                <a:latin typeface="Arial" panose="020B0604020202020204" pitchFamily="34" charset="0"/>
              </a:rPr>
              <a:t>Present in animal fur/pelts</a:t>
            </a:r>
            <a:endParaRPr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object 3"/>
          <p:cNvGrpSpPr/>
          <p:nvPr/>
        </p:nvGrpSpPr>
        <p:grpSpPr>
          <a:xfrm>
            <a:off x="2000250" y="1214755"/>
            <a:ext cx="7143750" cy="5643880"/>
            <a:chOff x="1999488" y="1214627"/>
            <a:chExt cx="6929755" cy="5495925"/>
          </a:xfrm>
        </p:grpSpPr>
        <p:sp>
          <p:nvSpPr>
            <p:cNvPr id="36870" name="object 4"/>
            <p:cNvSpPr/>
            <p:nvPr/>
          </p:nvSpPr>
          <p:spPr>
            <a:xfrm>
              <a:off x="1999488" y="4500372"/>
              <a:ext cx="6929627" cy="22098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6871" name="object 5"/>
            <p:cNvSpPr/>
            <p:nvPr/>
          </p:nvSpPr>
          <p:spPr>
            <a:xfrm>
              <a:off x="4643627" y="1214627"/>
              <a:ext cx="4285487" cy="3285744"/>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grpSp>
      <p:sp>
        <p:nvSpPr>
          <p:cNvPr id="5" name="object 7"/>
          <p:cNvSpPr txBox="1">
            <a:spLocks noGrp="1"/>
          </p:cNvSpPr>
          <p:nvPr>
            <p:ph type="title" hasCustomPrompt="1"/>
          </p:nvPr>
        </p:nvSpPr>
        <p:spPr>
          <a:xfrm>
            <a:off x="586105" y="57150"/>
            <a:ext cx="3657600"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36868" name="object 8"/>
          <p:cNvSpPr txBox="1"/>
          <p:nvPr/>
        </p:nvSpPr>
        <p:spPr>
          <a:xfrm>
            <a:off x="190500" y="574040"/>
            <a:ext cx="6672580" cy="2903220"/>
          </a:xfrm>
          <a:prstGeom prst="rect">
            <a:avLst/>
          </a:prstGeom>
          <a:noFill/>
          <a:ln w="9525">
            <a:noFill/>
          </a:ln>
        </p:spPr>
        <p:txBody>
          <a:bodyPr wrap="square" lIns="0" tIns="13335" rIns="0" bIns="0">
            <a:spAutoFit/>
          </a:bodyPr>
          <a:p>
            <a:pPr marL="50800">
              <a:spcBef>
                <a:spcPts val="100"/>
              </a:spcBef>
            </a:pPr>
            <a:r>
              <a:rPr sz="3200" dirty="0">
                <a:solidFill>
                  <a:srgbClr val="00FF00"/>
                </a:solidFill>
                <a:latin typeface="Times New Roman" panose="02020603050405020304" pitchFamily="18" charset="0"/>
                <a:cs typeface="Times New Roman" panose="02020603050405020304" pitchFamily="18" charset="0"/>
              </a:rPr>
              <a:t>2.2.1. Sterides/Sterol esters:</a:t>
            </a:r>
            <a:endParaRPr sz="3200" dirty="0">
              <a:solidFill>
                <a:srgbClr val="00FF00"/>
              </a:solidFill>
              <a:latin typeface="Times New Roman" panose="02020603050405020304" pitchFamily="18" charset="0"/>
              <a:cs typeface="Times New Roman" panose="02020603050405020304" pitchFamily="18" charset="0"/>
            </a:endParaRPr>
          </a:p>
          <a:p>
            <a:pPr marL="50800">
              <a:spcBef>
                <a:spcPts val="15"/>
              </a:spcBef>
            </a:pPr>
            <a:endParaRPr sz="3100" dirty="0">
              <a:latin typeface="Times New Roman" panose="02020603050405020304" pitchFamily="18" charset="0"/>
              <a:cs typeface="Times New Roman" panose="02020603050405020304" pitchFamily="18" charset="0"/>
            </a:endParaRPr>
          </a:p>
          <a:p>
            <a:pPr marL="50800">
              <a:lnSpc>
                <a:spcPct val="120000"/>
              </a:lnSpc>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Simple lipids composed of a sterol (steroid alcohol) esterified with a fatty acid. Cholesterol is the most representative example, it is composed of 3 hexagonal rings + one pentagonal ring</a:t>
            </a:r>
            <a:endParaRPr sz="2600" dirty="0">
              <a:solidFill>
                <a:srgbClr val="D2D2D2"/>
              </a:solidFill>
              <a:latin typeface="Times New Roman" panose="02020603050405020304" pitchFamily="18" charset="0"/>
              <a:cs typeface="Times New Roman" panose="02020603050405020304" pitchFamily="18" charset="0"/>
            </a:endParaRPr>
          </a:p>
        </p:txBody>
      </p:sp>
      <p:sp>
        <p:nvSpPr>
          <p:cNvPr id="7" name="object 9"/>
          <p:cNvSpPr txBox="1"/>
          <p:nvPr/>
        </p:nvSpPr>
        <p:spPr>
          <a:xfrm>
            <a:off x="165100" y="4015423"/>
            <a:ext cx="4502150" cy="1193800"/>
          </a:xfrm>
          <a:prstGeom prst="rect">
            <a:avLst/>
          </a:prstGeom>
        </p:spPr>
        <p:txBody>
          <a:bodyPr lIns="0" tIns="110490" rIns="0" bIns="0">
            <a:spAutoFit/>
          </a:bodyPr>
          <a:lstStyle/>
          <a:p>
            <a:pPr marL="50800" marR="0" algn="l" defTabSz="914400">
              <a:spcBef>
                <a:spcPts val="100"/>
              </a:spcBef>
              <a:buClrTx/>
              <a:buSzTx/>
              <a:buFontTx/>
              <a:buNone/>
            </a:pPr>
            <a:r>
              <a:rPr kumimoji="0" sz="2250" kern="1200" cap="none" spc="-10" normalizeH="0" baseline="0" noProof="0" dirty="0">
                <a:solidFill>
                  <a:srgbClr val="FF0000"/>
                </a:solidFill>
                <a:latin typeface="Wingdings 2" panose="05020102010507070707"/>
                <a:ea typeface="MS PGothic" panose="020B0600070205080204" pitchFamily="34" charset="-128"/>
                <a:cs typeface="Wingdings 2" panose="05020102010507070707"/>
              </a:rPr>
              <a:t></a:t>
            </a:r>
            <a:r>
              <a:rPr kumimoji="0" sz="2250" kern="1200" cap="none" spc="130"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3200" i="1" kern="1200" cap="none" spc="0" normalizeH="0" baseline="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Example</a:t>
            </a:r>
            <a:endParaRPr kumimoji="0" sz="3200" i="1" kern="1200" cap="none" spc="0" normalizeH="0" baseline="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419735" marR="0" defTabSz="914400">
              <a:spcBef>
                <a:spcPts val="770"/>
              </a:spcBef>
              <a:buClrTx/>
              <a:buSzTx/>
              <a:buFontTx/>
              <a:buNone/>
              <a:defRPr/>
            </a:pPr>
            <a:r>
              <a:rPr kumimoji="0" sz="320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palmitate de</a:t>
            </a:r>
            <a:r>
              <a:rPr kumimoji="0" sz="3200" kern="1200" cap="none" spc="-65" normalizeH="0" baseline="0" noProof="0" dirty="0">
                <a:solidFill>
                  <a:srgbClr val="D2D2D2"/>
                </a:solidFill>
                <a:latin typeface="Times New Roman" panose="02020603050405020304"/>
                <a:ea typeface="MS PGothic" panose="020B0600070205080204" pitchFamily="34" charset="-128"/>
                <a:cs typeface="Times New Roman" panose="02020603050405020304"/>
              </a:rPr>
              <a:t> </a:t>
            </a:r>
            <a:r>
              <a:rPr kumimoji="0" sz="320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cholestéryle</a:t>
            </a:r>
            <a:endParaRPr kumimoji="0" sz="3200" kern="1200" cap="none" spc="0" normalizeH="0" baseline="0" noProof="0">
              <a:latin typeface="Times New Roman" panose="02020603050405020304"/>
              <a:ea typeface="MS PGothic" panose="020B0600070205080204" pitchFamily="34" charset="-128"/>
              <a:cs typeface="Times New Roman" panose="020206030504050203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object 3"/>
          <p:cNvSpPr txBox="1"/>
          <p:nvPr/>
        </p:nvSpPr>
        <p:spPr>
          <a:xfrm>
            <a:off x="688975" y="329565"/>
            <a:ext cx="7223125" cy="5383530"/>
          </a:xfrm>
          <a:prstGeom prst="rect">
            <a:avLst/>
          </a:prstGeom>
          <a:noFill/>
          <a:ln w="9525">
            <a:noFill/>
          </a:ln>
        </p:spPr>
        <p:txBody>
          <a:bodyPr lIns="0" tIns="12700" rIns="0" bIns="0">
            <a:spAutoFit/>
          </a:bodyPr>
          <a:p>
            <a:pPr marL="12700">
              <a:spcBef>
                <a:spcPts val="100"/>
              </a:spcBef>
            </a:pPr>
            <a:r>
              <a:rPr sz="3200" b="1" dirty="0">
                <a:solidFill>
                  <a:srgbClr val="00FF00"/>
                </a:solidFill>
                <a:latin typeface="Times New Roman" panose="02020603050405020304" pitchFamily="18" charset="0"/>
                <a:cs typeface="Times New Roman" panose="02020603050405020304" pitchFamily="18" charset="0"/>
              </a:rPr>
              <a:t>2.3. Complex Lipids</a:t>
            </a:r>
            <a:endParaRPr sz="3200" b="1" dirty="0">
              <a:solidFill>
                <a:srgbClr val="00FF00"/>
              </a:solidFill>
              <a:latin typeface="Times New Roman" panose="02020603050405020304" pitchFamily="18" charset="0"/>
              <a:cs typeface="Times New Roman" panose="02020603050405020304" pitchFamily="18" charset="0"/>
            </a:endParaRPr>
          </a:p>
          <a:p>
            <a:pPr marL="12700">
              <a:spcBef>
                <a:spcPts val="100"/>
              </a:spcBef>
            </a:pPr>
            <a:endParaRPr sz="100" b="1" dirty="0">
              <a:solidFill>
                <a:srgbClr val="00FF00"/>
              </a:solidFill>
              <a:latin typeface="Times New Roman" panose="02020603050405020304" pitchFamily="18" charset="0"/>
              <a:cs typeface="Times New Roman" panose="02020603050405020304" pitchFamily="18" charset="0"/>
            </a:endParaRPr>
          </a:p>
          <a:p>
            <a:pPr marL="12700">
              <a:spcBef>
                <a:spcPts val="100"/>
              </a:spcBef>
            </a:pPr>
            <a:endParaRPr sz="3200" b="1" dirty="0">
              <a:solidFill>
                <a:srgbClr val="00FF00"/>
              </a:solidFill>
              <a:latin typeface="Times New Roman" panose="02020603050405020304" pitchFamily="18" charset="0"/>
              <a:cs typeface="Times New Roman" panose="02020603050405020304" pitchFamily="18" charset="0"/>
            </a:endParaRPr>
          </a:p>
          <a:p>
            <a:pPr marL="12700">
              <a:lnSpc>
                <a:spcPct val="120000"/>
              </a:lnSpc>
            </a:pPr>
            <a:r>
              <a:rPr sz="1900" dirty="0">
                <a:solidFill>
                  <a:srgbClr val="FF0000"/>
                </a:solidFill>
                <a:latin typeface="Wingdings 2" panose="05020102010507070707" pitchFamily="18" charset="2"/>
              </a:rPr>
              <a:t></a:t>
            </a:r>
            <a:r>
              <a:rPr sz="1900" dirty="0">
                <a:solidFill>
                  <a:srgbClr val="FF0000"/>
                </a:solidFill>
                <a:latin typeface="Times New Roman" panose="02020603050405020304" pitchFamily="18" charset="0"/>
                <a:cs typeface="Times New Roman" panose="02020603050405020304" pitchFamily="18" charset="0"/>
              </a:rPr>
              <a:t> </a:t>
            </a:r>
            <a:r>
              <a:rPr sz="3200" dirty="0">
                <a:solidFill>
                  <a:srgbClr val="D2D2D2"/>
                </a:solidFill>
                <a:latin typeface="Times New Roman" panose="02020603050405020304" pitchFamily="18" charset="0"/>
                <a:cs typeface="Times New Roman" panose="02020603050405020304" pitchFamily="18" charset="0"/>
              </a:rPr>
              <a:t>These heterolipids contain phosphate, sulfate, or carbohydrate groups.</a:t>
            </a:r>
            <a:endParaRPr sz="3200" dirty="0">
              <a:solidFill>
                <a:srgbClr val="D2D2D2"/>
              </a:solidFill>
              <a:latin typeface="Times New Roman" panose="02020603050405020304" pitchFamily="18" charset="0"/>
              <a:cs typeface="Times New Roman" panose="02020603050405020304" pitchFamily="18" charset="0"/>
            </a:endParaRPr>
          </a:p>
          <a:p>
            <a:pPr marL="12700">
              <a:spcBef>
                <a:spcPts val="40"/>
              </a:spcBef>
            </a:pPr>
            <a:endParaRPr sz="29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2200" dirty="0">
                <a:solidFill>
                  <a:srgbClr val="FF0000"/>
                </a:solidFill>
                <a:latin typeface="Times New Roman" panose="02020603050405020304" pitchFamily="18" charset="0"/>
                <a:cs typeface="Times New Roman" panose="02020603050405020304" pitchFamily="18" charset="0"/>
              </a:rPr>
              <a:t> </a:t>
            </a:r>
            <a:r>
              <a:rPr sz="3200" i="1" dirty="0">
                <a:solidFill>
                  <a:srgbClr val="92D050"/>
                </a:solidFill>
                <a:latin typeface="Times New Roman" panose="02020603050405020304" pitchFamily="18" charset="0"/>
                <a:cs typeface="Times New Roman" panose="02020603050405020304" pitchFamily="18" charset="0"/>
              </a:rPr>
              <a:t>Glycerophospholipids</a:t>
            </a:r>
            <a:endParaRPr sz="3200" i="1" dirty="0">
              <a:solidFill>
                <a:srgbClr val="92D050"/>
              </a:solidFill>
              <a:latin typeface="Times New Roman" panose="02020603050405020304" pitchFamily="18" charset="0"/>
              <a:cs typeface="Times New Roman" panose="02020603050405020304" pitchFamily="18" charset="0"/>
            </a:endParaRPr>
          </a:p>
          <a:p>
            <a:pPr marL="12700">
              <a:spcBef>
                <a:spcPts val="15"/>
              </a:spcBef>
            </a:pPr>
            <a:endParaRPr sz="40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3200" i="1" dirty="0">
                <a:solidFill>
                  <a:srgbClr val="92D050"/>
                </a:solidFill>
                <a:latin typeface="Times New Roman" panose="02020603050405020304" pitchFamily="18" charset="0"/>
                <a:cs typeface="Times New Roman" panose="02020603050405020304" pitchFamily="18" charset="0"/>
              </a:rPr>
              <a:t>Glyceroglycolipids</a:t>
            </a:r>
            <a:endParaRPr sz="3200" i="1" dirty="0">
              <a:solidFill>
                <a:srgbClr val="92D050"/>
              </a:solidFill>
              <a:latin typeface="Times New Roman" panose="02020603050405020304" pitchFamily="18" charset="0"/>
              <a:cs typeface="Times New Roman" panose="02020603050405020304" pitchFamily="18" charset="0"/>
            </a:endParaRPr>
          </a:p>
          <a:p>
            <a:pPr marL="12700">
              <a:spcBef>
                <a:spcPts val="15"/>
              </a:spcBef>
            </a:pPr>
            <a:endParaRPr sz="40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3200" i="1" dirty="0">
                <a:solidFill>
                  <a:srgbClr val="92D050"/>
                </a:solidFill>
                <a:latin typeface="Times New Roman" panose="02020603050405020304" pitchFamily="18" charset="0"/>
                <a:cs typeface="Times New Roman" panose="02020603050405020304" pitchFamily="18" charset="0"/>
              </a:rPr>
              <a:t>Sphingolipids</a:t>
            </a:r>
            <a:endParaRPr sz="3200" i="1" dirty="0">
              <a:solidFill>
                <a:srgbClr val="92D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txBox="1">
            <a:spLocks noGrp="1"/>
          </p:cNvSpPr>
          <p:nvPr>
            <p:ph type="title" hasCustomPrompt="1"/>
          </p:nvPr>
        </p:nvSpPr>
        <p:spPr>
          <a:xfrm>
            <a:off x="497205" y="19050"/>
            <a:ext cx="4074795" cy="567055"/>
          </a:xfrm>
        </p:spPr>
        <p:txBody>
          <a:bodyPr vert="horz" wrap="square" lIns="0" tIns="13335" rIns="0" bIns="0" numCol="1" rtlCol="0" anchor="ctr" anchorCtr="0" compatLnSpc="1">
            <a:spAutoFit/>
          </a:bodyPr>
          <a:lstStyle/>
          <a:p>
            <a:pPr marL="12700" marR="0" lvl="0" algn="ctr" defTabSz="914400" rtl="0" eaLnBrk="0" fontAlgn="base" latinLnBrk="0" hangingPunct="0">
              <a:lnSpc>
                <a:spcPct val="100000"/>
              </a:lnSpc>
              <a:spcBef>
                <a:spcPts val="105"/>
              </a:spcBef>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noProof="0" dirty="0">
                <a:ln>
                  <a:noFill/>
                </a:ln>
                <a:uLnTx/>
                <a:uFillTx/>
                <a:ea typeface="+mj-ea"/>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5" name="object 5"/>
          <p:cNvSpPr txBox="1"/>
          <p:nvPr/>
        </p:nvSpPr>
        <p:spPr>
          <a:xfrm>
            <a:off x="546100" y="546100"/>
            <a:ext cx="7553325" cy="1182370"/>
          </a:xfrm>
          <a:prstGeom prst="rect">
            <a:avLst/>
          </a:prstGeom>
        </p:spPr>
        <p:txBody>
          <a:bodyPr lIns="0" tIns="13335" rIns="0" bIns="0">
            <a:spAutoFit/>
          </a:bodyPr>
          <a:p>
            <a:pPr marL="50800" algn="l">
              <a:lnSpc>
                <a:spcPct val="150000"/>
              </a:lnSpc>
              <a:spcBef>
                <a:spcPts val="100"/>
              </a:spcBef>
              <a:buClrTx/>
              <a:buSzTx/>
              <a:buFontTx/>
              <a:buNone/>
            </a:pPr>
            <a:r>
              <a:rPr lang="zh-CN" altLang="x-none" sz="3200" b="1">
                <a:solidFill>
                  <a:srgbClr val="00FF00"/>
                </a:solidFill>
                <a:latin typeface="Times New Roman" panose="02020603050405020304" pitchFamily="18" charset="0"/>
                <a:cs typeface="Times New Roman" panose="02020603050405020304" pitchFamily="18" charset="0"/>
              </a:rPr>
              <a:t>2.3.1. </a:t>
            </a:r>
            <a:r>
              <a:rPr lang="zh-CN" altLang="x-none" sz="3200" b="1">
                <a:solidFill>
                  <a:srgbClr val="00FF00"/>
                </a:solidFill>
                <a:latin typeface="Times New Roman" panose="02020603050405020304" pitchFamily="18" charset="0"/>
                <a:cs typeface="Times New Roman" panose="02020603050405020304" pitchFamily="18" charset="0"/>
                <a:sym typeface="+mn-ea"/>
              </a:rPr>
              <a:t>Glycerophospholipids</a:t>
            </a:r>
            <a:endParaRPr sz="3600" kern="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a:p>
            <a:pPr marL="50800">
              <a:buNone/>
            </a:pPr>
            <a:r>
              <a:rPr lang="zh-CN" altLang="x-none" sz="1900">
                <a:solidFill>
                  <a:srgbClr val="FF0000"/>
                </a:solidFill>
                <a:latin typeface="Wingdings 2" panose="05020102010507070707" pitchFamily="18" charset="2"/>
                <a:ea typeface="Wingdings 2" panose="05020102010507070707" pitchFamily="18" charset="2"/>
              </a:rPr>
              <a:t></a:t>
            </a:r>
            <a:r>
              <a:rPr lang="zh-CN" altLang="x-none" sz="1900">
                <a:solidFill>
                  <a:srgbClr val="FF0000"/>
                </a:solidFill>
                <a:latin typeface="Times New Roman" panose="02020603050405020304" pitchFamily="18" charset="0"/>
                <a:cs typeface="Times New Roman" panose="02020603050405020304" pitchFamily="18" charset="0"/>
              </a:rPr>
              <a:t> </a:t>
            </a:r>
            <a:r>
              <a:rPr lang="zh-CN" altLang="x-none" sz="2800">
                <a:solidFill>
                  <a:srgbClr val="D2D2D2"/>
                </a:solidFill>
                <a:latin typeface="Times New Roman" panose="02020603050405020304" pitchFamily="18" charset="0"/>
                <a:cs typeface="Times New Roman" panose="02020603050405020304" pitchFamily="18" charset="0"/>
              </a:rPr>
              <a:t>They are composed of phosphatidic acid + alcohol.</a:t>
            </a:r>
            <a:endParaRPr lang="zh-CN" altLang="x-none" sz="2800">
              <a:solidFill>
                <a:srgbClr val="D2D2D2"/>
              </a:solidFill>
              <a:latin typeface="Times New Roman" panose="02020603050405020304" pitchFamily="18" charset="0"/>
              <a:cs typeface="Times New Roman" panose="02020603050405020304" pitchFamily="18" charset="0"/>
            </a:endParaRPr>
          </a:p>
        </p:txBody>
      </p:sp>
      <p:grpSp>
        <p:nvGrpSpPr>
          <p:cNvPr id="9" name="Grouper 8"/>
          <p:cNvGrpSpPr/>
          <p:nvPr/>
        </p:nvGrpSpPr>
        <p:grpSpPr>
          <a:xfrm>
            <a:off x="-635" y="1815465"/>
            <a:ext cx="9144000" cy="5041900"/>
            <a:chOff x="-1" y="2859"/>
            <a:chExt cx="14400" cy="7940"/>
          </a:xfrm>
        </p:grpSpPr>
        <p:sp>
          <p:nvSpPr>
            <p:cNvPr id="38916" name="object 6"/>
            <p:cNvSpPr/>
            <p:nvPr/>
          </p:nvSpPr>
          <p:spPr>
            <a:xfrm>
              <a:off x="-1" y="2859"/>
              <a:ext cx="9623" cy="7941"/>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graphicFrame>
          <p:nvGraphicFramePr>
            <p:cNvPr id="7" name="Objet 6"/>
            <p:cNvGraphicFramePr/>
            <p:nvPr/>
          </p:nvGraphicFramePr>
          <p:xfrm>
            <a:off x="9311" y="2859"/>
            <a:ext cx="5089" cy="7940"/>
          </p:xfrm>
          <a:graphic>
            <a:graphicData uri="http://schemas.openxmlformats.org/presentationml/2006/ole">
              <mc:AlternateContent xmlns:mc="http://schemas.openxmlformats.org/markup-compatibility/2006">
                <mc:Choice xmlns:v="urn:schemas-microsoft-com:vml" Requires="v">
                  <p:oleObj spid="_x0000_s8" name="" r:id="rId2" imgW="3228975" imgH="2714625" progId="Paint.Picture">
                    <p:embed/>
                  </p:oleObj>
                </mc:Choice>
                <mc:Fallback>
                  <p:oleObj name="" r:id="rId2" imgW="3228975" imgH="2714625" progId="Paint.Picture">
                    <p:embed/>
                    <p:pic>
                      <p:nvPicPr>
                        <p:cNvPr id="0" name="Image 7"/>
                        <p:cNvPicPr/>
                        <p:nvPr/>
                      </p:nvPicPr>
                      <p:blipFill>
                        <a:blip r:embed="rId3"/>
                        <a:stretch>
                          <a:fillRect/>
                        </a:stretch>
                      </p:blipFill>
                      <p:spPr>
                        <a:xfrm>
                          <a:off x="9311" y="2859"/>
                          <a:ext cx="5089" cy="7940"/>
                        </a:xfrm>
                        <a:prstGeom prst="rect">
                          <a:avLst/>
                        </a:prstGeom>
                      </p:spPr>
                    </p:pic>
                  </p:oleObj>
                </mc:Fallback>
              </mc:AlternateContent>
            </a:graphicData>
          </a:graphic>
        </p:graphicFrame>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object 4"/>
          <p:cNvSpPr txBox="1"/>
          <p:nvPr/>
        </p:nvSpPr>
        <p:spPr>
          <a:xfrm>
            <a:off x="585788" y="31750"/>
            <a:ext cx="4900613" cy="1011555"/>
          </a:xfrm>
          <a:prstGeom prst="rect">
            <a:avLst/>
          </a:prstGeom>
        </p:spPr>
        <p:txBody>
          <a:bodyPr lIns="0" tIns="13335" rIns="0" bIns="0">
            <a:spAutoFit/>
          </a:bodyPr>
          <a:lstStyle/>
          <a:p>
            <a:pPr marL="12700" marR="0" defTabSz="914400">
              <a:spcBef>
                <a:spcPts val="105"/>
              </a:spcBef>
              <a:buClrTx/>
              <a:buSzTx/>
              <a:buFontTx/>
              <a:buNone/>
              <a:defRPr/>
            </a:pPr>
            <a:r>
              <a:rPr kumimoji="0" sz="3200" b="1" kern="1200" cap="none" spc="0" normalizeH="0" baseline="0" noProof="0" dirty="0">
                <a:latin typeface="Times New Roman" panose="02020603050405020304"/>
                <a:ea typeface="MS PGothic" panose="020B0600070205080204" pitchFamily="34" charset="-128"/>
                <a:cs typeface="Times New Roman" panose="02020603050405020304"/>
              </a:rPr>
              <a:t>2.3. </a:t>
            </a:r>
            <a:r>
              <a:rPr sz="3200" b="1" noProof="0" dirty="0">
                <a:latin typeface="Times New Roman" panose="02020603050405020304"/>
                <a:cs typeface="Times New Roman" panose="02020603050405020304"/>
                <a:sym typeface="+mn-ea"/>
              </a:rPr>
              <a:t>Complex Lipids</a:t>
            </a:r>
            <a:endParaRPr kumimoji="0"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a:p>
            <a:pPr marL="12700" marR="0" defTabSz="914400">
              <a:spcBef>
                <a:spcPts val="105"/>
              </a:spcBef>
              <a:buClrTx/>
              <a:buSzTx/>
              <a:buFontTx/>
              <a:buNone/>
              <a:defRPr/>
            </a:pPr>
            <a:endParaRPr kumimoji="0" sz="32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45" name="object 5"/>
          <p:cNvSpPr txBox="1"/>
          <p:nvPr/>
        </p:nvSpPr>
        <p:spPr>
          <a:xfrm>
            <a:off x="585788" y="546100"/>
            <a:ext cx="5040313" cy="505460"/>
          </a:xfrm>
          <a:prstGeom prst="rect">
            <a:avLst/>
          </a:prstGeom>
        </p:spPr>
        <p:txBody>
          <a:bodyPr lIns="0" tIns="13335" rIns="0" bIns="0">
            <a:spAutoFit/>
          </a:bodyPr>
          <a:p>
            <a:pPr marL="12700" algn="l">
              <a:spcBef>
                <a:spcPts val="100"/>
              </a:spcBef>
              <a:buClrTx/>
              <a:buSzTx/>
              <a:buFontTx/>
              <a:buNone/>
            </a:pPr>
            <a:r>
              <a:rPr lang="zh-CN" altLang="x-none" sz="3200">
                <a:solidFill>
                  <a:srgbClr val="00FF00"/>
                </a:solidFill>
                <a:latin typeface="Times New Roman" panose="02020603050405020304" pitchFamily="18" charset="0"/>
                <a:cs typeface="Times New Roman" panose="02020603050405020304" pitchFamily="18" charset="0"/>
              </a:rPr>
              <a:t>2.3.1. </a:t>
            </a:r>
            <a:r>
              <a:rPr lang="zh-CN" altLang="x-none" sz="3200">
                <a:solidFill>
                  <a:srgbClr val="00FF00"/>
                </a:solidFill>
                <a:latin typeface="Times New Roman" panose="02020603050405020304" pitchFamily="18" charset="0"/>
                <a:cs typeface="Times New Roman" panose="02020603050405020304" pitchFamily="18" charset="0"/>
                <a:sym typeface="+mn-ea"/>
              </a:rPr>
              <a:t>Glycerophospholipids</a:t>
            </a:r>
            <a:endParaRPr lang="zh-CN" altLang="x-none" sz="3200">
              <a:solidFill>
                <a:srgbClr val="00FF00"/>
              </a:solidFill>
              <a:latin typeface="Times New Roman" panose="02020603050405020304" pitchFamily="18" charset="0"/>
              <a:cs typeface="Times New Roman" panose="02020603050405020304" pitchFamily="18" charset="0"/>
            </a:endParaRPr>
          </a:p>
        </p:txBody>
      </p:sp>
      <p:sp>
        <p:nvSpPr>
          <p:cNvPr id="39940" name="object 6"/>
          <p:cNvSpPr/>
          <p:nvPr/>
        </p:nvSpPr>
        <p:spPr>
          <a:xfrm>
            <a:off x="-635" y="1103630"/>
            <a:ext cx="9144635" cy="57404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object 4"/>
          <p:cNvSpPr txBox="1">
            <a:spLocks noGrp="1"/>
          </p:cNvSpPr>
          <p:nvPr>
            <p:ph type="title" hasCustomPrompt="1"/>
          </p:nvPr>
        </p:nvSpPr>
        <p:spPr>
          <a:xfrm>
            <a:off x="535305" y="6350"/>
            <a:ext cx="403669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b="1" noProof="0" dirty="0">
                <a:latin typeface="Times New Roman" panose="02020603050405020304"/>
                <a:cs typeface="Times New Roman" panose="02020603050405020304"/>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0963" name="object 5"/>
          <p:cNvSpPr txBox="1"/>
          <p:nvPr/>
        </p:nvSpPr>
        <p:spPr>
          <a:xfrm>
            <a:off x="585788" y="346075"/>
            <a:ext cx="8185150" cy="6609080"/>
          </a:xfrm>
          <a:prstGeom prst="rect">
            <a:avLst/>
          </a:prstGeom>
          <a:noFill/>
          <a:ln w="9525">
            <a:noFill/>
          </a:ln>
        </p:spPr>
        <p:txBody>
          <a:bodyPr lIns="0" tIns="212090" rIns="0" bIns="0">
            <a:spAutoFit/>
          </a:bodyPr>
          <a:p>
            <a:pPr marL="12700" algn="l">
              <a:spcBef>
                <a:spcPts val="1675"/>
              </a:spcBef>
              <a:buClrTx/>
              <a:buSzTx/>
              <a:buFontTx/>
            </a:pPr>
            <a:r>
              <a:rPr sz="3200" b="1" dirty="0">
                <a:solidFill>
                  <a:srgbClr val="00FF00"/>
                </a:solidFill>
                <a:latin typeface="Times New Roman" panose="02020603050405020304" pitchFamily="18" charset="0"/>
                <a:cs typeface="Times New Roman" panose="02020603050405020304" pitchFamily="18" charset="0"/>
              </a:rPr>
              <a:t>2.3.1. Glycerophospholipids</a:t>
            </a:r>
            <a:endParaRPr sz="3200" b="1" dirty="0">
              <a:solidFill>
                <a:srgbClr val="00FF00"/>
              </a:solidFill>
              <a:latin typeface="Times New Roman" panose="02020603050405020304" pitchFamily="18" charset="0"/>
              <a:cs typeface="Times New Roman" panose="02020603050405020304" pitchFamily="18" charset="0"/>
            </a:endParaRPr>
          </a:p>
          <a:p>
            <a:pPr marL="12700" algn="l">
              <a:spcBef>
                <a:spcPts val="1675"/>
              </a:spcBef>
              <a:buClrTx/>
              <a:buSzTx/>
              <a:buFontTx/>
            </a:pPr>
            <a:r>
              <a:rPr lang="zh-CN" altLang="x-none" sz="2600">
                <a:solidFill>
                  <a:srgbClr val="FF0000"/>
                </a:solidFill>
                <a:latin typeface="Wingdings 2" panose="05020102010507070707" pitchFamily="18" charset="2"/>
                <a:ea typeface="Wingdings 2" panose="05020102010507070707" pitchFamily="18" charset="2"/>
                <a:sym typeface="+mn-ea"/>
              </a:rPr>
              <a:t></a:t>
            </a:r>
            <a:r>
              <a:rPr lang="fr-FR" altLang="zh-CN" sz="2600">
                <a:solidFill>
                  <a:srgbClr val="FF0000"/>
                </a:solidFill>
                <a:latin typeface="Wingdings 2" panose="05020102010507070707" pitchFamily="18" charset="2"/>
                <a:ea typeface="Wingdings 2" panose="05020102010507070707" pitchFamily="18" charset="2"/>
                <a:sym typeface="+mn-ea"/>
              </a:rPr>
              <a:t> </a:t>
            </a:r>
            <a:r>
              <a:rPr lang="en-US" altLang="fr-FR" sz="2600" dirty="0">
                <a:latin typeface="Times New Roman" panose="02020603050405020304" pitchFamily="18" charset="0"/>
                <a:ea typeface="Times New Roman" panose="02020603050405020304" pitchFamily="18" charset="0"/>
              </a:rPr>
              <a:t>Cephalins: phosphatidylserines, phosphatidylethanolamines;</a:t>
            </a:r>
            <a:endParaRPr lang="en-US" altLang="fr-FR" sz="2600" dirty="0">
              <a:latin typeface="Times New Roman" panose="02020603050405020304" pitchFamily="18" charset="0"/>
              <a:ea typeface="Times New Roman" panose="02020603050405020304" pitchFamily="18" charset="0"/>
            </a:endParaRPr>
          </a:p>
          <a:p>
            <a:pPr marL="12700" algn="l">
              <a:spcBef>
                <a:spcPts val="1675"/>
              </a:spcBef>
              <a:buClrTx/>
              <a:buSzTx/>
              <a:buFontTx/>
            </a:pPr>
            <a:r>
              <a:rPr lang="zh-CN" altLang="x-none" sz="2600">
                <a:solidFill>
                  <a:srgbClr val="FF0000"/>
                </a:solidFill>
                <a:latin typeface="Wingdings 2" panose="05020102010507070707" pitchFamily="18" charset="2"/>
                <a:ea typeface="Wingdings 2" panose="05020102010507070707" pitchFamily="18" charset="2"/>
                <a:sym typeface="+mn-ea"/>
              </a:rPr>
              <a:t></a:t>
            </a:r>
            <a:r>
              <a:rPr lang="fr-FR" altLang="zh-CN" sz="2600">
                <a:solidFill>
                  <a:srgbClr val="FF0000"/>
                </a:solidFill>
                <a:latin typeface="Wingdings 2" panose="05020102010507070707" pitchFamily="18" charset="2"/>
                <a:ea typeface="Wingdings 2" panose="05020102010507070707" pitchFamily="18" charset="2"/>
                <a:sym typeface="+mn-ea"/>
              </a:rPr>
              <a:t> </a:t>
            </a:r>
            <a:r>
              <a:rPr lang="en-US" altLang="fr-FR" sz="2600" dirty="0">
                <a:latin typeface="Times New Roman" panose="02020603050405020304" pitchFamily="18" charset="0"/>
                <a:ea typeface="Times New Roman" panose="02020603050405020304" pitchFamily="18" charset="0"/>
              </a:rPr>
              <a:t>Lecithins: phosphatidylcholines</a:t>
            </a:r>
            <a:endParaRPr lang="en-US" altLang="fr-FR" sz="2600" dirty="0">
              <a:latin typeface="Times New Roman" panose="02020603050405020304" pitchFamily="18" charset="0"/>
              <a:ea typeface="Times New Roman" panose="02020603050405020304" pitchFamily="18" charset="0"/>
            </a:endParaRPr>
          </a:p>
          <a:p>
            <a:pPr marL="12700" algn="l">
              <a:spcBef>
                <a:spcPts val="1675"/>
              </a:spcBef>
              <a:buClrTx/>
              <a:buSzTx/>
              <a:buFontTx/>
            </a:pPr>
            <a:r>
              <a:rPr lang="zh-CN" altLang="x-none" sz="2600">
                <a:solidFill>
                  <a:srgbClr val="FF0000"/>
                </a:solidFill>
                <a:latin typeface="Wingdings 2" panose="05020102010507070707" pitchFamily="18" charset="2"/>
                <a:ea typeface="Wingdings 2" panose="05020102010507070707" pitchFamily="18" charset="2"/>
                <a:sym typeface="+mn-ea"/>
              </a:rPr>
              <a:t></a:t>
            </a:r>
            <a:r>
              <a:rPr lang="fr-FR" altLang="zh-CN" sz="2600">
                <a:solidFill>
                  <a:srgbClr val="FF0000"/>
                </a:solidFill>
                <a:latin typeface="Wingdings 2" panose="05020102010507070707" pitchFamily="18" charset="2"/>
                <a:ea typeface="Wingdings 2" panose="05020102010507070707" pitchFamily="18" charset="2"/>
                <a:sym typeface="+mn-ea"/>
              </a:rPr>
              <a:t> </a:t>
            </a:r>
            <a:r>
              <a:rPr lang="en-US" altLang="fr-FR" sz="2600" dirty="0">
                <a:latin typeface="Times New Roman" panose="02020603050405020304" pitchFamily="18" charset="0"/>
                <a:ea typeface="Times New Roman" panose="02020603050405020304" pitchFamily="18" charset="0"/>
              </a:rPr>
              <a:t>Glycerophospholipids are present in animals, plants and microorganisms</a:t>
            </a:r>
            <a:endParaRPr lang="en-US" altLang="fr-FR" sz="2600" dirty="0">
              <a:latin typeface="Times New Roman" panose="02020603050405020304" pitchFamily="18" charset="0"/>
              <a:ea typeface="Times New Roman" panose="02020603050405020304" pitchFamily="18" charset="0"/>
            </a:endParaRPr>
          </a:p>
          <a:p>
            <a:pPr marL="12700" algn="l">
              <a:spcBef>
                <a:spcPts val="1675"/>
              </a:spcBef>
              <a:buClrTx/>
              <a:buSzTx/>
              <a:buFontTx/>
            </a:pPr>
            <a:r>
              <a:rPr lang="zh-CN" altLang="x-none" sz="2600">
                <a:solidFill>
                  <a:srgbClr val="FF0000"/>
                </a:solidFill>
                <a:latin typeface="Wingdings 2" panose="05020102010507070707" pitchFamily="18" charset="2"/>
                <a:ea typeface="Wingdings 2" panose="05020102010507070707" pitchFamily="18" charset="2"/>
                <a:sym typeface="+mn-ea"/>
              </a:rPr>
              <a:t></a:t>
            </a:r>
            <a:r>
              <a:rPr lang="fr-FR" altLang="zh-CN" sz="2600">
                <a:solidFill>
                  <a:srgbClr val="FF0000"/>
                </a:solidFill>
                <a:latin typeface="Wingdings 2" panose="05020102010507070707" pitchFamily="18" charset="2"/>
                <a:ea typeface="Wingdings 2" panose="05020102010507070707" pitchFamily="18" charset="2"/>
                <a:sym typeface="+mn-ea"/>
              </a:rPr>
              <a:t> </a:t>
            </a:r>
            <a:r>
              <a:rPr lang="en-US" altLang="fr-FR" sz="2600" dirty="0">
                <a:latin typeface="Times New Roman" panose="02020603050405020304" pitchFamily="18" charset="0"/>
                <a:ea typeface="Times New Roman" panose="02020603050405020304" pitchFamily="18" charset="0"/>
              </a:rPr>
              <a:t>For each group, the number of different molecules is very large, with up to 20 different phosphatidylcholines in human red blood cells and up to a hundred for milk lipids.</a:t>
            </a:r>
            <a:endParaRPr lang="en-US" altLang="fr-FR" sz="2600" dirty="0">
              <a:latin typeface="Times New Roman" panose="02020603050405020304" pitchFamily="18" charset="0"/>
              <a:ea typeface="Times New Roman" panose="02020603050405020304" pitchFamily="18" charset="0"/>
            </a:endParaRPr>
          </a:p>
          <a:p>
            <a:pPr marL="12700" algn="l">
              <a:spcBef>
                <a:spcPts val="1675"/>
              </a:spcBef>
              <a:buClrTx/>
              <a:buSzTx/>
              <a:buFontTx/>
            </a:pPr>
            <a:r>
              <a:rPr lang="zh-CN" altLang="x-none" sz="2600">
                <a:solidFill>
                  <a:srgbClr val="FF0000"/>
                </a:solidFill>
                <a:latin typeface="Wingdings 2" panose="05020102010507070707" pitchFamily="18" charset="2"/>
                <a:ea typeface="Wingdings 2" panose="05020102010507070707" pitchFamily="18" charset="2"/>
                <a:sym typeface="+mn-ea"/>
              </a:rPr>
              <a:t></a:t>
            </a:r>
            <a:r>
              <a:rPr lang="fr-FR" altLang="zh-CN" sz="2600">
                <a:solidFill>
                  <a:srgbClr val="FF0000"/>
                </a:solidFill>
                <a:latin typeface="Wingdings 2" panose="05020102010507070707" pitchFamily="18" charset="2"/>
                <a:ea typeface="Wingdings 2" panose="05020102010507070707" pitchFamily="18" charset="2"/>
                <a:sym typeface="+mn-ea"/>
              </a:rPr>
              <a:t> </a:t>
            </a:r>
            <a:r>
              <a:rPr lang="en-US" altLang="fr-FR" sz="2600" dirty="0">
                <a:latin typeface="Times New Roman" panose="02020603050405020304" pitchFamily="18" charset="0"/>
                <a:ea typeface="Times New Roman" panose="02020603050405020304" pitchFamily="18" charset="0"/>
              </a:rPr>
              <a:t>These are amphoteric molecules because they have:</a:t>
            </a:r>
            <a:endParaRPr lang="en-US" altLang="fr-FR" sz="2600" dirty="0">
              <a:latin typeface="Times New Roman" panose="02020603050405020304" pitchFamily="18" charset="0"/>
              <a:ea typeface="Times New Roman" panose="02020603050405020304" pitchFamily="18" charset="0"/>
            </a:endParaRPr>
          </a:p>
          <a:p>
            <a:pPr marL="469900" indent="-457200" algn="l">
              <a:spcBef>
                <a:spcPts val="1675"/>
              </a:spcBef>
              <a:buClrTx/>
              <a:buSzTx/>
              <a:buFont typeface="Wingdings" panose="05000000000000000000" charset="0"/>
              <a:buChar char="ü"/>
            </a:pPr>
            <a:r>
              <a:rPr lang="en-US" altLang="fr-FR" sz="2600" dirty="0">
                <a:latin typeface="Times New Roman" panose="02020603050405020304" pitchFamily="18" charset="0"/>
                <a:ea typeface="Times New Roman" panose="02020603050405020304" pitchFamily="18" charset="0"/>
              </a:rPr>
              <a:t>an acidic function provided by H3PO4</a:t>
            </a:r>
            <a:endParaRPr lang="en-US" altLang="fr-FR" sz="2600" dirty="0">
              <a:latin typeface="Times New Roman" panose="02020603050405020304" pitchFamily="18" charset="0"/>
              <a:ea typeface="Times New Roman" panose="02020603050405020304" pitchFamily="18" charset="0"/>
            </a:endParaRPr>
          </a:p>
          <a:p>
            <a:pPr marL="469900" indent="-457200" algn="l">
              <a:spcBef>
                <a:spcPts val="1675"/>
              </a:spcBef>
              <a:buClrTx/>
              <a:buSzTx/>
              <a:buFont typeface="Wingdings" panose="05000000000000000000" charset="0"/>
              <a:buChar char="ü"/>
            </a:pPr>
            <a:r>
              <a:rPr lang="en-US" altLang="fr-FR" sz="2600" dirty="0">
                <a:latin typeface="Times New Roman" panose="02020603050405020304" pitchFamily="18" charset="0"/>
                <a:ea typeface="Times New Roman" panose="02020603050405020304" pitchFamily="18" charset="0"/>
              </a:rPr>
              <a:t>a basic function provided by serine, amino alcohol.</a:t>
            </a:r>
            <a:endParaRPr lang="en-US" altLang="fr-FR" sz="2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object 2"/>
          <p:cNvSpPr/>
          <p:nvPr/>
        </p:nvSpPr>
        <p:spPr>
          <a:xfrm>
            <a:off x="635" y="1637665"/>
            <a:ext cx="9143365" cy="522097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44" name="object 4"/>
          <p:cNvSpPr txBox="1"/>
          <p:nvPr/>
        </p:nvSpPr>
        <p:spPr>
          <a:xfrm>
            <a:off x="546100" y="57150"/>
            <a:ext cx="5092700" cy="1415415"/>
          </a:xfrm>
          <a:prstGeom prst="rect">
            <a:avLst/>
          </a:prstGeom>
        </p:spPr>
        <p:txBody>
          <a:bodyPr lIns="0" tIns="13335" rIns="0" bIns="0">
            <a:spAutoFit/>
          </a:bodyPr>
          <a:p>
            <a:pPr marL="50800">
              <a:lnSpc>
                <a:spcPct val="95000"/>
              </a:lnSpc>
              <a:spcAft>
                <a:spcPts val="0"/>
              </a:spcAft>
              <a:buNone/>
            </a:pPr>
            <a:r>
              <a:rPr lang="zh-CN" altLang="x-none" sz="3200" b="1">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lang="zh-CN" altLang="x-none" sz="3200" b="1" dirty="0">
              <a:latin typeface="Times New Roman" panose="02020603050405020304" pitchFamily="18" charset="0"/>
              <a:cs typeface="Times New Roman" panose="02020603050405020304" pitchFamily="18" charset="0"/>
            </a:endParaRPr>
          </a:p>
          <a:p>
            <a:pPr marL="50800" algn="l">
              <a:lnSpc>
                <a:spcPct val="95000"/>
              </a:lnSpc>
              <a:spcAft>
                <a:spcPts val="0"/>
              </a:spcAft>
              <a:buClrTx/>
              <a:buSzTx/>
              <a:buFontTx/>
              <a:buNone/>
            </a:pPr>
            <a:r>
              <a:rPr lang="zh-CN" altLang="x-none" sz="3200">
                <a:solidFill>
                  <a:srgbClr val="00FF00"/>
                </a:solidFill>
                <a:latin typeface="Times New Roman" panose="02020603050405020304" pitchFamily="18" charset="0"/>
                <a:cs typeface="Times New Roman" panose="02020603050405020304" pitchFamily="18" charset="0"/>
              </a:rPr>
              <a:t>2.3.1. </a:t>
            </a:r>
            <a:r>
              <a:rPr lang="zh-CN" altLang="x-none" sz="3200">
                <a:solidFill>
                  <a:srgbClr val="00FF00"/>
                </a:solidFill>
                <a:latin typeface="Times New Roman" panose="02020603050405020304" pitchFamily="18" charset="0"/>
                <a:cs typeface="Times New Roman" panose="02020603050405020304" pitchFamily="18" charset="0"/>
                <a:sym typeface="+mn-ea"/>
              </a:rPr>
              <a:t>Glycerophospholipids</a:t>
            </a:r>
            <a:endParaRPr lang="zh-CN" altLang="x-none" sz="3700" dirty="0">
              <a:solidFill>
                <a:srgbClr val="00FF00"/>
              </a:solidFill>
              <a:latin typeface="Times New Roman" panose="02020603050405020304" pitchFamily="18" charset="0"/>
              <a:cs typeface="Times New Roman" panose="02020603050405020304" pitchFamily="18" charset="0"/>
            </a:endParaRPr>
          </a:p>
          <a:p>
            <a:pPr marL="12700" marR="0" lvl="0" indent="0" algn="l" defTabSz="914400" rtl="0" eaLnBrk="1" fontAlgn="base" latinLnBrk="0" hangingPunct="1">
              <a:lnSpc>
                <a:spcPct val="95000"/>
              </a:lnSpc>
              <a:spcAft>
                <a:spcPts val="0"/>
              </a:spcAft>
              <a:buClrTx/>
              <a:buSzTx/>
              <a:buFontTx/>
              <a:buNone/>
              <a:defRPr/>
            </a:pPr>
            <a:r>
              <a:rPr lang="zh-CN" altLang="x-none" sz="2200">
                <a:solidFill>
                  <a:srgbClr val="00FF00"/>
                </a:solidFill>
                <a:latin typeface="Wingdings 2" panose="05020102010507070707" pitchFamily="18" charset="2"/>
                <a:ea typeface="Wingdings 2" panose="05020102010507070707" pitchFamily="18" charset="2"/>
              </a:rPr>
              <a:t></a:t>
            </a:r>
            <a:r>
              <a:rPr lang="zh-CN" altLang="x-none" sz="2200">
                <a:solidFill>
                  <a:srgbClr val="00FF00"/>
                </a:solidFill>
                <a:latin typeface="Times New Roman" panose="02020603050405020304" pitchFamily="18" charset="0"/>
                <a:cs typeface="Times New Roman" panose="02020603050405020304" pitchFamily="18" charset="0"/>
              </a:rPr>
              <a:t> </a:t>
            </a:r>
            <a:r>
              <a:rPr lang="zh-CN" altLang="x-none" sz="3200" i="1">
                <a:solidFill>
                  <a:srgbClr val="00FF00"/>
                </a:solidFill>
                <a:latin typeface="Times New Roman" panose="02020603050405020304" pitchFamily="18" charset="0"/>
                <a:cs typeface="Times New Roman" panose="02020603050405020304" pitchFamily="18" charset="0"/>
              </a:rPr>
              <a:t>Enz</a:t>
            </a:r>
            <a:r>
              <a:rPr lang="zh-CN" altLang="x-none" sz="3200" i="1">
                <a:solidFill>
                  <a:srgbClr val="00FF00"/>
                </a:solidFill>
                <a:latin typeface="Times New Roman" panose="02020603050405020304" pitchFamily="18" charset="0"/>
                <a:cs typeface="Times New Roman" panose="02020603050405020304" pitchFamily="18" charset="0"/>
                <a:sym typeface="+mn-ea"/>
              </a:rPr>
              <a:t>ymatic Hydrolysis</a:t>
            </a:r>
            <a:endParaRPr lang="zh-CN" altLang="x-none" sz="3200" dirty="0">
              <a:solidFill>
                <a:srgbClr val="00FF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Espace réservé du contenu 4"/>
          <p:cNvSpPr>
            <a:spLocks noGrp="1"/>
          </p:cNvSpPr>
          <p:nvPr>
            <p:ph idx="1" hasCustomPrompt="1"/>
          </p:nvPr>
        </p:nvSpPr>
        <p:spPr>
          <a:xfrm>
            <a:off x="419100" y="33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320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I.2. Biological Role</a:t>
            </a:r>
            <a:endParaRPr kumimoji="0" lang="fr-FR" sz="320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Lipids make up about 20% of body weight.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serve as a mobilizable energy reserve: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1g of lipids provides 9 Kcal.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act as precursors, catalysts, and hormones.</a:t>
            </a:r>
            <a:endPar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Two unsaturated fatty acids are essential nutritional factors: linoleic acid and alpha-linolenic acid</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Membranes have a lipid structure.</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object 3"/>
          <p:cNvSpPr txBox="1"/>
          <p:nvPr/>
        </p:nvSpPr>
        <p:spPr>
          <a:xfrm>
            <a:off x="457200" y="381000"/>
            <a:ext cx="8269288" cy="5276215"/>
          </a:xfrm>
          <a:prstGeom prst="rect">
            <a:avLst/>
          </a:prstGeom>
          <a:noFill/>
          <a:ln w="9525">
            <a:noFill/>
          </a:ln>
        </p:spPr>
        <p:txBody>
          <a:bodyPr lIns="0" tIns="13335" rIns="0" bIns="0">
            <a:spAutoFit/>
          </a:bodyPr>
          <a:p>
            <a:pPr marL="50800">
              <a:spcBef>
                <a:spcPts val="100"/>
              </a:spcBef>
            </a:pPr>
            <a:r>
              <a:rPr sz="3200" b="1" dirty="0">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sz="3200" b="1" noProof="0" dirty="0">
              <a:latin typeface="Times New Roman" panose="02020603050405020304"/>
              <a:cs typeface="Times New Roman" panose="02020603050405020304"/>
              <a:sym typeface="+mn-ea"/>
            </a:endParaRPr>
          </a:p>
          <a:p>
            <a:pPr marL="50800">
              <a:lnSpc>
                <a:spcPct val="110000"/>
              </a:lnSpc>
              <a:spcBef>
                <a:spcPts val="100"/>
              </a:spcBef>
              <a:spcAft>
                <a:spcPts val="0"/>
              </a:spcAft>
            </a:pPr>
            <a:r>
              <a:rPr sz="3200" dirty="0">
                <a:solidFill>
                  <a:srgbClr val="00FF00"/>
                </a:solidFill>
                <a:latin typeface="Times New Roman" panose="02020603050405020304" pitchFamily="18" charset="0"/>
                <a:cs typeface="Times New Roman" panose="02020603050405020304" pitchFamily="18" charset="0"/>
              </a:rPr>
              <a:t>2.3.2. </a:t>
            </a:r>
            <a:r>
              <a:rPr sz="3000" dirty="0">
                <a:solidFill>
                  <a:srgbClr val="00FF00"/>
                </a:solidFill>
                <a:latin typeface="Times New Roman" panose="02020603050405020304" pitchFamily="18" charset="0"/>
                <a:cs typeface="Times New Roman" panose="02020603050405020304" pitchFamily="18" charset="0"/>
              </a:rPr>
              <a:t>Glycolipids</a:t>
            </a:r>
            <a:endParaRPr sz="3000" dirty="0">
              <a:solidFill>
                <a:srgbClr val="00FF00"/>
              </a:solidFill>
              <a:latin typeface="Times New Roman" panose="02020603050405020304" pitchFamily="18" charset="0"/>
              <a:cs typeface="Times New Roman" panose="02020603050405020304" pitchFamily="18" charset="0"/>
            </a:endParaRPr>
          </a:p>
          <a:p>
            <a:pPr marL="50800" algn="just">
              <a:lnSpc>
                <a:spcPct val="100000"/>
              </a:lnSpc>
            </a:pPr>
            <a:r>
              <a:rPr sz="2600" dirty="0">
                <a:solidFill>
                  <a:srgbClr val="00FF00"/>
                </a:solidFill>
                <a:latin typeface="Wingdings 2" panose="05020102010507070707" pitchFamily="18" charset="2"/>
              </a:rPr>
              <a:t></a:t>
            </a:r>
            <a:r>
              <a:rPr sz="2600" dirty="0">
                <a:solidFill>
                  <a:srgbClr val="00FF00"/>
                </a:solidFill>
                <a:latin typeface="Times New Roman" panose="02020603050405020304" pitchFamily="18" charset="0"/>
                <a:cs typeface="Times New Roman" panose="02020603050405020304" pitchFamily="18" charset="0"/>
              </a:rPr>
              <a:t> </a:t>
            </a:r>
            <a:r>
              <a:rPr sz="3700" dirty="0">
                <a:solidFill>
                  <a:srgbClr val="D2D2D2"/>
                </a:solidFill>
                <a:latin typeface="Times New Roman" panose="02020603050405020304" pitchFamily="18" charset="0"/>
                <a:cs typeface="Times New Roman" panose="02020603050405020304" pitchFamily="18" charset="0"/>
              </a:rPr>
              <a:t>The alcohols on carbons C1 and C2 of glycerol are esterified by fatty acids.</a:t>
            </a:r>
            <a:endParaRPr sz="3700" dirty="0">
              <a:solidFill>
                <a:srgbClr val="D2D2D2"/>
              </a:solidFill>
              <a:latin typeface="Times New Roman" panose="02020603050405020304" pitchFamily="18" charset="0"/>
              <a:cs typeface="Times New Roman" panose="02020603050405020304" pitchFamily="18" charset="0"/>
            </a:endParaRPr>
          </a:p>
          <a:p>
            <a:pPr marL="50800" algn="just">
              <a:lnSpc>
                <a:spcPts val="4000"/>
              </a:lnSpc>
            </a:pPr>
            <a:endParaRPr sz="3700" dirty="0">
              <a:solidFill>
                <a:srgbClr val="D2D2D2"/>
              </a:solidFill>
              <a:latin typeface="Times New Roman" panose="02020603050405020304" pitchFamily="18" charset="0"/>
              <a:cs typeface="Times New Roman" panose="02020603050405020304" pitchFamily="18" charset="0"/>
            </a:endParaRPr>
          </a:p>
          <a:p>
            <a:pPr marL="50800" algn="just">
              <a:lnSpc>
                <a:spcPts val="4000"/>
              </a:lnSpc>
            </a:pPr>
            <a:r>
              <a:rPr sz="2600" dirty="0">
                <a:solidFill>
                  <a:srgbClr val="00FF00"/>
                </a:solidFill>
                <a:latin typeface="Wingdings 2" panose="05020102010507070707" pitchFamily="18" charset="2"/>
              </a:rPr>
              <a:t></a:t>
            </a:r>
            <a:r>
              <a:rPr sz="2600" dirty="0">
                <a:solidFill>
                  <a:srgbClr val="00FF00"/>
                </a:solidFill>
                <a:latin typeface="Times New Roman" panose="02020603050405020304" pitchFamily="18" charset="0"/>
                <a:cs typeface="Times New Roman" panose="02020603050405020304" pitchFamily="18" charset="0"/>
              </a:rPr>
              <a:t> </a:t>
            </a:r>
            <a:r>
              <a:rPr sz="3700" dirty="0">
                <a:solidFill>
                  <a:srgbClr val="D2D2D2"/>
                </a:solidFill>
                <a:latin typeface="Times New Roman" panose="02020603050405020304" pitchFamily="18" charset="0"/>
              </a:rPr>
              <a:t>Unlike in glycerolipids, the alcohol on carbon C3 is not esterified; instead, it is linked to a sugar by a glycosidic bond (with the anomeric carbon of the sugar).</a:t>
            </a:r>
            <a:endParaRPr sz="3700" dirty="0">
              <a:solidFill>
                <a:srgbClr val="D2D2D2"/>
              </a:solidFill>
              <a:latin typeface="Times New Roman" panose="02020603050405020304" pitchFamily="18" charset="0"/>
            </a:endParaRPr>
          </a:p>
          <a:p>
            <a:pPr marL="50800" algn="just">
              <a:lnSpc>
                <a:spcPts val="4000"/>
              </a:lnSpc>
            </a:pPr>
            <a:endParaRPr sz="37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object 4"/>
          <p:cNvSpPr txBox="1">
            <a:spLocks noGrp="1"/>
          </p:cNvSpPr>
          <p:nvPr>
            <p:ph type="title" hasCustomPrompt="1"/>
          </p:nvPr>
        </p:nvSpPr>
        <p:spPr>
          <a:xfrm>
            <a:off x="509905" y="6350"/>
            <a:ext cx="416496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b="1" noProof="0" dirty="0">
                <a:latin typeface="Times New Roman" panose="02020603050405020304"/>
                <a:cs typeface="Times New Roman" panose="02020603050405020304"/>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81" name="object 5"/>
          <p:cNvSpPr txBox="1"/>
          <p:nvPr/>
        </p:nvSpPr>
        <p:spPr>
          <a:xfrm>
            <a:off x="585788" y="546100"/>
            <a:ext cx="3421063"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2.3.2. </a:t>
            </a:r>
            <a:r>
              <a:rPr sz="3000" dirty="0">
                <a:solidFill>
                  <a:srgbClr val="00FF00"/>
                </a:solidFill>
                <a:latin typeface="Times New Roman" panose="02020603050405020304" pitchFamily="18" charset="0"/>
                <a:cs typeface="Times New Roman" panose="02020603050405020304" pitchFamily="18" charset="0"/>
                <a:sym typeface="+mn-ea"/>
              </a:rPr>
              <a:t>Glycolipids</a:t>
            </a:r>
            <a:endParaRPr kumimoji="0" sz="30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44036" name="object 6"/>
          <p:cNvSpPr txBox="1"/>
          <p:nvPr/>
        </p:nvSpPr>
        <p:spPr>
          <a:xfrm>
            <a:off x="607695" y="5787390"/>
            <a:ext cx="7956550" cy="873760"/>
          </a:xfrm>
          <a:prstGeom prst="rect">
            <a:avLst/>
          </a:prstGeom>
          <a:noFill/>
          <a:ln w="9525">
            <a:noFill/>
          </a:ln>
        </p:spPr>
        <p:txBody>
          <a:bodyPr lIns="0" tIns="12065" rIns="0" bIns="0">
            <a:spAutoFit/>
          </a:bodyPr>
          <a:p>
            <a:pPr marL="355600" indent="-342900">
              <a:spcBef>
                <a:spcPts val="100"/>
              </a:spcBef>
            </a:pPr>
            <a:r>
              <a:rPr sz="1900" dirty="0">
                <a:solidFill>
                  <a:srgbClr val="FF0000"/>
                </a:solidFill>
                <a:latin typeface="Wingdings 2" panose="05020102010507070707" pitchFamily="18" charset="2"/>
              </a:rPr>
              <a:t></a:t>
            </a:r>
            <a:r>
              <a:rPr sz="1900" dirty="0">
                <a:solidFill>
                  <a:srgbClr val="FF0000"/>
                </a:solidFill>
                <a:latin typeface="Times New Roman" panose="02020603050405020304" pitchFamily="18" charset="0"/>
                <a:cs typeface="Times New Roman" panose="02020603050405020304" pitchFamily="18" charset="0"/>
              </a:rPr>
              <a:t> </a:t>
            </a:r>
            <a:r>
              <a:rPr sz="2800" dirty="0">
                <a:solidFill>
                  <a:srgbClr val="D2D2D2"/>
                </a:solidFill>
                <a:latin typeface="Times New Roman" panose="02020603050405020304" pitchFamily="18" charset="0"/>
                <a:cs typeface="Times New Roman" panose="02020603050405020304" pitchFamily="18" charset="0"/>
              </a:rPr>
              <a:t>Three Glycolipids in the Thylakoid Membranes of the Chloroplast</a:t>
            </a:r>
            <a:endParaRPr sz="2800" dirty="0">
              <a:solidFill>
                <a:srgbClr val="D2D2D2"/>
              </a:solidFill>
              <a:latin typeface="Times New Roman" panose="02020603050405020304" pitchFamily="18" charset="0"/>
              <a:cs typeface="Times New Roman" panose="02020603050405020304" pitchFamily="18" charset="0"/>
            </a:endParaRPr>
          </a:p>
        </p:txBody>
      </p:sp>
      <p:sp>
        <p:nvSpPr>
          <p:cNvPr id="44037" name="object 7"/>
          <p:cNvSpPr/>
          <p:nvPr/>
        </p:nvSpPr>
        <p:spPr>
          <a:xfrm>
            <a:off x="0" y="1170940"/>
            <a:ext cx="9144635" cy="453453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object 3"/>
          <p:cNvSpPr txBox="1"/>
          <p:nvPr/>
        </p:nvSpPr>
        <p:spPr>
          <a:xfrm>
            <a:off x="546100" y="57150"/>
            <a:ext cx="7956550" cy="1983105"/>
          </a:xfrm>
          <a:prstGeom prst="rect">
            <a:avLst/>
          </a:prstGeom>
          <a:noFill/>
          <a:ln w="9525">
            <a:noFill/>
          </a:ln>
        </p:spPr>
        <p:txBody>
          <a:bodyPr lIns="0" tIns="13335" rIns="0" bIns="0">
            <a:spAutoFit/>
          </a:bodyPr>
          <a:p>
            <a:pPr marL="50800">
              <a:spcBef>
                <a:spcPts val="100"/>
              </a:spcBef>
            </a:pPr>
            <a:r>
              <a:rPr sz="3200" b="1" dirty="0">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sz="3200" b="1" dirty="0">
              <a:latin typeface="Times New Roman" panose="02020603050405020304" pitchFamily="18" charset="0"/>
              <a:cs typeface="Times New Roman" panose="02020603050405020304" pitchFamily="18" charset="0"/>
            </a:endParaRPr>
          </a:p>
          <a:p>
            <a:pPr marL="50800"/>
            <a:r>
              <a:rPr sz="3200" b="1" dirty="0">
                <a:solidFill>
                  <a:srgbClr val="00FF00"/>
                </a:solidFill>
                <a:latin typeface="Times New Roman" panose="02020603050405020304" pitchFamily="18" charset="0"/>
                <a:cs typeface="Times New Roman" panose="02020603050405020304" pitchFamily="18" charset="0"/>
              </a:rPr>
              <a:t>2.3.3. </a:t>
            </a:r>
            <a:r>
              <a:rPr sz="3000" b="1" dirty="0">
                <a:solidFill>
                  <a:srgbClr val="00FF00"/>
                </a:solidFill>
                <a:latin typeface="Times New Roman" panose="02020603050405020304" pitchFamily="18" charset="0"/>
                <a:cs typeface="Times New Roman" panose="02020603050405020304" pitchFamily="18" charset="0"/>
              </a:rPr>
              <a:t>Sphingolipids</a:t>
            </a:r>
            <a:endParaRPr sz="3000" b="1" dirty="0">
              <a:solidFill>
                <a:srgbClr val="00FF00"/>
              </a:solidFill>
              <a:latin typeface="Times New Roman" panose="02020603050405020304" pitchFamily="18" charset="0"/>
              <a:cs typeface="Times New Roman" panose="02020603050405020304" pitchFamily="18" charset="0"/>
            </a:endParaRPr>
          </a:p>
          <a:p>
            <a:pPr marL="50800"/>
            <a:r>
              <a:rPr sz="2200" dirty="0">
                <a:solidFill>
                  <a:srgbClr val="FF0000"/>
                </a:solidFill>
                <a:latin typeface="Wingdings 2" panose="05020102010507070707" pitchFamily="18" charset="2"/>
              </a:rPr>
              <a:t></a:t>
            </a:r>
            <a:r>
              <a:rPr sz="2200" dirty="0">
                <a:solidFill>
                  <a:srgbClr val="FF0000"/>
                </a:solidFill>
                <a:latin typeface="Times New Roman" panose="02020603050405020304" pitchFamily="18" charset="0"/>
                <a:cs typeface="Times New Roman" panose="02020603050405020304" pitchFamily="18" charset="0"/>
              </a:rPr>
              <a:t> </a:t>
            </a:r>
            <a:r>
              <a:rPr sz="3200" dirty="0">
                <a:solidFill>
                  <a:srgbClr val="D2D2D2"/>
                </a:solidFill>
                <a:latin typeface="Times New Roman" panose="02020603050405020304" pitchFamily="18" charset="0"/>
              </a:rPr>
              <a:t>The backbone of these lipids is not glycerol but sphingosine.</a:t>
            </a:r>
            <a:r>
              <a:rPr sz="3200" dirty="0">
                <a:solidFill>
                  <a:srgbClr val="D2D2D2"/>
                </a:solidFill>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ea typeface="Times New Roman" panose="02020603050405020304" pitchFamily="18" charset="0"/>
            </a:endParaRPr>
          </a:p>
        </p:txBody>
      </p:sp>
      <p:sp>
        <p:nvSpPr>
          <p:cNvPr id="71" name="object 4"/>
          <p:cNvSpPr txBox="1"/>
          <p:nvPr/>
        </p:nvSpPr>
        <p:spPr>
          <a:xfrm>
            <a:off x="2070100" y="6061075"/>
            <a:ext cx="5998210" cy="505460"/>
          </a:xfrm>
          <a:prstGeom prst="rect">
            <a:avLst/>
          </a:prstGeom>
        </p:spPr>
        <p:txBody>
          <a:bodyPr wrap="square" lIns="0" tIns="13335" rIns="0" bIns="0">
            <a:spAutoFit/>
          </a:bodyPr>
          <a:lstStyle/>
          <a:p>
            <a:pPr marL="12700" marR="0" defTabSz="914400">
              <a:spcBef>
                <a:spcPts val="105"/>
              </a:spcBef>
              <a:buClrTx/>
              <a:buSzTx/>
              <a:buFontTx/>
              <a:buNone/>
              <a:defRPr/>
            </a:pPr>
            <a:r>
              <a:rPr kumimoji="0" sz="3200" i="1" kern="1200" cap="none" normalizeH="0" baseline="0" noProof="0" dirty="0">
                <a:solidFill>
                  <a:srgbClr val="FFC000"/>
                </a:solidFill>
                <a:latin typeface="Times New Roman" panose="02020603050405020304"/>
                <a:ea typeface="MS PGothic" panose="020B0600070205080204" pitchFamily="34" charset="-128"/>
                <a:cs typeface="Times New Roman" panose="02020603050405020304"/>
              </a:rPr>
              <a:t>General Structure of Sphingolipids</a:t>
            </a:r>
            <a:endParaRPr kumimoji="0" sz="3200" i="1" kern="1200" cap="none" normalizeH="0" baseline="0" noProof="0" dirty="0">
              <a:solidFill>
                <a:srgbClr val="FFC000"/>
              </a:solidFill>
              <a:latin typeface="Times New Roman" panose="02020603050405020304"/>
              <a:ea typeface="MS PGothic" panose="020B0600070205080204" pitchFamily="34" charset="-128"/>
              <a:cs typeface="Times New Roman" panose="02020603050405020304"/>
            </a:endParaRPr>
          </a:p>
        </p:txBody>
      </p:sp>
      <p:sp>
        <p:nvSpPr>
          <p:cNvPr id="45060" name="object 5"/>
          <p:cNvSpPr/>
          <p:nvPr/>
        </p:nvSpPr>
        <p:spPr>
          <a:xfrm>
            <a:off x="635" y="2181860"/>
            <a:ext cx="9142730" cy="387985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txBox="1"/>
          <p:nvPr/>
        </p:nvSpPr>
        <p:spPr>
          <a:xfrm>
            <a:off x="586105" y="113030"/>
            <a:ext cx="8293100" cy="1785620"/>
          </a:xfrm>
          <a:prstGeom prst="rect">
            <a:avLst/>
          </a:prstGeom>
        </p:spPr>
        <p:txBody>
          <a:bodyPr wrap="square" lIns="0" tIns="13335" rIns="0" bIns="0">
            <a:spAutoFit/>
          </a:bodyPr>
          <a:lstStyle/>
          <a:p>
            <a:pPr marL="12700" marR="0" defTabSz="914400">
              <a:spcBef>
                <a:spcPts val="105"/>
              </a:spcBef>
              <a:buClrTx/>
              <a:buSzTx/>
              <a:buFontTx/>
              <a:buNone/>
              <a:defRPr/>
            </a:pPr>
            <a:r>
              <a:rPr kumimoji="0" sz="3200" b="1" kern="1200" cap="none" spc="0" normalizeH="0" baseline="0" noProof="0" dirty="0">
                <a:latin typeface="Times New Roman" panose="02020603050405020304"/>
                <a:ea typeface="MS PGothic" panose="020B0600070205080204" pitchFamily="34" charset="-128"/>
                <a:cs typeface="Times New Roman" panose="02020603050405020304"/>
              </a:rPr>
              <a:t>2.3. </a:t>
            </a:r>
            <a:r>
              <a:rPr sz="3200" b="1" noProof="0" dirty="0">
                <a:latin typeface="Times New Roman" panose="02020603050405020304"/>
                <a:cs typeface="Times New Roman" panose="02020603050405020304"/>
                <a:sym typeface="+mn-ea"/>
              </a:rPr>
              <a:t>Complex Lipids</a:t>
            </a:r>
            <a:endParaRPr kumimoji="0" sz="3200" b="1" kern="1200" cap="none" spc="0" normalizeH="0" baseline="0" noProof="0">
              <a:latin typeface="Times New Roman" panose="02020603050405020304"/>
              <a:ea typeface="MS PGothic" panose="020B0600070205080204" pitchFamily="34" charset="-128"/>
              <a:cs typeface="Times New Roman" panose="02020603050405020304"/>
            </a:endParaRPr>
          </a:p>
          <a:p>
            <a:pPr marL="12700" marR="0" defTabSz="914400">
              <a:lnSpc>
                <a:spcPct val="130000"/>
              </a:lnSpc>
              <a:spcBef>
                <a:spcPts val="0"/>
              </a:spcBef>
              <a:spcAft>
                <a:spcPts val="0"/>
              </a:spcAft>
              <a:buClrTx/>
              <a:buSzTx/>
              <a:buFontTx/>
              <a:buNone/>
              <a:defRPr/>
            </a:pPr>
            <a:r>
              <a:rPr kumimoji="0" sz="3200" b="1"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rPr>
              <a:t>2.3. </a:t>
            </a: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3. </a:t>
            </a:r>
            <a:r>
              <a:rPr sz="3000" b="1" dirty="0">
                <a:solidFill>
                  <a:srgbClr val="00FF00"/>
                </a:solidFill>
                <a:latin typeface="Times New Roman" panose="02020603050405020304" pitchFamily="18" charset="0"/>
                <a:cs typeface="Times New Roman" panose="02020603050405020304" pitchFamily="18" charset="0"/>
                <a:sym typeface="+mn-ea"/>
              </a:rPr>
              <a:t>Sphingolipids</a:t>
            </a:r>
            <a:endParaRPr sz="3000" b="1" dirty="0">
              <a:solidFill>
                <a:srgbClr val="00FF00"/>
              </a:solidFill>
              <a:latin typeface="Times New Roman" panose="02020603050405020304" pitchFamily="18" charset="0"/>
              <a:cs typeface="Times New Roman" panose="02020603050405020304" pitchFamily="18" charset="0"/>
            </a:endParaRPr>
          </a:p>
          <a:p>
            <a:pPr marL="12700" marR="0" defTabSz="914400">
              <a:lnSpc>
                <a:spcPct val="130000"/>
              </a:lnSpc>
              <a:spcBef>
                <a:spcPts val="0"/>
              </a:spcBef>
              <a:spcAft>
                <a:spcPts val="0"/>
              </a:spcAft>
              <a:buClrTx/>
              <a:buSzTx/>
              <a:buFontTx/>
              <a:buNone/>
              <a:defRPr/>
            </a:pPr>
            <a:r>
              <a:rPr kumimoji="0" sz="3200" kern="1200" cap="none" normalizeH="0" baseline="0" noProof="0">
                <a:solidFill>
                  <a:srgbClr val="D2D2D2"/>
                </a:solidFill>
                <a:latin typeface="Times New Roman" panose="02020603050405020304"/>
                <a:ea typeface="MS PGothic" panose="020B0600070205080204" pitchFamily="34" charset="-128"/>
                <a:cs typeface="Times New Roman" panose="02020603050405020304"/>
              </a:rPr>
              <a:t>Depending on the nature of X, we distinguish:</a:t>
            </a:r>
            <a:endParaRPr kumimoji="0" sz="3200" kern="1200" cap="none" normalizeH="0" baseline="0" noProof="0">
              <a:solidFill>
                <a:srgbClr val="D2D2D2"/>
              </a:solidFill>
              <a:latin typeface="Times New Roman" panose="02020603050405020304"/>
              <a:ea typeface="MS PGothic" panose="020B0600070205080204" pitchFamily="34" charset="-128"/>
              <a:cs typeface="Times New Roman" panose="02020603050405020304"/>
            </a:endParaRPr>
          </a:p>
        </p:txBody>
      </p:sp>
      <p:graphicFrame>
        <p:nvGraphicFramePr>
          <p:cNvPr id="5" name="object 4"/>
          <p:cNvGraphicFramePr>
            <a:graphicFrameLocks noGrp="1"/>
          </p:cNvGraphicFramePr>
          <p:nvPr>
            <p:custDataLst>
              <p:tags r:id="rId1"/>
            </p:custDataLst>
          </p:nvPr>
        </p:nvGraphicFramePr>
        <p:xfrm>
          <a:off x="0" y="2529205"/>
          <a:ext cx="9144000" cy="3679825"/>
        </p:xfrm>
        <a:graphic>
          <a:graphicData uri="http://schemas.openxmlformats.org/drawingml/2006/table">
            <a:tbl>
              <a:tblPr/>
              <a:tblGrid>
                <a:gridCol w="4130675"/>
                <a:gridCol w="843915"/>
                <a:gridCol w="4169410"/>
              </a:tblGrid>
              <a:tr h="528955">
                <a:tc>
                  <a:txBody>
                    <a:bodyPr/>
                    <a:lstStyle/>
                    <a:p>
                      <a:pPr marL="31750"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H</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c>
                  <a:txBody>
                    <a:bodyPr/>
                    <a:lstStyle/>
                    <a:p>
                      <a:pPr marL="154305"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c>
                  <a:txBody>
                    <a:bodyPr/>
                    <a:lstStyle/>
                    <a:p>
                      <a:pPr marL="228600"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Céramides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r>
              <a:tr h="654685">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Phosphate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1303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8732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Céramides-1-phosphate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Phosphocholine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2382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968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Sphingomyélines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8288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25717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Cérébrosides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4287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21780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globosides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r h="530225">
                <a:tc>
                  <a:txBody>
                    <a:bodyPr/>
                    <a:lstStyle/>
                    <a:p>
                      <a:pPr marL="31750"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Oses + acide sialique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49225"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224155"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gangliosides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Zone de texte 11"/>
          <p:cNvSpPr txBox="1"/>
          <p:nvPr/>
        </p:nvSpPr>
        <p:spPr>
          <a:xfrm>
            <a:off x="2025015" y="11430"/>
            <a:ext cx="4440555" cy="1531620"/>
          </a:xfrm>
          <a:prstGeom prst="rect">
            <a:avLst/>
          </a:prstGeom>
          <a:noFill/>
        </p:spPr>
        <p:txBody>
          <a:bodyPr wrap="square" rtlCol="0">
            <a:spAutoFit/>
          </a:bodyPr>
          <a:p>
            <a:pPr marL="12700" algn="l">
              <a:lnSpc>
                <a:spcPct val="130000"/>
              </a:lnSpc>
              <a:spcBef>
                <a:spcPts val="0"/>
              </a:spcBef>
              <a:spcAft>
                <a:spcPts val="0"/>
              </a:spcAft>
              <a:buClrTx/>
              <a:buSzTx/>
              <a:buFontTx/>
              <a:defRPr/>
            </a:pPr>
            <a:r>
              <a:rPr sz="3600" b="1" dirty="0">
                <a:solidFill>
                  <a:srgbClr val="00FF00"/>
                </a:solidFill>
                <a:latin typeface="Times New Roman" panose="02020603050405020304" pitchFamily="18" charset="0"/>
                <a:cs typeface="Times New Roman" panose="02020603050405020304" pitchFamily="18" charset="0"/>
              </a:rPr>
              <a:t>Faty acid containing lipids</a:t>
            </a:r>
            <a:endParaRPr sz="3600" b="1" dirty="0">
              <a:solidFill>
                <a:srgbClr val="00FF00"/>
              </a:solidFill>
              <a:latin typeface="Times New Roman" panose="02020603050405020304" pitchFamily="18" charset="0"/>
              <a:cs typeface="Times New Roman" panose="02020603050405020304" pitchFamily="18" charset="0"/>
            </a:endParaRPr>
          </a:p>
        </p:txBody>
      </p:sp>
      <p:graphicFrame>
        <p:nvGraphicFramePr>
          <p:cNvPr id="13" name="Objet 12"/>
          <p:cNvGraphicFramePr/>
          <p:nvPr/>
        </p:nvGraphicFramePr>
        <p:xfrm>
          <a:off x="0" y="894080"/>
          <a:ext cx="9144000" cy="5963920"/>
        </p:xfrm>
        <a:graphic>
          <a:graphicData uri="http://schemas.openxmlformats.org/presentationml/2006/ole">
            <mc:AlternateContent xmlns:mc="http://schemas.openxmlformats.org/markup-compatibility/2006">
              <mc:Choice xmlns:v="urn:schemas-microsoft-com:vml" Requires="v">
                <p:oleObj spid="_x0000_s14" name="" r:id="rId1" imgW="11791315" imgH="3648075" progId="Paint.Picture">
                  <p:embed/>
                </p:oleObj>
              </mc:Choice>
              <mc:Fallback>
                <p:oleObj name="" r:id="rId1" imgW="11791315" imgH="3648075" progId="Paint.Picture">
                  <p:embed/>
                  <p:pic>
                    <p:nvPicPr>
                      <p:cNvPr id="0" name="Image 13"/>
                      <p:cNvPicPr/>
                      <p:nvPr/>
                    </p:nvPicPr>
                    <p:blipFill>
                      <a:blip r:embed="rId2"/>
                      <a:stretch>
                        <a:fillRect/>
                      </a:stretch>
                    </p:blipFill>
                    <p:spPr>
                      <a:xfrm>
                        <a:off x="0" y="894080"/>
                        <a:ext cx="9144000" cy="596392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529715" y="0"/>
            <a:ext cx="6354445" cy="583565"/>
          </a:xfrm>
          <a:prstGeom prst="rect">
            <a:avLst/>
          </a:prstGeom>
          <a:noFill/>
        </p:spPr>
        <p:txBody>
          <a:bodyPr wrap="square" rtlCol="0">
            <a:spAutoFit/>
          </a:bodyPr>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lang="fr-FR" sz="3200" b="1" kern="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sym typeface="+mn-ea"/>
              </a:rPr>
              <a:t>I.3. Classification des lipides</a:t>
            </a:r>
            <a:endParaRPr lang="fr-FR" sz="3200" b="1" kern="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sym typeface="+mn-ea"/>
            </a:endParaRPr>
          </a:p>
        </p:txBody>
      </p:sp>
      <p:graphicFrame>
        <p:nvGraphicFramePr>
          <p:cNvPr id="4" name="Objet 3"/>
          <p:cNvGraphicFramePr/>
          <p:nvPr/>
        </p:nvGraphicFramePr>
        <p:xfrm>
          <a:off x="0" y="934720"/>
          <a:ext cx="9144635" cy="5922645"/>
        </p:xfrm>
        <a:graphic>
          <a:graphicData uri="http://schemas.openxmlformats.org/presentationml/2006/ole">
            <mc:AlternateContent xmlns:mc="http://schemas.openxmlformats.org/markup-compatibility/2006">
              <mc:Choice xmlns:v="urn:schemas-microsoft-com:vml" Requires="v">
                <p:oleObj spid="_x0000_s5" name="" r:id="rId1" imgW="7620000" imgH="4000500" progId="Paint.Picture">
                  <p:embed/>
                </p:oleObj>
              </mc:Choice>
              <mc:Fallback>
                <p:oleObj name="" r:id="rId1" imgW="7620000" imgH="4000500" progId="Paint.Picture">
                  <p:embed/>
                  <p:pic>
                    <p:nvPicPr>
                      <p:cNvPr id="0" name="Image 4"/>
                      <p:cNvPicPr/>
                      <p:nvPr/>
                    </p:nvPicPr>
                    <p:blipFill>
                      <a:blip r:embed="rId2"/>
                      <a:stretch>
                        <a:fillRect/>
                      </a:stretch>
                    </p:blipFill>
                    <p:spPr>
                      <a:xfrm>
                        <a:off x="0" y="934720"/>
                        <a:ext cx="9144635" cy="592264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hasCustomPrompt="1"/>
          </p:nvPr>
        </p:nvSpPr>
        <p:spPr>
          <a:xfrm>
            <a:off x="457200" y="217805"/>
            <a:ext cx="3460115" cy="95440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40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II. Fatty Acids</a:t>
            </a:r>
            <a:endParaRPr kumimoji="0" lang="fr-FR" sz="40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7411" name="Rectangle 3"/>
          <p:cNvSpPr>
            <a:spLocks noGrp="1" noChangeArrowheads="1"/>
          </p:cNvSpPr>
          <p:nvPr>
            <p:ph idx="1" hasCustomPrompt="1"/>
          </p:nvPr>
        </p:nvSpPr>
        <p:spPr>
          <a:xfrm>
            <a:off x="495300" y="967105"/>
            <a:ext cx="8317230" cy="4438650"/>
          </a:xfrm>
        </p:spPr>
        <p:txBody>
          <a:bodyPr vert="horz" wrap="square" lIns="91440" tIns="45720" rIns="91440" bIns="45720" numCol="1" anchor="t" anchorCtr="0" compatLnSpc="1"/>
          <a:lstStyle/>
          <a:p>
            <a:pPr marL="342900" marR="0" lvl="0" indent="-342900" algn="l" defTabSz="914400" rtl="0" eaLnBrk="1" fontAlgn="base" latinLnBrk="0" hangingPunct="1">
              <a:lnSpc>
                <a:spcPct val="135000"/>
              </a:lnSpc>
              <a:spcBef>
                <a:spcPct val="45000"/>
              </a:spcBef>
              <a:buClr>
                <a:schemeClr val="hlink"/>
              </a:buClr>
              <a:buSzPct val="90000"/>
              <a:buFont typeface="Wingdings" panose="05000000000000000000" pitchFamily="2" charset="2"/>
              <a:buNone/>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II.1. Definition:</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1" fontAlgn="base" latinLnBrk="0" hangingPunct="1">
              <a:lnSpc>
                <a:spcPct val="135000"/>
              </a:lnSpc>
              <a:spcBef>
                <a:spcPct val="45000"/>
              </a:spcBef>
              <a:spcAft>
                <a:spcPct val="0"/>
              </a:spcAft>
              <a:buClr>
                <a:schemeClr val="hlink"/>
              </a:buClr>
              <a:buSzPct val="90000"/>
              <a:buFont typeface="Wingdings" panose="05000000000000000000" pitchFamily="2" charset="2"/>
              <a:buNone/>
              <a:defRPr/>
            </a:pP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Carboxylic acids with an even number of carbon atoms, generally four or more, unbranched, and either saturated or unsaturated.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object 6"/>
          <p:cNvSpPr/>
          <p:nvPr/>
        </p:nvSpPr>
        <p:spPr>
          <a:xfrm>
            <a:off x="0" y="0"/>
            <a:ext cx="9144000" cy="68580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5"/>
          <p:cNvSpPr txBox="1"/>
          <p:nvPr/>
        </p:nvSpPr>
        <p:spPr>
          <a:xfrm>
            <a:off x="462280" y="-15240"/>
            <a:ext cx="7920355" cy="4789170"/>
          </a:xfrm>
          <a:prstGeom prst="rect">
            <a:avLst/>
          </a:prstGeom>
        </p:spPr>
        <p:txBody>
          <a:bodyPr lIns="0" tIns="150495" rIns="0" bIns="0">
            <a:noAutofit/>
          </a:bodyPr>
          <a:lstStyle/>
          <a:p>
            <a:pPr marR="0" defTabSz="914400">
              <a:lnSpc>
                <a:spcPct val="100000"/>
              </a:lnSpc>
              <a:spcBef>
                <a:spcPts val="0"/>
              </a:spcBef>
              <a:spcAft>
                <a:spcPts val="1000"/>
              </a:spcAft>
              <a:buClrTx/>
              <a:buSzTx/>
              <a:buFontTx/>
              <a:buNone/>
              <a:defRPr/>
            </a:pPr>
            <a:r>
              <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rPr>
              <a:t>I</a:t>
            </a:r>
            <a:r>
              <a:rPr kumimoji="0" lang="fr-FR" sz="3200" b="1" kern="1200" cap="none" spc="0" normalizeH="0" noProof="0" dirty="0">
                <a:solidFill>
                  <a:srgbClr val="00FF00"/>
                </a:solidFill>
                <a:ea typeface="MS PGothic" panose="020B0600070205080204" pitchFamily="34" charset="-128"/>
              </a:rPr>
              <a:t>II.1.1 Saturated fatty acids</a:t>
            </a:r>
            <a:r>
              <a:rPr kumimoji="0" lang="fr-FR" sz="3200" b="1" kern="1200" cap="none" spc="0" normalizeH="0" noProof="0" dirty="0">
                <a:ea typeface="MS PGothic" panose="020B0600070205080204" pitchFamily="34" charset="-128"/>
              </a:rPr>
              <a:t> (CnH2nO2):</a:t>
            </a:r>
            <a:r>
              <a:rPr kumimoji="0" lang="fr-FR" sz="3200" b="1" kern="1200" cap="none" spc="0" normalizeH="0" baseline="0" noProof="0" dirty="0">
                <a:latin typeface="Arial" panose="020B0604020202020204" pitchFamily="34" charset="0"/>
                <a:ea typeface="MS PGothic" panose="020B0600070205080204" pitchFamily="34" charset="-128"/>
                <a:cs typeface="+mn-cs"/>
              </a:rPr>
              <a:t> </a:t>
            </a:r>
            <a:endParaRPr kumimoji="0" lang="fr-FR" sz="3200" b="1" kern="1200" cap="none" spc="0" normalizeH="0" baseline="0" noProof="0" dirty="0">
              <a:latin typeface="Arial" panose="020B0604020202020204" pitchFamily="34" charset="0"/>
              <a:ea typeface="MS PGothic" panose="020B0600070205080204" pitchFamily="34" charset="-128"/>
              <a:cs typeface="+mn-cs"/>
            </a:endParaRPr>
          </a:p>
          <a:p>
            <a:pPr marR="0" defTabSz="914400">
              <a:lnSpc>
                <a:spcPct val="100000"/>
              </a:lnSpc>
              <a:spcBef>
                <a:spcPts val="0"/>
              </a:spcBef>
              <a:spcAft>
                <a:spcPts val="1000"/>
              </a:spcAft>
              <a:buClrTx/>
              <a:buSzTx/>
              <a:buFontTx/>
              <a:buNone/>
              <a:defRPr/>
            </a:pPr>
            <a:r>
              <a:rPr kumimoji="0" lang="fr-FR" sz="2800" kern="1200" cap="none" spc="0" normalizeH="0" baseline="0" noProof="0" dirty="0">
                <a:solidFill>
                  <a:srgbClr val="00FF00"/>
                </a:solidFill>
                <a:latin typeface="Wingdings 2" panose="05020102010507070707" pitchFamily="18" charset="2"/>
                <a:ea typeface="MS PGothic" panose="020B0600070205080204" pitchFamily="34" charset="-128"/>
                <a:cs typeface="+mn-cs"/>
              </a:rPr>
              <a:t></a:t>
            </a:r>
            <a:r>
              <a:rPr kumimoji="0" lang="fr-FR" sz="2800"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With the general formula CH3-(CH2)n-COOH, they are monoacids, linear, with an even number of carbon atoms, saturated. </a:t>
            </a:r>
            <a:endPar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The most abundant are:</a:t>
            </a:r>
            <a:endPar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Palmitic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16C</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latin typeface="Arial" panose="020B0604020202020204" pitchFamily="34" charset="0"/>
                <a:ea typeface="MS PGothic" panose="020B0600070205080204" pitchFamily="34" charset="-128"/>
                <a:cs typeface="+mn-cs"/>
              </a:rPr>
              <a:t>(16 :0)</a:t>
            </a: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Stearic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18C</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a:t>
            </a:r>
            <a:r>
              <a:rPr kumimoji="0" lang="fr-FR" sz="2700" b="1" kern="1200" cap="none" spc="0" normalizeH="0" baseline="0" noProof="0" dirty="0">
                <a:latin typeface="Arial" panose="020B0604020202020204" pitchFamily="34" charset="0"/>
                <a:ea typeface="MS PGothic" panose="020B0600070205080204" pitchFamily="34" charset="-128"/>
                <a:cs typeface="+mn-cs"/>
              </a:rPr>
              <a:t> (18 :0)</a:t>
            </a:r>
            <a:endParaRPr kumimoji="0" lang="fr-FR" sz="2700" b="1" kern="1200" cap="none" spc="0" normalizeH="0" baseline="0" noProof="0" dirty="0">
              <a:solidFill>
                <a:srgbClr val="00FF00"/>
              </a:solidFill>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Butyric acid with</a:t>
            </a:r>
            <a:r>
              <a:rPr kumimoji="0" lang="fr-FR" sz="2700" b="1" kern="1200" cap="none" spc="0" normalizeH="0" baseline="0" noProof="0" dirty="0">
                <a:ea typeface="MS PGothic" panose="020B0600070205080204" pitchFamily="34" charset="-128"/>
                <a:cs typeface="+mn-cs"/>
              </a:rPr>
              <a:t> </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4C</a:t>
            </a:r>
            <a:r>
              <a:rPr kumimoji="0" lang="fr-FR" sz="2700" b="1" kern="1200" cap="none" spc="0" normalizeH="0" baseline="0" noProof="0" dirty="0">
                <a:latin typeface="Arial" panose="020B0604020202020204" pitchFamily="34" charset="0"/>
                <a:ea typeface="MS PGothic" panose="020B0600070205080204" pitchFamily="34" charset="-128"/>
                <a:cs typeface="+mn-cs"/>
              </a:rPr>
              <a:t>(4 :0)</a:t>
            </a:r>
            <a:endParaRPr kumimoji="0" lang="fr-FR" sz="2700" b="1" kern="1200" cap="none" spc="0" normalizeH="0" baseline="0" noProof="0" dirty="0">
              <a:latin typeface="Arial" panose="020B0604020202020204" pitchFamily="34"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latin typeface="Arial" panose="020B0604020202020204" pitchFamily="34" charset="0"/>
                <a:ea typeface="MS PGothic" panose="020B0600070205080204" pitchFamily="34" charset="-128"/>
                <a:cs typeface="+mn-cs"/>
              </a:rPr>
              <a:t>A</a:t>
            </a:r>
            <a:r>
              <a:rPr kumimoji="0" lang="fr-FR" sz="2700" b="1" kern="1200" cap="none" spc="0" normalizeH="0" baseline="0" noProof="0">
                <a:ea typeface="MS PGothic" panose="020B0600070205080204" pitchFamily="34" charset="-128"/>
                <a:cs typeface="+mn-cs"/>
              </a:rPr>
              <a:t>Lignoceric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24C </a:t>
            </a:r>
            <a:r>
              <a:rPr kumimoji="0" lang="fr-FR" sz="2700" b="1" kern="1200" cap="none" spc="0" normalizeH="0" baseline="0" noProof="0" dirty="0">
                <a:latin typeface="Arial" panose="020B0604020202020204" pitchFamily="34" charset="0"/>
                <a:ea typeface="MS PGothic" panose="020B0600070205080204" pitchFamily="34" charset="-128"/>
                <a:cs typeface="+mn-cs"/>
              </a:rPr>
              <a:t>(24 :0)</a:t>
            </a: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Aft>
                <a:spcPts val="600"/>
              </a:spcAft>
              <a:buClrTx/>
              <a:buSzTx/>
              <a:buFontTx/>
              <a:buNone/>
              <a:defRPr/>
            </a:pP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p:txBody>
      </p:sp>
      <p:pic>
        <p:nvPicPr>
          <p:cNvPr id="2" name="Image 1"/>
          <p:cNvPicPr/>
          <p:nvPr/>
        </p:nvPicPr>
        <p:blipFill>
          <a:blip r:embed="rId1"/>
          <a:stretch>
            <a:fillRect/>
          </a:stretch>
        </p:blipFill>
        <p:spPr>
          <a:xfrm>
            <a:off x="-8890" y="4691306"/>
            <a:ext cx="9144000" cy="21515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object 5"/>
          <p:cNvSpPr txBox="1"/>
          <p:nvPr/>
        </p:nvSpPr>
        <p:spPr>
          <a:xfrm>
            <a:off x="585788" y="50800"/>
            <a:ext cx="5992813" cy="504190"/>
          </a:xfrm>
          <a:prstGeom prst="rect">
            <a:avLst/>
          </a:prstGeom>
        </p:spPr>
        <p:txBody>
          <a:bodyPr lIns="0" tIns="12065" rIns="0" bIns="0">
            <a:spAutoFit/>
          </a:bodyPr>
          <a:lstStyle/>
          <a:p>
            <a:pPr marL="12700" marR="0" defTabSz="914400">
              <a:spcBef>
                <a:spcPts val="95"/>
              </a:spcBef>
              <a:buClrTx/>
              <a:buSzTx/>
              <a:buFontTx/>
              <a:buNone/>
              <a:defRPr/>
            </a:pPr>
            <a:r>
              <a:rPr kumimoji="0" lang="fr-FR" sz="32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2.1.1 Saturated fatty acids</a:t>
            </a:r>
            <a:endParaRPr kumimoji="0" lang="fr-FR" sz="32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p:txBody>
      </p:sp>
      <p:sp>
        <p:nvSpPr>
          <p:cNvPr id="14" name="object 6"/>
          <p:cNvSpPr txBox="1"/>
          <p:nvPr/>
        </p:nvSpPr>
        <p:spPr>
          <a:xfrm>
            <a:off x="546100" y="1906588"/>
            <a:ext cx="8597900" cy="1715770"/>
          </a:xfrm>
          <a:prstGeom prst="rect">
            <a:avLst/>
          </a:prstGeom>
        </p:spPr>
        <p:txBody>
          <a:bodyPr lIns="0" tIns="13335" rIns="0" bIns="0">
            <a:spAutoFit/>
          </a:bodyPr>
          <a:lstStyle/>
          <a:p>
            <a:pPr marL="12700" marR="0" defTabSz="914400">
              <a:spcBef>
                <a:spcPts val="105"/>
              </a:spcBef>
              <a:buClrTx/>
              <a:buSzTx/>
              <a:buFontTx/>
              <a:buNone/>
              <a:defRPr/>
            </a:pPr>
            <a:r>
              <a:rPr kumimoji="0" sz="2250" kern="1200" cap="none" spc="-10" normalizeH="0" baseline="0" noProof="0">
                <a:solidFill>
                  <a:srgbClr val="00FF00"/>
                </a:solidFill>
                <a:latin typeface="Wingdings 2" panose="05020102010507070707"/>
                <a:ea typeface="MS PGothic" panose="020B0600070205080204" pitchFamily="34" charset="-128"/>
                <a:cs typeface="Wingdings 2" panose="05020102010507070707"/>
              </a:rPr>
              <a:t></a:t>
            </a:r>
            <a:r>
              <a:rPr kumimoji="0" sz="2250" kern="1200" cap="none" spc="85" normalizeH="0" baseline="0" noProof="0">
                <a:solidFill>
                  <a:srgbClr val="FF0000"/>
                </a:solidFill>
                <a:latin typeface="Times New Roman" panose="02020603050405020304"/>
                <a:ea typeface="MS PGothic" panose="020B0600070205080204" pitchFamily="34" charset="-128"/>
                <a:cs typeface="Times New Roman" panose="02020603050405020304"/>
              </a:rPr>
              <a:t> </a:t>
            </a:r>
            <a:r>
              <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Nomenclature</a:t>
            </a:r>
            <a:endPar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a:p>
            <a:pPr marL="12700" marR="0" defTabSz="914400">
              <a:spcBef>
                <a:spcPts val="105"/>
              </a:spcBef>
              <a:buClrTx/>
              <a:buSzTx/>
              <a:buFontTx/>
              <a:buNone/>
              <a:defRPr/>
            </a:pPr>
            <a:r>
              <a:rPr kumimoji="0" lang="fr-FR" sz="2800" b="1" kern="1200" cap="none" spc="0" normalizeH="0" baseline="0" noProof="0" dirty="0">
                <a:latin typeface="Arial" panose="020B0604020202020204" pitchFamily="34" charset="0"/>
                <a:ea typeface="MS PGothic" panose="020B0600070205080204" pitchFamily="34" charset="-128"/>
                <a:cs typeface="+mn-cs"/>
              </a:rPr>
              <a:t>Saturated fatty acids   </a:t>
            </a:r>
            <a:r>
              <a:rPr kumimoji="0" lang="fr-FR" sz="2800" b="1" kern="1200" cap="none" spc="0" normalizeH="0" baseline="0" noProof="0" dirty="0" err="1">
                <a:latin typeface="Arial" panose="020B0604020202020204" pitchFamily="34" charset="0"/>
                <a:ea typeface="MS PGothic" panose="020B0600070205080204" pitchFamily="34" charset="-128"/>
                <a:cs typeface="+mn-cs"/>
              </a:rPr>
              <a:t>C</a:t>
            </a:r>
            <a:r>
              <a:rPr kumimoji="0" lang="fr-FR" sz="2800" b="1" kern="1200" cap="none" spc="0" normalizeH="0" baseline="-25000" noProof="0" dirty="0" err="1">
                <a:latin typeface="Arial" panose="020B0604020202020204" pitchFamily="34" charset="0"/>
                <a:ea typeface="MS PGothic" panose="020B0600070205080204" pitchFamily="34" charset="-128"/>
                <a:cs typeface="+mn-cs"/>
              </a:rPr>
              <a:t>n</a:t>
            </a:r>
            <a:r>
              <a:rPr kumimoji="0" lang="fr-FR" sz="2800" b="1" kern="1200" cap="none" spc="0" normalizeH="0" baseline="-25000" noProof="0" dirty="0">
                <a:latin typeface="Arial" panose="020B0604020202020204" pitchFamily="34" charset="0"/>
                <a:ea typeface="MS PGothic" panose="020B0600070205080204" pitchFamily="34" charset="-128"/>
                <a:cs typeface="+mn-cs"/>
              </a:rPr>
              <a:t> </a:t>
            </a:r>
            <a:r>
              <a:rPr kumimoji="0" lang="fr-FR" sz="2800" b="1" kern="1200" cap="none" spc="0" normalizeH="0" baseline="0" noProof="0" dirty="0">
                <a:latin typeface="Arial" panose="020B0604020202020204" pitchFamily="34" charset="0"/>
                <a:ea typeface="MS PGothic" panose="020B0600070205080204" pitchFamily="34" charset="-128"/>
                <a:cs typeface="+mn-cs"/>
              </a:rPr>
              <a:t>   example : C</a:t>
            </a:r>
            <a:r>
              <a:rPr kumimoji="0" lang="fr-FR" sz="2800" b="1" kern="1200" cap="none" spc="0" normalizeH="0" baseline="-25000" noProof="0" dirty="0">
                <a:latin typeface="Arial" panose="020B0604020202020204" pitchFamily="34" charset="0"/>
                <a:ea typeface="MS PGothic" panose="020B0600070205080204" pitchFamily="34" charset="-128"/>
                <a:cs typeface="+mn-cs"/>
              </a:rPr>
              <a:t>18</a:t>
            </a:r>
            <a:endParaRPr kumimoji="0" lang="fr-FR" sz="2800" kern="1200" cap="none" spc="0" normalizeH="0" baseline="0" noProof="0" dirty="0">
              <a:latin typeface="Arial" panose="020B0604020202020204" pitchFamily="34" charset="0"/>
              <a:ea typeface="MS PGothic" panose="020B0600070205080204" pitchFamily="34" charset="-128"/>
              <a:cs typeface="+mn-cs"/>
            </a:endParaRPr>
          </a:p>
          <a:p>
            <a:pPr marL="12700" marR="0" defTabSz="914400">
              <a:spcBef>
                <a:spcPts val="105"/>
              </a:spcBef>
              <a:buClrTx/>
              <a:buSzTx/>
              <a:buFontTx/>
              <a:buNone/>
              <a:defRPr/>
            </a:pPr>
            <a:endParaRPr kumimoji="0" lang="fr-FR" sz="2800" kern="1200" cap="none" spc="0" normalizeH="0" baseline="0" noProof="0" dirty="0">
              <a:latin typeface="Arial" panose="020B0604020202020204" pitchFamily="34" charset="0"/>
              <a:ea typeface="MS PGothic" panose="020B0600070205080204" pitchFamily="34" charset="-128"/>
              <a:cs typeface="+mn-cs"/>
            </a:endParaRPr>
          </a:p>
          <a:p>
            <a:pPr marL="12700" marR="0" defTabSz="914400">
              <a:spcBef>
                <a:spcPts val="105"/>
              </a:spcBef>
              <a:buClrTx/>
              <a:buSzTx/>
              <a:buFontTx/>
              <a:buNone/>
              <a:defRPr/>
            </a:pPr>
            <a:endParaRPr kumimoji="0" lang="fr-FR" b="1" kern="1200" cap="none" spc="0" normalizeH="0" baseline="0" noProof="0" dirty="0">
              <a:effectLst>
                <a:outerShdw blurRad="38100" dist="38100" dir="2700000" algn="tl">
                  <a:srgbClr val="000000"/>
                </a:outerShdw>
              </a:effectLst>
              <a:latin typeface="+mn-lt"/>
              <a:ea typeface="+mn-ea"/>
              <a:cs typeface="MS PGothic" panose="020B0600070205080204" pitchFamily="34" charset="-128"/>
            </a:endParaRPr>
          </a:p>
        </p:txBody>
      </p:sp>
      <p:sp>
        <p:nvSpPr>
          <p:cNvPr id="15" name="object 7"/>
          <p:cNvSpPr txBox="1"/>
          <p:nvPr/>
        </p:nvSpPr>
        <p:spPr>
          <a:xfrm>
            <a:off x="546100" y="4322763"/>
            <a:ext cx="1773238" cy="443865"/>
          </a:xfrm>
          <a:prstGeom prst="rect">
            <a:avLst/>
          </a:prstGeom>
        </p:spPr>
        <p:txBody>
          <a:bodyPr lIns="0" tIns="13335" rIns="0" bIns="0">
            <a:spAutoFit/>
          </a:bodyPr>
          <a:lstStyle/>
          <a:p>
            <a:pPr marL="12700" marR="0" defTabSz="914400">
              <a:spcBef>
                <a:spcPts val="105"/>
              </a:spcBef>
              <a:buClrTx/>
              <a:buSzTx/>
              <a:buFontTx/>
              <a:buNone/>
              <a:defRPr/>
            </a:pPr>
            <a:r>
              <a:rPr kumimoji="0" sz="2250" kern="1200" cap="none" spc="-5" normalizeH="0" baseline="0" noProof="0">
                <a:solidFill>
                  <a:srgbClr val="00FF00"/>
                </a:solidFill>
                <a:latin typeface="Wingdings 2" panose="05020102010507070707"/>
                <a:ea typeface="MS PGothic" panose="020B0600070205080204" pitchFamily="34" charset="-128"/>
                <a:cs typeface="Wingdings 2" panose="05020102010507070707"/>
              </a:rPr>
              <a:t></a:t>
            </a:r>
            <a:r>
              <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Example</a:t>
            </a:r>
            <a:endPar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p:txBody>
      </p:sp>
      <p:sp>
        <p:nvSpPr>
          <p:cNvPr id="11269" name="object 8"/>
          <p:cNvSpPr/>
          <p:nvPr/>
        </p:nvSpPr>
        <p:spPr>
          <a:xfrm>
            <a:off x="660400" y="2882900"/>
            <a:ext cx="7353935" cy="144018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11270" name="object 10"/>
          <p:cNvSpPr/>
          <p:nvPr/>
        </p:nvSpPr>
        <p:spPr>
          <a:xfrm>
            <a:off x="660400" y="609600"/>
            <a:ext cx="7353935" cy="1297305"/>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
        <p:nvSpPr>
          <p:cNvPr id="11271" name="object 11"/>
          <p:cNvSpPr/>
          <p:nvPr/>
        </p:nvSpPr>
        <p:spPr>
          <a:xfrm>
            <a:off x="635" y="5003800"/>
            <a:ext cx="9143365" cy="1868170"/>
          </a:xfrm>
          <a:prstGeom prst="rect">
            <a:avLst/>
          </a:prstGeom>
          <a:blipFill rotWithShape="1">
            <a:blip r:embed="rId3"/>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TABLE_ENDDRAG_ORIGIN_RECT" val="719*289"/>
  <p:tag name="TABLE_ENDDRAG_RECT" val="0*199*720*289"/>
</p:tagLst>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8888</Words>
  <Application>WPS Presentation</Application>
  <PresentationFormat>Affichage à l'écran (4:3)</PresentationFormat>
  <Paragraphs>347</Paragraphs>
  <Slides>44</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7</vt:i4>
      </vt:variant>
      <vt:variant>
        <vt:lpstr>幻灯片标题</vt:lpstr>
      </vt:variant>
      <vt:variant>
        <vt:i4>44</vt:i4>
      </vt:variant>
    </vt:vector>
  </HeadingPairs>
  <TitlesOfParts>
    <vt:vector size="66" baseType="lpstr">
      <vt:lpstr>Arial</vt:lpstr>
      <vt:lpstr>SimSun</vt:lpstr>
      <vt:lpstr>Wingdings</vt:lpstr>
      <vt:lpstr>MS PGothic</vt:lpstr>
      <vt:lpstr>Franklin Gothic Demi</vt:lpstr>
      <vt:lpstr>Wingdings</vt:lpstr>
      <vt:lpstr>Wingdings 2</vt:lpstr>
      <vt:lpstr>Times New Roman</vt:lpstr>
      <vt:lpstr>Comic Sans MS</vt:lpstr>
      <vt:lpstr>Wingdings 2</vt:lpstr>
      <vt:lpstr>Times New Roman</vt:lpstr>
      <vt:lpstr>Microsoft YaHei</vt:lpstr>
      <vt:lpstr>Arial Unicode MS</vt:lpstr>
      <vt:lpstr>Arial</vt:lpstr>
      <vt:lpstr>Rayon</vt:lpstr>
      <vt:lpstr>Paint.Picture</vt:lpstr>
      <vt:lpstr>Paint.Picture</vt:lpstr>
      <vt:lpstr>Paint.Picture</vt:lpstr>
      <vt:lpstr>Paint.Picture</vt:lpstr>
      <vt:lpstr>Paint.Picture</vt:lpstr>
      <vt:lpstr>Paint.Picture</vt:lpstr>
      <vt:lpstr>Paint.Picture</vt:lpstr>
      <vt:lpstr>3. Structure and Physicochemical Properties of Lipids</vt:lpstr>
      <vt:lpstr>PowerPoint 演示文稿</vt:lpstr>
      <vt:lpstr>I. General Characteristics of Lipids</vt:lpstr>
      <vt:lpstr>PowerPoint 演示文稿</vt:lpstr>
      <vt:lpstr>PowerPoint 演示文稿</vt:lpstr>
      <vt:lpstr>II. Fatty Acids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 fatty acids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 Simple lipids</vt:lpstr>
      <vt:lpstr>PowerPoint 演示文稿</vt:lpstr>
      <vt:lpstr>PowerPoint 演示文稿</vt:lpstr>
      <vt:lpstr>2.2. Simple lipids</vt:lpstr>
      <vt:lpstr>PowerPoint 演示文稿</vt:lpstr>
      <vt:lpstr>2.2. Simple lipids</vt:lpstr>
      <vt:lpstr>PowerPoint 演示文稿</vt:lpstr>
      <vt:lpstr>2.2. Simple lipids</vt:lpstr>
      <vt:lpstr>PowerPoint 演示文稿</vt:lpstr>
      <vt:lpstr>2.3. Complex Lipids</vt:lpstr>
      <vt:lpstr>PowerPoint 演示文稿</vt:lpstr>
      <vt:lpstr>2.3. Complex Lipids</vt:lpstr>
      <vt:lpstr>PowerPoint 演示文稿</vt:lpstr>
      <vt:lpstr>PowerPoint 演示文稿</vt:lpstr>
      <vt:lpstr>2.3. Complex Lipids</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DELL</cp:lastModifiedBy>
  <cp:revision>175</cp:revision>
  <dcterms:created xsi:type="dcterms:W3CDTF">2011-01-20T13:58:00Z</dcterms:created>
  <dcterms:modified xsi:type="dcterms:W3CDTF">2025-01-18T20:49:34Z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10C5E627306F4A2A83D4056FB45AAA92_12</vt:lpwstr>
  </property>
  <property fmtid="{D5CDD505-2E9C-101B-9397-08002B2CF9AE}" pid="3" name="KSOProductBuildVer">
    <vt:lpwstr>1036-12.2.0.19805</vt:lpwstr>
  </property>
</Properties>
</file>