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IBM Plex Sans Medium" panose="020B0603050203000203" pitchFamily="34" charset="0"/>
      <p:regular r:id="rId11"/>
    </p:embeddedFont>
    <p:embeddedFont>
      <p:font typeface="Roboto" panose="02000000000000000000" pitchFamily="2" charset="0"/>
      <p:regular r:id="rId1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35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4067503" y="942262"/>
            <a:ext cx="9769107" cy="1451609"/>
          </a:xfrm>
          <a:prstGeom prst="rect">
            <a:avLst/>
          </a:prstGeom>
          <a:noFill/>
          <a:ln/>
        </p:spPr>
        <p:txBody>
          <a:bodyPr wrap="none" lIns="0" tIns="0" rIns="0" bIns="0" rtlCol="0" anchor="t"/>
          <a:lstStyle/>
          <a:p>
            <a:pPr marL="0" indent="0" algn="r" rtl="1">
              <a:lnSpc>
                <a:spcPts val="5550"/>
              </a:lnSpc>
              <a:buNone/>
            </a:pPr>
            <a:r>
              <a:rPr lang="ar-DZ" sz="4450" dirty="0">
                <a:solidFill>
                  <a:schemeClr val="bg1"/>
                </a:solidFill>
              </a:rPr>
              <a:t>محاضرة حول الخصائص العلمية للحضارة الإسلامية </a:t>
            </a:r>
            <a:endParaRPr lang="en-US" sz="4450" dirty="0">
              <a:solidFill>
                <a:schemeClr val="bg1"/>
              </a:solidFill>
            </a:endParaRPr>
          </a:p>
        </p:txBody>
      </p:sp>
      <p:sp>
        <p:nvSpPr>
          <p:cNvPr id="4" name="Text 1"/>
          <p:cNvSpPr/>
          <p:nvPr/>
        </p:nvSpPr>
        <p:spPr>
          <a:xfrm>
            <a:off x="6280190" y="2734032"/>
            <a:ext cx="7556421" cy="1451610"/>
          </a:xfrm>
          <a:prstGeom prst="rect">
            <a:avLst/>
          </a:prstGeom>
          <a:noFill/>
          <a:ln/>
        </p:spPr>
        <p:txBody>
          <a:bodyPr wrap="squar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ابتكر المسلمون علوماً جديدة لم تكن معروفة قبلهم وسموها بأسمائها العربية كعلم الكيمياء وعلم الجبر وعلم المثلثات. ومن مطالعاتنا للتراث العلمي الإسلامي نجد أن علماء المسلمين قد ابتكروا المنهج العلمي في البحث والكتابة الذي يعتمد على التجربة والمشاهدة والاستنتاج.</a:t>
            </a:r>
            <a:endParaRPr lang="en-US" sz="1750" dirty="0"/>
          </a:p>
        </p:txBody>
      </p:sp>
      <p:sp>
        <p:nvSpPr>
          <p:cNvPr id="5" name="Text 2"/>
          <p:cNvSpPr/>
          <p:nvPr/>
        </p:nvSpPr>
        <p:spPr>
          <a:xfrm>
            <a:off x="6280190" y="4440793"/>
            <a:ext cx="7556421" cy="1451610"/>
          </a:xfrm>
          <a:prstGeom prst="rect">
            <a:avLst/>
          </a:prstGeom>
          <a:noFill/>
          <a:ln/>
        </p:spPr>
        <p:txBody>
          <a:bodyPr wrap="squar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أدخل العلماء المسلمون الرسوم التوضيحية في الكتب العلمية ورسوم الآلات والعمليات الجراحية، ورسم الخرائط الجغرافية والفلكية المفصلة. كما ابتدعوا الموسوعات والقواميس العلمية حسب الحروف الأبجدية، وكان لاكتشاف صناعة الورق وانتشار تأليف المخطوطات ونسخها.</a:t>
            </a:r>
            <a:endParaRPr lang="en-US" sz="1750" dirty="0"/>
          </a:p>
        </p:txBody>
      </p:sp>
      <p:sp>
        <p:nvSpPr>
          <p:cNvPr id="6" name="Shape 3"/>
          <p:cNvSpPr/>
          <p:nvPr/>
        </p:nvSpPr>
        <p:spPr>
          <a:xfrm>
            <a:off x="13473708" y="6164461"/>
            <a:ext cx="362903" cy="362903"/>
          </a:xfrm>
          <a:prstGeom prst="roundRect">
            <a:avLst>
              <a:gd name="adj" fmla="val 25194296"/>
            </a:avLst>
          </a:prstGeom>
          <a:noFill/>
          <a:ln w="7620">
            <a:solidFill>
              <a:srgbClr val="4D4D51"/>
            </a:solidFill>
            <a:prstDash val="solid"/>
          </a:ln>
        </p:spPr>
      </p:sp>
      <p:pic>
        <p:nvPicPr>
          <p:cNvPr id="7" name="Image 1" descr="preencoded.png"/>
          <p:cNvPicPr>
            <a:picLocks noChangeAspect="1"/>
          </p:cNvPicPr>
          <p:nvPr/>
        </p:nvPicPr>
        <p:blipFill>
          <a:blip r:embed="rId4"/>
          <a:stretch>
            <a:fillRect/>
          </a:stretch>
        </p:blipFill>
        <p:spPr>
          <a:xfrm>
            <a:off x="13481328" y="6172081"/>
            <a:ext cx="347663" cy="347663"/>
          </a:xfrm>
          <a:prstGeom prst="rect">
            <a:avLst/>
          </a:prstGeom>
        </p:spPr>
      </p:pic>
      <p:sp>
        <p:nvSpPr>
          <p:cNvPr id="8" name="Text 4"/>
          <p:cNvSpPr/>
          <p:nvPr/>
        </p:nvSpPr>
        <p:spPr>
          <a:xfrm>
            <a:off x="10972205" y="6147554"/>
            <a:ext cx="2388156" cy="396835"/>
          </a:xfrm>
          <a:prstGeom prst="rect">
            <a:avLst/>
          </a:prstGeom>
          <a:noFill/>
          <a:ln/>
        </p:spPr>
        <p:txBody>
          <a:bodyPr wrap="none" lIns="0" tIns="0" rIns="0" bIns="0" rtlCol="0" anchor="t"/>
          <a:lstStyle/>
          <a:p>
            <a:pPr marL="0" indent="0" algn="r" rtl="1">
              <a:lnSpc>
                <a:spcPts val="3100"/>
              </a:lnSpc>
              <a:buNone/>
            </a:pPr>
            <a:r>
              <a:rPr lang="en-US" sz="2200" b="1" dirty="0">
                <a:solidFill>
                  <a:srgbClr val="D4D4D1"/>
                </a:solidFill>
                <a:latin typeface="Roboto Bold" pitchFamily="34" charset="0"/>
                <a:ea typeface="Roboto Bold" pitchFamily="34" charset="-122"/>
                <a:cs typeface="Roboto Bold" pitchFamily="34" charset="-120"/>
              </a:rPr>
              <a:t>par Foued Djeddou</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3172"/>
          </a:xfrm>
          <a:prstGeom prst="rect">
            <a:avLst/>
          </a:prstGeom>
        </p:spPr>
      </p:pic>
      <p:sp>
        <p:nvSpPr>
          <p:cNvPr id="3" name="Text 0"/>
          <p:cNvSpPr/>
          <p:nvPr/>
        </p:nvSpPr>
        <p:spPr>
          <a:xfrm>
            <a:off x="6275903" y="620316"/>
            <a:ext cx="7564993" cy="1409700"/>
          </a:xfrm>
          <a:prstGeom prst="rect">
            <a:avLst/>
          </a:prstGeom>
          <a:noFill/>
          <a:ln/>
        </p:spPr>
        <p:txBody>
          <a:bodyPr wrap="square" lIns="0" tIns="0" rIns="0" bIns="0" rtlCol="0" anchor="t"/>
          <a:lstStyle/>
          <a:p>
            <a:pPr marL="0" indent="0" algn="r" rtl="1">
              <a:lnSpc>
                <a:spcPts val="5550"/>
              </a:lnSpc>
              <a:buNone/>
            </a:pPr>
            <a:r>
              <a:rPr lang="ar-DZ" sz="4400" dirty="0">
                <a:solidFill>
                  <a:srgbClr val="F3F3F2"/>
                </a:solidFill>
                <a:latin typeface="IBM Plex Sans Medium" pitchFamily="34" charset="0"/>
              </a:rPr>
              <a:t>الكتب والترجمة</a:t>
            </a:r>
            <a:endParaRPr lang="en-US" sz="4400" dirty="0"/>
          </a:p>
        </p:txBody>
      </p:sp>
      <p:sp>
        <p:nvSpPr>
          <p:cNvPr id="4" name="Shape 1"/>
          <p:cNvSpPr/>
          <p:nvPr/>
        </p:nvSpPr>
        <p:spPr>
          <a:xfrm>
            <a:off x="10171152" y="2368272"/>
            <a:ext cx="3669744" cy="2021681"/>
          </a:xfrm>
          <a:prstGeom prst="roundRect">
            <a:avLst>
              <a:gd name="adj" fmla="val 1674"/>
            </a:avLst>
          </a:prstGeom>
          <a:solidFill>
            <a:srgbClr val="484B51"/>
          </a:solidFill>
          <a:ln/>
        </p:spPr>
        <p:txBody>
          <a:bodyPr/>
          <a:lstStyle/>
          <a:p>
            <a:endParaRPr lang="fr-FR" dirty="0"/>
          </a:p>
        </p:txBody>
      </p:sp>
      <p:sp>
        <p:nvSpPr>
          <p:cNvPr id="5" name="Text 2"/>
          <p:cNvSpPr/>
          <p:nvPr/>
        </p:nvSpPr>
        <p:spPr>
          <a:xfrm>
            <a:off x="10795754" y="2593777"/>
            <a:ext cx="2819638" cy="352425"/>
          </a:xfrm>
          <a:prstGeom prst="rect">
            <a:avLst/>
          </a:prstGeom>
          <a:noFill/>
          <a:ln/>
        </p:spPr>
        <p:txBody>
          <a:bodyPr wrap="none" lIns="0" tIns="0" rIns="0" bIns="0" rtlCol="0" anchor="t"/>
          <a:lstStyle/>
          <a:p>
            <a:pPr marL="0" indent="0" algn="r" rtl="1">
              <a:lnSpc>
                <a:spcPts val="2750"/>
              </a:lnSpc>
              <a:buNone/>
            </a:pPr>
            <a:r>
              <a:rPr lang="ar-DZ" sz="2200" dirty="0">
                <a:solidFill>
                  <a:srgbClr val="D4D4D1"/>
                </a:solidFill>
                <a:latin typeface="IBM Plex Sans Medium" pitchFamily="34" charset="0"/>
              </a:rPr>
              <a:t>المكتبات</a:t>
            </a:r>
            <a:endParaRPr lang="en-US" sz="2200" dirty="0"/>
          </a:p>
        </p:txBody>
      </p:sp>
      <p:sp>
        <p:nvSpPr>
          <p:cNvPr id="6" name="Text 3"/>
          <p:cNvSpPr/>
          <p:nvPr/>
        </p:nvSpPr>
        <p:spPr>
          <a:xfrm>
            <a:off x="10396657" y="3081457"/>
            <a:ext cx="3218736" cy="1082993"/>
          </a:xfrm>
          <a:prstGeom prst="rect">
            <a:avLst/>
          </a:prstGeom>
          <a:noFill/>
          <a:ln/>
        </p:spPr>
        <p:txBody>
          <a:bodyPr wrap="square" lIns="0" tIns="0" rIns="0" bIns="0" rtlCol="0" anchor="t"/>
          <a:lstStyle/>
          <a:p>
            <a:pPr marL="0" indent="0" algn="r" rtl="1">
              <a:lnSpc>
                <a:spcPts val="2800"/>
              </a:lnSpc>
              <a:buNone/>
            </a:pPr>
            <a:r>
              <a:rPr lang="en-US" sz="1750" dirty="0">
                <a:solidFill>
                  <a:srgbClr val="D4D4D1"/>
                </a:solidFill>
                <a:latin typeface="Roboto" pitchFamily="34" charset="0"/>
                <a:ea typeface="Roboto" pitchFamily="34" charset="-122"/>
                <a:cs typeface="Roboto" pitchFamily="34" charset="-120"/>
              </a:rPr>
              <a:t>كان في المكتبة الرئيسية جهاز خاص بالترجمة لنقل العلوم من مختلف اللغات إلى العربية</a:t>
            </a:r>
            <a:endParaRPr lang="en-US" sz="1750" dirty="0"/>
          </a:p>
        </p:txBody>
      </p:sp>
      <p:sp>
        <p:nvSpPr>
          <p:cNvPr id="7" name="Shape 4"/>
          <p:cNvSpPr/>
          <p:nvPr/>
        </p:nvSpPr>
        <p:spPr>
          <a:xfrm>
            <a:off x="6275903" y="2368272"/>
            <a:ext cx="3669744" cy="2021681"/>
          </a:xfrm>
          <a:prstGeom prst="roundRect">
            <a:avLst>
              <a:gd name="adj" fmla="val 1674"/>
            </a:avLst>
          </a:prstGeom>
          <a:solidFill>
            <a:srgbClr val="484B51"/>
          </a:solidFill>
          <a:ln/>
        </p:spPr>
      </p:sp>
      <p:sp>
        <p:nvSpPr>
          <p:cNvPr id="8" name="Text 5"/>
          <p:cNvSpPr/>
          <p:nvPr/>
        </p:nvSpPr>
        <p:spPr>
          <a:xfrm>
            <a:off x="6900505" y="2593777"/>
            <a:ext cx="2819638" cy="352425"/>
          </a:xfrm>
          <a:prstGeom prst="rect">
            <a:avLst/>
          </a:prstGeom>
          <a:noFill/>
          <a:ln/>
        </p:spPr>
        <p:txBody>
          <a:bodyPr wrap="none" lIns="0" tIns="0" rIns="0" bIns="0" rtlCol="0" anchor="t"/>
          <a:lstStyle/>
          <a:p>
            <a:pPr marL="0" indent="0" algn="r" rtl="1">
              <a:lnSpc>
                <a:spcPts val="2750"/>
              </a:lnSpc>
              <a:buNone/>
            </a:pPr>
            <a:r>
              <a:rPr lang="ar-DZ" sz="2200" dirty="0">
                <a:solidFill>
                  <a:srgbClr val="D4D4D1"/>
                </a:solidFill>
                <a:latin typeface="IBM Plex Sans Medium" pitchFamily="34" charset="0"/>
              </a:rPr>
              <a:t>مراكز النسخ</a:t>
            </a:r>
            <a:endParaRPr lang="en-US" sz="2200" dirty="0"/>
          </a:p>
        </p:txBody>
      </p:sp>
      <p:sp>
        <p:nvSpPr>
          <p:cNvPr id="9" name="Text 6"/>
          <p:cNvSpPr/>
          <p:nvPr/>
        </p:nvSpPr>
        <p:spPr>
          <a:xfrm>
            <a:off x="6501408" y="3081457"/>
            <a:ext cx="3218736" cy="1082993"/>
          </a:xfrm>
          <a:prstGeom prst="rect">
            <a:avLst/>
          </a:prstGeom>
          <a:noFill/>
          <a:ln/>
        </p:spPr>
        <p:txBody>
          <a:bodyPr wrap="square" lIns="0" tIns="0" rIns="0" bIns="0" rtlCol="0" anchor="t"/>
          <a:lstStyle/>
          <a:p>
            <a:pPr marL="0" indent="0" algn="r" rtl="1">
              <a:lnSpc>
                <a:spcPts val="2800"/>
              </a:lnSpc>
              <a:buNone/>
            </a:pPr>
            <a:r>
              <a:rPr lang="en-US" sz="1750" dirty="0">
                <a:solidFill>
                  <a:srgbClr val="D4D4D1"/>
                </a:solidFill>
                <a:latin typeface="Roboto" pitchFamily="34" charset="0"/>
                <a:ea typeface="Roboto" pitchFamily="34" charset="-122"/>
                <a:cs typeface="Roboto" pitchFamily="34" charset="-120"/>
              </a:rPr>
              <a:t>تضمنت المكتبات جهازاً خاصاً بالنسخ والنقل للحفاظ على المعرفة ونشرها</a:t>
            </a:r>
            <a:endParaRPr lang="en-US" sz="1750" dirty="0"/>
          </a:p>
        </p:txBody>
      </p:sp>
      <p:sp>
        <p:nvSpPr>
          <p:cNvPr id="10" name="Shape 7"/>
          <p:cNvSpPr/>
          <p:nvPr/>
        </p:nvSpPr>
        <p:spPr>
          <a:xfrm>
            <a:off x="6275903" y="4615458"/>
            <a:ext cx="7564993" cy="1660684"/>
          </a:xfrm>
          <a:prstGeom prst="roundRect">
            <a:avLst>
              <a:gd name="adj" fmla="val 2037"/>
            </a:avLst>
          </a:prstGeom>
          <a:solidFill>
            <a:srgbClr val="484B51"/>
          </a:solidFill>
          <a:ln/>
        </p:spPr>
      </p:sp>
      <p:sp>
        <p:nvSpPr>
          <p:cNvPr id="11" name="Text 8"/>
          <p:cNvSpPr/>
          <p:nvPr/>
        </p:nvSpPr>
        <p:spPr>
          <a:xfrm>
            <a:off x="10795754" y="4840962"/>
            <a:ext cx="2819638" cy="352425"/>
          </a:xfrm>
          <a:prstGeom prst="rect">
            <a:avLst/>
          </a:prstGeom>
          <a:noFill/>
          <a:ln/>
        </p:spPr>
        <p:txBody>
          <a:bodyPr wrap="none" lIns="0" tIns="0" rIns="0" bIns="0" rtlCol="0" anchor="t"/>
          <a:lstStyle/>
          <a:p>
            <a:pPr marL="0" indent="0" algn="r" rtl="1">
              <a:lnSpc>
                <a:spcPts val="2750"/>
              </a:lnSpc>
              <a:buNone/>
            </a:pPr>
            <a:r>
              <a:rPr lang="ar-DZ" sz="2200" dirty="0"/>
              <a:t>مراكز الكتب</a:t>
            </a:r>
            <a:endParaRPr lang="en-US" sz="2200" dirty="0"/>
          </a:p>
        </p:txBody>
      </p:sp>
      <p:sp>
        <p:nvSpPr>
          <p:cNvPr id="12" name="Text 9"/>
          <p:cNvSpPr/>
          <p:nvPr/>
        </p:nvSpPr>
        <p:spPr>
          <a:xfrm>
            <a:off x="6501408" y="5328642"/>
            <a:ext cx="7113984" cy="721995"/>
          </a:xfrm>
          <a:prstGeom prst="rect">
            <a:avLst/>
          </a:prstGeom>
          <a:noFill/>
          <a:ln/>
        </p:spPr>
        <p:txBody>
          <a:bodyPr wrap="square" lIns="0" tIns="0" rIns="0" bIns="0" rtlCol="0" anchor="t"/>
          <a:lstStyle/>
          <a:p>
            <a:pPr marL="0" indent="0" algn="r" rtl="1">
              <a:lnSpc>
                <a:spcPts val="2800"/>
              </a:lnSpc>
              <a:buNone/>
            </a:pPr>
            <a:r>
              <a:rPr lang="en-US" sz="1750" dirty="0">
                <a:solidFill>
                  <a:srgbClr val="D4D4D1"/>
                </a:solidFill>
                <a:latin typeface="Roboto" pitchFamily="34" charset="0"/>
                <a:ea typeface="Roboto" pitchFamily="34" charset="-122"/>
                <a:cs typeface="Roboto" pitchFamily="34" charset="-120"/>
              </a:rPr>
              <a:t>لم تكن المكتبات مجرد أماكن لحفظ الكتب، بل كانت تتولى أيضاً مهمة توزيع المعرفة</a:t>
            </a:r>
            <a:endParaRPr lang="en-US" sz="1750" dirty="0"/>
          </a:p>
        </p:txBody>
      </p:sp>
      <p:sp>
        <p:nvSpPr>
          <p:cNvPr id="13" name="Text 10"/>
          <p:cNvSpPr/>
          <p:nvPr/>
        </p:nvSpPr>
        <p:spPr>
          <a:xfrm>
            <a:off x="6275903" y="6529864"/>
            <a:ext cx="7564993" cy="1082993"/>
          </a:xfrm>
          <a:prstGeom prst="rect">
            <a:avLst/>
          </a:prstGeom>
          <a:noFill/>
          <a:ln/>
        </p:spPr>
        <p:txBody>
          <a:bodyPr wrap="square" lIns="0" tIns="0" rIns="0" bIns="0" rtlCol="0" anchor="t"/>
          <a:lstStyle/>
          <a:p>
            <a:pPr marL="0" indent="0" algn="r" rtl="1">
              <a:lnSpc>
                <a:spcPts val="2800"/>
              </a:lnSpc>
              <a:buNone/>
            </a:pPr>
            <a:r>
              <a:rPr lang="en-US" sz="1750" dirty="0">
                <a:solidFill>
                  <a:srgbClr val="D4D4D1"/>
                </a:solidFill>
                <a:latin typeface="Roboto" pitchFamily="34" charset="0"/>
                <a:ea typeface="Roboto" pitchFamily="34" charset="-122"/>
                <a:cs typeface="Roboto" pitchFamily="34" charset="-120"/>
              </a:rPr>
              <a:t>تنوعت المخطوطات العربية بين مترجم ومؤلف، وكانت المكتبات الإسلامية أكثر من مجرد أماكن لحفظ الكتب. لقد كانت مراكز علمية متكاملة تجمع بين الترجمة والنسخ والحفظ والتوزيع، مما ساهم في نشر المعرفة في جميع أنحاء العالم الإسلامي وخارجه.</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485817" y="760571"/>
            <a:ext cx="6350794" cy="708779"/>
          </a:xfrm>
          <a:prstGeom prst="rect">
            <a:avLst/>
          </a:prstGeom>
          <a:noFill/>
          <a:ln/>
        </p:spPr>
        <p:txBody>
          <a:bodyPr wrap="none" lIns="0" tIns="0" rIns="0" bIns="0" rtlCol="0" anchor="t"/>
          <a:lstStyle/>
          <a:p>
            <a:pPr marL="0" indent="0" algn="r" rtl="1">
              <a:lnSpc>
                <a:spcPts val="5550"/>
              </a:lnSpc>
              <a:buNone/>
            </a:pPr>
            <a:r>
              <a:rPr lang="ar-DZ" sz="4450" dirty="0">
                <a:solidFill>
                  <a:srgbClr val="F3F3F2"/>
                </a:solidFill>
                <a:latin typeface="IBM Plex Sans Medium" pitchFamily="34" charset="0"/>
              </a:rPr>
              <a:t>المنهج العلمي عند المسلمين </a:t>
            </a:r>
            <a:endParaRPr lang="en-US" sz="4450" dirty="0"/>
          </a:p>
        </p:txBody>
      </p:sp>
      <p:sp>
        <p:nvSpPr>
          <p:cNvPr id="3" name="Text 1"/>
          <p:cNvSpPr/>
          <p:nvPr/>
        </p:nvSpPr>
        <p:spPr>
          <a:xfrm>
            <a:off x="9937790" y="2552462"/>
            <a:ext cx="2835235" cy="354330"/>
          </a:xfrm>
          <a:prstGeom prst="rect">
            <a:avLst/>
          </a:prstGeom>
          <a:noFill/>
          <a:ln/>
        </p:spPr>
        <p:txBody>
          <a:bodyPr wrap="none" lIns="0" tIns="0" rIns="0" bIns="0" rtlCol="0" anchor="t"/>
          <a:lstStyle/>
          <a:p>
            <a:pPr marL="0" indent="0" algn="l" rtl="1">
              <a:lnSpc>
                <a:spcPts val="2750"/>
              </a:lnSpc>
              <a:buNone/>
            </a:pPr>
            <a:r>
              <a:rPr lang="ar-DZ" sz="2200" dirty="0">
                <a:solidFill>
                  <a:srgbClr val="D4D4D1"/>
                </a:solidFill>
                <a:latin typeface="IBM Plex Sans Medium" pitchFamily="34" charset="0"/>
              </a:rPr>
              <a:t>الملاحظة</a:t>
            </a:r>
            <a:endParaRPr lang="en-US" sz="2200" dirty="0"/>
          </a:p>
        </p:txBody>
      </p:sp>
      <p:sp>
        <p:nvSpPr>
          <p:cNvPr id="4" name="Text 2"/>
          <p:cNvSpPr/>
          <p:nvPr/>
        </p:nvSpPr>
        <p:spPr>
          <a:xfrm>
            <a:off x="9937790" y="3042880"/>
            <a:ext cx="3898821" cy="362903"/>
          </a:xfrm>
          <a:prstGeom prst="rect">
            <a:avLst/>
          </a:prstGeom>
          <a:noFill/>
          <a:ln/>
        </p:spPr>
        <p:txBody>
          <a:bodyPr wrap="none" lIns="0" tIns="0" rIns="0" bIns="0" rtlCol="0" anchor="t"/>
          <a:lstStyle/>
          <a:p>
            <a:pPr marL="0" indent="0" algn="l" rtl="1">
              <a:lnSpc>
                <a:spcPts val="2850"/>
              </a:lnSpc>
              <a:buNone/>
            </a:pPr>
            <a:r>
              <a:rPr lang="en-US" sz="1750" dirty="0">
                <a:solidFill>
                  <a:srgbClr val="D4D4D1"/>
                </a:solidFill>
                <a:latin typeface="Roboto" pitchFamily="34" charset="0"/>
                <a:ea typeface="Roboto" pitchFamily="34" charset="-122"/>
                <a:cs typeface="Roboto" pitchFamily="34" charset="-120"/>
              </a:rPr>
              <a:t>الملاحظة الدقيقة للظواهر الطبيعية</a:t>
            </a:r>
            <a:endParaRPr lang="en-US" sz="1750" dirty="0"/>
          </a:p>
        </p:txBody>
      </p:sp>
      <p:pic>
        <p:nvPicPr>
          <p:cNvPr id="5" name="Image 0" descr="preencoded.png"/>
          <p:cNvPicPr>
            <a:picLocks noChangeAspect="1"/>
          </p:cNvPicPr>
          <p:nvPr/>
        </p:nvPicPr>
        <p:blipFill>
          <a:blip r:embed="rId3"/>
          <a:stretch>
            <a:fillRect/>
          </a:stretch>
        </p:blipFill>
        <p:spPr>
          <a:xfrm>
            <a:off x="5032653" y="1922978"/>
            <a:ext cx="4564975" cy="4564975"/>
          </a:xfrm>
          <a:prstGeom prst="rect">
            <a:avLst/>
          </a:prstGeom>
        </p:spPr>
      </p:pic>
      <p:pic>
        <p:nvPicPr>
          <p:cNvPr id="6" name="Image 1" descr="preencoded.png"/>
          <p:cNvPicPr>
            <a:picLocks noChangeAspect="1"/>
          </p:cNvPicPr>
          <p:nvPr/>
        </p:nvPicPr>
        <p:blipFill>
          <a:blip r:embed="rId4"/>
          <a:stretch>
            <a:fillRect/>
          </a:stretch>
        </p:blipFill>
        <p:spPr>
          <a:xfrm>
            <a:off x="8064103" y="2686050"/>
            <a:ext cx="339328" cy="424220"/>
          </a:xfrm>
          <a:prstGeom prst="rect">
            <a:avLst/>
          </a:prstGeom>
        </p:spPr>
      </p:pic>
      <p:sp>
        <p:nvSpPr>
          <p:cNvPr id="7" name="Text 3"/>
          <p:cNvSpPr/>
          <p:nvPr/>
        </p:nvSpPr>
        <p:spPr>
          <a:xfrm>
            <a:off x="1857256" y="2552462"/>
            <a:ext cx="2835235" cy="354330"/>
          </a:xfrm>
          <a:prstGeom prst="rect">
            <a:avLst/>
          </a:prstGeom>
          <a:noFill/>
          <a:ln/>
        </p:spPr>
        <p:txBody>
          <a:bodyPr wrap="none" lIns="0" tIns="0" rIns="0" bIns="0" rtlCol="0" anchor="t"/>
          <a:lstStyle/>
          <a:p>
            <a:pPr marL="0" indent="0" algn="r" rtl="1">
              <a:lnSpc>
                <a:spcPts val="2750"/>
              </a:lnSpc>
              <a:buNone/>
            </a:pPr>
            <a:r>
              <a:rPr lang="ar-DZ" sz="2200" dirty="0">
                <a:solidFill>
                  <a:schemeClr val="bg1"/>
                </a:solidFill>
              </a:rPr>
              <a:t>التجربة</a:t>
            </a:r>
            <a:endParaRPr lang="en-US" sz="2200" dirty="0">
              <a:solidFill>
                <a:schemeClr val="bg1"/>
              </a:solidFill>
            </a:endParaRPr>
          </a:p>
        </p:txBody>
      </p:sp>
      <p:sp>
        <p:nvSpPr>
          <p:cNvPr id="8" name="Text 4"/>
          <p:cNvSpPr/>
          <p:nvPr/>
        </p:nvSpPr>
        <p:spPr>
          <a:xfrm>
            <a:off x="793790" y="3042880"/>
            <a:ext cx="3898702" cy="362903"/>
          </a:xfrm>
          <a:prstGeom prst="rect">
            <a:avLst/>
          </a:prstGeom>
          <a:noFill/>
          <a:ln/>
        </p:spPr>
        <p:txBody>
          <a:bodyPr wrap="non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اختبار الفرضيات بطرق علمية منظمة</a:t>
            </a:r>
            <a:endParaRPr lang="en-US" sz="1750" dirty="0"/>
          </a:p>
        </p:txBody>
      </p:sp>
      <p:pic>
        <p:nvPicPr>
          <p:cNvPr id="9" name="Image 2" descr="preencoded.png"/>
          <p:cNvPicPr>
            <a:picLocks noChangeAspect="1"/>
          </p:cNvPicPr>
          <p:nvPr/>
        </p:nvPicPr>
        <p:blipFill>
          <a:blip r:embed="rId5"/>
          <a:stretch>
            <a:fillRect/>
          </a:stretch>
        </p:blipFill>
        <p:spPr>
          <a:xfrm>
            <a:off x="5032653" y="1922978"/>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5838230" y="3074551"/>
            <a:ext cx="339328" cy="424220"/>
          </a:xfrm>
          <a:prstGeom prst="rect">
            <a:avLst/>
          </a:prstGeom>
        </p:spPr>
      </p:pic>
      <p:sp>
        <p:nvSpPr>
          <p:cNvPr id="11" name="Text 5"/>
          <p:cNvSpPr/>
          <p:nvPr/>
        </p:nvSpPr>
        <p:spPr>
          <a:xfrm>
            <a:off x="1857256" y="5005030"/>
            <a:ext cx="2835235" cy="354330"/>
          </a:xfrm>
          <a:prstGeom prst="rect">
            <a:avLst/>
          </a:prstGeom>
          <a:noFill/>
          <a:ln/>
        </p:spPr>
        <p:txBody>
          <a:bodyPr wrap="none" lIns="0" tIns="0" rIns="0" bIns="0" rtlCol="0" anchor="t"/>
          <a:lstStyle/>
          <a:p>
            <a:pPr marL="0" indent="0" algn="r" rtl="1">
              <a:lnSpc>
                <a:spcPts val="2750"/>
              </a:lnSpc>
              <a:buNone/>
            </a:pPr>
            <a:r>
              <a:rPr lang="ar-DZ" sz="2200" dirty="0">
                <a:solidFill>
                  <a:schemeClr val="bg1"/>
                </a:solidFill>
              </a:rPr>
              <a:t>الاستنتاج</a:t>
            </a:r>
            <a:endParaRPr lang="en-US" sz="2200" dirty="0">
              <a:solidFill>
                <a:schemeClr val="bg1"/>
              </a:solidFill>
            </a:endParaRPr>
          </a:p>
        </p:txBody>
      </p:sp>
      <p:sp>
        <p:nvSpPr>
          <p:cNvPr id="12" name="Text 6"/>
          <p:cNvSpPr/>
          <p:nvPr/>
        </p:nvSpPr>
        <p:spPr>
          <a:xfrm>
            <a:off x="793790" y="5495449"/>
            <a:ext cx="3898702" cy="362903"/>
          </a:xfrm>
          <a:prstGeom prst="rect">
            <a:avLst/>
          </a:prstGeom>
          <a:noFill/>
          <a:ln/>
        </p:spPr>
        <p:txBody>
          <a:bodyPr wrap="non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استخلاص النتائج والقوانين العلمية</a:t>
            </a:r>
            <a:endParaRPr lang="en-US" sz="1750" dirty="0"/>
          </a:p>
        </p:txBody>
      </p:sp>
      <p:pic>
        <p:nvPicPr>
          <p:cNvPr id="13" name="Image 4" descr="preencoded.png"/>
          <p:cNvPicPr>
            <a:picLocks noChangeAspect="1"/>
          </p:cNvPicPr>
          <p:nvPr/>
        </p:nvPicPr>
        <p:blipFill>
          <a:blip r:embed="rId7"/>
          <a:stretch>
            <a:fillRect/>
          </a:stretch>
        </p:blipFill>
        <p:spPr>
          <a:xfrm>
            <a:off x="5032653" y="1922978"/>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6226731" y="5300424"/>
            <a:ext cx="339328" cy="424220"/>
          </a:xfrm>
          <a:prstGeom prst="rect">
            <a:avLst/>
          </a:prstGeom>
        </p:spPr>
      </p:pic>
      <p:sp>
        <p:nvSpPr>
          <p:cNvPr id="15" name="Text 7"/>
          <p:cNvSpPr/>
          <p:nvPr/>
        </p:nvSpPr>
        <p:spPr>
          <a:xfrm>
            <a:off x="9937790" y="5005030"/>
            <a:ext cx="2835235" cy="354330"/>
          </a:xfrm>
          <a:prstGeom prst="rect">
            <a:avLst/>
          </a:prstGeom>
          <a:noFill/>
          <a:ln/>
        </p:spPr>
        <p:txBody>
          <a:bodyPr wrap="none" lIns="0" tIns="0" rIns="0" bIns="0" rtlCol="0" anchor="t"/>
          <a:lstStyle/>
          <a:p>
            <a:pPr marL="0" indent="0" algn="l" rtl="1">
              <a:lnSpc>
                <a:spcPts val="2750"/>
              </a:lnSpc>
              <a:buNone/>
            </a:pPr>
            <a:r>
              <a:rPr lang="ar-DZ" sz="2200" dirty="0">
                <a:solidFill>
                  <a:srgbClr val="D4D4D1"/>
                </a:solidFill>
                <a:latin typeface="IBM Plex Sans Medium" pitchFamily="34" charset="0"/>
              </a:rPr>
              <a:t>التحقيق</a:t>
            </a:r>
            <a:endParaRPr lang="en-US" sz="2200" dirty="0"/>
          </a:p>
        </p:txBody>
      </p:sp>
      <p:sp>
        <p:nvSpPr>
          <p:cNvPr id="16" name="Text 8"/>
          <p:cNvSpPr/>
          <p:nvPr/>
        </p:nvSpPr>
        <p:spPr>
          <a:xfrm>
            <a:off x="9937790" y="5495449"/>
            <a:ext cx="3898821" cy="362903"/>
          </a:xfrm>
          <a:prstGeom prst="rect">
            <a:avLst/>
          </a:prstGeom>
          <a:noFill/>
          <a:ln/>
        </p:spPr>
        <p:txBody>
          <a:bodyPr wrap="none" lIns="0" tIns="0" rIns="0" bIns="0" rtlCol="0" anchor="t"/>
          <a:lstStyle/>
          <a:p>
            <a:pPr marL="0" indent="0" algn="l" rtl="1">
              <a:lnSpc>
                <a:spcPts val="2850"/>
              </a:lnSpc>
              <a:buNone/>
            </a:pPr>
            <a:r>
              <a:rPr lang="en-US" sz="1750" dirty="0">
                <a:solidFill>
                  <a:srgbClr val="D4D4D1"/>
                </a:solidFill>
                <a:latin typeface="Roboto" pitchFamily="34" charset="0"/>
                <a:ea typeface="Roboto" pitchFamily="34" charset="-122"/>
                <a:cs typeface="Roboto" pitchFamily="34" charset="-120"/>
              </a:rPr>
              <a:t>تدوين النتائج ونشرها في كتب ومخطوطات</a:t>
            </a:r>
            <a:endParaRPr lang="en-US" sz="1750" dirty="0"/>
          </a:p>
        </p:txBody>
      </p:sp>
      <p:pic>
        <p:nvPicPr>
          <p:cNvPr id="17" name="Image 6" descr="preencoded.png"/>
          <p:cNvPicPr>
            <a:picLocks noChangeAspect="1"/>
          </p:cNvPicPr>
          <p:nvPr/>
        </p:nvPicPr>
        <p:blipFill>
          <a:blip r:embed="rId9"/>
          <a:stretch>
            <a:fillRect/>
          </a:stretch>
        </p:blipFill>
        <p:spPr>
          <a:xfrm>
            <a:off x="5032653" y="1922978"/>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8452604" y="4911923"/>
            <a:ext cx="339328" cy="424220"/>
          </a:xfrm>
          <a:prstGeom prst="rect">
            <a:avLst/>
          </a:prstGeom>
        </p:spPr>
      </p:pic>
      <p:sp>
        <p:nvSpPr>
          <p:cNvPr id="19" name="Text 9"/>
          <p:cNvSpPr/>
          <p:nvPr/>
        </p:nvSpPr>
        <p:spPr>
          <a:xfrm>
            <a:off x="793790" y="6743105"/>
            <a:ext cx="13042821" cy="725805"/>
          </a:xfrm>
          <a:prstGeom prst="rect">
            <a:avLst/>
          </a:prstGeom>
          <a:noFill/>
          <a:ln/>
        </p:spPr>
        <p:txBody>
          <a:bodyPr wrap="squar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ابتكر علماء المسلمين المنهج العلمي في البحث والكتابة، وهو منهج يعتمد على المشاهدة الدقيقة للظواهر الطبيعية، ثم إجراء التجارب المنظمة لاختبار الفرضيات، ومن ثم استخلاص النتائج والقوانين العلمية. وأخيراً توثيق هذه النتائج ونشرها في كتب ومخطوطات علمية مدعمة بالرسوم التوضيحية.</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314"/>
          </a:xfrm>
          <a:prstGeom prst="rect">
            <a:avLst/>
          </a:prstGeom>
        </p:spPr>
      </p:pic>
      <p:sp>
        <p:nvSpPr>
          <p:cNvPr id="3" name="Text 0"/>
          <p:cNvSpPr/>
          <p:nvPr/>
        </p:nvSpPr>
        <p:spPr>
          <a:xfrm>
            <a:off x="8460105" y="552450"/>
            <a:ext cx="5467112" cy="627817"/>
          </a:xfrm>
          <a:prstGeom prst="rect">
            <a:avLst/>
          </a:prstGeom>
          <a:noFill/>
          <a:ln/>
        </p:spPr>
        <p:txBody>
          <a:bodyPr wrap="none" lIns="0" tIns="0" rIns="0" bIns="0" rtlCol="0" anchor="t"/>
          <a:lstStyle/>
          <a:p>
            <a:pPr marL="0" indent="0" algn="r" rtl="1">
              <a:lnSpc>
                <a:spcPts val="4900"/>
              </a:lnSpc>
              <a:buNone/>
            </a:pPr>
            <a:r>
              <a:rPr lang="ar-DZ" sz="3950" dirty="0">
                <a:solidFill>
                  <a:srgbClr val="F3F3F2"/>
                </a:solidFill>
                <a:latin typeface="IBM Plex Sans Medium" pitchFamily="34" charset="0"/>
              </a:rPr>
              <a:t>الطب في الحضارة الاسلامية</a:t>
            </a:r>
            <a:endParaRPr lang="en-US" sz="3950" dirty="0"/>
          </a:p>
        </p:txBody>
      </p:sp>
      <p:sp>
        <p:nvSpPr>
          <p:cNvPr id="4" name="Shape 1"/>
          <p:cNvSpPr/>
          <p:nvPr/>
        </p:nvSpPr>
        <p:spPr>
          <a:xfrm>
            <a:off x="13678376" y="1481614"/>
            <a:ext cx="22860" cy="6196251"/>
          </a:xfrm>
          <a:prstGeom prst="roundRect">
            <a:avLst>
              <a:gd name="adj" fmla="val 131836"/>
            </a:avLst>
          </a:prstGeom>
          <a:solidFill>
            <a:srgbClr val="61646A"/>
          </a:solidFill>
          <a:ln/>
        </p:spPr>
      </p:sp>
      <p:sp>
        <p:nvSpPr>
          <p:cNvPr id="5" name="Shape 2"/>
          <p:cNvSpPr/>
          <p:nvPr/>
        </p:nvSpPr>
        <p:spPr>
          <a:xfrm>
            <a:off x="12895421" y="1922145"/>
            <a:ext cx="602694" cy="22860"/>
          </a:xfrm>
          <a:prstGeom prst="roundRect">
            <a:avLst>
              <a:gd name="adj" fmla="val 131836"/>
            </a:avLst>
          </a:prstGeom>
          <a:solidFill>
            <a:srgbClr val="61646A"/>
          </a:solidFill>
          <a:ln/>
        </p:spPr>
      </p:sp>
      <p:sp>
        <p:nvSpPr>
          <p:cNvPr id="6" name="Shape 3"/>
          <p:cNvSpPr/>
          <p:nvPr/>
        </p:nvSpPr>
        <p:spPr>
          <a:xfrm>
            <a:off x="13475256" y="1707594"/>
            <a:ext cx="451961" cy="451961"/>
          </a:xfrm>
          <a:prstGeom prst="roundRect">
            <a:avLst>
              <a:gd name="adj" fmla="val 6668"/>
            </a:avLst>
          </a:prstGeom>
          <a:solidFill>
            <a:srgbClr val="484B51"/>
          </a:solidFill>
          <a:ln/>
        </p:spPr>
      </p:sp>
      <p:pic>
        <p:nvPicPr>
          <p:cNvPr id="7" name="Image 1" descr="preencoded.png"/>
          <p:cNvPicPr>
            <a:picLocks noChangeAspect="1"/>
          </p:cNvPicPr>
          <p:nvPr/>
        </p:nvPicPr>
        <p:blipFill>
          <a:blip r:embed="rId4"/>
          <a:stretch>
            <a:fillRect/>
          </a:stretch>
        </p:blipFill>
        <p:spPr>
          <a:xfrm>
            <a:off x="13550563" y="1745218"/>
            <a:ext cx="301347" cy="376714"/>
          </a:xfrm>
          <a:prstGeom prst="rect">
            <a:avLst/>
          </a:prstGeom>
        </p:spPr>
      </p:pic>
      <p:sp>
        <p:nvSpPr>
          <p:cNvPr id="8" name="Text 4"/>
          <p:cNvSpPr/>
          <p:nvPr/>
        </p:nvSpPr>
        <p:spPr>
          <a:xfrm>
            <a:off x="10185321" y="1682472"/>
            <a:ext cx="2511385" cy="313849"/>
          </a:xfrm>
          <a:prstGeom prst="rect">
            <a:avLst/>
          </a:prstGeom>
          <a:noFill/>
          <a:ln/>
        </p:spPr>
        <p:txBody>
          <a:bodyPr wrap="none" lIns="0" tIns="0" rIns="0" bIns="0" rtlCol="0" anchor="t"/>
          <a:lstStyle/>
          <a:p>
            <a:pPr marL="0" indent="0" algn="r" rtl="1">
              <a:lnSpc>
                <a:spcPts val="2450"/>
              </a:lnSpc>
              <a:buNone/>
            </a:pPr>
            <a:r>
              <a:rPr lang="ar-DZ" sz="1950" dirty="0">
                <a:solidFill>
                  <a:srgbClr val="D4D4D1"/>
                </a:solidFill>
                <a:latin typeface="IBM Plex Sans Medium" pitchFamily="34" charset="0"/>
              </a:rPr>
              <a:t>تنظيم مهنة الطب</a:t>
            </a:r>
            <a:endParaRPr lang="en-US" sz="1950" dirty="0"/>
          </a:p>
        </p:txBody>
      </p:sp>
      <p:sp>
        <p:nvSpPr>
          <p:cNvPr id="9" name="Text 5"/>
          <p:cNvSpPr/>
          <p:nvPr/>
        </p:nvSpPr>
        <p:spPr>
          <a:xfrm>
            <a:off x="6189583" y="2116812"/>
            <a:ext cx="6507123" cy="642699"/>
          </a:xfrm>
          <a:prstGeom prst="rect">
            <a:avLst/>
          </a:prstGeom>
          <a:noFill/>
          <a:ln/>
        </p:spPr>
        <p:txBody>
          <a:bodyPr wrap="square" lIns="0" tIns="0" rIns="0" bIns="0" rtlCol="0" anchor="t"/>
          <a:lstStyle/>
          <a:p>
            <a:pPr marL="0" indent="0" algn="r" rtl="1">
              <a:lnSpc>
                <a:spcPts val="2500"/>
              </a:lnSpc>
              <a:buNone/>
            </a:pPr>
            <a:r>
              <a:rPr lang="en-US" sz="1550" dirty="0">
                <a:solidFill>
                  <a:srgbClr val="D4D4D1"/>
                </a:solidFill>
                <a:latin typeface="Roboto" pitchFamily="34" charset="0"/>
                <a:ea typeface="Roboto" pitchFamily="34" charset="-122"/>
                <a:cs typeface="Roboto" pitchFamily="34" charset="-120"/>
              </a:rPr>
              <a:t>اهتم الأمويون بتنظيم مهنة الطب وطرق العمل بها والمعالجة وأصدروا التشريعات المنظمة لذلك</a:t>
            </a:r>
            <a:endParaRPr lang="en-US" sz="1550" dirty="0"/>
          </a:p>
        </p:txBody>
      </p:sp>
      <p:sp>
        <p:nvSpPr>
          <p:cNvPr id="10" name="Shape 6"/>
          <p:cNvSpPr/>
          <p:nvPr/>
        </p:nvSpPr>
        <p:spPr>
          <a:xfrm>
            <a:off x="12895421" y="3601760"/>
            <a:ext cx="602694" cy="22860"/>
          </a:xfrm>
          <a:prstGeom prst="roundRect">
            <a:avLst>
              <a:gd name="adj" fmla="val 131836"/>
            </a:avLst>
          </a:prstGeom>
          <a:solidFill>
            <a:srgbClr val="61646A"/>
          </a:solidFill>
          <a:ln/>
        </p:spPr>
      </p:sp>
      <p:sp>
        <p:nvSpPr>
          <p:cNvPr id="11" name="Shape 7"/>
          <p:cNvSpPr/>
          <p:nvPr/>
        </p:nvSpPr>
        <p:spPr>
          <a:xfrm>
            <a:off x="13475256" y="3387209"/>
            <a:ext cx="451961" cy="451961"/>
          </a:xfrm>
          <a:prstGeom prst="roundRect">
            <a:avLst>
              <a:gd name="adj" fmla="val 6668"/>
            </a:avLst>
          </a:prstGeom>
          <a:solidFill>
            <a:srgbClr val="484B51"/>
          </a:solidFill>
          <a:ln/>
        </p:spPr>
      </p:sp>
      <p:pic>
        <p:nvPicPr>
          <p:cNvPr id="12" name="Image 2" descr="preencoded.png"/>
          <p:cNvPicPr>
            <a:picLocks noChangeAspect="1"/>
          </p:cNvPicPr>
          <p:nvPr/>
        </p:nvPicPr>
        <p:blipFill>
          <a:blip r:embed="rId5"/>
          <a:stretch>
            <a:fillRect/>
          </a:stretch>
        </p:blipFill>
        <p:spPr>
          <a:xfrm>
            <a:off x="13550563" y="3424833"/>
            <a:ext cx="301347" cy="376714"/>
          </a:xfrm>
          <a:prstGeom prst="rect">
            <a:avLst/>
          </a:prstGeom>
        </p:spPr>
      </p:pic>
      <p:sp>
        <p:nvSpPr>
          <p:cNvPr id="13" name="Text 8"/>
          <p:cNvSpPr/>
          <p:nvPr/>
        </p:nvSpPr>
        <p:spPr>
          <a:xfrm>
            <a:off x="10185321" y="3362087"/>
            <a:ext cx="2511385" cy="313849"/>
          </a:xfrm>
          <a:prstGeom prst="rect">
            <a:avLst/>
          </a:prstGeom>
          <a:noFill/>
          <a:ln/>
        </p:spPr>
        <p:txBody>
          <a:bodyPr wrap="none" lIns="0" tIns="0" rIns="0" bIns="0" rtlCol="0" anchor="t"/>
          <a:lstStyle/>
          <a:p>
            <a:pPr marL="0" indent="0" algn="r" rtl="1">
              <a:lnSpc>
                <a:spcPts val="2450"/>
              </a:lnSpc>
              <a:buNone/>
            </a:pPr>
            <a:r>
              <a:rPr lang="ar-DZ" sz="1950" dirty="0">
                <a:solidFill>
                  <a:srgbClr val="D4D4D1"/>
                </a:solidFill>
                <a:latin typeface="IBM Plex Sans Medium" pitchFamily="34" charset="0"/>
              </a:rPr>
              <a:t>قانون الرخص الطبية</a:t>
            </a:r>
            <a:endParaRPr lang="en-US" sz="1950" dirty="0"/>
          </a:p>
        </p:txBody>
      </p:sp>
      <p:sp>
        <p:nvSpPr>
          <p:cNvPr id="14" name="Text 9"/>
          <p:cNvSpPr/>
          <p:nvPr/>
        </p:nvSpPr>
        <p:spPr>
          <a:xfrm>
            <a:off x="6189583" y="3796427"/>
            <a:ext cx="6507123" cy="642699"/>
          </a:xfrm>
          <a:prstGeom prst="rect">
            <a:avLst/>
          </a:prstGeom>
          <a:noFill/>
          <a:ln/>
        </p:spPr>
        <p:txBody>
          <a:bodyPr wrap="square" lIns="0" tIns="0" rIns="0" bIns="0" rtlCol="0" anchor="t"/>
          <a:lstStyle/>
          <a:p>
            <a:pPr marL="0" indent="0" algn="r" rtl="1">
              <a:lnSpc>
                <a:spcPts val="2500"/>
              </a:lnSpc>
              <a:buNone/>
            </a:pPr>
            <a:r>
              <a:rPr lang="en-US" sz="1550" dirty="0">
                <a:solidFill>
                  <a:srgbClr val="D4D4D1"/>
                </a:solidFill>
                <a:latin typeface="Roboto" pitchFamily="34" charset="0"/>
                <a:ea typeface="Roboto" pitchFamily="34" charset="-122"/>
                <a:cs typeface="Roboto" pitchFamily="34" charset="-120"/>
              </a:rPr>
              <a:t>في عهد الخليفة المقتدر العباسي صدر أول قانون للرخص الطبية وبموجبه لا يجوز ممارسة الطب إلا بعد امتحان وشهادة</a:t>
            </a:r>
            <a:endParaRPr lang="en-US" sz="1550" dirty="0"/>
          </a:p>
        </p:txBody>
      </p:sp>
      <p:sp>
        <p:nvSpPr>
          <p:cNvPr id="15" name="Shape 10"/>
          <p:cNvSpPr/>
          <p:nvPr/>
        </p:nvSpPr>
        <p:spPr>
          <a:xfrm>
            <a:off x="12895421" y="5281374"/>
            <a:ext cx="602694" cy="22860"/>
          </a:xfrm>
          <a:prstGeom prst="roundRect">
            <a:avLst>
              <a:gd name="adj" fmla="val 131836"/>
            </a:avLst>
          </a:prstGeom>
          <a:solidFill>
            <a:srgbClr val="61646A"/>
          </a:solidFill>
          <a:ln/>
        </p:spPr>
      </p:sp>
      <p:sp>
        <p:nvSpPr>
          <p:cNvPr id="16" name="Shape 11"/>
          <p:cNvSpPr/>
          <p:nvPr/>
        </p:nvSpPr>
        <p:spPr>
          <a:xfrm>
            <a:off x="13475256" y="5066824"/>
            <a:ext cx="451961" cy="451961"/>
          </a:xfrm>
          <a:prstGeom prst="roundRect">
            <a:avLst>
              <a:gd name="adj" fmla="val 6668"/>
            </a:avLst>
          </a:prstGeom>
          <a:solidFill>
            <a:srgbClr val="484B51"/>
          </a:solidFill>
          <a:ln/>
        </p:spPr>
      </p:sp>
      <p:pic>
        <p:nvPicPr>
          <p:cNvPr id="17" name="Image 3" descr="preencoded.png"/>
          <p:cNvPicPr>
            <a:picLocks noChangeAspect="1"/>
          </p:cNvPicPr>
          <p:nvPr/>
        </p:nvPicPr>
        <p:blipFill>
          <a:blip r:embed="rId6"/>
          <a:stretch>
            <a:fillRect/>
          </a:stretch>
        </p:blipFill>
        <p:spPr>
          <a:xfrm>
            <a:off x="13550563" y="5104448"/>
            <a:ext cx="301347" cy="376714"/>
          </a:xfrm>
          <a:prstGeom prst="rect">
            <a:avLst/>
          </a:prstGeom>
        </p:spPr>
      </p:pic>
      <p:sp>
        <p:nvSpPr>
          <p:cNvPr id="18" name="Text 12"/>
          <p:cNvSpPr/>
          <p:nvPr/>
        </p:nvSpPr>
        <p:spPr>
          <a:xfrm>
            <a:off x="10185321" y="5041702"/>
            <a:ext cx="2511385" cy="313849"/>
          </a:xfrm>
          <a:prstGeom prst="rect">
            <a:avLst/>
          </a:prstGeom>
          <a:noFill/>
          <a:ln/>
        </p:spPr>
        <p:txBody>
          <a:bodyPr wrap="none" lIns="0" tIns="0" rIns="0" bIns="0" rtlCol="0" anchor="t"/>
          <a:lstStyle/>
          <a:p>
            <a:pPr marL="0" indent="0" algn="r" rtl="1">
              <a:lnSpc>
                <a:spcPts val="2450"/>
              </a:lnSpc>
              <a:buNone/>
            </a:pPr>
            <a:r>
              <a:rPr lang="ar-DZ" sz="1950" dirty="0"/>
              <a:t>قانون الرخص الصيدلية </a:t>
            </a:r>
            <a:endParaRPr lang="en-US" sz="1950" dirty="0"/>
          </a:p>
        </p:txBody>
      </p:sp>
      <p:sp>
        <p:nvSpPr>
          <p:cNvPr id="19" name="Text 13"/>
          <p:cNvSpPr/>
          <p:nvPr/>
        </p:nvSpPr>
        <p:spPr>
          <a:xfrm>
            <a:off x="6189583" y="5476042"/>
            <a:ext cx="6507123" cy="642699"/>
          </a:xfrm>
          <a:prstGeom prst="rect">
            <a:avLst/>
          </a:prstGeom>
          <a:noFill/>
          <a:ln/>
        </p:spPr>
        <p:txBody>
          <a:bodyPr wrap="square" lIns="0" tIns="0" rIns="0" bIns="0" rtlCol="0" anchor="t"/>
          <a:lstStyle/>
          <a:p>
            <a:pPr marL="0" indent="0" algn="r" rtl="1">
              <a:lnSpc>
                <a:spcPts val="2500"/>
              </a:lnSpc>
              <a:buNone/>
            </a:pPr>
            <a:r>
              <a:rPr lang="en-US" sz="1550" dirty="0">
                <a:solidFill>
                  <a:srgbClr val="D4D4D1"/>
                </a:solidFill>
                <a:latin typeface="Roboto" pitchFamily="34" charset="0"/>
                <a:ea typeface="Roboto" pitchFamily="34" charset="-122"/>
                <a:cs typeface="Roboto" pitchFamily="34" charset="-120"/>
              </a:rPr>
              <a:t>في سنة 218هـ/833م وفي عهد الخليفة المأمون صدر أول قانون للرخص الصيدلية وبموجبه يجري امتحان للصيدلاني</a:t>
            </a:r>
            <a:endParaRPr lang="en-US" sz="1550" dirty="0"/>
          </a:p>
        </p:txBody>
      </p:sp>
      <p:sp>
        <p:nvSpPr>
          <p:cNvPr id="20" name="Shape 14"/>
          <p:cNvSpPr/>
          <p:nvPr/>
        </p:nvSpPr>
        <p:spPr>
          <a:xfrm>
            <a:off x="12895421" y="6960989"/>
            <a:ext cx="602694" cy="22860"/>
          </a:xfrm>
          <a:prstGeom prst="roundRect">
            <a:avLst>
              <a:gd name="adj" fmla="val 131836"/>
            </a:avLst>
          </a:prstGeom>
          <a:solidFill>
            <a:srgbClr val="61646A"/>
          </a:solidFill>
          <a:ln/>
        </p:spPr>
      </p:sp>
      <p:sp>
        <p:nvSpPr>
          <p:cNvPr id="21" name="Shape 15"/>
          <p:cNvSpPr/>
          <p:nvPr/>
        </p:nvSpPr>
        <p:spPr>
          <a:xfrm>
            <a:off x="13475256" y="6746438"/>
            <a:ext cx="451961" cy="451961"/>
          </a:xfrm>
          <a:prstGeom prst="roundRect">
            <a:avLst>
              <a:gd name="adj" fmla="val 6668"/>
            </a:avLst>
          </a:prstGeom>
          <a:solidFill>
            <a:srgbClr val="484B51"/>
          </a:solidFill>
          <a:ln/>
        </p:spPr>
      </p:sp>
      <p:pic>
        <p:nvPicPr>
          <p:cNvPr id="22" name="Image 4" descr="preencoded.png"/>
          <p:cNvPicPr>
            <a:picLocks noChangeAspect="1"/>
          </p:cNvPicPr>
          <p:nvPr/>
        </p:nvPicPr>
        <p:blipFill>
          <a:blip r:embed="rId7"/>
          <a:stretch>
            <a:fillRect/>
          </a:stretch>
        </p:blipFill>
        <p:spPr>
          <a:xfrm>
            <a:off x="13550563" y="6784062"/>
            <a:ext cx="301347" cy="376714"/>
          </a:xfrm>
          <a:prstGeom prst="rect">
            <a:avLst/>
          </a:prstGeom>
        </p:spPr>
      </p:pic>
      <p:sp>
        <p:nvSpPr>
          <p:cNvPr id="23" name="Text 16"/>
          <p:cNvSpPr/>
          <p:nvPr/>
        </p:nvSpPr>
        <p:spPr>
          <a:xfrm>
            <a:off x="10185321" y="6721316"/>
            <a:ext cx="2511385" cy="313849"/>
          </a:xfrm>
          <a:prstGeom prst="rect">
            <a:avLst/>
          </a:prstGeom>
          <a:noFill/>
          <a:ln/>
        </p:spPr>
        <p:txBody>
          <a:bodyPr wrap="none" lIns="0" tIns="0" rIns="0" bIns="0" rtlCol="0" anchor="t"/>
          <a:lstStyle/>
          <a:p>
            <a:pPr marL="0" indent="0" algn="r" rtl="1">
              <a:lnSpc>
                <a:spcPts val="2450"/>
              </a:lnSpc>
              <a:buNone/>
            </a:pPr>
            <a:r>
              <a:rPr lang="ar-DZ" sz="1950" dirty="0">
                <a:solidFill>
                  <a:srgbClr val="D4D4D1"/>
                </a:solidFill>
                <a:latin typeface="IBM Plex Sans Medium" pitchFamily="34" charset="0"/>
              </a:rPr>
              <a:t>كتاب اخلاق الطبيب </a:t>
            </a:r>
            <a:endParaRPr lang="en-US" sz="1950" dirty="0"/>
          </a:p>
        </p:txBody>
      </p:sp>
      <p:sp>
        <p:nvSpPr>
          <p:cNvPr id="24" name="Text 17"/>
          <p:cNvSpPr/>
          <p:nvPr/>
        </p:nvSpPr>
        <p:spPr>
          <a:xfrm>
            <a:off x="6189583" y="7155656"/>
            <a:ext cx="6507123" cy="321350"/>
          </a:xfrm>
          <a:prstGeom prst="rect">
            <a:avLst/>
          </a:prstGeom>
          <a:noFill/>
          <a:ln/>
        </p:spPr>
        <p:txBody>
          <a:bodyPr wrap="none" lIns="0" tIns="0" rIns="0" bIns="0" rtlCol="0" anchor="t"/>
          <a:lstStyle/>
          <a:p>
            <a:pPr marL="0" indent="0" algn="r" rtl="1">
              <a:lnSpc>
                <a:spcPts val="2500"/>
              </a:lnSpc>
              <a:buNone/>
            </a:pPr>
            <a:r>
              <a:rPr lang="en-US" sz="1550" dirty="0" err="1">
                <a:solidFill>
                  <a:srgbClr val="D4D4D1"/>
                </a:solidFill>
                <a:latin typeface="Roboto" pitchFamily="34" charset="0"/>
                <a:ea typeface="Roboto" pitchFamily="34" charset="-122"/>
                <a:cs typeface="Roboto" pitchFamily="34" charset="-120"/>
              </a:rPr>
              <a:t>كلف</a:t>
            </a:r>
            <a:r>
              <a:rPr lang="en-US" sz="1550" dirty="0">
                <a:solidFill>
                  <a:srgbClr val="D4D4D1"/>
                </a:solidFill>
                <a:latin typeface="Roboto" pitchFamily="34" charset="0"/>
                <a:ea typeface="Roboto" pitchFamily="34" charset="-122"/>
                <a:cs typeface="Roboto" pitchFamily="34" charset="-120"/>
              </a:rPr>
              <a:t> </a:t>
            </a:r>
            <a:r>
              <a:rPr lang="en-US" sz="1550" dirty="0" err="1">
                <a:solidFill>
                  <a:srgbClr val="D4D4D1"/>
                </a:solidFill>
                <a:latin typeface="Roboto" pitchFamily="34" charset="0"/>
                <a:ea typeface="Roboto" pitchFamily="34" charset="-122"/>
                <a:cs typeface="Roboto" pitchFamily="34" charset="-120"/>
              </a:rPr>
              <a:t>الخليفة</a:t>
            </a:r>
            <a:r>
              <a:rPr lang="ar-DZ" sz="1550" dirty="0">
                <a:solidFill>
                  <a:srgbClr val="D4D4D1"/>
                </a:solidFill>
                <a:latin typeface="Roboto" pitchFamily="34" charset="0"/>
                <a:ea typeface="Roboto" pitchFamily="34" charset="-122"/>
                <a:cs typeface="Roboto" pitchFamily="34" charset="-120"/>
              </a:rPr>
              <a:t> الرازي </a:t>
            </a:r>
            <a:r>
              <a:rPr lang="en-US" sz="1550" dirty="0">
                <a:solidFill>
                  <a:srgbClr val="D4D4D1"/>
                </a:solidFill>
                <a:latin typeface="Roboto" pitchFamily="34" charset="0"/>
                <a:ea typeface="Roboto" pitchFamily="34" charset="-122"/>
                <a:cs typeface="Roboto" pitchFamily="34" charset="-120"/>
              </a:rPr>
              <a:t> </a:t>
            </a:r>
            <a:r>
              <a:rPr lang="en-US" sz="1550" dirty="0" err="1">
                <a:solidFill>
                  <a:srgbClr val="D4D4D1"/>
                </a:solidFill>
                <a:latin typeface="Roboto" pitchFamily="34" charset="0"/>
                <a:ea typeface="Roboto" pitchFamily="34" charset="-122"/>
                <a:cs typeface="Roboto" pitchFamily="34" charset="-120"/>
              </a:rPr>
              <a:t>بتأليف</a:t>
            </a:r>
            <a:r>
              <a:rPr lang="en-US" sz="1550" dirty="0">
                <a:solidFill>
                  <a:srgbClr val="D4D4D1"/>
                </a:solidFill>
                <a:latin typeface="Roboto" pitchFamily="34" charset="0"/>
                <a:ea typeface="Roboto" pitchFamily="34" charset="-122"/>
                <a:cs typeface="Roboto" pitchFamily="34" charset="-120"/>
              </a:rPr>
              <a:t> </a:t>
            </a:r>
            <a:r>
              <a:rPr lang="en-US" sz="1550" dirty="0" err="1">
                <a:solidFill>
                  <a:srgbClr val="D4D4D1"/>
                </a:solidFill>
                <a:latin typeface="Roboto" pitchFamily="34" charset="0"/>
                <a:ea typeface="Roboto" pitchFamily="34" charset="-122"/>
                <a:cs typeface="Roboto" pitchFamily="34" charset="-120"/>
              </a:rPr>
              <a:t>كتاب</a:t>
            </a:r>
            <a:r>
              <a:rPr lang="ar-DZ" sz="1550" dirty="0">
                <a:solidFill>
                  <a:srgbClr val="D4D4D1"/>
                </a:solidFill>
                <a:latin typeface="Roboto" pitchFamily="34" charset="0"/>
                <a:ea typeface="Roboto" pitchFamily="34" charset="-122"/>
                <a:cs typeface="Roboto" pitchFamily="34" charset="-120"/>
              </a:rPr>
              <a:t> اخلاق الطبيب</a:t>
            </a:r>
            <a:r>
              <a:rPr lang="en-US" sz="1550" dirty="0">
                <a:solidFill>
                  <a:srgbClr val="D4D4D1"/>
                </a:solidFill>
                <a:latin typeface="Roboto" pitchFamily="34" charset="0"/>
                <a:ea typeface="Roboto" pitchFamily="34" charset="-122"/>
                <a:cs typeface="Roboto" pitchFamily="34" charset="-120"/>
              </a:rPr>
              <a:t> ليدرس للطلبة</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166021" y="844510"/>
            <a:ext cx="5670590" cy="708779"/>
          </a:xfrm>
          <a:prstGeom prst="rect">
            <a:avLst/>
          </a:prstGeom>
          <a:noFill/>
          <a:ln/>
        </p:spPr>
        <p:txBody>
          <a:bodyPr wrap="none" lIns="0" tIns="0" rIns="0" bIns="0" rtlCol="0" anchor="t"/>
          <a:lstStyle/>
          <a:p>
            <a:pPr marL="0" indent="0" algn="r" rtl="1">
              <a:lnSpc>
                <a:spcPts val="5550"/>
              </a:lnSpc>
              <a:buNone/>
            </a:pPr>
            <a:r>
              <a:rPr lang="ar-DZ" sz="4450" dirty="0"/>
              <a:t>ابتكارات المسلمين في الطب </a:t>
            </a:r>
            <a:endParaRPr lang="en-US" sz="4450" dirty="0"/>
          </a:p>
        </p:txBody>
      </p:sp>
      <p:pic>
        <p:nvPicPr>
          <p:cNvPr id="3" name="Image 0" descr="preencoded.png"/>
          <p:cNvPicPr>
            <a:picLocks noChangeAspect="1"/>
          </p:cNvPicPr>
          <p:nvPr/>
        </p:nvPicPr>
        <p:blipFill>
          <a:blip r:embed="rId3"/>
          <a:stretch>
            <a:fillRect/>
          </a:stretch>
        </p:blipFill>
        <p:spPr>
          <a:xfrm>
            <a:off x="9499997" y="2006917"/>
            <a:ext cx="2152055" cy="1306949"/>
          </a:xfrm>
          <a:prstGeom prst="rect">
            <a:avLst/>
          </a:prstGeom>
        </p:spPr>
      </p:pic>
      <p:pic>
        <p:nvPicPr>
          <p:cNvPr id="4" name="Image 1" descr="preencoded.png"/>
          <p:cNvPicPr>
            <a:picLocks noChangeAspect="1"/>
          </p:cNvPicPr>
          <p:nvPr/>
        </p:nvPicPr>
        <p:blipFill>
          <a:blip r:embed="rId4"/>
          <a:stretch>
            <a:fillRect/>
          </a:stretch>
        </p:blipFill>
        <p:spPr>
          <a:xfrm>
            <a:off x="10416540" y="2622947"/>
            <a:ext cx="318968" cy="398621"/>
          </a:xfrm>
          <a:prstGeom prst="rect">
            <a:avLst/>
          </a:prstGeom>
        </p:spPr>
      </p:pic>
      <p:sp>
        <p:nvSpPr>
          <p:cNvPr id="5" name="Text 1"/>
          <p:cNvSpPr/>
          <p:nvPr/>
        </p:nvSpPr>
        <p:spPr>
          <a:xfrm>
            <a:off x="6627376" y="2233732"/>
            <a:ext cx="2645807" cy="354330"/>
          </a:xfrm>
          <a:prstGeom prst="rect">
            <a:avLst/>
          </a:prstGeom>
          <a:noFill/>
          <a:ln/>
        </p:spPr>
        <p:txBody>
          <a:bodyPr wrap="none" lIns="0" tIns="0" rIns="0" bIns="0" rtlCol="0" anchor="t"/>
          <a:lstStyle/>
          <a:p>
            <a:pPr marL="0" indent="0" algn="r" rtl="1">
              <a:lnSpc>
                <a:spcPts val="2750"/>
              </a:lnSpc>
              <a:buNone/>
            </a:pPr>
            <a:r>
              <a:rPr lang="ar-DZ" sz="2200" dirty="0">
                <a:solidFill>
                  <a:srgbClr val="D4D4D1"/>
                </a:solidFill>
                <a:latin typeface="IBM Plex Sans Medium" pitchFamily="34" charset="0"/>
              </a:rPr>
              <a:t>خيط الجراحة</a:t>
            </a:r>
            <a:endParaRPr lang="en-US" sz="2200" dirty="0"/>
          </a:p>
        </p:txBody>
      </p:sp>
      <p:sp>
        <p:nvSpPr>
          <p:cNvPr id="6" name="Text 2"/>
          <p:cNvSpPr/>
          <p:nvPr/>
        </p:nvSpPr>
        <p:spPr>
          <a:xfrm>
            <a:off x="6627376" y="2724150"/>
            <a:ext cx="2645807" cy="362903"/>
          </a:xfrm>
          <a:prstGeom prst="rect">
            <a:avLst/>
          </a:prstGeom>
          <a:noFill/>
          <a:ln/>
        </p:spPr>
        <p:txBody>
          <a:bodyPr wrap="non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اختراع خيوط من أمعاء الحيوان</a:t>
            </a:r>
            <a:endParaRPr lang="en-US" sz="1750" dirty="0"/>
          </a:p>
        </p:txBody>
      </p:sp>
      <p:sp>
        <p:nvSpPr>
          <p:cNvPr id="7" name="Shape 3"/>
          <p:cNvSpPr/>
          <p:nvPr/>
        </p:nvSpPr>
        <p:spPr>
          <a:xfrm>
            <a:off x="850463" y="3326963"/>
            <a:ext cx="8592860" cy="15240"/>
          </a:xfrm>
          <a:prstGeom prst="roundRect">
            <a:avLst>
              <a:gd name="adj" fmla="val 223256"/>
            </a:avLst>
          </a:prstGeom>
          <a:solidFill>
            <a:srgbClr val="61646A"/>
          </a:solidFill>
          <a:ln/>
        </p:spPr>
      </p:sp>
      <p:pic>
        <p:nvPicPr>
          <p:cNvPr id="8" name="Image 2" descr="preencoded.png"/>
          <p:cNvPicPr>
            <a:picLocks noChangeAspect="1"/>
          </p:cNvPicPr>
          <p:nvPr/>
        </p:nvPicPr>
        <p:blipFill>
          <a:blip r:embed="rId5"/>
          <a:stretch>
            <a:fillRect/>
          </a:stretch>
        </p:blipFill>
        <p:spPr>
          <a:xfrm>
            <a:off x="8423910" y="3370540"/>
            <a:ext cx="4304109" cy="1306949"/>
          </a:xfrm>
          <a:prstGeom prst="rect">
            <a:avLst/>
          </a:prstGeom>
        </p:spPr>
      </p:pic>
      <p:pic>
        <p:nvPicPr>
          <p:cNvPr id="9" name="Image 3" descr="preencoded.png"/>
          <p:cNvPicPr>
            <a:picLocks noChangeAspect="1"/>
          </p:cNvPicPr>
          <p:nvPr/>
        </p:nvPicPr>
        <p:blipFill>
          <a:blip r:embed="rId6"/>
          <a:stretch>
            <a:fillRect/>
          </a:stretch>
        </p:blipFill>
        <p:spPr>
          <a:xfrm>
            <a:off x="10416540" y="3824645"/>
            <a:ext cx="318968" cy="398621"/>
          </a:xfrm>
          <a:prstGeom prst="rect">
            <a:avLst/>
          </a:prstGeom>
        </p:spPr>
      </p:pic>
      <p:sp>
        <p:nvSpPr>
          <p:cNvPr id="10" name="Text 4"/>
          <p:cNvSpPr/>
          <p:nvPr/>
        </p:nvSpPr>
        <p:spPr>
          <a:xfrm>
            <a:off x="5361861" y="3597354"/>
            <a:ext cx="2835235" cy="354330"/>
          </a:xfrm>
          <a:prstGeom prst="rect">
            <a:avLst/>
          </a:prstGeom>
          <a:noFill/>
          <a:ln/>
        </p:spPr>
        <p:txBody>
          <a:bodyPr wrap="none" lIns="0" tIns="0" rIns="0" bIns="0" rtlCol="0" anchor="t"/>
          <a:lstStyle/>
          <a:p>
            <a:pPr marL="0" indent="0" algn="r" rtl="1">
              <a:lnSpc>
                <a:spcPts val="2750"/>
              </a:lnSpc>
              <a:buNone/>
            </a:pPr>
            <a:r>
              <a:rPr lang="ar-DZ" sz="2200" dirty="0"/>
              <a:t>كتاب اخلاق الطبيب </a:t>
            </a:r>
            <a:endParaRPr lang="en-US" sz="2200" dirty="0"/>
          </a:p>
        </p:txBody>
      </p:sp>
      <p:sp>
        <p:nvSpPr>
          <p:cNvPr id="11" name="Text 5"/>
          <p:cNvSpPr/>
          <p:nvPr/>
        </p:nvSpPr>
        <p:spPr>
          <a:xfrm>
            <a:off x="4470083" y="4087773"/>
            <a:ext cx="3727013" cy="362903"/>
          </a:xfrm>
          <a:prstGeom prst="rect">
            <a:avLst/>
          </a:prstGeom>
          <a:noFill/>
          <a:ln/>
        </p:spPr>
        <p:txBody>
          <a:bodyPr wrap="non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شرح العلاقة الإنسانية بين الأطباء والمرضى</a:t>
            </a:r>
            <a:endParaRPr lang="en-US" sz="1750" dirty="0"/>
          </a:p>
        </p:txBody>
      </p:sp>
      <p:sp>
        <p:nvSpPr>
          <p:cNvPr id="12" name="Shape 6"/>
          <p:cNvSpPr/>
          <p:nvPr/>
        </p:nvSpPr>
        <p:spPr>
          <a:xfrm>
            <a:off x="850463" y="4690586"/>
            <a:ext cx="7516773" cy="15240"/>
          </a:xfrm>
          <a:prstGeom prst="roundRect">
            <a:avLst>
              <a:gd name="adj" fmla="val 223256"/>
            </a:avLst>
          </a:prstGeom>
          <a:solidFill>
            <a:srgbClr val="61646A"/>
          </a:solidFill>
          <a:ln/>
        </p:spPr>
      </p:sp>
      <p:pic>
        <p:nvPicPr>
          <p:cNvPr id="13" name="Image 4" descr="preencoded.png"/>
          <p:cNvPicPr>
            <a:picLocks noChangeAspect="1"/>
          </p:cNvPicPr>
          <p:nvPr/>
        </p:nvPicPr>
        <p:blipFill>
          <a:blip r:embed="rId7"/>
          <a:stretch>
            <a:fillRect/>
          </a:stretch>
        </p:blipFill>
        <p:spPr>
          <a:xfrm>
            <a:off x="7347942" y="4734163"/>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10416659" y="5188268"/>
            <a:ext cx="318968" cy="398621"/>
          </a:xfrm>
          <a:prstGeom prst="rect">
            <a:avLst/>
          </a:prstGeom>
        </p:spPr>
      </p:pic>
      <p:sp>
        <p:nvSpPr>
          <p:cNvPr id="15" name="Text 7"/>
          <p:cNvSpPr/>
          <p:nvPr/>
        </p:nvSpPr>
        <p:spPr>
          <a:xfrm>
            <a:off x="4285893" y="4960977"/>
            <a:ext cx="2835235" cy="354330"/>
          </a:xfrm>
          <a:prstGeom prst="rect">
            <a:avLst/>
          </a:prstGeom>
          <a:noFill/>
          <a:ln/>
        </p:spPr>
        <p:txBody>
          <a:bodyPr wrap="none" lIns="0" tIns="0" rIns="0" bIns="0" rtlCol="0" anchor="t"/>
          <a:lstStyle/>
          <a:p>
            <a:pPr marL="0" indent="0" algn="r" rtl="1">
              <a:lnSpc>
                <a:spcPts val="2750"/>
              </a:lnSpc>
              <a:buNone/>
            </a:pPr>
            <a:r>
              <a:rPr lang="ar-DZ" sz="2200" dirty="0">
                <a:solidFill>
                  <a:srgbClr val="D4D4D1"/>
                </a:solidFill>
                <a:latin typeface="IBM Plex Sans Medium" pitchFamily="34" charset="0"/>
              </a:rPr>
              <a:t>طب الفقراء </a:t>
            </a:r>
            <a:endParaRPr lang="en-US" sz="2200" dirty="0"/>
          </a:p>
        </p:txBody>
      </p:sp>
      <p:sp>
        <p:nvSpPr>
          <p:cNvPr id="16" name="Text 8"/>
          <p:cNvSpPr/>
          <p:nvPr/>
        </p:nvSpPr>
        <p:spPr>
          <a:xfrm>
            <a:off x="3873579" y="5451396"/>
            <a:ext cx="3247549" cy="362903"/>
          </a:xfrm>
          <a:prstGeom prst="rect">
            <a:avLst/>
          </a:prstGeom>
          <a:noFill/>
          <a:ln/>
        </p:spPr>
        <p:txBody>
          <a:bodyPr wrap="non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وصف الأدوية الرخيصة للعلاج المنزلي</a:t>
            </a:r>
            <a:endParaRPr lang="en-US" sz="1750" dirty="0"/>
          </a:p>
        </p:txBody>
      </p:sp>
      <p:sp>
        <p:nvSpPr>
          <p:cNvPr id="17" name="Text 9"/>
          <p:cNvSpPr/>
          <p:nvPr/>
        </p:nvSpPr>
        <p:spPr>
          <a:xfrm>
            <a:off x="793790" y="6296263"/>
            <a:ext cx="13042821" cy="1088708"/>
          </a:xfrm>
          <a:prstGeom prst="rect">
            <a:avLst/>
          </a:prstGeom>
          <a:noFill/>
          <a:ln/>
        </p:spPr>
        <p:txBody>
          <a:bodyPr wrap="square" lIns="0" tIns="0" rIns="0" bIns="0" rtlCol="0" anchor="t"/>
          <a:lstStyle/>
          <a:p>
            <a:pPr marL="0" indent="0" algn="r" rtl="1">
              <a:lnSpc>
                <a:spcPts val="2850"/>
              </a:lnSpc>
              <a:buNone/>
            </a:pPr>
            <a:r>
              <a:rPr lang="en-US" sz="1750" dirty="0" err="1">
                <a:solidFill>
                  <a:srgbClr val="D4D4D1"/>
                </a:solidFill>
                <a:latin typeface="Roboto" pitchFamily="34" charset="0"/>
                <a:ea typeface="Roboto" pitchFamily="34" charset="-122"/>
                <a:cs typeface="Roboto" pitchFamily="34" charset="-120"/>
              </a:rPr>
              <a:t>اخت</a:t>
            </a:r>
            <a:r>
              <a:rPr lang="ar-DZ" sz="1750" dirty="0">
                <a:solidFill>
                  <a:srgbClr val="D4D4D1"/>
                </a:solidFill>
                <a:latin typeface="Roboto" pitchFamily="34" charset="0"/>
                <a:ea typeface="Roboto" pitchFamily="34" charset="-122"/>
                <a:cs typeface="Roboto" pitchFamily="34" charset="-120"/>
              </a:rPr>
              <a:t>رع الرازي </a:t>
            </a:r>
            <a:r>
              <a:rPr lang="en-US" sz="1750" dirty="0">
                <a:solidFill>
                  <a:srgbClr val="D4D4D1"/>
                </a:solidFill>
                <a:latin typeface="Roboto" pitchFamily="34" charset="0"/>
                <a:ea typeface="Roboto" pitchFamily="34" charset="-122"/>
                <a:cs typeface="Roboto" pitchFamily="34" charset="-120"/>
              </a:rPr>
              <a:t> خيوط الجراحة من أمعاء الحيوان مما مكّن الأطباء من خياطة أي عضو داخلي بأمان دون الحاجة إلى فتحه من جديد لإخراج أسلاك الجراحة. كما كان الجراحون يستعملون في خياطة جراحاتهم الإبر والخيوط من الحرير أو من أمعاء الحيوانات لربط الجروح الداخلية والخارجية أو من خيوط من الذهب لتقويم الأسنان.</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39735"/>
          </a:xfrm>
          <a:prstGeom prst="rect">
            <a:avLst/>
          </a:prstGeom>
        </p:spPr>
      </p:pic>
      <p:sp>
        <p:nvSpPr>
          <p:cNvPr id="3" name="Text 0"/>
          <p:cNvSpPr/>
          <p:nvPr/>
        </p:nvSpPr>
        <p:spPr>
          <a:xfrm>
            <a:off x="6632258" y="3221474"/>
            <a:ext cx="7259003" cy="659844"/>
          </a:xfrm>
          <a:prstGeom prst="rect">
            <a:avLst/>
          </a:prstGeom>
          <a:noFill/>
          <a:ln/>
        </p:spPr>
        <p:txBody>
          <a:bodyPr wrap="none" lIns="0" tIns="0" rIns="0" bIns="0" rtlCol="0" anchor="t"/>
          <a:lstStyle/>
          <a:p>
            <a:pPr marL="0" indent="0" algn="r" rtl="1">
              <a:lnSpc>
                <a:spcPts val="5150"/>
              </a:lnSpc>
              <a:buNone/>
            </a:pPr>
            <a:r>
              <a:rPr lang="ar-DZ" sz="4150" dirty="0"/>
              <a:t>الرياضيات والحساب عند المسلمين </a:t>
            </a:r>
            <a:endParaRPr lang="en-US" sz="4150" dirty="0"/>
          </a:p>
        </p:txBody>
      </p:sp>
      <p:sp>
        <p:nvSpPr>
          <p:cNvPr id="4" name="Text 1"/>
          <p:cNvSpPr/>
          <p:nvPr/>
        </p:nvSpPr>
        <p:spPr>
          <a:xfrm>
            <a:off x="9718358" y="4303514"/>
            <a:ext cx="4172903" cy="696873"/>
          </a:xfrm>
          <a:prstGeom prst="rect">
            <a:avLst/>
          </a:prstGeom>
          <a:noFill/>
          <a:ln/>
        </p:spPr>
        <p:txBody>
          <a:bodyPr wrap="none" lIns="0" tIns="0" rIns="0" bIns="0" rtlCol="0" anchor="t"/>
          <a:lstStyle/>
          <a:p>
            <a:pPr marL="0" indent="0" algn="ctr" rtl="1">
              <a:lnSpc>
                <a:spcPts val="5450"/>
              </a:lnSpc>
              <a:buNone/>
            </a:pPr>
            <a:r>
              <a:rPr lang="en-US" sz="5450" dirty="0">
                <a:solidFill>
                  <a:srgbClr val="D4D4D1"/>
                </a:solidFill>
                <a:latin typeface="IBM Plex Sans Medium" pitchFamily="34" charset="0"/>
                <a:ea typeface="IBM Plex Sans Medium" pitchFamily="34" charset="-122"/>
                <a:cs typeface="IBM Plex Sans Medium" pitchFamily="34" charset="-120"/>
              </a:rPr>
              <a:t>10</a:t>
            </a:r>
            <a:endParaRPr lang="en-US" sz="5450" dirty="0"/>
          </a:p>
        </p:txBody>
      </p:sp>
      <p:sp>
        <p:nvSpPr>
          <p:cNvPr id="5" name="Text 2"/>
          <p:cNvSpPr/>
          <p:nvPr/>
        </p:nvSpPr>
        <p:spPr>
          <a:xfrm>
            <a:off x="9978390" y="5264229"/>
            <a:ext cx="3652957" cy="329922"/>
          </a:xfrm>
          <a:prstGeom prst="rect">
            <a:avLst/>
          </a:prstGeom>
          <a:noFill/>
          <a:ln/>
        </p:spPr>
        <p:txBody>
          <a:bodyPr wrap="none" lIns="0" tIns="0" rIns="0" bIns="0" rtlCol="0" anchor="t"/>
          <a:lstStyle/>
          <a:p>
            <a:pPr marL="0" indent="0" algn="ctr" rtl="1">
              <a:lnSpc>
                <a:spcPts val="2550"/>
              </a:lnSpc>
              <a:buNone/>
            </a:pPr>
            <a:r>
              <a:rPr lang="ar-DZ" sz="2050" dirty="0">
                <a:solidFill>
                  <a:srgbClr val="D4D4D1"/>
                </a:solidFill>
                <a:latin typeface="IBM Plex Sans Medium" pitchFamily="34" charset="0"/>
              </a:rPr>
              <a:t>الأرقام العربية </a:t>
            </a:r>
            <a:endParaRPr lang="en-US" sz="2050" dirty="0"/>
          </a:p>
        </p:txBody>
      </p:sp>
      <p:sp>
        <p:nvSpPr>
          <p:cNvPr id="6" name="Text 3"/>
          <p:cNvSpPr/>
          <p:nvPr/>
        </p:nvSpPr>
        <p:spPr>
          <a:xfrm>
            <a:off x="9718358" y="5720834"/>
            <a:ext cx="4172903" cy="675799"/>
          </a:xfrm>
          <a:prstGeom prst="rect">
            <a:avLst/>
          </a:prstGeom>
          <a:noFill/>
          <a:ln/>
        </p:spPr>
        <p:txBody>
          <a:bodyPr wrap="square" lIns="0" tIns="0" rIns="0" bIns="0" rtlCol="0" anchor="t"/>
          <a:lstStyle/>
          <a:p>
            <a:pPr marL="0" indent="0" algn="ctr" rtl="1">
              <a:lnSpc>
                <a:spcPts val="2650"/>
              </a:lnSpc>
              <a:buNone/>
            </a:pPr>
            <a:r>
              <a:rPr lang="en-US" sz="1650" dirty="0">
                <a:solidFill>
                  <a:srgbClr val="D4D4D1"/>
                </a:solidFill>
                <a:latin typeface="Roboto" pitchFamily="34" charset="0"/>
                <a:ea typeface="Roboto" pitchFamily="34" charset="-122"/>
                <a:cs typeface="Roboto" pitchFamily="34" charset="-120"/>
              </a:rPr>
              <a:t>انتشرت الأرقام العربية في العالم خلال القرن العاشر الميلادي</a:t>
            </a:r>
            <a:endParaRPr lang="en-US" sz="1650" dirty="0"/>
          </a:p>
        </p:txBody>
      </p:sp>
      <p:sp>
        <p:nvSpPr>
          <p:cNvPr id="7" name="Text 4"/>
          <p:cNvSpPr/>
          <p:nvPr/>
        </p:nvSpPr>
        <p:spPr>
          <a:xfrm>
            <a:off x="5228749" y="4303514"/>
            <a:ext cx="4172903" cy="696873"/>
          </a:xfrm>
          <a:prstGeom prst="rect">
            <a:avLst/>
          </a:prstGeom>
          <a:noFill/>
          <a:ln/>
        </p:spPr>
        <p:txBody>
          <a:bodyPr wrap="none" lIns="0" tIns="0" rIns="0" bIns="0" rtlCol="0" anchor="t"/>
          <a:lstStyle/>
          <a:p>
            <a:pPr marL="0" indent="0" algn="ctr" rtl="1">
              <a:lnSpc>
                <a:spcPts val="5450"/>
              </a:lnSpc>
              <a:buNone/>
            </a:pPr>
            <a:r>
              <a:rPr lang="en-US" sz="5450" dirty="0">
                <a:solidFill>
                  <a:srgbClr val="D4D4D1"/>
                </a:solidFill>
                <a:latin typeface="IBM Plex Sans Medium" pitchFamily="34" charset="0"/>
                <a:ea typeface="IBM Plex Sans Medium" pitchFamily="34" charset="-122"/>
                <a:cs typeface="IBM Plex Sans Medium" pitchFamily="34" charset="-120"/>
              </a:rPr>
              <a:t>0</a:t>
            </a:r>
            <a:endParaRPr lang="en-US" sz="5450" dirty="0"/>
          </a:p>
        </p:txBody>
      </p:sp>
      <p:sp>
        <p:nvSpPr>
          <p:cNvPr id="8" name="Text 5"/>
          <p:cNvSpPr/>
          <p:nvPr/>
        </p:nvSpPr>
        <p:spPr>
          <a:xfrm>
            <a:off x="5995392" y="5264229"/>
            <a:ext cx="2639735" cy="329922"/>
          </a:xfrm>
          <a:prstGeom prst="rect">
            <a:avLst/>
          </a:prstGeom>
          <a:noFill/>
          <a:ln/>
        </p:spPr>
        <p:txBody>
          <a:bodyPr wrap="none" lIns="0" tIns="0" rIns="0" bIns="0" rtlCol="0" anchor="t"/>
          <a:lstStyle/>
          <a:p>
            <a:pPr marL="0" indent="0" algn="ctr" rtl="1">
              <a:lnSpc>
                <a:spcPts val="2550"/>
              </a:lnSpc>
              <a:buNone/>
            </a:pPr>
            <a:r>
              <a:rPr lang="ar-DZ" sz="2050" dirty="0">
                <a:solidFill>
                  <a:srgbClr val="D4D4D1"/>
                </a:solidFill>
                <a:latin typeface="IBM Plex Sans Medium" pitchFamily="34" charset="0"/>
              </a:rPr>
              <a:t>اكتشاف الصفر</a:t>
            </a:r>
            <a:endParaRPr lang="en-US" sz="2050" dirty="0"/>
          </a:p>
        </p:txBody>
      </p:sp>
      <p:sp>
        <p:nvSpPr>
          <p:cNvPr id="9" name="Text 6"/>
          <p:cNvSpPr/>
          <p:nvPr/>
        </p:nvSpPr>
        <p:spPr>
          <a:xfrm>
            <a:off x="5228749" y="5720834"/>
            <a:ext cx="4172903" cy="675799"/>
          </a:xfrm>
          <a:prstGeom prst="rect">
            <a:avLst/>
          </a:prstGeom>
          <a:noFill/>
          <a:ln/>
        </p:spPr>
        <p:txBody>
          <a:bodyPr wrap="square" lIns="0" tIns="0" rIns="0" bIns="0" rtlCol="0" anchor="t"/>
          <a:lstStyle/>
          <a:p>
            <a:pPr marL="0" indent="0" algn="ctr" rtl="1">
              <a:lnSpc>
                <a:spcPts val="2650"/>
              </a:lnSpc>
              <a:buNone/>
            </a:pPr>
            <a:r>
              <a:rPr lang="en-US" sz="1650" dirty="0">
                <a:solidFill>
                  <a:srgbClr val="D4D4D1"/>
                </a:solidFill>
                <a:latin typeface="Roboto" pitchFamily="34" charset="0"/>
                <a:ea typeface="Roboto" pitchFamily="34" charset="-122"/>
                <a:cs typeface="Roboto" pitchFamily="34" charset="-120"/>
              </a:rPr>
              <a:t>أضاف المسلمون نظام الصفر الذي سهل العمليات الحسابية</a:t>
            </a:r>
            <a:endParaRPr lang="en-US" sz="1650" dirty="0"/>
          </a:p>
        </p:txBody>
      </p:sp>
      <p:sp>
        <p:nvSpPr>
          <p:cNvPr id="10" name="Text 7"/>
          <p:cNvSpPr/>
          <p:nvPr/>
        </p:nvSpPr>
        <p:spPr>
          <a:xfrm>
            <a:off x="739140" y="4303514"/>
            <a:ext cx="4172903" cy="696873"/>
          </a:xfrm>
          <a:prstGeom prst="rect">
            <a:avLst/>
          </a:prstGeom>
          <a:noFill/>
          <a:ln/>
        </p:spPr>
        <p:txBody>
          <a:bodyPr wrap="none" lIns="0" tIns="0" rIns="0" bIns="0" rtlCol="0" anchor="t"/>
          <a:lstStyle/>
          <a:p>
            <a:pPr marL="0" indent="0" algn="ctr" rtl="1">
              <a:lnSpc>
                <a:spcPts val="5450"/>
              </a:lnSpc>
              <a:buNone/>
            </a:pPr>
            <a:r>
              <a:rPr lang="en-US" sz="5450" dirty="0">
                <a:solidFill>
                  <a:srgbClr val="D4D4D1"/>
                </a:solidFill>
                <a:latin typeface="IBM Plex Sans Medium" pitchFamily="34" charset="0"/>
                <a:ea typeface="IBM Plex Sans Medium" pitchFamily="34" charset="-122"/>
                <a:cs typeface="IBM Plex Sans Medium" pitchFamily="34" charset="-120"/>
              </a:rPr>
              <a:t>10</a:t>
            </a:r>
            <a:endParaRPr lang="en-US" sz="5450" dirty="0"/>
          </a:p>
        </p:txBody>
      </p:sp>
      <p:sp>
        <p:nvSpPr>
          <p:cNvPr id="11" name="Text 8"/>
          <p:cNvSpPr/>
          <p:nvPr/>
        </p:nvSpPr>
        <p:spPr>
          <a:xfrm>
            <a:off x="1505783" y="5264229"/>
            <a:ext cx="2639735" cy="329922"/>
          </a:xfrm>
          <a:prstGeom prst="rect">
            <a:avLst/>
          </a:prstGeom>
          <a:noFill/>
          <a:ln/>
        </p:spPr>
        <p:txBody>
          <a:bodyPr wrap="none" lIns="0" tIns="0" rIns="0" bIns="0" rtlCol="0" anchor="t"/>
          <a:lstStyle/>
          <a:p>
            <a:pPr marL="0" indent="0" algn="ctr" rtl="1">
              <a:lnSpc>
                <a:spcPts val="2550"/>
              </a:lnSpc>
              <a:buNone/>
            </a:pPr>
            <a:r>
              <a:rPr lang="ar-DZ" sz="2050" dirty="0">
                <a:solidFill>
                  <a:srgbClr val="D4D4D1"/>
                </a:solidFill>
                <a:latin typeface="IBM Plex Sans Medium" pitchFamily="34" charset="0"/>
              </a:rPr>
              <a:t>الأنظمة العديدة</a:t>
            </a:r>
            <a:endParaRPr lang="en-US" sz="2050" dirty="0"/>
          </a:p>
        </p:txBody>
      </p:sp>
      <p:sp>
        <p:nvSpPr>
          <p:cNvPr id="12" name="Text 9"/>
          <p:cNvSpPr/>
          <p:nvPr/>
        </p:nvSpPr>
        <p:spPr>
          <a:xfrm>
            <a:off x="739140" y="5720834"/>
            <a:ext cx="4172903" cy="337899"/>
          </a:xfrm>
          <a:prstGeom prst="rect">
            <a:avLst/>
          </a:prstGeom>
          <a:noFill/>
          <a:ln/>
        </p:spPr>
        <p:txBody>
          <a:bodyPr wrap="none" lIns="0" tIns="0" rIns="0" bIns="0" rtlCol="0" anchor="t"/>
          <a:lstStyle/>
          <a:p>
            <a:pPr marL="0" indent="0" algn="ctr" rtl="1">
              <a:lnSpc>
                <a:spcPts val="2650"/>
              </a:lnSpc>
              <a:buNone/>
            </a:pPr>
            <a:r>
              <a:rPr lang="en-US" sz="1650" dirty="0">
                <a:solidFill>
                  <a:srgbClr val="D4D4D1"/>
                </a:solidFill>
                <a:latin typeface="Roboto" pitchFamily="34" charset="0"/>
                <a:ea typeface="Roboto" pitchFamily="34" charset="-122"/>
                <a:cs typeface="Roboto" pitchFamily="34" charset="-120"/>
              </a:rPr>
              <a:t>طور المسلمون نظام الكسر العشري والأرقام العربية</a:t>
            </a:r>
            <a:endParaRPr lang="en-US" sz="1650" dirty="0"/>
          </a:p>
        </p:txBody>
      </p:sp>
      <p:sp>
        <p:nvSpPr>
          <p:cNvPr id="13" name="Text 10"/>
          <p:cNvSpPr/>
          <p:nvPr/>
        </p:nvSpPr>
        <p:spPr>
          <a:xfrm>
            <a:off x="739140" y="6634162"/>
            <a:ext cx="13152120" cy="1013698"/>
          </a:xfrm>
          <a:prstGeom prst="rect">
            <a:avLst/>
          </a:prstGeom>
          <a:noFill/>
          <a:ln/>
        </p:spPr>
        <p:txBody>
          <a:bodyPr wrap="square" lIns="0" tIns="0" rIns="0" bIns="0" rtlCol="0" anchor="t"/>
          <a:lstStyle/>
          <a:p>
            <a:pPr marL="0" indent="0" algn="r" rtl="1">
              <a:lnSpc>
                <a:spcPts val="2650"/>
              </a:lnSpc>
              <a:buNone/>
            </a:pPr>
            <a:r>
              <a:rPr lang="ar-DZ" sz="1650" dirty="0">
                <a:solidFill>
                  <a:srgbClr val="D4D4D1"/>
                </a:solidFill>
                <a:latin typeface="Roboto" pitchFamily="34" charset="0"/>
                <a:ea typeface="Roboto" pitchFamily="34" charset="-122"/>
                <a:cs typeface="Roboto" pitchFamily="34" charset="-120"/>
              </a:rPr>
              <a:t>الأرقام المستخدمة </a:t>
            </a:r>
            <a:r>
              <a:rPr lang="en-US" sz="1650" dirty="0">
                <a:solidFill>
                  <a:srgbClr val="D4D4D1"/>
                </a:solidFill>
                <a:latin typeface="Roboto" pitchFamily="34" charset="0"/>
                <a:ea typeface="Roboto" pitchFamily="34" charset="-122"/>
                <a:cs typeface="Roboto" pitchFamily="34" charset="-120"/>
              </a:rPr>
              <a:t> دوليا هي التي وضعها المسلمون بناء على طريقة الزوايا وأضاف إليها المسلمون نظام الصفر، والذي لولاه لما استطعنا أن نحل كثيراً من المعادلات الرياضية من مختلف الدرجات. لقد سهل استعمال الصفر جميع أعمال الحساب، وخلص نظام الترقيم من التعقيد، وأدى استعماله في العمليات الحسابية إلى اكتشاف الكسر العشري الذي اكتشفه العالم الرياضي جمشيد بن محمود غياث الدين.</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8181261" y="572333"/>
            <a:ext cx="5721310" cy="649843"/>
          </a:xfrm>
          <a:prstGeom prst="rect">
            <a:avLst/>
          </a:prstGeom>
          <a:noFill/>
          <a:ln/>
        </p:spPr>
        <p:txBody>
          <a:bodyPr wrap="none" lIns="0" tIns="0" rIns="0" bIns="0" rtlCol="0" anchor="t"/>
          <a:lstStyle/>
          <a:p>
            <a:pPr marL="0" indent="0" algn="r" rtl="1">
              <a:lnSpc>
                <a:spcPts val="5100"/>
              </a:lnSpc>
              <a:buNone/>
            </a:pPr>
            <a:r>
              <a:rPr lang="ar-DZ" sz="4050" dirty="0">
                <a:solidFill>
                  <a:schemeClr val="bg1"/>
                </a:solidFill>
              </a:rPr>
              <a:t>  علم البصريات </a:t>
            </a:r>
            <a:endParaRPr lang="en-US" sz="4050" dirty="0">
              <a:solidFill>
                <a:schemeClr val="bg1"/>
              </a:solidFill>
            </a:endParaRPr>
          </a:p>
        </p:txBody>
      </p:sp>
      <p:pic>
        <p:nvPicPr>
          <p:cNvPr id="4" name="Image 1" descr="preencoded.png"/>
          <p:cNvPicPr>
            <a:picLocks noChangeAspect="1"/>
          </p:cNvPicPr>
          <p:nvPr/>
        </p:nvPicPr>
        <p:blipFill>
          <a:blip r:embed="rId4"/>
          <a:stretch>
            <a:fillRect/>
          </a:stretch>
        </p:blipFill>
        <p:spPr>
          <a:xfrm>
            <a:off x="12862798" y="1534001"/>
            <a:ext cx="1039773" cy="1530787"/>
          </a:xfrm>
          <a:prstGeom prst="rect">
            <a:avLst/>
          </a:prstGeom>
        </p:spPr>
      </p:pic>
      <p:sp>
        <p:nvSpPr>
          <p:cNvPr id="5" name="Text 1"/>
          <p:cNvSpPr/>
          <p:nvPr/>
        </p:nvSpPr>
        <p:spPr>
          <a:xfrm>
            <a:off x="9951601" y="1741884"/>
            <a:ext cx="2599372" cy="324802"/>
          </a:xfrm>
          <a:prstGeom prst="rect">
            <a:avLst/>
          </a:prstGeom>
          <a:noFill/>
          <a:ln/>
        </p:spPr>
        <p:txBody>
          <a:bodyPr wrap="none" lIns="0" tIns="0" rIns="0" bIns="0" rtlCol="0" anchor="t"/>
          <a:lstStyle/>
          <a:p>
            <a:pPr marL="0" indent="0" algn="r" rtl="1">
              <a:lnSpc>
                <a:spcPts val="2550"/>
              </a:lnSpc>
              <a:buNone/>
            </a:pPr>
            <a:r>
              <a:rPr lang="ar-DZ" sz="2000" dirty="0">
                <a:solidFill>
                  <a:schemeClr val="bg1"/>
                </a:solidFill>
              </a:rPr>
              <a:t>نظرية الرؤية </a:t>
            </a:r>
            <a:endParaRPr lang="en-US" sz="2000" dirty="0">
              <a:solidFill>
                <a:schemeClr val="bg1"/>
              </a:solidFill>
            </a:endParaRPr>
          </a:p>
        </p:txBody>
      </p:sp>
      <p:sp>
        <p:nvSpPr>
          <p:cNvPr id="6" name="Text 2"/>
          <p:cNvSpPr/>
          <p:nvPr/>
        </p:nvSpPr>
        <p:spPr>
          <a:xfrm>
            <a:off x="6214229" y="2191345"/>
            <a:ext cx="6336744" cy="665559"/>
          </a:xfrm>
          <a:prstGeom prst="rect">
            <a:avLst/>
          </a:prstGeom>
          <a:noFill/>
          <a:ln/>
        </p:spPr>
        <p:txBody>
          <a:bodyPr wrap="square" lIns="0" tIns="0" rIns="0" bIns="0" rtlCol="0" anchor="t"/>
          <a:lstStyle/>
          <a:p>
            <a:pPr marL="0" indent="0" algn="r" rtl="1">
              <a:lnSpc>
                <a:spcPts val="2600"/>
              </a:lnSpc>
              <a:buNone/>
            </a:pPr>
            <a:r>
              <a:rPr lang="en-US" sz="1600" dirty="0">
                <a:solidFill>
                  <a:srgbClr val="D4D4D1"/>
                </a:solidFill>
                <a:latin typeface="Roboto" pitchFamily="34" charset="0"/>
                <a:ea typeface="Roboto" pitchFamily="34" charset="-122"/>
                <a:cs typeface="Roboto" pitchFamily="34" charset="-120"/>
              </a:rPr>
              <a:t>قدم أول تفسير صحيح لكيفية الرؤية من خلال استقبال العين لأشعة الضوء المنعكسة من الأشياء</a:t>
            </a:r>
            <a:endParaRPr lang="en-US" sz="1600" dirty="0"/>
          </a:p>
        </p:txBody>
      </p:sp>
      <p:pic>
        <p:nvPicPr>
          <p:cNvPr id="7" name="Image 2" descr="preencoded.png"/>
          <p:cNvPicPr>
            <a:picLocks noChangeAspect="1"/>
          </p:cNvPicPr>
          <p:nvPr/>
        </p:nvPicPr>
        <p:blipFill>
          <a:blip r:embed="rId5"/>
          <a:stretch>
            <a:fillRect/>
          </a:stretch>
        </p:blipFill>
        <p:spPr>
          <a:xfrm>
            <a:off x="12862798" y="3064788"/>
            <a:ext cx="1039773" cy="1530787"/>
          </a:xfrm>
          <a:prstGeom prst="rect">
            <a:avLst/>
          </a:prstGeom>
        </p:spPr>
      </p:pic>
      <p:sp>
        <p:nvSpPr>
          <p:cNvPr id="8" name="Text 3"/>
          <p:cNvSpPr/>
          <p:nvPr/>
        </p:nvSpPr>
        <p:spPr>
          <a:xfrm>
            <a:off x="9951601" y="3272671"/>
            <a:ext cx="2599372" cy="324802"/>
          </a:xfrm>
          <a:prstGeom prst="rect">
            <a:avLst/>
          </a:prstGeom>
          <a:noFill/>
          <a:ln/>
        </p:spPr>
        <p:txBody>
          <a:bodyPr wrap="none" lIns="0" tIns="0" rIns="0" bIns="0" rtlCol="0" anchor="t"/>
          <a:lstStyle/>
          <a:p>
            <a:pPr marL="0" indent="0" algn="r" rtl="1">
              <a:lnSpc>
                <a:spcPts val="2550"/>
              </a:lnSpc>
              <a:buNone/>
            </a:pPr>
            <a:r>
              <a:rPr lang="ar-DZ" sz="2000" dirty="0">
                <a:solidFill>
                  <a:srgbClr val="D4D4D1"/>
                </a:solidFill>
                <a:latin typeface="IBM Plex Sans Medium" pitchFamily="34" charset="0"/>
                <a:ea typeface="IBM Plex Sans Medium" pitchFamily="34" charset="-122"/>
                <a:cs typeface="IBM Plex Sans Medium" pitchFamily="34" charset="-120"/>
              </a:rPr>
              <a:t>العتمة </a:t>
            </a:r>
            <a:endParaRPr lang="en-US" sz="2000" dirty="0"/>
          </a:p>
        </p:txBody>
      </p:sp>
      <p:sp>
        <p:nvSpPr>
          <p:cNvPr id="9" name="Text 4"/>
          <p:cNvSpPr/>
          <p:nvPr/>
        </p:nvSpPr>
        <p:spPr>
          <a:xfrm>
            <a:off x="6214229" y="3722132"/>
            <a:ext cx="6336744" cy="665559"/>
          </a:xfrm>
          <a:prstGeom prst="rect">
            <a:avLst/>
          </a:prstGeom>
          <a:noFill/>
          <a:ln/>
        </p:spPr>
        <p:txBody>
          <a:bodyPr wrap="square" lIns="0" tIns="0" rIns="0" bIns="0" rtlCol="0" anchor="t"/>
          <a:lstStyle/>
          <a:p>
            <a:pPr marL="0" indent="0" algn="r" rtl="1">
              <a:lnSpc>
                <a:spcPts val="2600"/>
              </a:lnSpc>
              <a:buNone/>
            </a:pPr>
            <a:r>
              <a:rPr lang="en-US" sz="1600" dirty="0">
                <a:solidFill>
                  <a:srgbClr val="D4D4D1"/>
                </a:solidFill>
                <a:latin typeface="Roboto" pitchFamily="34" charset="0"/>
                <a:ea typeface="Roboto" pitchFamily="34" charset="-122"/>
                <a:cs typeface="Roboto" pitchFamily="34" charset="-120"/>
              </a:rPr>
              <a:t>اخترع الكاميرا المعتمة في القرن الـ10م، وهي من أعظم الاختراعات التي قدمها للبشرية</a:t>
            </a:r>
            <a:endParaRPr lang="en-US" sz="1600" dirty="0"/>
          </a:p>
        </p:txBody>
      </p:sp>
      <p:pic>
        <p:nvPicPr>
          <p:cNvPr id="10" name="Image 3" descr="preencoded.png"/>
          <p:cNvPicPr>
            <a:picLocks noChangeAspect="1"/>
          </p:cNvPicPr>
          <p:nvPr/>
        </p:nvPicPr>
        <p:blipFill>
          <a:blip r:embed="rId6"/>
          <a:stretch>
            <a:fillRect/>
          </a:stretch>
        </p:blipFill>
        <p:spPr>
          <a:xfrm>
            <a:off x="12862798" y="4595574"/>
            <a:ext cx="1039773" cy="1530787"/>
          </a:xfrm>
          <a:prstGeom prst="rect">
            <a:avLst/>
          </a:prstGeom>
        </p:spPr>
      </p:pic>
      <p:sp>
        <p:nvSpPr>
          <p:cNvPr id="11" name="Text 5"/>
          <p:cNvSpPr/>
          <p:nvPr/>
        </p:nvSpPr>
        <p:spPr>
          <a:xfrm>
            <a:off x="9951601" y="4803458"/>
            <a:ext cx="2599372" cy="324802"/>
          </a:xfrm>
          <a:prstGeom prst="rect">
            <a:avLst/>
          </a:prstGeom>
          <a:noFill/>
          <a:ln/>
        </p:spPr>
        <p:txBody>
          <a:bodyPr wrap="none" lIns="0" tIns="0" rIns="0" bIns="0" rtlCol="0" anchor="t"/>
          <a:lstStyle/>
          <a:p>
            <a:pPr marL="0" indent="0" algn="r" rtl="1">
              <a:lnSpc>
                <a:spcPts val="2550"/>
              </a:lnSpc>
              <a:buNone/>
            </a:pPr>
            <a:r>
              <a:rPr lang="ar-DZ" sz="2000" dirty="0">
                <a:solidFill>
                  <a:srgbClr val="D4D4D1"/>
                </a:solidFill>
                <a:latin typeface="IBM Plex Sans Medium" pitchFamily="34" charset="0"/>
              </a:rPr>
              <a:t>كتاب المناظر </a:t>
            </a:r>
            <a:endParaRPr lang="en-US" sz="2000" dirty="0"/>
          </a:p>
        </p:txBody>
      </p:sp>
      <p:sp>
        <p:nvSpPr>
          <p:cNvPr id="12" name="Text 6"/>
          <p:cNvSpPr/>
          <p:nvPr/>
        </p:nvSpPr>
        <p:spPr>
          <a:xfrm>
            <a:off x="6214229" y="5252918"/>
            <a:ext cx="6336744" cy="665559"/>
          </a:xfrm>
          <a:prstGeom prst="rect">
            <a:avLst/>
          </a:prstGeom>
          <a:noFill/>
          <a:ln/>
        </p:spPr>
        <p:txBody>
          <a:bodyPr wrap="square" lIns="0" tIns="0" rIns="0" bIns="0" rtlCol="0" anchor="t"/>
          <a:lstStyle/>
          <a:p>
            <a:pPr marL="0" indent="0" algn="r" rtl="1">
              <a:lnSpc>
                <a:spcPts val="2600"/>
              </a:lnSpc>
              <a:buNone/>
            </a:pPr>
            <a:r>
              <a:rPr lang="en-US" sz="1600" dirty="0">
                <a:solidFill>
                  <a:srgbClr val="D4D4D1"/>
                </a:solidFill>
                <a:latin typeface="Roboto" pitchFamily="34" charset="0"/>
                <a:ea typeface="Roboto" pitchFamily="34" charset="-122"/>
                <a:cs typeface="Roboto" pitchFamily="34" charset="-120"/>
              </a:rPr>
              <a:t>ألف كتاباً بعنوان (المناظر) وضح فيه آلية الاستقبال السلبي من العين لأشعة الضوء المنعكسة من الأشياء</a:t>
            </a:r>
            <a:endParaRPr lang="en-US" sz="1600" dirty="0"/>
          </a:p>
        </p:txBody>
      </p:sp>
      <p:pic>
        <p:nvPicPr>
          <p:cNvPr id="13" name="Image 4" descr="preencoded.png"/>
          <p:cNvPicPr>
            <a:picLocks noChangeAspect="1"/>
          </p:cNvPicPr>
          <p:nvPr/>
        </p:nvPicPr>
        <p:blipFill>
          <a:blip r:embed="rId7"/>
          <a:stretch>
            <a:fillRect/>
          </a:stretch>
        </p:blipFill>
        <p:spPr>
          <a:xfrm>
            <a:off x="12862798" y="6126361"/>
            <a:ext cx="1039773" cy="1530787"/>
          </a:xfrm>
          <a:prstGeom prst="rect">
            <a:avLst/>
          </a:prstGeom>
        </p:spPr>
      </p:pic>
      <p:sp>
        <p:nvSpPr>
          <p:cNvPr id="14" name="Text 7"/>
          <p:cNvSpPr/>
          <p:nvPr/>
        </p:nvSpPr>
        <p:spPr>
          <a:xfrm>
            <a:off x="9951601" y="6334244"/>
            <a:ext cx="2599372" cy="324802"/>
          </a:xfrm>
          <a:prstGeom prst="rect">
            <a:avLst/>
          </a:prstGeom>
          <a:noFill/>
          <a:ln/>
        </p:spPr>
        <p:txBody>
          <a:bodyPr wrap="none" lIns="0" tIns="0" rIns="0" bIns="0" rtlCol="0" anchor="t"/>
          <a:lstStyle/>
          <a:p>
            <a:pPr marL="0" indent="0" algn="r" rtl="1">
              <a:lnSpc>
                <a:spcPts val="2550"/>
              </a:lnSpc>
              <a:buNone/>
            </a:pPr>
            <a:r>
              <a:rPr lang="ar-DZ" sz="2000" dirty="0">
                <a:solidFill>
                  <a:schemeClr val="bg1"/>
                </a:solidFill>
              </a:rPr>
              <a:t>قانون الضوء</a:t>
            </a:r>
            <a:endParaRPr lang="en-US" sz="2000" dirty="0">
              <a:solidFill>
                <a:schemeClr val="bg1"/>
              </a:solidFill>
            </a:endParaRPr>
          </a:p>
        </p:txBody>
      </p:sp>
      <p:sp>
        <p:nvSpPr>
          <p:cNvPr id="15" name="Text 8"/>
          <p:cNvSpPr/>
          <p:nvPr/>
        </p:nvSpPr>
        <p:spPr>
          <a:xfrm>
            <a:off x="6214229" y="6783705"/>
            <a:ext cx="6336744" cy="665559"/>
          </a:xfrm>
          <a:prstGeom prst="rect">
            <a:avLst/>
          </a:prstGeom>
          <a:noFill/>
          <a:ln/>
        </p:spPr>
        <p:txBody>
          <a:bodyPr wrap="square" lIns="0" tIns="0" rIns="0" bIns="0" rtlCol="0" anchor="t"/>
          <a:lstStyle/>
          <a:p>
            <a:pPr marL="0" indent="0" algn="r" rtl="1">
              <a:lnSpc>
                <a:spcPts val="2600"/>
              </a:lnSpc>
              <a:buNone/>
            </a:pPr>
            <a:r>
              <a:rPr lang="en-US" sz="1600" dirty="0">
                <a:solidFill>
                  <a:srgbClr val="D4D4D1"/>
                </a:solidFill>
                <a:latin typeface="Roboto" pitchFamily="34" charset="0"/>
                <a:ea typeface="Roboto" pitchFamily="34" charset="-122"/>
                <a:cs typeface="Roboto" pitchFamily="34" charset="-120"/>
              </a:rPr>
              <a:t>صاغ قوانين الانعكاس وشرح بشكل مفصل قوانين الانكسار مع تجارب تتضمن زوايا السقوط والانحراف</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412813" y="965954"/>
            <a:ext cx="9423797" cy="708779"/>
          </a:xfrm>
          <a:prstGeom prst="rect">
            <a:avLst/>
          </a:prstGeom>
          <a:noFill/>
          <a:ln/>
        </p:spPr>
        <p:txBody>
          <a:bodyPr wrap="none" lIns="0" tIns="0" rIns="0" bIns="0" rtlCol="0" anchor="t"/>
          <a:lstStyle/>
          <a:p>
            <a:pPr marL="0" indent="0" algn="r" rtl="1">
              <a:lnSpc>
                <a:spcPts val="5550"/>
              </a:lnSpc>
              <a:buNone/>
            </a:pPr>
            <a:r>
              <a:rPr lang="ar-DZ" sz="4450" dirty="0">
                <a:solidFill>
                  <a:srgbClr val="F3F3F2"/>
                </a:solidFill>
                <a:latin typeface="IBM Plex Sans Medium" pitchFamily="34" charset="0"/>
              </a:rPr>
              <a:t>اسهامات المسلمين في العلوم الاخرى</a:t>
            </a:r>
            <a:endParaRPr lang="en-US" sz="4450" dirty="0"/>
          </a:p>
        </p:txBody>
      </p:sp>
      <p:pic>
        <p:nvPicPr>
          <p:cNvPr id="3" name="Image 0" descr="preencoded.png"/>
          <p:cNvPicPr>
            <a:picLocks noChangeAspect="1"/>
          </p:cNvPicPr>
          <p:nvPr/>
        </p:nvPicPr>
        <p:blipFill>
          <a:blip r:embed="rId3"/>
          <a:stretch>
            <a:fillRect/>
          </a:stretch>
        </p:blipFill>
        <p:spPr>
          <a:xfrm>
            <a:off x="9715857" y="2128361"/>
            <a:ext cx="4120753" cy="2546747"/>
          </a:xfrm>
          <a:prstGeom prst="rect">
            <a:avLst/>
          </a:prstGeom>
        </p:spPr>
      </p:pic>
      <p:sp>
        <p:nvSpPr>
          <p:cNvPr id="4" name="Text 1"/>
          <p:cNvSpPr/>
          <p:nvPr/>
        </p:nvSpPr>
        <p:spPr>
          <a:xfrm>
            <a:off x="11001375" y="4958596"/>
            <a:ext cx="2835235" cy="354330"/>
          </a:xfrm>
          <a:prstGeom prst="rect">
            <a:avLst/>
          </a:prstGeom>
          <a:noFill/>
          <a:ln/>
        </p:spPr>
        <p:txBody>
          <a:bodyPr wrap="none" lIns="0" tIns="0" rIns="0" bIns="0" rtlCol="0" anchor="t"/>
          <a:lstStyle/>
          <a:p>
            <a:pPr marL="0" indent="0" algn="r" rtl="1">
              <a:lnSpc>
                <a:spcPts val="2750"/>
              </a:lnSpc>
              <a:buNone/>
            </a:pPr>
            <a:r>
              <a:rPr lang="ar-DZ" sz="2200" dirty="0">
                <a:solidFill>
                  <a:schemeClr val="bg1"/>
                </a:solidFill>
              </a:rPr>
              <a:t>علم</a:t>
            </a:r>
            <a:r>
              <a:rPr lang="ar-DZ" sz="2200" dirty="0"/>
              <a:t> </a:t>
            </a:r>
            <a:r>
              <a:rPr lang="ar-DZ" sz="2200" dirty="0">
                <a:solidFill>
                  <a:schemeClr val="bg1"/>
                </a:solidFill>
              </a:rPr>
              <a:t>الفلك</a:t>
            </a:r>
            <a:endParaRPr lang="en-US" sz="2200" dirty="0">
              <a:solidFill>
                <a:schemeClr val="bg1"/>
              </a:solidFill>
            </a:endParaRPr>
          </a:p>
        </p:txBody>
      </p:sp>
      <p:sp>
        <p:nvSpPr>
          <p:cNvPr id="5" name="Text 2"/>
          <p:cNvSpPr/>
          <p:nvPr/>
        </p:nvSpPr>
        <p:spPr>
          <a:xfrm>
            <a:off x="9715857" y="5449014"/>
            <a:ext cx="4120753" cy="1451610"/>
          </a:xfrm>
          <a:prstGeom prst="rect">
            <a:avLst/>
          </a:prstGeom>
          <a:noFill/>
          <a:ln/>
        </p:spPr>
        <p:txBody>
          <a:bodyPr wrap="squar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طور المسلمون أدوات رصد فلكية متقدمة مثل الإسطرلاب والكرات السماوية، وأنشأوا مراصد فلكية دقيقة ساهمت في فهم حركة الكواكب والنجوم بشكل أدق مما كان معروفاً سابقاً.</a:t>
            </a:r>
            <a:endParaRPr lang="en-US" sz="1750" dirty="0"/>
          </a:p>
        </p:txBody>
      </p:sp>
      <p:pic>
        <p:nvPicPr>
          <p:cNvPr id="6" name="Image 1" descr="preencoded.png"/>
          <p:cNvPicPr>
            <a:picLocks noChangeAspect="1"/>
          </p:cNvPicPr>
          <p:nvPr/>
        </p:nvPicPr>
        <p:blipFill>
          <a:blip r:embed="rId4"/>
          <a:stretch>
            <a:fillRect/>
          </a:stretch>
        </p:blipFill>
        <p:spPr>
          <a:xfrm>
            <a:off x="5254823" y="2128361"/>
            <a:ext cx="4120872" cy="2546866"/>
          </a:xfrm>
          <a:prstGeom prst="rect">
            <a:avLst/>
          </a:prstGeom>
        </p:spPr>
      </p:pic>
      <p:sp>
        <p:nvSpPr>
          <p:cNvPr id="7" name="Text 3"/>
          <p:cNvSpPr/>
          <p:nvPr/>
        </p:nvSpPr>
        <p:spPr>
          <a:xfrm>
            <a:off x="6540460" y="4958715"/>
            <a:ext cx="2835235" cy="354330"/>
          </a:xfrm>
          <a:prstGeom prst="rect">
            <a:avLst/>
          </a:prstGeom>
          <a:noFill/>
          <a:ln/>
        </p:spPr>
        <p:txBody>
          <a:bodyPr wrap="none" lIns="0" tIns="0" rIns="0" bIns="0" rtlCol="0" anchor="t"/>
          <a:lstStyle/>
          <a:p>
            <a:pPr marL="0" indent="0" algn="r" rtl="1">
              <a:lnSpc>
                <a:spcPts val="2750"/>
              </a:lnSpc>
              <a:buNone/>
            </a:pPr>
            <a:r>
              <a:rPr lang="ar-DZ" sz="2200" dirty="0">
                <a:solidFill>
                  <a:srgbClr val="D4D4D1"/>
                </a:solidFill>
                <a:latin typeface="IBM Plex Sans Medium" pitchFamily="34" charset="0"/>
              </a:rPr>
              <a:t>علم الكيمياء </a:t>
            </a:r>
            <a:endParaRPr lang="en-US" sz="2200" dirty="0"/>
          </a:p>
        </p:txBody>
      </p:sp>
      <p:sp>
        <p:nvSpPr>
          <p:cNvPr id="8" name="Text 4"/>
          <p:cNvSpPr/>
          <p:nvPr/>
        </p:nvSpPr>
        <p:spPr>
          <a:xfrm>
            <a:off x="5254823" y="5449133"/>
            <a:ext cx="4120872" cy="1814513"/>
          </a:xfrm>
          <a:prstGeom prst="rect">
            <a:avLst/>
          </a:prstGeom>
          <a:noFill/>
          <a:ln/>
        </p:spPr>
        <p:txBody>
          <a:bodyPr wrap="squar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ابتكر المسلمون علم الكيمياء الحديث وطوروا تقنيات مثل التقطير والترشيح والتبلور، واخترعوا أجهزة مثل الأنبيق والقرع. كما اكتشفوا العديد من المركبات الكيميائية التي لا تزال تستخدم </a:t>
            </a:r>
            <a:r>
              <a:rPr lang="en-US" sz="1750" dirty="0" err="1">
                <a:solidFill>
                  <a:srgbClr val="D4D4D1"/>
                </a:solidFill>
                <a:latin typeface="Roboto" pitchFamily="34" charset="0"/>
                <a:ea typeface="Roboto" pitchFamily="34" charset="-122"/>
                <a:cs typeface="Roboto" pitchFamily="34" charset="-120"/>
              </a:rPr>
              <a:t>حتى</a:t>
            </a:r>
            <a:r>
              <a:rPr lang="en-US" sz="1750" dirty="0">
                <a:solidFill>
                  <a:srgbClr val="D4D4D1"/>
                </a:solidFill>
                <a:latin typeface="Roboto" pitchFamily="34" charset="0"/>
                <a:ea typeface="Roboto" pitchFamily="34" charset="-122"/>
                <a:cs typeface="Roboto" pitchFamily="34" charset="-120"/>
              </a:rPr>
              <a:t> </a:t>
            </a:r>
            <a:r>
              <a:rPr lang="en-US" sz="1750" dirty="0" err="1">
                <a:solidFill>
                  <a:srgbClr val="D4D4D1"/>
                </a:solidFill>
                <a:latin typeface="Roboto" pitchFamily="34" charset="0"/>
                <a:ea typeface="Roboto" pitchFamily="34" charset="-122"/>
                <a:cs typeface="Roboto" pitchFamily="34" charset="-120"/>
              </a:rPr>
              <a:t>اليوم</a:t>
            </a:r>
            <a:r>
              <a:rPr lang="ar-DZ" sz="1750" dirty="0">
                <a:solidFill>
                  <a:srgbClr val="D4D4D1"/>
                </a:solidFill>
                <a:latin typeface="Roboto" pitchFamily="34" charset="0"/>
                <a:ea typeface="Roboto" pitchFamily="34" charset="-122"/>
                <a:cs typeface="Roboto" pitchFamily="34" charset="-120"/>
              </a:rPr>
              <a:t> واهم العلماء جابر بن حيان </a:t>
            </a:r>
            <a:endParaRPr lang="en-US" sz="1750" dirty="0"/>
          </a:p>
        </p:txBody>
      </p:sp>
      <p:pic>
        <p:nvPicPr>
          <p:cNvPr id="9" name="Image 2" descr="preencoded.png"/>
          <p:cNvPicPr>
            <a:picLocks noChangeAspect="1"/>
          </p:cNvPicPr>
          <p:nvPr/>
        </p:nvPicPr>
        <p:blipFill>
          <a:blip r:embed="rId5"/>
          <a:stretch>
            <a:fillRect/>
          </a:stretch>
        </p:blipFill>
        <p:spPr>
          <a:xfrm>
            <a:off x="793909" y="2128361"/>
            <a:ext cx="4120753" cy="2546747"/>
          </a:xfrm>
          <a:prstGeom prst="rect">
            <a:avLst/>
          </a:prstGeom>
        </p:spPr>
      </p:pic>
      <p:sp>
        <p:nvSpPr>
          <p:cNvPr id="10" name="Text 5"/>
          <p:cNvSpPr/>
          <p:nvPr/>
        </p:nvSpPr>
        <p:spPr>
          <a:xfrm>
            <a:off x="2079427" y="4958596"/>
            <a:ext cx="2835235" cy="354330"/>
          </a:xfrm>
          <a:prstGeom prst="rect">
            <a:avLst/>
          </a:prstGeom>
          <a:noFill/>
          <a:ln/>
        </p:spPr>
        <p:txBody>
          <a:bodyPr wrap="none" lIns="0" tIns="0" rIns="0" bIns="0" rtlCol="0" anchor="t"/>
          <a:lstStyle/>
          <a:p>
            <a:pPr marL="0" indent="0" algn="r" rtl="1">
              <a:lnSpc>
                <a:spcPts val="2750"/>
              </a:lnSpc>
              <a:buNone/>
            </a:pPr>
            <a:r>
              <a:rPr lang="ar-DZ" sz="2200" dirty="0">
                <a:solidFill>
                  <a:srgbClr val="D4D4D1"/>
                </a:solidFill>
                <a:latin typeface="IBM Plex Sans Medium" pitchFamily="34" charset="0"/>
              </a:rPr>
              <a:t>علم الجغرافيا</a:t>
            </a:r>
            <a:endParaRPr lang="en-US" sz="2200" dirty="0"/>
          </a:p>
        </p:txBody>
      </p:sp>
      <p:sp>
        <p:nvSpPr>
          <p:cNvPr id="11" name="Text 6"/>
          <p:cNvSpPr/>
          <p:nvPr/>
        </p:nvSpPr>
        <p:spPr>
          <a:xfrm>
            <a:off x="793909" y="5449014"/>
            <a:ext cx="4120753" cy="1814513"/>
          </a:xfrm>
          <a:prstGeom prst="rect">
            <a:avLst/>
          </a:prstGeom>
          <a:noFill/>
          <a:ln/>
        </p:spPr>
        <p:txBody>
          <a:bodyPr wrap="square" lIns="0" tIns="0" rIns="0" bIns="0" rtlCol="0" anchor="t"/>
          <a:lstStyle/>
          <a:p>
            <a:pPr marL="0" indent="0" algn="r" rtl="1">
              <a:lnSpc>
                <a:spcPts val="2850"/>
              </a:lnSpc>
              <a:buNone/>
            </a:pPr>
            <a:r>
              <a:rPr lang="en-US" sz="1750" dirty="0">
                <a:solidFill>
                  <a:srgbClr val="D4D4D1"/>
                </a:solidFill>
                <a:latin typeface="Roboto" pitchFamily="34" charset="0"/>
                <a:ea typeface="Roboto" pitchFamily="34" charset="-122"/>
                <a:cs typeface="Roboto" pitchFamily="34" charset="-120"/>
              </a:rPr>
              <a:t>رسم الجغرافيون المسلمون خرائط دقيقة للعالم المعروف آنذاك، وحددوا خطوط الطول والعرض، وقاسوا محيط الأرض بدقة مذهلة. كما ألفوا كتباً وصفوا فيها البلدان والشعوب والطرق التجارية.</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686</Words>
  <Application>Microsoft Office PowerPoint</Application>
  <PresentationFormat>Personnalisé</PresentationFormat>
  <Paragraphs>74</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Roboto</vt:lpstr>
      <vt:lpstr>IBM Plex Sans Medium</vt:lpstr>
      <vt:lpstr>Roboto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client</cp:lastModifiedBy>
  <cp:revision>2</cp:revision>
  <dcterms:created xsi:type="dcterms:W3CDTF">2025-04-22T13:50:50Z</dcterms:created>
  <dcterms:modified xsi:type="dcterms:W3CDTF">2025-04-22T14:14:44Z</dcterms:modified>
</cp:coreProperties>
</file>