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0" r:id="rId2"/>
  </p:sldMasterIdLst>
  <p:notesMasterIdLst>
    <p:notesMasterId r:id="rId11"/>
  </p:notesMasterIdLst>
  <p:handoutMasterIdLst>
    <p:handoutMasterId r:id="rId12"/>
  </p:handoutMasterIdLst>
  <p:sldIdLst>
    <p:sldId id="268" r:id="rId3"/>
    <p:sldId id="269" r:id="rId4"/>
    <p:sldId id="286" r:id="rId5"/>
    <p:sldId id="287" r:id="rId6"/>
    <p:sldId id="278" r:id="rId7"/>
    <p:sldId id="284" r:id="rId8"/>
    <p:sldId id="285" r:id="rId9"/>
    <p:sldId id="267" r:id="rId10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120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490" y="-12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39B42E6-847F-4D73-A199-7700F12C5638}" type="datetimeFigureOut">
              <a:rPr lang="en-GB"/>
              <a:pPr>
                <a:defRPr/>
              </a:pPr>
              <a:t>19/11/2024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7591D37-FF9B-40B1-B663-457954B8D01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6940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EFF5F1-A380-43E0-BEBB-D915F2E3FF3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161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-3175" y="8445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0" y="-571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7"/>
          <a:stretch>
            <a:fillRect/>
          </a:stretch>
        </p:blipFill>
        <p:spPr bwMode="auto">
          <a:xfrm>
            <a:off x="0" y="-55563"/>
            <a:ext cx="91440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79A4B4-F5A4-4B72-B9E3-20FC350B46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23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820B-9EF7-4F21-BA28-AF03D4C8BFD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59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1468-60A3-42A9-8110-EE74D4BF222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4496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E76C1-094B-417B-B20F-12937833021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5847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2A55-C298-409C-B5E6-15273F1E9EBE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473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1DD26-38E3-4880-8F8B-898AB0D824E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773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181D3-6F1B-424D-9D3A-DC18EEA0486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91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47AF9-A5C4-4E9A-B8AB-F5C6C15ACE6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757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608C-D473-43E3-B975-F7ECE3832C3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2307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61346-123F-4E99-96E5-D6666ABCB8A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4979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35AA-5AD9-4026-BE1C-D7CD330FDB3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528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985CD9-7D2F-4E07-94B5-BD06537DF9E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328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D8DF6-28D2-4362-A8FE-84047CE7D02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8354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347" y="40037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08E3AF-5097-42A5-84DC-94ED2925ECE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4835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474C4-D8F0-4F73-AEE2-901775FD94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6181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D6E7A0-92D8-4A92-B6FC-AD28C12736D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4251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E9513-88F4-45C9-8AC7-0FFFFAB21D4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083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A3B539-952A-4584-AE78-A2A5D569C09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73973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A1B4-9ADB-4960-B53E-46821C5919BD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5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1F269-13D7-4755-833A-FFF357E69C0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7317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6BDB-7C64-415D-9C4C-C108D93AB29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7135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44ABF-C2C4-4C64-8896-8148203C55B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915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C6E12F-4068-4433-BA1B-8D2C692344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2242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3DE9-B35B-44E3-877E-B30D309BFE3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32972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691B-0A2A-49EC-B3F2-42D8471A246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8920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CD811-57A5-47AB-9F37-BC12185A53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44987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F9557-97F4-404A-8A62-46D53261C79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41608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F02F-A6D7-4CEE-8406-001D8524031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4144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447C-04A3-4598-B343-86DB5735C2A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83221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9E7F-3580-4529-B302-3978B7EDE99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80733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9A1B-2348-4AAD-A7F4-F4CBD08CD34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74077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924C3-AFCF-4F55-A5A2-90819120C18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45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783413-57D6-4C40-8F2D-B2BA4F91BFD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468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D77438-AFC2-4409-A278-8F8CFC7349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51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E573C2-81F0-4440-A777-819334924AF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109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AF0B5-BA0A-4D85-97F1-B79D89D9AB8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175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F1805-B421-403A-90B6-6BD296EAA6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22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9F4D-046F-4945-925B-5B79A72447E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342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93F5E2A-82F3-45FC-BB85-DAFEF1334F4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  <p:sldLayoutId id="214748396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B9EAF57-B7CD-4095-88CB-4465485AE72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  <p:sldLayoutId id="2147483981" r:id="rId1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3006383" y="115888"/>
            <a:ext cx="324008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جامعة محمد خيضر بسكرة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كلية العلوم الاقتصادية والتجارية وعلوم التسيير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قسم علوم التسيير</a:t>
            </a:r>
            <a:endParaRPr lang="fr-FR" altLang="ar-DZ" sz="2400" b="1" dirty="0">
              <a:solidFill>
                <a:srgbClr val="FFC000"/>
              </a:solidFill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4024" y="5057808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سلسلة محاضرات مقدمة للسنة الأولى ماستـــــــــر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تخصص </a:t>
            </a:r>
            <a:r>
              <a:rPr lang="fr-FR" altLang="ar-DZ" sz="2400" b="1" dirty="0" smtClean="0">
                <a:solidFill>
                  <a:srgbClr val="00B0F0"/>
                </a:solidFill>
              </a:rPr>
              <a:t>GSO</a:t>
            </a:r>
            <a:endParaRPr lang="fr-FR" altLang="ar-DZ" sz="2400" b="1" dirty="0">
              <a:solidFill>
                <a:srgbClr val="00B0F0"/>
              </a:solidFill>
            </a:endParaRPr>
          </a:p>
        </p:txBody>
      </p:sp>
      <p:sp>
        <p:nvSpPr>
          <p:cNvPr id="8" name="ZoneTexte 8"/>
          <p:cNvSpPr txBox="1">
            <a:spLocks noChangeArrowheads="1"/>
          </p:cNvSpPr>
          <p:nvPr/>
        </p:nvSpPr>
        <p:spPr bwMode="auto">
          <a:xfrm>
            <a:off x="6300788" y="523240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altLang="ar-DZ" b="1" dirty="0">
              <a:solidFill>
                <a:schemeClr val="accent5">
                  <a:lumMod val="1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987675" y="3306871"/>
            <a:ext cx="318765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800" b="1" dirty="0" smtClean="0">
                <a:solidFill>
                  <a:srgbClr val="FF0000"/>
                </a:solidFill>
              </a:rPr>
              <a:t>استراتيجيات ادارة المعرفة</a:t>
            </a:r>
            <a:endParaRPr lang="ar-DZ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59259" y="551244"/>
            <a:ext cx="51716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</a:rPr>
              <a:t>ان المعرفة أصبحت سلاح استراتيجي:</a:t>
            </a:r>
            <a:endParaRPr lang="ar-DZ" sz="32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249" y="1699356"/>
            <a:ext cx="52296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>
                <a:solidFill>
                  <a:schemeClr val="bg2">
                    <a:lumMod val="10000"/>
                  </a:schemeClr>
                </a:solidFill>
              </a:rPr>
              <a:t>إن وضع وتطوير استراتيجية هو عمل معرفي راقي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5302" y="2990248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DZ" sz="2000" dirty="0" smtClean="0">
                <a:solidFill>
                  <a:schemeClr val="bg2">
                    <a:lumMod val="10000"/>
                  </a:schemeClr>
                </a:solidFill>
              </a:rPr>
              <a:t>المعرفة كموضوع بات يأتي بالأساليب والمنتجات والخدمات والعمليات الجديدة التي تحقق ميزة متجددة مستدامة في السوق</a:t>
            </a:r>
            <a:endParaRPr lang="ar-DZ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0" y="684747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DZ" dirty="0"/>
              <a:t>عرَّف </a:t>
            </a:r>
            <a:r>
              <a:rPr lang="ar-DZ" dirty="0" err="1"/>
              <a:t>هالين</a:t>
            </a:r>
            <a:r>
              <a:rPr lang="ar-DZ" dirty="0"/>
              <a:t> و </a:t>
            </a:r>
            <a:r>
              <a:rPr lang="ar-DZ" dirty="0" err="1"/>
              <a:t>مارنبيرغ</a:t>
            </a:r>
            <a:r>
              <a:rPr lang="ar-DZ" dirty="0"/>
              <a:t> (</a:t>
            </a:r>
            <a:r>
              <a:rPr lang="en-US" dirty="0" err="1"/>
              <a:t>Hallin</a:t>
            </a:r>
            <a:r>
              <a:rPr lang="en-US" dirty="0"/>
              <a:t> &amp; </a:t>
            </a:r>
            <a:r>
              <a:rPr lang="en-US" dirty="0" err="1"/>
              <a:t>Marnburg</a:t>
            </a:r>
            <a:r>
              <a:rPr lang="en-US" dirty="0"/>
              <a:t>, 2008) </a:t>
            </a:r>
            <a:r>
              <a:rPr lang="ar-DZ" dirty="0" smtClean="0"/>
              <a:t> </a:t>
            </a:r>
            <a:r>
              <a:rPr lang="ar-DZ" dirty="0" err="1" smtClean="0"/>
              <a:t>إستراتيجية</a:t>
            </a:r>
            <a:r>
              <a:rPr lang="ar-DZ" dirty="0" smtClean="0"/>
              <a:t> </a:t>
            </a:r>
            <a:r>
              <a:rPr lang="ar-DZ" dirty="0"/>
              <a:t>إدارة المعرفة بأنها تراكم خبرات وممارسات , وتطبيق حلول وتنظيمها وتقييمها. كما أنها عبارة عن معلومات تم </a:t>
            </a:r>
            <a:r>
              <a:rPr lang="ar-DZ" dirty="0" err="1"/>
              <a:t>إختبار</a:t>
            </a:r>
            <a:r>
              <a:rPr lang="ar-DZ" dirty="0"/>
              <a:t> صحتها بالتجربة </a:t>
            </a:r>
            <a:r>
              <a:rPr lang="ar-DZ" dirty="0" err="1"/>
              <a:t>والإختبار</a:t>
            </a:r>
            <a:r>
              <a:rPr lang="ar-DZ" dirty="0"/>
              <a:t>. وللمعرفة خصائص متعددة , فهي هرمية تبدأ من البيانات ثم المعلومات ثم معرفة وحكمة, وهي قابلة للتخزين والتشارك, كما يمكن تصنيفها إلى معرفة ظاهرة ومعرفة ضمنية.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3002773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DZ" dirty="0"/>
              <a:t>عرَّف يانغ </a:t>
            </a:r>
            <a:r>
              <a:rPr lang="en-US" dirty="0"/>
              <a:t>Yang,2010)) </a:t>
            </a:r>
            <a:r>
              <a:rPr lang="ar-DZ" dirty="0" err="1"/>
              <a:t>إستراتيجية</a:t>
            </a:r>
            <a:r>
              <a:rPr lang="ar-DZ" dirty="0"/>
              <a:t> إدارة المعرفة على أنها </a:t>
            </a:r>
            <a:r>
              <a:rPr lang="ar-DZ" dirty="0" err="1"/>
              <a:t>إنعكاس</a:t>
            </a:r>
            <a:r>
              <a:rPr lang="ar-DZ" dirty="0"/>
              <a:t> </a:t>
            </a:r>
            <a:r>
              <a:rPr lang="ar-DZ" dirty="0" err="1"/>
              <a:t>للإستراتيجية</a:t>
            </a:r>
            <a:r>
              <a:rPr lang="ar-DZ" dirty="0"/>
              <a:t> التنافسية للمنظمة حيث تهدف إلى زيادة قدرتها على خلق وتحويل المعرفة بما يُعظم القيمة لزبائن المنظمة, </a:t>
            </a:r>
            <a:r>
              <a:rPr lang="ar-DZ" dirty="0" err="1"/>
              <a:t>والإستجابة</a:t>
            </a:r>
            <a:r>
              <a:rPr lang="ar-DZ" dirty="0"/>
              <a:t> لحاجاتهم وتوقعاتهم. وتختلف المنظمات في </a:t>
            </a:r>
            <a:r>
              <a:rPr lang="ar-DZ" dirty="0" err="1"/>
              <a:t>إعتمادها</a:t>
            </a:r>
            <a:r>
              <a:rPr lang="ar-DZ" dirty="0"/>
              <a:t> </a:t>
            </a:r>
            <a:r>
              <a:rPr lang="ar-DZ" dirty="0" err="1"/>
              <a:t>للإستراتيجيات</a:t>
            </a:r>
            <a:r>
              <a:rPr lang="ar-DZ" dirty="0"/>
              <a:t> المناسبة لإدارة المعرفة</a:t>
            </a:r>
          </a:p>
        </p:txBody>
      </p:sp>
    </p:spTree>
    <p:extLst>
      <p:ext uri="{BB962C8B-B14F-4D97-AF65-F5344CB8AC3E}">
        <p14:creationId xmlns:p14="http://schemas.microsoft.com/office/powerpoint/2010/main" val="2200166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7976" y="909501"/>
            <a:ext cx="51920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 smtClean="0">
                <a:solidFill>
                  <a:schemeClr val="bg2">
                    <a:lumMod val="10000"/>
                  </a:schemeClr>
                </a:solidFill>
              </a:rPr>
              <a:t>يمكن 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القول بأن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هي خارطة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لإستقطاب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وتكوين وتخزين المعرفة, بالإضافة إلى المشاركة فيها وتوزيعها لتحقيق قيمة مضافة من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إستثمار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موارد المعرفة ورأس المال الفكري, كما تُعتبر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دليلاً للإدارة من أجل تصميم وتنفيذ برامج ومبادرات المعرفة في المنظمة. لذا تنبثق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من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الأعمال الشاملة من ناحية ومن ناحيةٍ أخرى تُعبِّر عن الرؤية الإستراتيجية للمنظمة</a:t>
            </a:r>
          </a:p>
        </p:txBody>
      </p:sp>
      <p:sp>
        <p:nvSpPr>
          <p:cNvPr id="5" name="Rectangle 4"/>
          <p:cNvSpPr/>
          <p:nvPr/>
        </p:nvSpPr>
        <p:spPr>
          <a:xfrm>
            <a:off x="3557391" y="3916461"/>
            <a:ext cx="489454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يمكن التمييز بين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الأعمال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وإستراتيجية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على أساس أن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الأعمال تهتم بالأداء الكلي للمنظمة وتركز على منهج التحليل البيئي والتنافسي لتحديد مكانة المنظمة في السوق والصناعة, أما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فهي تهتم بتحليل الفجوة المعرفية بين المعرفة الضمنية المتاحة (ما تعرفه المنظمة) والمعرفة المستهدفة ( أي ما يجب أن تعرفه المنظمة) لضمان تحقيق قيمة فريدة لمنتجاتها وخدماتها</a:t>
            </a:r>
          </a:p>
        </p:txBody>
      </p:sp>
    </p:spTree>
    <p:extLst>
      <p:ext uri="{BB962C8B-B14F-4D97-AF65-F5344CB8AC3E}">
        <p14:creationId xmlns:p14="http://schemas.microsoft.com/office/powerpoint/2010/main" val="191490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801633" y="1064712"/>
            <a:ext cx="2342367" cy="305635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</a:rPr>
              <a:t>الترميزية</a:t>
            </a:r>
          </a:p>
          <a:p>
            <a:pPr algn="ctr"/>
            <a:r>
              <a:rPr lang="fr-FR" sz="2000" b="1" dirty="0" smtClean="0">
                <a:solidFill>
                  <a:schemeClr val="bg2"/>
                </a:solidFill>
              </a:rPr>
              <a:t>Codification </a:t>
            </a:r>
            <a:r>
              <a:rPr lang="fr-FR" sz="2000" b="1" dirty="0" err="1" smtClean="0">
                <a:solidFill>
                  <a:schemeClr val="bg2"/>
                </a:solidFill>
              </a:rPr>
              <a:t>Strategy</a:t>
            </a:r>
            <a:endParaRPr lang="ar-DZ" sz="2000" b="1" dirty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050" y="1064712"/>
            <a:ext cx="2680572" cy="3056351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600" dirty="0" smtClean="0">
                <a:solidFill>
                  <a:schemeClr val="bg2"/>
                </a:solidFill>
              </a:rPr>
              <a:t>الشخصية</a:t>
            </a:r>
            <a:endParaRPr lang="ar-DZ" dirty="0" smtClean="0">
              <a:solidFill>
                <a:schemeClr val="bg2"/>
              </a:solidFill>
            </a:endParaRPr>
          </a:p>
          <a:p>
            <a:pPr algn="ctr"/>
            <a:r>
              <a:rPr lang="fr-FR" b="1" dirty="0" smtClean="0">
                <a:solidFill>
                  <a:schemeClr val="bg2"/>
                </a:solidFill>
              </a:rPr>
              <a:t>Personalization </a:t>
            </a:r>
            <a:r>
              <a:rPr lang="fr-FR" b="1" dirty="0" err="1" smtClean="0">
                <a:solidFill>
                  <a:schemeClr val="bg2"/>
                </a:solidFill>
              </a:rPr>
              <a:t>Strategy</a:t>
            </a:r>
            <a:endParaRPr lang="ar-DZ" b="1" dirty="0">
              <a:solidFill>
                <a:schemeClr val="bg2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03540" y="137786"/>
            <a:ext cx="5361139" cy="106471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4000" b="1" dirty="0" smtClean="0">
                <a:solidFill>
                  <a:schemeClr val="bg2"/>
                </a:solidFill>
              </a:rPr>
              <a:t>الاستراتيجية</a:t>
            </a:r>
            <a:endParaRPr lang="ar-DZ" sz="4000" b="1" dirty="0">
              <a:solidFill>
                <a:schemeClr val="bg2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751545" y="4321479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1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1897403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5555555555555555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194" y="0"/>
            <a:ext cx="9083806" cy="6858000"/>
          </a:xfrm>
        </p:spPr>
      </p:pic>
    </p:spTree>
    <p:extLst>
      <p:ext uri="{BB962C8B-B14F-4D97-AF65-F5344CB8AC3E}">
        <p14:creationId xmlns:p14="http://schemas.microsoft.com/office/powerpoint/2010/main" val="1946205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801633" y="1064712"/>
            <a:ext cx="2342367" cy="305635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bg2"/>
                </a:solidFill>
              </a:rPr>
              <a:t>جانب العرض</a:t>
            </a:r>
            <a:endParaRPr lang="ar-DZ" sz="2800" b="1" dirty="0" smtClean="0">
              <a:solidFill>
                <a:schemeClr val="bg2"/>
              </a:solidFill>
            </a:endParaRPr>
          </a:p>
          <a:p>
            <a:pPr algn="ctr"/>
            <a:r>
              <a:rPr lang="en-US" sz="2800" b="1" dirty="0">
                <a:solidFill>
                  <a:schemeClr val="bg2"/>
                </a:solidFill>
                <a:latin typeface="Calibri"/>
              </a:rPr>
              <a:t>Supply Side strategies</a:t>
            </a:r>
            <a:endParaRPr lang="ar-DZ" b="1" dirty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050" y="1064712"/>
            <a:ext cx="2680572" cy="3056351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b="1" dirty="0">
                <a:solidFill>
                  <a:srgbClr val="FF0000"/>
                </a:solidFill>
                <a:latin typeface="Calibri"/>
                <a:cs typeface="Arial"/>
              </a:rPr>
              <a:t>جانب الطلب</a:t>
            </a:r>
            <a:endParaRPr lang="ar-DZ" dirty="0" smtClean="0">
              <a:solidFill>
                <a:schemeClr val="bg2"/>
              </a:solidFill>
            </a:endParaRPr>
          </a:p>
          <a:p>
            <a:pPr algn="ctr"/>
            <a:r>
              <a:rPr lang="en-US" sz="3000" b="1" smtClean="0">
                <a:solidFill>
                  <a:srgbClr val="FF0000"/>
                </a:solidFill>
                <a:latin typeface="Calibri"/>
              </a:rPr>
              <a:t>Demond</a:t>
            </a:r>
            <a:r>
              <a:rPr lang="en-US" sz="3000" b="1" dirty="0" smtClean="0">
                <a:solidFill>
                  <a:srgbClr val="FF0000"/>
                </a:solidFill>
                <a:latin typeface="Calibri"/>
              </a:rPr>
              <a:t>  </a:t>
            </a:r>
            <a:r>
              <a:rPr lang="en-US" sz="3000" b="1" dirty="0">
                <a:solidFill>
                  <a:srgbClr val="FF0000"/>
                </a:solidFill>
                <a:latin typeface="Calibri"/>
              </a:rPr>
              <a:t>Side strategies</a:t>
            </a:r>
            <a:endParaRPr lang="ar-DZ" b="1" dirty="0">
              <a:solidFill>
                <a:schemeClr val="bg2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03540" y="137786"/>
            <a:ext cx="5361139" cy="106471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4000" b="1" dirty="0" smtClean="0">
                <a:solidFill>
                  <a:schemeClr val="bg2"/>
                </a:solidFill>
              </a:rPr>
              <a:t>استراتيجيات</a:t>
            </a:r>
            <a:endParaRPr lang="ar-DZ" sz="4000" b="1" dirty="0">
              <a:solidFill>
                <a:schemeClr val="bg2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751545" y="4321479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2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922904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5454" y="137886"/>
            <a:ext cx="6113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400" b="1" dirty="0" smtClean="0">
                <a:solidFill>
                  <a:srgbClr val="FF0000"/>
                </a:solidFill>
              </a:rPr>
              <a:t>اقترح </a:t>
            </a:r>
            <a:r>
              <a:rPr lang="fr-FR" sz="2400" b="1" dirty="0" err="1" smtClean="0">
                <a:solidFill>
                  <a:srgbClr val="FF0000"/>
                </a:solidFill>
              </a:rPr>
              <a:t>Wig</a:t>
            </a:r>
            <a:r>
              <a:rPr lang="ar-DZ" sz="2400" b="1" dirty="0" smtClean="0">
                <a:solidFill>
                  <a:srgbClr val="FF0000"/>
                </a:solidFill>
              </a:rPr>
              <a:t> ثلاث استراتيجيات لإدخال المعرفة إلى المنظمة:</a:t>
            </a:r>
            <a:endParaRPr lang="ar-DZ" sz="2400" b="1" dirty="0">
              <a:solidFill>
                <a:srgbClr val="FF000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914367" y="2004164"/>
            <a:ext cx="2004164" cy="313150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</a:rPr>
              <a:t>استراتيجية النمو التدريجي في استخدام المعرفة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55307" y="4647156"/>
            <a:ext cx="4308954" cy="1052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>
                <a:solidFill>
                  <a:schemeClr val="bg2">
                    <a:lumMod val="10000"/>
                  </a:schemeClr>
                </a:solidFill>
              </a:rPr>
              <a:t>استراتيجية</a:t>
            </a:r>
            <a:r>
              <a:rPr lang="ar-DZ" dirty="0" smtClean="0"/>
              <a:t> </a:t>
            </a:r>
            <a:r>
              <a:rPr lang="ar-DZ" sz="2400" b="1" dirty="0">
                <a:solidFill>
                  <a:schemeClr val="bg2">
                    <a:lumMod val="10000"/>
                  </a:schemeClr>
                </a:solidFill>
              </a:rPr>
              <a:t>التروي</a:t>
            </a:r>
            <a:r>
              <a:rPr lang="ar-DZ" dirty="0" smtClean="0"/>
              <a:t> </a:t>
            </a:r>
            <a:r>
              <a:rPr lang="ar-DZ" sz="2400" b="1" dirty="0">
                <a:solidFill>
                  <a:schemeClr val="bg2">
                    <a:lumMod val="10000"/>
                  </a:schemeClr>
                </a:solidFill>
              </a:rPr>
              <a:t>والحذر</a:t>
            </a:r>
          </a:p>
        </p:txBody>
      </p:sp>
      <p:sp>
        <p:nvSpPr>
          <p:cNvPr id="6" name="Ellipse 5"/>
          <p:cNvSpPr/>
          <p:nvPr/>
        </p:nvSpPr>
        <p:spPr>
          <a:xfrm>
            <a:off x="64733" y="2106460"/>
            <a:ext cx="2004164" cy="313150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</a:rPr>
              <a:t>استراتيجية دعم وجهات النظر المتقدمة والفاعلة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7440461" y="368718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3</a:t>
            </a:r>
            <a:endParaRPr lang="ar-D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33100</TotalTime>
  <Words>334</Words>
  <Application>Microsoft Office PowerPoint</Application>
  <PresentationFormat>Affichage à l'écran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Default Design</vt:lpstr>
      <vt:lpstr>1_Default 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Clearly Presented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Rainbow Pencils PowerPoint Template</dc:title>
  <dc:creator>Presentation Magazine</dc:creator>
  <cp:lastModifiedBy>TAHRI</cp:lastModifiedBy>
  <cp:revision>102</cp:revision>
  <dcterms:created xsi:type="dcterms:W3CDTF">2009-11-03T13:35:13Z</dcterms:created>
  <dcterms:modified xsi:type="dcterms:W3CDTF">2024-11-19T14:50:18Z</dcterms:modified>
</cp:coreProperties>
</file>