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Num%C3%A9ro_atomiqu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P%C3%A9riode_3_du_tableau_p%C3%A9riodique" TargetMode="External"/><Relationship Id="rId13" Type="http://schemas.openxmlformats.org/officeDocument/2006/relationships/hyperlink" Target="https://fr.wikipedia.org/wiki/Configuration_%C3%A9lectronique" TargetMode="External"/><Relationship Id="rId18" Type="http://schemas.openxmlformats.org/officeDocument/2006/relationships/hyperlink" Target="https://fr.wikipedia.org/wiki/Niveau_d%27%C3%A9nergie" TargetMode="External"/><Relationship Id="rId3" Type="http://schemas.openxmlformats.org/officeDocument/2006/relationships/hyperlink" Target="https://fr.wikipedia.org/wiki/Nom_des_%C3%A9l%C3%A9ments_chimiques" TargetMode="External"/><Relationship Id="rId7" Type="http://schemas.openxmlformats.org/officeDocument/2006/relationships/hyperlink" Target="https://fr.wikipedia.org/wiki/P%C3%A9riode_du_tableau_p%C3%A9riodique" TargetMode="External"/><Relationship Id="rId12" Type="http://schemas.openxmlformats.org/officeDocument/2006/relationships/hyperlink" Target="https://fr.wikipedia.org/wiki/M%C3%A9tal_pauvre" TargetMode="External"/><Relationship Id="rId17" Type="http://schemas.openxmlformats.org/officeDocument/2006/relationships/hyperlink" Target="https://fr.wikipedia.org/wiki/%C3%89lectron" TargetMode="External"/><Relationship Id="rId2" Type="http://schemas.openxmlformats.org/officeDocument/2006/relationships/hyperlink" Target="https://fr.wikipedia.org/wiki/Symbole_chimique" TargetMode="External"/><Relationship Id="rId16" Type="http://schemas.openxmlformats.org/officeDocument/2006/relationships/hyperlink" Target="https://fr.wikipedia.org/wiki/Orbitale-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Groupe_13_du_tableau_p%C3%A9riodique" TargetMode="External"/><Relationship Id="rId11" Type="http://schemas.openxmlformats.org/officeDocument/2006/relationships/hyperlink" Target="https://fr.wikipedia.org/wiki/Famille_d%27%C3%A9l%C3%A9ments_chimiques" TargetMode="External"/><Relationship Id="rId5" Type="http://schemas.openxmlformats.org/officeDocument/2006/relationships/hyperlink" Target="https://fr.wikipedia.org/wiki/Groupe_du_tableau_p%C3%A9riodique" TargetMode="External"/><Relationship Id="rId15" Type="http://schemas.openxmlformats.org/officeDocument/2006/relationships/hyperlink" Target="https://fr.wikipedia.org/wiki/Orbitale-s" TargetMode="External"/><Relationship Id="rId10" Type="http://schemas.openxmlformats.org/officeDocument/2006/relationships/hyperlink" Target="https://fr.wikipedia.org/wiki/Bloc_p_du_tableau_p%C3%A9riodique" TargetMode="External"/><Relationship Id="rId19" Type="http://schemas.openxmlformats.org/officeDocument/2006/relationships/image" Target="../media/image2.jpg"/><Relationship Id="rId4" Type="http://schemas.openxmlformats.org/officeDocument/2006/relationships/hyperlink" Target="https://fr.wikipedia.org/wiki/Num%C3%A9ro_atomique" TargetMode="External"/><Relationship Id="rId9" Type="http://schemas.openxmlformats.org/officeDocument/2006/relationships/hyperlink" Target="https://fr.wikipedia.org/wiki/Bloc_du_tableau_p%C3%A9riodique" TargetMode="External"/><Relationship Id="rId14" Type="http://schemas.openxmlformats.org/officeDocument/2006/relationships/hyperlink" Target="https://fr.wikipedia.org/wiki/N%C3%A9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age 6">
            <a:extLst>
              <a:ext uri="{FF2B5EF4-FFF2-40B4-BE49-F238E27FC236}">
                <a16:creationId xmlns:a16="http://schemas.microsoft.com/office/drawing/2014/main" id="{61B7FAD4-6636-45AE-8E6A-D523D0E8EC8E}"/>
              </a:ext>
            </a:extLst>
          </p:cNvPr>
          <p:cNvSpPr/>
          <p:nvPr/>
        </p:nvSpPr>
        <p:spPr>
          <a:xfrm>
            <a:off x="1775532" y="3429000"/>
            <a:ext cx="3062798" cy="15047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u="sng" dirty="0">
                <a:solidFill>
                  <a:schemeClr val="tx1"/>
                </a:solidFill>
              </a:rPr>
              <a:t>Présente par: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HADIL BOUHADGER</a:t>
            </a:r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8480B763-0C73-4969-94D2-BF470E1AC3EF}"/>
              </a:ext>
            </a:extLst>
          </p:cNvPr>
          <p:cNvSpPr/>
          <p:nvPr/>
        </p:nvSpPr>
        <p:spPr>
          <a:xfrm>
            <a:off x="6096000" y="3781889"/>
            <a:ext cx="3219632" cy="15957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i="1" u="sng" dirty="0">
                <a:solidFill>
                  <a:schemeClr val="tx1"/>
                </a:solidFill>
              </a:rPr>
              <a:t>Sous la direction de 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ABDELHEK. ME</a:t>
            </a:r>
          </a:p>
        </p:txBody>
      </p: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7F892EA2-4DAF-4ADA-88A4-362612711AA6}"/>
              </a:ext>
            </a:extLst>
          </p:cNvPr>
          <p:cNvSpPr/>
          <p:nvPr/>
        </p:nvSpPr>
        <p:spPr>
          <a:xfrm>
            <a:off x="3409025" y="528221"/>
            <a:ext cx="7359589" cy="29007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Projet de l’aluminium</a:t>
            </a:r>
            <a:r>
              <a:rPr lang="fr-FR" sz="3600" b="1" i="1" dirty="0">
                <a:solidFill>
                  <a:schemeClr val="tx1"/>
                </a:solidFill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128568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354176B-6B24-4A35-8926-D654E0E5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23" y="392837"/>
            <a:ext cx="8642413" cy="51734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 i="1" dirty="0">
                <a:latin typeface="Bahnschrift" panose="020B0502040204020203" pitchFamily="34" charset="0"/>
              </a:rPr>
              <a:t>                    Conclusion                                                    </a:t>
            </a:r>
            <a:r>
              <a:rPr lang="fr-FR" sz="2400" dirty="0"/>
              <a:t>l’aluminium est un métal essentiel dans la vie humaine grâce à sa légèreté, sa résistance à la corrosion et ses multiples applications dans des industries telles que la construction, de plus, étant recyclable et à l’amélioration de la qualité de la vie,</a:t>
            </a:r>
            <a:br>
              <a:rPr lang="fr-FR" sz="24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8369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age 2">
            <a:extLst>
              <a:ext uri="{FF2B5EF4-FFF2-40B4-BE49-F238E27FC236}">
                <a16:creationId xmlns:a16="http://schemas.microsoft.com/office/drawing/2014/main" id="{E8FD4FB8-6C44-498F-B0BD-B9CD1C4D0758}"/>
              </a:ext>
            </a:extLst>
          </p:cNvPr>
          <p:cNvSpPr/>
          <p:nvPr/>
        </p:nvSpPr>
        <p:spPr>
          <a:xfrm>
            <a:off x="1828801" y="1198486"/>
            <a:ext cx="9729926" cy="3577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2D6C53-B311-4CFD-B27F-7D7F7BEC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75028"/>
            <a:ext cx="9601200" cy="2246051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fr-FR" sz="8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Merci de votre attention </a:t>
            </a:r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9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F80B598-BB45-42C0-8B50-F889EA63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02" y="162017"/>
            <a:ext cx="9601200" cy="5892554"/>
          </a:xfrm>
        </p:spPr>
        <p:txBody>
          <a:bodyPr>
            <a:normAutofit fontScale="90000"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dirty="0"/>
              <a:t>  </a:t>
            </a:r>
            <a:r>
              <a:rPr lang="fr-FR" sz="4000" b="1" i="1" dirty="0"/>
              <a:t>Plan de travail</a:t>
            </a:r>
            <a:r>
              <a:rPr lang="fr-FR" dirty="0"/>
              <a:t>: </a:t>
            </a:r>
            <a:br>
              <a:rPr lang="fr-FR" dirty="0"/>
            </a:br>
            <a:r>
              <a:rPr lang="fr-FR" sz="2200" dirty="0"/>
              <a:t>1</a:t>
            </a:r>
            <a:r>
              <a:rPr lang="fr-FR" sz="2700" dirty="0"/>
              <a:t>. </a:t>
            </a:r>
            <a:r>
              <a:rPr lang="fr-FR" sz="2200" dirty="0"/>
              <a:t>définition de l’aluminium. </a:t>
            </a:r>
            <a:br>
              <a:rPr lang="fr-FR" sz="2700" dirty="0"/>
            </a:br>
            <a:r>
              <a:rPr lang="fr-FR" sz="2200" dirty="0"/>
              <a:t>2</a:t>
            </a:r>
            <a:r>
              <a:rPr lang="fr-FR" sz="2700" dirty="0"/>
              <a:t>. </a:t>
            </a:r>
            <a:r>
              <a:rPr lang="fr-FR" sz="2200" dirty="0"/>
              <a:t>propriété chimique et physique. </a:t>
            </a:r>
            <a:br>
              <a:rPr lang="fr-FR" sz="2200" dirty="0"/>
            </a:br>
            <a:r>
              <a:rPr lang="fr-FR" sz="2200" dirty="0"/>
              <a:t>3.caractéristique de l’aluminium.</a:t>
            </a:r>
            <a:br>
              <a:rPr lang="fr-FR" sz="2200" dirty="0"/>
            </a:br>
            <a:r>
              <a:rPr lang="fr-FR" sz="2200" dirty="0"/>
              <a:t>4.Utilisations de l’aluminium.</a:t>
            </a:r>
            <a:br>
              <a:rPr lang="fr-FR" sz="2200" dirty="0"/>
            </a:br>
            <a:r>
              <a:rPr lang="fr-FR" sz="2200" dirty="0"/>
              <a:t>5.Extraction de l’aluminium.</a:t>
            </a:r>
            <a:br>
              <a:rPr lang="fr-FR" sz="2200" dirty="0"/>
            </a:br>
            <a:r>
              <a:rPr lang="fr-FR" sz="2200" dirty="0"/>
              <a:t>6.Conclusion.</a:t>
            </a:r>
            <a:br>
              <a:rPr lang="fr-FR" sz="2200" dirty="0"/>
            </a:br>
            <a:br>
              <a:rPr lang="fr-FR" sz="28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91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D780D96-B52B-47DB-BD71-B3378DBD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82" y="818965"/>
            <a:ext cx="3855720" cy="2157884"/>
          </a:xfrm>
        </p:spPr>
        <p:txBody>
          <a:bodyPr/>
          <a:lstStyle/>
          <a:p>
            <a:r>
              <a:rPr lang="fr-FR" b="1" i="1" dirty="0">
                <a:latin typeface="Bahnschrift" panose="020B0502040204020203" pitchFamily="34" charset="0"/>
              </a:rPr>
              <a:t>Définition de l’aluminium: 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1CEA7727-BA64-4439-8178-B1BF1C2C58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7" r="1447"/>
          <a:stretch>
            <a:fillRect/>
          </a:stretch>
        </p:blipFill>
        <p:spPr>
          <a:xfrm>
            <a:off x="5504156" y="-28795"/>
            <a:ext cx="6687844" cy="6886795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4316DB-17CD-4CC8-8B90-6BB721A00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814" y="2713925"/>
            <a:ext cx="4780256" cy="301143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L'aluminium est l’</a:t>
            </a:r>
            <a:r>
              <a:rPr lang="fr-F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lément chimique de numéro</a:t>
            </a:r>
            <a:r>
              <a:rPr lang="fr-FR" sz="1800" b="1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Numéro atom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800" b="1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atomique</a:t>
            </a:r>
            <a:r>
              <a:rPr lang="fr-FR" sz="1800" b="1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13, de symbole Al. Il appartient au group  13 du tableau périodique ainsi qu'à la famille des métaux pauvres. Représentant environ 8°/° de celle-ci, mais il ne se trouve gamais à l’état pur dans la nature, principalement sous form</a:t>
            </a:r>
            <a:r>
              <a:rPr lang="fr-F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de bauxite.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37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DA5659B-9104-498B-BFCD-1BF95355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911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D79AC-4EA7-4381-8AB7-B7EF477192BC}"/>
              </a:ext>
            </a:extLst>
          </p:cNvPr>
          <p:cNvSpPr/>
          <p:nvPr/>
        </p:nvSpPr>
        <p:spPr>
          <a:xfrm>
            <a:off x="1149062" y="212436"/>
            <a:ext cx="99568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68A3C29-DE67-4B0D-925D-5FFAB4019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30852"/>
              </p:ext>
            </p:extLst>
          </p:nvPr>
        </p:nvGraphicFramePr>
        <p:xfrm>
          <a:off x="1408544" y="572655"/>
          <a:ext cx="4465784" cy="5642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892">
                  <a:extLst>
                    <a:ext uri="{9D8B030D-6E8A-4147-A177-3AD203B41FA5}">
                      <a16:colId xmlns:a16="http://schemas.microsoft.com/office/drawing/2014/main" val="1714665899"/>
                    </a:ext>
                  </a:extLst>
                </a:gridCol>
                <a:gridCol w="2232892">
                  <a:extLst>
                    <a:ext uri="{9D8B030D-6E8A-4147-A177-3AD203B41FA5}">
                      <a16:colId xmlns:a16="http://schemas.microsoft.com/office/drawing/2014/main" val="929046402"/>
                    </a:ext>
                  </a:extLst>
                </a:gridCol>
              </a:tblGrid>
              <a:tr h="6883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Propriétés chimique: 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34032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2" tooltip="Symbole chim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Symbole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Al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89110486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3" tooltip="Nom des éléments chimique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Nom</a:t>
                      </a:r>
                      <a:endParaRPr lang="fr-FR" sz="14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Aluminium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0941917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4" tooltip="Numéro atom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Numéro atomique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13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92529765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5" tooltip="Groupe du tableau périod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u="sng" dirty="0">
                          <a:solidFill>
                            <a:schemeClr val="tx1"/>
                          </a:solidFill>
                          <a:effectLst/>
                          <a:hlinkClick r:id="rId6" tooltip="Groupe 13 du tableau périod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13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6141637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7" tooltip="Période du tableau périod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Période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50" b="1" u="sng" dirty="0">
                          <a:solidFill>
                            <a:schemeClr val="tx1"/>
                          </a:solidFill>
                          <a:effectLst/>
                          <a:hlinkClick r:id="rId8" tooltip="Période 3 du tableau périod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</a:t>
                      </a:r>
                      <a:r>
                        <a:rPr lang="fr-FR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 période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58461184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9" tooltip="Bloc du tableau périod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Bloc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u="sng" dirty="0">
                          <a:solidFill>
                            <a:schemeClr val="tx1"/>
                          </a:solidFill>
                          <a:effectLst/>
                          <a:hlinkClick r:id="rId10" tooltip="Bloc p du tableau périod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Bloc p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19514865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11" tooltip="Famille d'éléments chimique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Famille d'éléments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u="sng" dirty="0">
                          <a:solidFill>
                            <a:schemeClr val="tx1"/>
                          </a:solidFill>
                          <a:effectLst/>
                          <a:hlinkClick r:id="rId12" tooltip="Métal pauvr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Métal pauvre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72404574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13" tooltip="Configuration électroniqu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Configuration électronique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50" dirty="0">
                          <a:effectLst/>
                        </a:rPr>
                        <a:t>[</a:t>
                      </a:r>
                      <a:r>
                        <a:rPr lang="fr-FR" sz="1600" b="1" u="sng" dirty="0">
                          <a:solidFill>
                            <a:schemeClr val="tx1"/>
                          </a:solidFill>
                          <a:effectLst/>
                          <a:hlinkClick r:id="rId14" tooltip="Né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] 3</a:t>
                      </a:r>
                      <a:r>
                        <a:rPr lang="fr-FR" sz="1600" b="1" u="sng" dirty="0">
                          <a:solidFill>
                            <a:schemeClr val="tx1"/>
                          </a:solidFill>
                          <a:effectLst/>
                          <a:hlinkClick r:id="rId15" tooltip="Orbitale-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</a:t>
                      </a:r>
                      <a:r>
                        <a:rPr lang="fr-FR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 3</a:t>
                      </a:r>
                      <a:r>
                        <a:rPr lang="fr-FR" sz="1600" b="1" u="sng" dirty="0">
                          <a:solidFill>
                            <a:schemeClr val="tx1"/>
                          </a:solidFill>
                          <a:effectLst/>
                          <a:hlinkClick r:id="rId16" tooltip="Orbitale-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</a:t>
                      </a:r>
                      <a:r>
                        <a:rPr lang="fr-FR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34781772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17" tooltip="Électr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Électrons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par 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effectLst/>
                          <a:hlinkClick r:id="rId18" tooltip="Niveau d'énergi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niveau d’énergie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2, 8, 3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756406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03E2E6F-23C4-4B4C-A4B3-6B048DF787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5416" y="572655"/>
            <a:ext cx="4465784" cy="56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2A23D01-C2BE-498F-8AD2-C74731BF4835}"/>
              </a:ext>
            </a:extLst>
          </p:cNvPr>
          <p:cNvSpPr txBox="1"/>
          <p:nvPr/>
        </p:nvSpPr>
        <p:spPr>
          <a:xfrm>
            <a:off x="1205511" y="310718"/>
            <a:ext cx="8107163" cy="7920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i="1" dirty="0">
                <a:latin typeface="Bahnschrift" panose="020B0502040204020203" pitchFamily="34" charset="0"/>
              </a:rPr>
              <a:t>Caractéristique de l’aluminium: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400" b="1" i="1" dirty="0">
              <a:latin typeface="Bahnschrift" panose="020B0502040204020203" pitchFamily="34" charset="0"/>
            </a:endParaRPr>
          </a:p>
          <a:p>
            <a:pPr marL="342900" lvl="0" indent="-342900" rtl="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Léger: il aune faible densité comparée à d’autres métaux comme le fer. 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Résistant à la corrosion: une couche d’oxyde se forme sur sa surface, le protégeant de la rouille.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 conducteur: il conduit bien l’électricité et la chaleur.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Malliable: il est facile à modeler, piler et transformer.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Recyclable: il peut être recyclé sans perdre ses propriétés.</a:t>
            </a:r>
          </a:p>
          <a:p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b="1" i="1" dirty="0">
              <a:latin typeface="Bahnschrift" panose="020B0502040204020203" pitchFamily="34" charset="0"/>
            </a:endParaRPr>
          </a:p>
          <a:p>
            <a:r>
              <a:rPr lang="fr-FR" b="1" i="1" dirty="0">
                <a:latin typeface="Bahnschrif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45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D64199-DDC4-490E-ABDC-3F38A3F6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0015" y="170272"/>
            <a:ext cx="5821504" cy="8239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i="1" dirty="0">
                <a:latin typeface="Bahnschrift" panose="020B0502040204020203" pitchFamily="34" charset="0"/>
              </a:rPr>
              <a:t>Utilisations de l’aluminium: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DD1044-B07E-457D-9E3F-64309289F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0857" y="1439795"/>
            <a:ext cx="5300044" cy="3815785"/>
          </a:xfrm>
        </p:spPr>
        <p:txBody>
          <a:bodyPr/>
          <a:lstStyle/>
          <a:p>
            <a:pPr marL="342900" lvl="0" indent="-342900" rt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fenêtres, portes.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Aéronautique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grâce à sa légèreté et sa résistance.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voitures, trains, vélos.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Electricité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câbles et fils électriques.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Emballage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feuilles d’aluminium pour emballer les aliments et les boissons.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6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23EDD47-9330-464E-AE5C-CB22F37E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82" y="602584"/>
            <a:ext cx="4297502" cy="47328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D3AA513-2C9F-44E7-BF27-1CDA94E0F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013" y="539700"/>
            <a:ext cx="4326747" cy="47957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E6F94F-1F23-463B-AFA6-8DCE8D543782}"/>
              </a:ext>
            </a:extLst>
          </p:cNvPr>
          <p:cNvSpPr/>
          <p:nvPr/>
        </p:nvSpPr>
        <p:spPr>
          <a:xfrm>
            <a:off x="1518082" y="5592931"/>
            <a:ext cx="9394692" cy="923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Une photo de moi utilisant de l’aluminium </a:t>
            </a:r>
          </a:p>
        </p:txBody>
      </p:sp>
    </p:spTree>
    <p:extLst>
      <p:ext uri="{BB962C8B-B14F-4D97-AF65-F5344CB8AC3E}">
        <p14:creationId xmlns:p14="http://schemas.microsoft.com/office/powerpoint/2010/main" val="161905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F0C3687-2A12-4AF2-8D60-8413D5C5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400" b="1" i="1" dirty="0">
                <a:latin typeface="Bahnschrift Condensed" panose="020B0502040204020203" pitchFamily="34" charset="0"/>
              </a:rPr>
              <a:t>Extraction de l’aluminium: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8B7F957-4858-4C57-BF3D-78752BDDB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101" y="2358818"/>
            <a:ext cx="4345249" cy="381338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L’aluminium est extrait du bauxite via le procédé bayer pour obtenir de l’alumine, suivie de l’électrolyse pour produire le métal.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Étapes de l’extraction de l’aluminium: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extraction minière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raffinage.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principaux producteurs.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CAADE397-EDAD-4A06-B959-5A074CCDA9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712" r="17712"/>
          <a:stretch>
            <a:fillRect/>
          </a:stretch>
        </p:blipFill>
        <p:spPr>
          <a:xfrm>
            <a:off x="5468642" y="0"/>
            <a:ext cx="6723357" cy="6858000"/>
          </a:xfrm>
        </p:spPr>
      </p:pic>
    </p:spTree>
    <p:extLst>
      <p:ext uri="{BB962C8B-B14F-4D97-AF65-F5344CB8AC3E}">
        <p14:creationId xmlns:p14="http://schemas.microsoft.com/office/powerpoint/2010/main" val="295416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1801CB6-AD4F-4560-A6D0-930AF449C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763481"/>
            <a:ext cx="9499465" cy="90180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i="1" dirty="0">
                <a:latin typeface="Bahnschrift" panose="020B0502040204020203" pitchFamily="34" charset="0"/>
              </a:rPr>
              <a:t>Photos des lieux d’extraction de l’aluminium:</a:t>
            </a:r>
          </a:p>
        </p:txBody>
      </p:sp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0D847C82-26B0-4A2A-8A92-313BAECAB7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00398" y="2104009"/>
            <a:ext cx="4140029" cy="3497062"/>
          </a:xfrm>
        </p:spPr>
      </p:pic>
      <p:pic>
        <p:nvPicPr>
          <p:cNvPr id="23" name="Espace réservé du contenu 22">
            <a:extLst>
              <a:ext uri="{FF2B5EF4-FFF2-40B4-BE49-F238E27FC236}">
                <a16:creationId xmlns:a16="http://schemas.microsoft.com/office/drawing/2014/main" id="{6D7DBCAB-35F3-46E3-9029-314CF636E6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22947" y="2104009"/>
            <a:ext cx="4248118" cy="3497262"/>
          </a:xfrm>
        </p:spPr>
      </p:pic>
    </p:spTree>
    <p:extLst>
      <p:ext uri="{BB962C8B-B14F-4D97-AF65-F5344CB8AC3E}">
        <p14:creationId xmlns:p14="http://schemas.microsoft.com/office/powerpoint/2010/main" val="3626414693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302</TotalTime>
  <Words>393</Words>
  <Application>Microsoft Office PowerPoint</Application>
  <PresentationFormat>Grand écran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 Rounded MT Bold</vt:lpstr>
      <vt:lpstr>Bahnschrift</vt:lpstr>
      <vt:lpstr>Bahnschrift Condensed</vt:lpstr>
      <vt:lpstr>Brush Script MT</vt:lpstr>
      <vt:lpstr>Calibri</vt:lpstr>
      <vt:lpstr>Courier New</vt:lpstr>
      <vt:lpstr>Franklin Gothic Book</vt:lpstr>
      <vt:lpstr>Symbol</vt:lpstr>
      <vt:lpstr>Wingdings</vt:lpstr>
      <vt:lpstr>Cadrage</vt:lpstr>
      <vt:lpstr>Présentation PowerPoint</vt:lpstr>
      <vt:lpstr>  Plan de travail:  1. définition de l’aluminium.  2. propriété chimique et physique.  3.caractéristique de l’aluminium. 4.Utilisations de l’aluminium. 5.Extraction de l’aluminium. 6.Conclusion.  </vt:lpstr>
      <vt:lpstr>Définition de l’aluminium: </vt:lpstr>
      <vt:lpstr>Présentation PowerPoint</vt:lpstr>
      <vt:lpstr>Présentation PowerPoint</vt:lpstr>
      <vt:lpstr>Présentation PowerPoint</vt:lpstr>
      <vt:lpstr>Présentation PowerPoint</vt:lpstr>
      <vt:lpstr>Extraction de l’aluminium: </vt:lpstr>
      <vt:lpstr>Présentation PowerPoint</vt:lpstr>
      <vt:lpstr>                    Conclusion                                                    l’aluminium est un métal essentiel dans la vie humaine grâce à sa légèreté, sa résistance à la corrosion et ses multiples applications dans des industries telles que la construction, de plus, étant recyclable et à l’amélioration de la qualité de la vie, </vt:lpstr>
      <vt:lpstr>              Merci de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8</cp:revision>
  <dcterms:created xsi:type="dcterms:W3CDTF">2024-12-09T16:00:28Z</dcterms:created>
  <dcterms:modified xsi:type="dcterms:W3CDTF">2024-12-17T17:18:13Z</dcterms:modified>
</cp:coreProperties>
</file>