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4" r:id="rId1"/>
  </p:sldMasterIdLst>
  <p:sldIdLst>
    <p:sldId id="256" r:id="rId2"/>
    <p:sldId id="257" r:id="rId3"/>
    <p:sldId id="266" r:id="rId4"/>
    <p:sldId id="258" r:id="rId5"/>
    <p:sldId id="259" r:id="rId6"/>
    <p:sldId id="265" r:id="rId7"/>
    <p:sldId id="260" r:id="rId8"/>
    <p:sldId id="261" r:id="rId9"/>
    <p:sldId id="263" r:id="rId10"/>
    <p:sldId id="262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375" autoAdjust="0"/>
  </p:normalViewPr>
  <p:slideViewPr>
    <p:cSldViewPr snapToGrid="0">
      <p:cViewPr varScale="1">
        <p:scale>
          <a:sx n="70" d="100"/>
          <a:sy n="70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DD0102B-AC27-4D33-AE2F-D3191D9B0006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5721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7703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9611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208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5072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8299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5584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7127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3010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420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90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DD0102B-AC27-4D33-AE2F-D3191D9B0006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590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93C431-7993-450D-A344-B601961D9C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/>
              <a:t>مقياس : أسواق الطاقة 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1E0ED29-7EAE-45C4-B50D-2709542095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DZ" sz="2800" b="1" dirty="0">
                <a:solidFill>
                  <a:srgbClr val="FF0000"/>
                </a:solidFill>
              </a:rPr>
              <a:t>البرنامج التفصيلي </a:t>
            </a:r>
            <a:endParaRPr lang="fr-FR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985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CC40BC7-F6E0-4870-BF1B-059F52B6AF86}"/>
              </a:ext>
            </a:extLst>
          </p:cNvPr>
          <p:cNvSpPr/>
          <p:nvPr/>
        </p:nvSpPr>
        <p:spPr>
          <a:xfrm>
            <a:off x="0" y="0"/>
            <a:ext cx="12192000" cy="6900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</a:pPr>
            <a:r>
              <a:rPr lang="ar-SA" sz="3200" b="1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بورصة نيويورك التجارية (</a:t>
            </a:r>
            <a:r>
              <a:rPr lang="fr-FR" sz="3200" b="1" i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NYMEX</a:t>
            </a:r>
            <a:r>
              <a:rPr lang="ar-SA" sz="3200" b="1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): </a:t>
            </a:r>
            <a:r>
              <a:rPr lang="ar-SA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تعد </a:t>
            </a:r>
            <a:r>
              <a:rPr lang="fr-FR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NYMEX</a:t>
            </a:r>
            <a:r>
              <a:rPr lang="ar-SA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بورصة أمريكية تتداول مجموعة متنوعة من السلع، بما في ذلك النفط الخام والغاز الطبيعي والفحم.</a:t>
            </a:r>
            <a:endParaRPr lang="fr-FR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</a:pPr>
            <a:r>
              <a:rPr lang="ar-SA" sz="3200" b="1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بورصة لندن للسلع (</a:t>
            </a:r>
            <a:r>
              <a:rPr lang="fr-FR" sz="3200" b="1" i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ICE</a:t>
            </a:r>
            <a:r>
              <a:rPr lang="ar-SA" sz="3200" b="1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): </a:t>
            </a:r>
            <a:r>
              <a:rPr lang="ar-SA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تعد </a:t>
            </a:r>
            <a:r>
              <a:rPr lang="fr-FR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ICE</a:t>
            </a:r>
            <a:r>
              <a:rPr lang="ar-SA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بورصة عالمية تتداول مجموعة متنوعة من السلع، بما في ذلك النفط الخام والغاز الطبيعي والفحم والكهرباء.</a:t>
            </a:r>
            <a:endParaRPr lang="fr-FR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</a:pPr>
            <a:r>
              <a:rPr lang="ar-SA" sz="3200" b="1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بورصة الفحم الآسيوية (</a:t>
            </a:r>
            <a:r>
              <a:rPr lang="fr-FR" sz="3200" b="1" i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Apex</a:t>
            </a:r>
            <a:r>
              <a:rPr lang="ar-SA" sz="3200" b="1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): </a:t>
            </a:r>
            <a:r>
              <a:rPr lang="ar-SA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تعد </a:t>
            </a:r>
            <a:r>
              <a:rPr lang="fr-FR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Apex</a:t>
            </a:r>
            <a:r>
              <a:rPr lang="ar-SA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بورصة آسيوية تتداول الفحم.</a:t>
            </a:r>
            <a:endParaRPr lang="fr-FR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</a:pPr>
            <a:r>
              <a:rPr lang="ar-SA" sz="3200" b="1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بورصة الفحم الأسترالية (</a:t>
            </a:r>
            <a:r>
              <a:rPr lang="fr-FR" sz="3200" b="1" i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MBA</a:t>
            </a:r>
            <a:r>
              <a:rPr lang="ar-SA" sz="3200" b="1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): </a:t>
            </a:r>
            <a:r>
              <a:rPr lang="ar-SA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تعد </a:t>
            </a:r>
            <a:r>
              <a:rPr lang="fr-FR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MBA</a:t>
            </a:r>
            <a:r>
              <a:rPr lang="ar-SA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بورصة أسترالية تتداول الفحم.</a:t>
            </a:r>
            <a:endParaRPr lang="fr-FR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</a:pPr>
            <a:r>
              <a:rPr lang="ar-SA" sz="3200" b="1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نظام تجارة الاتحاد الأوروبي لتخفيض الانبعاثات</a:t>
            </a:r>
            <a:r>
              <a:rPr lang="fr-FR" sz="3200" b="1" i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(EU ETS) </a:t>
            </a:r>
            <a:r>
              <a:rPr lang="ar-SA" sz="3200" dirty="0">
                <a:solidFill>
                  <a:srgbClr val="1F1F1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هو أكبر نظام لتجارة الكربون في العالم</a:t>
            </a:r>
            <a:r>
              <a:rPr lang="fr-FR" sz="3200" dirty="0">
                <a:solidFill>
                  <a:srgbClr val="1F1F1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</a:pPr>
            <a:r>
              <a:rPr lang="ar-SA" sz="3200" b="1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نظام تجارة الكربون في الصين( </a:t>
            </a:r>
            <a:r>
              <a:rPr lang="fr-FR" sz="3200" b="1" i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(ETS</a:t>
            </a:r>
            <a:r>
              <a:rPr lang="ar-SA" sz="3200" b="1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dirty="0">
                <a:solidFill>
                  <a:srgbClr val="1F1F1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هو ثاني أكبر نظام لتجارة الكربون في العالم</a:t>
            </a:r>
            <a:r>
              <a:rPr lang="fr-FR" sz="3200" dirty="0">
                <a:solidFill>
                  <a:srgbClr val="1F1F1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</a:pPr>
            <a:r>
              <a:rPr lang="ar-SA" sz="3200" b="1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نظام تجارة الكربون في الولايات المتحدة</a:t>
            </a:r>
            <a:r>
              <a:rPr lang="fr-FR" sz="3200" b="1" i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(RGGI)</a:t>
            </a:r>
            <a:r>
              <a:rPr lang="fr-FR" sz="3200" dirty="0">
                <a:solidFill>
                  <a:srgbClr val="1F1F1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dirty="0">
                <a:solidFill>
                  <a:srgbClr val="1F1F1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هو نظام تجارة الكربون الإقليمي في الولايات المتحدة</a:t>
            </a:r>
            <a:r>
              <a:rPr lang="fr-FR" sz="3200" dirty="0">
                <a:solidFill>
                  <a:srgbClr val="1F1F1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803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DD141D-802F-4E8F-84FC-91C63C499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284" y="252663"/>
            <a:ext cx="11742821" cy="6340642"/>
          </a:xfrm>
        </p:spPr>
        <p:txBody>
          <a:bodyPr>
            <a:normAutofit lnSpcReduction="10000"/>
          </a:bodyPr>
          <a:lstStyle/>
          <a:p>
            <a:pPr marL="0" indent="0" algn="ctr" rtl="1">
              <a:buNone/>
            </a:pPr>
            <a:r>
              <a:rPr lang="ar-DZ" sz="3900" b="1" dirty="0"/>
              <a:t>قائمة المراجع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2600" dirty="0"/>
              <a:t>Jean pierre </a:t>
            </a:r>
            <a:r>
              <a:rPr lang="fr-FR" sz="2600" dirty="0" err="1"/>
              <a:t>favennec</a:t>
            </a:r>
            <a:r>
              <a:rPr lang="fr-FR" sz="2600" dirty="0"/>
              <a:t> ,</a:t>
            </a:r>
            <a:r>
              <a:rPr lang="fr-FR" sz="2600" dirty="0" err="1"/>
              <a:t>gliies</a:t>
            </a:r>
            <a:r>
              <a:rPr lang="fr-FR" sz="2600" dirty="0"/>
              <a:t> </a:t>
            </a:r>
            <a:r>
              <a:rPr lang="fr-FR" sz="2600" dirty="0" err="1"/>
              <a:t>darmois</a:t>
            </a:r>
            <a:r>
              <a:rPr lang="fr-FR" sz="2600" dirty="0"/>
              <a:t> ,</a:t>
            </a:r>
            <a:r>
              <a:rPr lang="fr-FR" sz="2600" b="1" u="sng" dirty="0">
                <a:solidFill>
                  <a:srgbClr val="FF0000"/>
                </a:solidFill>
              </a:rPr>
              <a:t>les marches de l’</a:t>
            </a:r>
            <a:r>
              <a:rPr lang="fr-FR" sz="2600" b="1" u="sng" dirty="0" err="1">
                <a:solidFill>
                  <a:srgbClr val="FF0000"/>
                </a:solidFill>
              </a:rPr>
              <a:t>energie</a:t>
            </a:r>
            <a:r>
              <a:rPr lang="fr-FR" sz="2600" dirty="0" err="1"/>
              <a:t>,edition</a:t>
            </a:r>
            <a:r>
              <a:rPr lang="fr-FR" sz="2600" dirty="0"/>
              <a:t> technip,paris,France,2013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fr-FR" sz="26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2600" dirty="0"/>
              <a:t>Davis </a:t>
            </a:r>
            <a:r>
              <a:rPr lang="fr-FR" sz="2600" dirty="0" err="1"/>
              <a:t>edards,</a:t>
            </a:r>
            <a:r>
              <a:rPr lang="fr-FR" sz="2600" b="1" u="sng" dirty="0" err="1">
                <a:solidFill>
                  <a:srgbClr val="FF0000"/>
                </a:solidFill>
              </a:rPr>
              <a:t>energy</a:t>
            </a:r>
            <a:r>
              <a:rPr lang="fr-FR" sz="2600" b="1" u="sng" dirty="0">
                <a:solidFill>
                  <a:srgbClr val="FF0000"/>
                </a:solidFill>
              </a:rPr>
              <a:t> trading and investing</a:t>
            </a:r>
            <a:r>
              <a:rPr lang="fr-FR" sz="2600" dirty="0"/>
              <a:t>,usa,2010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fr-FR" sz="26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2600" dirty="0"/>
              <a:t>Iris marie </a:t>
            </a:r>
            <a:r>
              <a:rPr lang="fr-FR" sz="2600" dirty="0" err="1"/>
              <a:t>mack,</a:t>
            </a:r>
            <a:r>
              <a:rPr lang="fr-FR" sz="2600" b="1" u="sng" dirty="0" err="1">
                <a:solidFill>
                  <a:srgbClr val="FF0000"/>
                </a:solidFill>
              </a:rPr>
              <a:t>energy</a:t>
            </a:r>
            <a:r>
              <a:rPr lang="fr-FR" sz="2600" b="1" u="sng" dirty="0">
                <a:solidFill>
                  <a:srgbClr val="FF0000"/>
                </a:solidFill>
              </a:rPr>
              <a:t> trading and </a:t>
            </a:r>
            <a:r>
              <a:rPr lang="fr-FR" sz="2600" b="1" u="sng" dirty="0" err="1">
                <a:solidFill>
                  <a:srgbClr val="FF0000"/>
                </a:solidFill>
              </a:rPr>
              <a:t>risk</a:t>
            </a:r>
            <a:r>
              <a:rPr lang="fr-FR" sz="2600" b="1" u="sng" dirty="0">
                <a:solidFill>
                  <a:srgbClr val="FF0000"/>
                </a:solidFill>
              </a:rPr>
              <a:t> </a:t>
            </a:r>
            <a:r>
              <a:rPr lang="fr-FR" sz="2600" b="1" u="sng" dirty="0" err="1">
                <a:solidFill>
                  <a:srgbClr val="FF0000"/>
                </a:solidFill>
              </a:rPr>
              <a:t>management:a</a:t>
            </a:r>
            <a:r>
              <a:rPr lang="fr-FR" sz="2600" b="1" u="sng" dirty="0">
                <a:solidFill>
                  <a:srgbClr val="FF0000"/>
                </a:solidFill>
              </a:rPr>
              <a:t> </a:t>
            </a:r>
            <a:r>
              <a:rPr lang="fr-FR" sz="2600" b="1" u="sng" dirty="0" err="1">
                <a:solidFill>
                  <a:srgbClr val="FF0000"/>
                </a:solidFill>
              </a:rPr>
              <a:t>praticat</a:t>
            </a:r>
            <a:r>
              <a:rPr lang="fr-FR" sz="2600" b="1" u="sng" dirty="0">
                <a:solidFill>
                  <a:srgbClr val="FF0000"/>
                </a:solidFill>
              </a:rPr>
              <a:t> </a:t>
            </a:r>
            <a:r>
              <a:rPr lang="fr-FR" sz="2600" b="1" u="sng" dirty="0" err="1">
                <a:solidFill>
                  <a:srgbClr val="FF0000"/>
                </a:solidFill>
              </a:rPr>
              <a:t>approach</a:t>
            </a:r>
            <a:r>
              <a:rPr lang="fr-FR" sz="2600" b="1" u="sng" dirty="0">
                <a:solidFill>
                  <a:srgbClr val="FF0000"/>
                </a:solidFill>
              </a:rPr>
              <a:t> to </a:t>
            </a:r>
            <a:r>
              <a:rPr lang="fr-FR" sz="2600" b="1" u="sng" dirty="0" err="1">
                <a:solidFill>
                  <a:srgbClr val="FF0000"/>
                </a:solidFill>
              </a:rPr>
              <a:t>hedging</a:t>
            </a:r>
            <a:r>
              <a:rPr lang="fr-FR" sz="2600" b="1" u="sng" dirty="0">
                <a:solidFill>
                  <a:srgbClr val="FF0000"/>
                </a:solidFill>
              </a:rPr>
              <a:t> ,trading and portfolio </a:t>
            </a:r>
            <a:r>
              <a:rPr lang="fr-FR" sz="2600" b="1" u="sng" dirty="0" err="1">
                <a:solidFill>
                  <a:srgbClr val="FF0000"/>
                </a:solidFill>
              </a:rPr>
              <a:t>diversification</a:t>
            </a:r>
            <a:r>
              <a:rPr lang="fr-FR" sz="2600" dirty="0" err="1"/>
              <a:t>,john</a:t>
            </a:r>
            <a:r>
              <a:rPr lang="fr-FR" sz="2600" dirty="0"/>
              <a:t> </a:t>
            </a:r>
            <a:r>
              <a:rPr lang="fr-FR" sz="2600" dirty="0" err="1"/>
              <a:t>wiley</a:t>
            </a:r>
            <a:r>
              <a:rPr lang="fr-FR" sz="2600" dirty="0"/>
              <a:t> and sons,singapore,2014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fr-FR" sz="26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2600" dirty="0"/>
              <a:t>Tom </a:t>
            </a:r>
            <a:r>
              <a:rPr lang="fr-FR" sz="2600" dirty="0" err="1"/>
              <a:t>james,</a:t>
            </a:r>
            <a:r>
              <a:rPr lang="fr-FR" sz="2600" b="1" dirty="0" err="1">
                <a:solidFill>
                  <a:srgbClr val="FF0000"/>
                </a:solidFill>
              </a:rPr>
              <a:t>energy</a:t>
            </a:r>
            <a:r>
              <a:rPr lang="fr-FR" sz="2600" b="1" dirty="0">
                <a:solidFill>
                  <a:srgbClr val="FF0000"/>
                </a:solidFill>
              </a:rPr>
              <a:t> </a:t>
            </a:r>
            <a:r>
              <a:rPr lang="fr-FR" sz="2600" b="1" dirty="0" err="1">
                <a:solidFill>
                  <a:srgbClr val="FF0000"/>
                </a:solidFill>
              </a:rPr>
              <a:t>markets:price</a:t>
            </a:r>
            <a:r>
              <a:rPr lang="fr-FR" sz="2600" b="1" dirty="0">
                <a:solidFill>
                  <a:srgbClr val="FF0000"/>
                </a:solidFill>
              </a:rPr>
              <a:t> </a:t>
            </a:r>
            <a:r>
              <a:rPr lang="fr-FR" sz="2600" b="1" dirty="0" err="1">
                <a:solidFill>
                  <a:srgbClr val="FF0000"/>
                </a:solidFill>
              </a:rPr>
              <a:t>risk</a:t>
            </a:r>
            <a:r>
              <a:rPr lang="fr-FR" sz="2600" b="1" dirty="0">
                <a:solidFill>
                  <a:srgbClr val="FF0000"/>
                </a:solidFill>
              </a:rPr>
              <a:t> </a:t>
            </a:r>
            <a:r>
              <a:rPr lang="fr-FR" sz="2600" b="1" dirty="0" err="1">
                <a:solidFill>
                  <a:srgbClr val="FF0000"/>
                </a:solidFill>
              </a:rPr>
              <a:t>managment</a:t>
            </a:r>
            <a:r>
              <a:rPr lang="fr-FR" sz="2600" b="1" dirty="0">
                <a:solidFill>
                  <a:srgbClr val="FF0000"/>
                </a:solidFill>
              </a:rPr>
              <a:t> and </a:t>
            </a:r>
            <a:r>
              <a:rPr lang="fr-FR" sz="2600" b="1" dirty="0" err="1">
                <a:solidFill>
                  <a:srgbClr val="FF0000"/>
                </a:solidFill>
              </a:rPr>
              <a:t>trading</a:t>
            </a:r>
            <a:r>
              <a:rPr lang="fr-FR" sz="2600" dirty="0" err="1"/>
              <a:t>,john</a:t>
            </a:r>
            <a:r>
              <a:rPr lang="fr-FR" sz="2600" dirty="0"/>
              <a:t> </a:t>
            </a:r>
            <a:r>
              <a:rPr lang="fr-FR" sz="2600" dirty="0" err="1"/>
              <a:t>wiley</a:t>
            </a:r>
            <a:r>
              <a:rPr lang="fr-FR" sz="2600" dirty="0"/>
              <a:t> and sons ,</a:t>
            </a:r>
            <a:r>
              <a:rPr lang="fr-FR" sz="2600" dirty="0" err="1"/>
              <a:t>singapore</a:t>
            </a:r>
            <a:r>
              <a:rPr lang="fr-FR" sz="2600" dirty="0"/>
              <a:t> ,2008</a:t>
            </a:r>
          </a:p>
        </p:txBody>
      </p:sp>
    </p:spTree>
    <p:extLst>
      <p:ext uri="{BB962C8B-B14F-4D97-AF65-F5344CB8AC3E}">
        <p14:creationId xmlns:p14="http://schemas.microsoft.com/office/powerpoint/2010/main" val="4179962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C3929F-2954-4D6E-A7F2-773F83E43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926" y="573437"/>
            <a:ext cx="10062274" cy="5735923"/>
          </a:xfrm>
        </p:spPr>
        <p:txBody>
          <a:bodyPr/>
          <a:lstStyle/>
          <a:p>
            <a:r>
              <a:rPr lang="fr-FR" sz="4400" b="1" dirty="0">
                <a:solidFill>
                  <a:srgbClr val="FF0000"/>
                </a:solidFill>
              </a:rPr>
              <a:t>Sites Web: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800" dirty="0"/>
              <a:t>Agence internationale de l'énergie (AIE)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800" dirty="0"/>
              <a:t>Organisation des pays exportateurs de pétrole (OPEP)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800" dirty="0"/>
              <a:t>Bureau de la statistique d'État des États-Unis (BLS)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3829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663EA1D-83B6-4384-893D-AFCEC4236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826" y="770021"/>
            <a:ext cx="11562347" cy="4023360"/>
          </a:xfrm>
        </p:spPr>
        <p:txBody>
          <a:bodyPr>
            <a:noAutofit/>
          </a:bodyPr>
          <a:lstStyle/>
          <a:p>
            <a:pPr algn="r" rtl="1">
              <a:lnSpc>
                <a:spcPct val="160000"/>
              </a:lnSpc>
            </a:pPr>
            <a:r>
              <a:rPr lang="ar-SA" sz="4000" b="1" dirty="0"/>
              <a:t>اهداف المقياس</a:t>
            </a:r>
            <a:r>
              <a:rPr lang="fr-FR" sz="4000" b="1" dirty="0"/>
              <a:t>:</a:t>
            </a:r>
            <a:endParaRPr lang="fr-FR" sz="4000" dirty="0"/>
          </a:p>
          <a:p>
            <a:pPr algn="r" rtl="1">
              <a:lnSpc>
                <a:spcPct val="200000"/>
              </a:lnSpc>
            </a:pPr>
            <a:r>
              <a:rPr lang="ar-DZ" sz="2400" dirty="0"/>
              <a:t>- </a:t>
            </a:r>
            <a:r>
              <a:rPr lang="ar-SA" sz="2800" b="1" dirty="0"/>
              <a:t>فهم المبادئ الأساسية لأسواق الطاقة </a:t>
            </a:r>
            <a:r>
              <a:rPr lang="ar-DZ" sz="2400" dirty="0"/>
              <a:t>(</a:t>
            </a:r>
            <a:r>
              <a:rPr lang="ar-DZ" sz="2400" b="1" dirty="0"/>
              <a:t>العرض والطلب ، أسعار الطاقة (التسعير)  ،سياسات الطاقة والتي تهدف إلى تنظيم أو تحفيز سوق الطاقة.)</a:t>
            </a:r>
          </a:p>
          <a:p>
            <a:pPr lvl="0" algn="r" rtl="1">
              <a:lnSpc>
                <a:spcPct val="200000"/>
              </a:lnSpc>
            </a:pPr>
            <a:r>
              <a:rPr lang="ar-DZ" sz="2400" dirty="0"/>
              <a:t>- </a:t>
            </a:r>
            <a:r>
              <a:rPr lang="ar-SA" sz="2800" b="1" dirty="0"/>
              <a:t>تحليل نقاط القوة والضعف لمختلف انواع أسواق الطاقة.</a:t>
            </a:r>
            <a:endParaRPr lang="fr-FR" sz="2800" b="1" dirty="0"/>
          </a:p>
          <a:p>
            <a:pPr lvl="0" algn="r" rtl="1">
              <a:lnSpc>
                <a:spcPct val="200000"/>
              </a:lnSpc>
            </a:pPr>
            <a:r>
              <a:rPr lang="ar-DZ" sz="2800" b="1" dirty="0"/>
              <a:t>- </a:t>
            </a:r>
            <a:r>
              <a:rPr lang="ar-SA" sz="2800" b="1" dirty="0"/>
              <a:t>تقييم تأثيرات اسواق الطاقة على الاقتصاد .</a:t>
            </a:r>
            <a:endParaRPr lang="fr-FR" sz="2800" b="1" dirty="0"/>
          </a:p>
          <a:p>
            <a:pPr lvl="0" algn="r" rtl="1">
              <a:lnSpc>
                <a:spcPct val="200000"/>
              </a:lnSpc>
            </a:pPr>
            <a:r>
              <a:rPr lang="ar-DZ" sz="2800" b="1" dirty="0"/>
              <a:t>- </a:t>
            </a:r>
            <a:r>
              <a:rPr lang="ar-SA" sz="2800" b="1" dirty="0"/>
              <a:t>تحديد اتجاهات أسواق الطاقة العالمية في ظل التغيرات الراهنة.</a:t>
            </a:r>
            <a:endParaRPr lang="fr-FR" sz="2800" b="1" dirty="0"/>
          </a:p>
          <a:p>
            <a:pPr algn="r" rtl="1">
              <a:lnSpc>
                <a:spcPct val="200000"/>
              </a:lnSpc>
            </a:pPr>
            <a:endParaRPr lang="ar-DZ" sz="2400" b="1" dirty="0"/>
          </a:p>
          <a:p>
            <a:pPr lvl="0" algn="r" rtl="1">
              <a:lnSpc>
                <a:spcPct val="160000"/>
              </a:lnSpc>
            </a:pPr>
            <a:endParaRPr lang="ar-DZ" sz="2400" dirty="0"/>
          </a:p>
          <a:p>
            <a:pPr lvl="0" algn="r" rtl="1">
              <a:lnSpc>
                <a:spcPct val="160000"/>
              </a:lnSpc>
            </a:pPr>
            <a:endParaRPr lang="ar-DZ" sz="2400" dirty="0"/>
          </a:p>
          <a:p>
            <a:pPr lvl="0" algn="r" rtl="1">
              <a:lnSpc>
                <a:spcPct val="160000"/>
              </a:lnSpc>
            </a:pPr>
            <a:endParaRPr lang="ar-DZ" sz="2400" dirty="0"/>
          </a:p>
          <a:p>
            <a:pPr lvl="0" algn="r" rtl="1">
              <a:lnSpc>
                <a:spcPct val="160000"/>
              </a:lnSpc>
            </a:pPr>
            <a:endParaRPr lang="ar-DZ" sz="2400" dirty="0"/>
          </a:p>
          <a:p>
            <a:pPr lvl="0" algn="r" rtl="1">
              <a:lnSpc>
                <a:spcPct val="160000"/>
              </a:lnSpc>
            </a:pPr>
            <a:endParaRPr lang="fr-FR" sz="2400" dirty="0"/>
          </a:p>
          <a:p>
            <a:pPr lvl="0" algn="r" rtl="1">
              <a:lnSpc>
                <a:spcPct val="160000"/>
              </a:lnSpc>
            </a:pPr>
            <a:r>
              <a:rPr lang="ar-DZ" sz="2400" dirty="0"/>
              <a:t>-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716476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1DB8C7-2C92-4712-AA4F-87980D280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DZ" sz="9600" b="1" dirty="0"/>
              <a:t>برنامج المقياس </a:t>
            </a:r>
            <a:endParaRPr lang="fr-FR" sz="9600" b="1" dirty="0"/>
          </a:p>
        </p:txBody>
      </p:sp>
    </p:spTree>
    <p:extLst>
      <p:ext uri="{BB962C8B-B14F-4D97-AF65-F5344CB8AC3E}">
        <p14:creationId xmlns:p14="http://schemas.microsoft.com/office/powerpoint/2010/main" val="3915099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FF459907-FA98-4B71-B443-14D806EA05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312215"/>
              </p:ext>
            </p:extLst>
          </p:nvPr>
        </p:nvGraphicFramePr>
        <p:xfrm>
          <a:off x="0" y="1"/>
          <a:ext cx="12191999" cy="625366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911166">
                  <a:extLst>
                    <a:ext uri="{9D8B030D-6E8A-4147-A177-3AD203B41FA5}">
                      <a16:colId xmlns:a16="http://schemas.microsoft.com/office/drawing/2014/main" val="3275590772"/>
                    </a:ext>
                  </a:extLst>
                </a:gridCol>
                <a:gridCol w="7280833">
                  <a:extLst>
                    <a:ext uri="{9D8B030D-6E8A-4147-A177-3AD203B41FA5}">
                      <a16:colId xmlns:a16="http://schemas.microsoft.com/office/drawing/2014/main" val="3686308706"/>
                    </a:ext>
                  </a:extLst>
                </a:gridCol>
              </a:tblGrid>
              <a:tr h="86930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</a:rPr>
                        <a:t>محاور البرنامج </a:t>
                      </a:r>
                      <a:endParaRPr lang="fr-FR" sz="1200" dirty="0">
                        <a:effectLst/>
                      </a:endParaRPr>
                    </a:p>
                  </a:txBody>
                  <a:tcPr marL="49981" marR="4998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</a:rPr>
                        <a:t>المحاور الفرعية للبرنامج </a:t>
                      </a:r>
                      <a:endParaRPr lang="fr-FR" sz="1200" dirty="0">
                        <a:effectLst/>
                      </a:endParaRPr>
                    </a:p>
                  </a:txBody>
                  <a:tcPr marL="49981" marR="49981" marT="0" marB="0"/>
                </a:tc>
                <a:extLst>
                  <a:ext uri="{0D108BD9-81ED-4DB2-BD59-A6C34878D82A}">
                    <a16:rowId xmlns:a16="http://schemas.microsoft.com/office/drawing/2014/main" val="467046920"/>
                  </a:ext>
                </a:extLst>
              </a:tr>
              <a:tr h="29430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</a:rPr>
                        <a:t>المحور الأول : أساسيات حول أسواق الطاقة 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981" marR="49981" marT="0" marB="0" anchor="ctr"/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2400" b="1" dirty="0">
                          <a:effectLst/>
                        </a:rPr>
                        <a:t>تطور أسواق الطاقة </a:t>
                      </a:r>
                      <a:endParaRPr lang="fr-FR" sz="1200" b="1" dirty="0"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2400" b="1" dirty="0">
                          <a:effectLst/>
                        </a:rPr>
                        <a:t>اهداف و اهمية أسواق الطاقة</a:t>
                      </a: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2400" b="1" dirty="0">
                          <a:effectLst/>
                        </a:rPr>
                        <a:t>اليات عمل أسواق الطاقة(الجهات الفاعلة الرئيسية في أسواق الطاقة)</a:t>
                      </a:r>
                      <a:endParaRPr lang="fr-FR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ar-SA" sz="2400" b="1" dirty="0">
                          <a:effectLst/>
                        </a:rPr>
                        <a:t>العوال المؤثرة في اسواق الطاقة </a:t>
                      </a:r>
                      <a:endParaRPr lang="ar-DZ" sz="2400" b="1" dirty="0">
                        <a:effectLst/>
                      </a:endParaRPr>
                    </a:p>
                    <a:p>
                      <a:pPr marL="342900" marR="0" lvl="0" indent="-34290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ar-DZ" sz="2400" b="1" dirty="0">
                          <a:effectLst/>
                        </a:rPr>
                        <a:t>أنواع أسواق الطاقة</a:t>
                      </a:r>
                      <a:endParaRPr lang="fr-FR" sz="1200" b="1" dirty="0">
                        <a:effectLst/>
                      </a:endParaRPr>
                    </a:p>
                  </a:txBody>
                  <a:tcPr marL="49981" marR="49981" marT="0" marB="0"/>
                </a:tc>
                <a:extLst>
                  <a:ext uri="{0D108BD9-81ED-4DB2-BD59-A6C34878D82A}">
                    <a16:rowId xmlns:a16="http://schemas.microsoft.com/office/drawing/2014/main" val="2422899410"/>
                  </a:ext>
                </a:extLst>
              </a:tr>
              <a:tr h="130904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</a:rPr>
                        <a:t>المحور الثاني : الأدوات المالية المستخدمة في أسواق الطاقة 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981" marR="49981" marT="0" marB="0"/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3200" b="1" dirty="0">
                          <a:effectLst/>
                        </a:rPr>
                        <a:t>العقود الآجلة </a:t>
                      </a:r>
                      <a:r>
                        <a:rPr lang="fr-FR" sz="3200" b="1" dirty="0">
                          <a:effectLst/>
                        </a:rPr>
                        <a:t>Les contrats à terme</a:t>
                      </a: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3200" b="1" dirty="0">
                          <a:effectLst/>
                        </a:rPr>
                        <a:t>عقود الخيار </a:t>
                      </a:r>
                      <a:r>
                        <a:rPr lang="fr-FR" sz="3200" b="1" dirty="0">
                          <a:effectLst/>
                        </a:rPr>
                        <a:t>Les options</a:t>
                      </a: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3200" b="1" dirty="0">
                          <a:effectLst/>
                        </a:rPr>
                        <a:t>عقود المبادلة </a:t>
                      </a:r>
                      <a:r>
                        <a:rPr lang="fr-FR" sz="3200" b="1" dirty="0">
                          <a:effectLst/>
                        </a:rPr>
                        <a:t>Les swaps</a:t>
                      </a:r>
                    </a:p>
                    <a:p>
                      <a:pPr marL="342900" marR="0" lvl="0" indent="-34290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ar-DZ" sz="3200" b="1" dirty="0">
                          <a:effectLst/>
                        </a:rPr>
                        <a:t>المحفظة </a:t>
                      </a:r>
                      <a:r>
                        <a:rPr lang="ar-DZ" sz="3200" b="1" dirty="0" err="1">
                          <a:effectLst/>
                        </a:rPr>
                        <a:t>الطاقوية</a:t>
                      </a:r>
                      <a:r>
                        <a:rPr lang="ar-DZ" sz="3200" b="1" dirty="0">
                          <a:effectLst/>
                        </a:rPr>
                        <a:t> </a:t>
                      </a:r>
                      <a:endParaRPr lang="fr-FR" sz="3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fr-FR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981" marR="49981" marT="0" marB="0"/>
                </a:tc>
                <a:extLst>
                  <a:ext uri="{0D108BD9-81ED-4DB2-BD59-A6C34878D82A}">
                    <a16:rowId xmlns:a16="http://schemas.microsoft.com/office/drawing/2014/main" val="2945383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3123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5CE6F3-6C76-4160-A49F-183F809D5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F5BF2A5B-3A3C-4F36-A12A-67000CB5CF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1583941"/>
              </p:ext>
            </p:extLst>
          </p:nvPr>
        </p:nvGraphicFramePr>
        <p:xfrm>
          <a:off x="0" y="135666"/>
          <a:ext cx="12192000" cy="672233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911165">
                  <a:extLst>
                    <a:ext uri="{9D8B030D-6E8A-4147-A177-3AD203B41FA5}">
                      <a16:colId xmlns:a16="http://schemas.microsoft.com/office/drawing/2014/main" val="2659621791"/>
                    </a:ext>
                  </a:extLst>
                </a:gridCol>
                <a:gridCol w="7280835">
                  <a:extLst>
                    <a:ext uri="{9D8B030D-6E8A-4147-A177-3AD203B41FA5}">
                      <a16:colId xmlns:a16="http://schemas.microsoft.com/office/drawing/2014/main" val="2335674580"/>
                    </a:ext>
                  </a:extLst>
                </a:gridCol>
              </a:tblGrid>
              <a:tr h="29461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المحور الثالث : أسواق  الطاقات التقليدية( الاحفورية)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3200" dirty="0">
                          <a:effectLst/>
                        </a:rPr>
                        <a:t>أسواق النفط </a:t>
                      </a:r>
                      <a:endParaRPr lang="fr-FR" sz="3200" dirty="0"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3200" dirty="0">
                          <a:effectLst/>
                        </a:rPr>
                        <a:t>أسواق الغاز الطبيعي</a:t>
                      </a:r>
                      <a:endParaRPr lang="fr-FR" sz="2000" b="1" dirty="0"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3200" dirty="0">
                          <a:effectLst/>
                        </a:rPr>
                        <a:t>أسواق الفحم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4384288"/>
                  </a:ext>
                </a:extLst>
              </a:tr>
              <a:tr h="157948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المحور الرابع : أسواق الكهرباء و الكربون (الأسواق المشتقة)  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3200" b="1" dirty="0">
                          <a:effectLst/>
                        </a:rPr>
                        <a:t>أسواق الكهرباء</a:t>
                      </a: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3200" b="1" dirty="0">
                          <a:effectLst/>
                        </a:rPr>
                        <a:t>أسواق الكربون</a:t>
                      </a:r>
                      <a:endParaRPr lang="fr-F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0301347"/>
                  </a:ext>
                </a:extLst>
              </a:tr>
              <a:tr h="219665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>
                          <a:effectLst/>
                        </a:rPr>
                        <a:t>المحور الخامس </a:t>
                      </a:r>
                      <a:r>
                        <a:rPr lang="ar-DZ" sz="3200" dirty="0">
                          <a:effectLst/>
                        </a:rPr>
                        <a:t>: أسواق الطاقات المتجددة  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indent="-342900" algn="r" rtl="1">
                        <a:buFont typeface="+mj-lt"/>
                        <a:buAutoNum type="arabicPeriod"/>
                      </a:pPr>
                      <a:r>
                        <a:rPr lang="ar-DZ" sz="3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تحليل أسواق الطاقة المتجددة</a:t>
                      </a:r>
                      <a:endParaRPr lang="ar-DZ" sz="3200" b="1" dirty="0">
                        <a:effectLst/>
                      </a:endParaRPr>
                    </a:p>
                    <a:p>
                      <a:pPr marL="514350" lvl="0" indent="-51435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3200" b="1" dirty="0">
                          <a:effectLst/>
                        </a:rPr>
                        <a:t>اتجاهات أسواق الطاقة في ظل التغيرات الراهنة</a:t>
                      </a:r>
                      <a:endParaRPr lang="fr-FR" sz="3200" b="1" dirty="0">
                        <a:effectLst/>
                      </a:endParaRPr>
                    </a:p>
                    <a:p>
                      <a:pPr marL="514350" lvl="0" indent="-51435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3200" b="1" dirty="0">
                          <a:effectLst/>
                        </a:rPr>
                        <a:t>استراتيجية قطاع الطاقة افاق 2025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4525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0264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3BDFA5-F3ED-404D-A491-E97926C79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/>
              <a:t>الاعمال الموجهة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B495B8-06AA-4D09-8932-4498D8039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200000"/>
              </a:lnSpc>
            </a:pPr>
            <a:r>
              <a:rPr lang="ar-DZ" sz="4800" dirty="0">
                <a:solidFill>
                  <a:srgbClr val="FF0000"/>
                </a:solidFill>
              </a:rPr>
              <a:t>العروض الفردية</a:t>
            </a:r>
          </a:p>
          <a:p>
            <a:pPr algn="r" rtl="1">
              <a:lnSpc>
                <a:spcPct val="200000"/>
              </a:lnSpc>
            </a:pPr>
            <a:r>
              <a:rPr lang="ar-DZ" sz="4800" dirty="0">
                <a:solidFill>
                  <a:srgbClr val="FF0000"/>
                </a:solidFill>
              </a:rPr>
              <a:t>مشاريع المجموعة </a:t>
            </a:r>
          </a:p>
        </p:txBody>
      </p:sp>
    </p:spTree>
    <p:extLst>
      <p:ext uri="{BB962C8B-B14F-4D97-AF65-F5344CB8AC3E}">
        <p14:creationId xmlns:p14="http://schemas.microsoft.com/office/powerpoint/2010/main" val="1890106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C18C467D-D9BC-4B0E-83BB-1D6526C4F6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49747"/>
              </p:ext>
            </p:extLst>
          </p:nvPr>
        </p:nvGraphicFramePr>
        <p:xfrm>
          <a:off x="0" y="0"/>
          <a:ext cx="12192000" cy="685800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4053714316"/>
                    </a:ext>
                  </a:extLst>
                </a:gridCol>
              </a:tblGrid>
              <a:tr h="93789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البحوث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0835205"/>
                  </a:ext>
                </a:extLst>
              </a:tr>
              <a:tr h="74127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إدارة المخاطر في أسواق الطاقة والاستراتيجيات المعتمدة (المحفظة </a:t>
                      </a:r>
                      <a:r>
                        <a:rPr lang="ar-DZ" sz="3200" dirty="0" err="1">
                          <a:effectLst/>
                        </a:rPr>
                        <a:t>الطاقوية</a:t>
                      </a:r>
                      <a:r>
                        <a:rPr lang="ar-DZ" sz="3200" dirty="0">
                          <a:effectLst/>
                        </a:rPr>
                        <a:t>) 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8062511"/>
                  </a:ext>
                </a:extLst>
              </a:tr>
              <a:tr h="74568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أسواق النفط –كيفية تسعير النفط-</a:t>
                      </a:r>
                      <a:endParaRPr lang="fr-FR" sz="20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6117877"/>
                  </a:ext>
                </a:extLst>
              </a:tr>
              <a:tr h="7464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أسواق الغاز الطبيعي –كيفية تسعير الغاز الطبيعي - 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5349818"/>
                  </a:ext>
                </a:extLst>
              </a:tr>
              <a:tr h="65114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أسواق الفحم-كيفية تسعير الفحم-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3305694"/>
                  </a:ext>
                </a:extLst>
              </a:tr>
              <a:tr h="77564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أسواق الكهرباء –كيفية تسعير الكهرباء-</a:t>
                      </a:r>
                      <a:endParaRPr lang="fr-FR" sz="20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7332288"/>
                  </a:ext>
                </a:extLst>
              </a:tr>
              <a:tr h="160876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أسواق الكربون –كيفية تسعير الكربون-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أسواق الطاقة المتجددة- دراسة حالة الجزائر-</a:t>
                      </a:r>
                      <a:endParaRPr lang="fr-FR" sz="20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6360384"/>
                  </a:ext>
                </a:extLst>
              </a:tr>
              <a:tr h="65114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اتجاهات أسواق الطاقة العالمية في ظل التغيرات الراهنة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5528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5750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AEC9D3E-4477-451D-B02B-2E8A67C8A8E7}"/>
              </a:ext>
            </a:extLst>
          </p:cNvPr>
          <p:cNvSpPr/>
          <p:nvPr/>
        </p:nvSpPr>
        <p:spPr>
          <a:xfrm>
            <a:off x="0" y="-6949"/>
            <a:ext cx="12192000" cy="6923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DZ" sz="4800" b="1" dirty="0">
                <a:latin typeface="Calibri" panose="020F0502020204030204" pitchFamily="34" charset="0"/>
                <a:ea typeface="Times New Roman" panose="02020603050405020304" pitchFamily="18" charset="0"/>
              </a:rPr>
              <a:t>أنواع أسواق الطاقة</a:t>
            </a:r>
            <a:endParaRPr lang="fr-FR" sz="40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sz="4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سوق النفط الخام: </a:t>
            </a:r>
            <a:r>
              <a:rPr lang="ar-DZ" sz="4000" b="1" dirty="0"/>
              <a:t>هو سوق فوري منظم حيث يتفاوض المشترون والبائعون للنفط الخام على الأسعار والكميات.</a:t>
            </a:r>
            <a:endParaRPr lang="fr-FR" sz="4000" b="1" dirty="0"/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sz="4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سوق الغاز الطبيعي</a:t>
            </a:r>
            <a:r>
              <a:rPr lang="ar-SA" sz="4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 </a:t>
            </a:r>
            <a:r>
              <a:rPr lang="ar-DZ" sz="4000" b="1" dirty="0"/>
              <a:t>هو سوق فوري منظم حيث يتفاوض المشترون والبائعون للغاز الطبيعي على الأسعار والكميات.</a:t>
            </a:r>
            <a:endParaRPr lang="fr-FR" sz="4000" b="1" dirty="0"/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sz="4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سوق الكهرباء: </a:t>
            </a:r>
            <a:r>
              <a:rPr lang="ar-DZ" sz="4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هو سوق منظم </a:t>
            </a:r>
            <a:r>
              <a:rPr lang="ar-SA" sz="4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يتفاعل</a:t>
            </a:r>
            <a:r>
              <a:rPr lang="ar-DZ" sz="4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4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المنتجون والمستهلكون من منطقة </a:t>
            </a:r>
            <a:r>
              <a:rPr lang="ar-SA" sz="5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جغرافية</a:t>
            </a:r>
            <a:r>
              <a:rPr lang="ar-SA" sz="4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معينة لتحديد سعر </a:t>
            </a:r>
            <a:r>
              <a:rPr lang="ar-DZ" sz="4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وكمية </a:t>
            </a:r>
            <a:r>
              <a:rPr lang="ar-SA" sz="4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الكهرباء. </a:t>
            </a:r>
            <a:endParaRPr lang="fr-FR" sz="40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381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AD0AB7-6AB9-4380-98D9-28C79EDD1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14300"/>
            <a:ext cx="12192000" cy="6743700"/>
          </a:xfrm>
        </p:spPr>
        <p:txBody>
          <a:bodyPr>
            <a:noAutofit/>
          </a:bodyPr>
          <a:lstStyle/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أسواق الكربون:  </a:t>
            </a:r>
            <a:r>
              <a:rPr lang="ar-SA" sz="3600" b="1" dirty="0">
                <a:solidFill>
                  <a:srgbClr val="1F1F1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هي أنظمة تسمح للشركات بدفع ثمن انبعاثاتها من غازات الاحتباس الحراري. تم تصميم هذه الأنظمة لخفض انبعاثات غازات الاحتباس الحراري من خلال منح الشركات سعرًا لانبعاثاتها</a:t>
            </a:r>
            <a:r>
              <a:rPr lang="fr-FR" sz="3600" b="1" dirty="0">
                <a:solidFill>
                  <a:srgbClr val="1F1F1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36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أسواق الفحم </a:t>
            </a:r>
            <a:r>
              <a:rPr lang="ar-SA" sz="3600" b="1" dirty="0">
                <a:solidFill>
                  <a:srgbClr val="1F1F1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هي أسواق يلتقي فيها المشترون والبائعون للفحم لتداول الأسعار والكميات. تعد هذه الأسواق مهمة للاقتصاد العالمي لأن الفحم مصدر طاقة مهم</a:t>
            </a:r>
            <a:r>
              <a:rPr lang="fr-FR" sz="3600" b="1" dirty="0">
                <a:solidFill>
                  <a:srgbClr val="1F1F1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ar-DZ" sz="3600" b="1" dirty="0">
              <a:solidFill>
                <a:srgbClr val="1F1F1F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DZ" sz="3600" b="1" dirty="0">
                <a:solidFill>
                  <a:srgbClr val="FF0000"/>
                </a:solidFill>
              </a:rPr>
              <a:t>سوق الطاقة المتجددة </a:t>
            </a:r>
            <a:r>
              <a:rPr lang="ar-DZ" sz="3600" b="1" dirty="0"/>
              <a:t>هو سوق ناشئ حيث يتفاوض المشترون والبائعون للطاقة المتجددة على الأسعار والكميات.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FR" sz="36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 rtl="1"/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24975120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E736489A-00C3-4E0A-AAA8-D4D3127BA5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598</TotalTime>
  <Words>619</Words>
  <Application>Microsoft Office PowerPoint</Application>
  <PresentationFormat>Grand écran</PresentationFormat>
  <Paragraphs>77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0" baseType="lpstr">
      <vt:lpstr>Arial</vt:lpstr>
      <vt:lpstr>Calibri</vt:lpstr>
      <vt:lpstr>Symbol</vt:lpstr>
      <vt:lpstr>Tw Cen MT</vt:lpstr>
      <vt:lpstr>Tw Cen MT Condensed</vt:lpstr>
      <vt:lpstr>Wingdings</vt:lpstr>
      <vt:lpstr>Wingdings 3</vt:lpstr>
      <vt:lpstr>Intégral</vt:lpstr>
      <vt:lpstr>مقياس : أسواق الطاقة </vt:lpstr>
      <vt:lpstr>Présentation PowerPoint</vt:lpstr>
      <vt:lpstr>Présentation PowerPoint</vt:lpstr>
      <vt:lpstr>Présentation PowerPoint</vt:lpstr>
      <vt:lpstr>Présentation PowerPoint</vt:lpstr>
      <vt:lpstr>الاعمال الموجهة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</dc:creator>
  <cp:lastModifiedBy>MICRO</cp:lastModifiedBy>
  <cp:revision>24</cp:revision>
  <dcterms:created xsi:type="dcterms:W3CDTF">2023-10-16T13:13:15Z</dcterms:created>
  <dcterms:modified xsi:type="dcterms:W3CDTF">2024-10-29T20:45:36Z</dcterms:modified>
</cp:coreProperties>
</file>