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mf" ContentType="image/x-wm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300" r:id="rId4"/>
    <p:sldId id="266" r:id="rId5"/>
    <p:sldId id="267" r:id="rId6"/>
    <p:sldId id="331" r:id="rId7"/>
    <p:sldId id="271" r:id="rId8"/>
    <p:sldId id="272" r:id="rId9"/>
    <p:sldId id="269" r:id="rId10"/>
    <p:sldId id="270" r:id="rId11"/>
    <p:sldId id="274" r:id="rId12"/>
    <p:sldId id="275" r:id="rId13"/>
    <p:sldId id="276" r:id="rId14"/>
    <p:sldId id="277" r:id="rId15"/>
    <p:sldId id="278" r:id="rId16"/>
    <p:sldId id="279" r:id="rId17"/>
    <p:sldId id="282" r:id="rId18"/>
    <p:sldId id="280" r:id="rId19"/>
    <p:sldId id="281" r:id="rId20"/>
    <p:sldId id="283" r:id="rId21"/>
    <p:sldId id="298" r:id="rId22"/>
    <p:sldId id="261" r:id="rId23"/>
    <p:sldId id="260" r:id="rId24"/>
    <p:sldId id="262" r:id="rId25"/>
    <p:sldId id="263" r:id="rId26"/>
    <p:sldId id="284" r:id="rId28"/>
    <p:sldId id="299" r:id="rId29"/>
    <p:sldId id="285" r:id="rId30"/>
    <p:sldId id="265" r:id="rId31"/>
    <p:sldId id="286" r:id="rId32"/>
    <p:sldId id="287" r:id="rId33"/>
    <p:sldId id="288" r:id="rId34"/>
    <p:sldId id="289" r:id="rId35"/>
    <p:sldId id="29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710" autoAdjust="0"/>
  </p:normalViewPr>
  <p:slideViewPr>
    <p:cSldViewPr showGuides="1">
      <p:cViewPr>
        <p:scale>
          <a:sx n="96" d="100"/>
          <a:sy n="96" d="100"/>
        </p:scale>
        <p:origin x="-522" y="498"/>
      </p:cViewPr>
      <p:guideLst>
        <p:guide orient="horz" pos="2160"/>
        <p:guide pos="28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36C60-83DA-4960-9E1E-84D6BB1A9112}" type="datetimeFigureOut">
              <a:rPr lang="fr-FR" smtClean="0"/>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F5929-E201-45C5-BFA6-675D7FF2C9D0}"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8F5929-E201-45C5-BFA6-675D7FF2C9D0}"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8F5929-E201-45C5-BFA6-675D7FF2C9D0}"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8C47AA-2BD8-44E1-8B7A-3B4AE75F760F}"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C47AA-2BD8-44E1-8B7A-3B4AE75F760F}"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C47AA-2BD8-44E1-8B7A-3B4AE75F760F}"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C47AA-2BD8-44E1-8B7A-3B4AE75F760F}"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lstStyle/>
          <a:p>
            <a:fld id="{668C47AA-2BD8-44E1-8B7A-3B4AE75F760F}"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8C47AA-2BD8-44E1-8B7A-3B4AE75F760F}"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8C47AA-2BD8-44E1-8B7A-3B4AE75F760F}"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8C47AA-2BD8-44E1-8B7A-3B4AE75F760F}"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8C47AA-2BD8-44E1-8B7A-3B4AE75F760F}"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668C47AA-2BD8-44E1-8B7A-3B4AE75F760F}"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668C47AA-2BD8-44E1-8B7A-3B4AE75F760F}"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84C424-4F93-407C-A34B-040FAD139595}"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C47AA-2BD8-44E1-8B7A-3B4AE75F760F}" type="datetimeFigureOut">
              <a:rPr lang="fr-FR" smtClean="0"/>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4C424-4F93-407C-A34B-040FAD139595}"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7.xml"/><Relationship Id="rId4" Type="http://schemas.openxmlformats.org/officeDocument/2006/relationships/image" Target="../media/image5.wmf"/><Relationship Id="rId3" Type="http://schemas.openxmlformats.org/officeDocument/2006/relationships/oleObject" Target="../embeddings/oleObject13.bin"/><Relationship Id="rId2" Type="http://schemas.openxmlformats.org/officeDocument/2006/relationships/image" Target="../media/image1.wmf"/><Relationship Id="rId1"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7.xml"/><Relationship Id="rId4" Type="http://schemas.openxmlformats.org/officeDocument/2006/relationships/image" Target="../media/image6.wmf"/><Relationship Id="rId3" Type="http://schemas.openxmlformats.org/officeDocument/2006/relationships/oleObject" Target="../embeddings/oleObject15.bin"/><Relationship Id="rId2" Type="http://schemas.openxmlformats.org/officeDocument/2006/relationships/image" Target="../media/image1.wmf"/><Relationship Id="rId1"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7.xml"/><Relationship Id="rId4" Type="http://schemas.openxmlformats.org/officeDocument/2006/relationships/image" Target="../media/image7.wmf"/><Relationship Id="rId3" Type="http://schemas.openxmlformats.org/officeDocument/2006/relationships/oleObject" Target="../embeddings/oleObject20.bin"/><Relationship Id="rId2" Type="http://schemas.openxmlformats.org/officeDocument/2006/relationships/image" Target="../media/image1.wmf"/><Relationship Id="rId1"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21.v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22.v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24.v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wmf"/><Relationship Id="rId1"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25.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26.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vmlDrawing" Target="../drawings/vmlDrawing28.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30.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33.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t 1"/>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3"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3"/>
          <p:cNvSpPr/>
          <p:nvPr/>
        </p:nvSpPr>
        <p:spPr>
          <a:xfrm>
            <a:off x="2034254" y="2078018"/>
            <a:ext cx="4881245" cy="1753235"/>
          </a:xfrm>
          <a:prstGeom prst="rect">
            <a:avLst/>
          </a:prstGeom>
        </p:spPr>
        <p:txBody>
          <a:bodyPr wrap="none">
            <a:spAutoFit/>
          </a:bodyPr>
          <a:lstStyle/>
          <a:p>
            <a:pPr algn="ctr" fontAlgn="base">
              <a:buClrTx/>
              <a:buSzTx/>
              <a:buFontTx/>
              <a:defRPr/>
            </a:pPr>
            <a:r>
              <a:rPr lang="fr-FR" sz="3600" b="1" dirty="0">
                <a:solidFill>
                  <a:schemeClr val="bg1"/>
                </a:solidFill>
              </a:rPr>
              <a:t> </a:t>
            </a:r>
            <a:r>
              <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7.Carbohydrate </a:t>
            </a:r>
            <a:endPar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a:p>
            <a:pPr algn="ctr" fontAlgn="base">
              <a:buClrTx/>
              <a:buSzTx/>
              <a:buFontTx/>
              <a:defRPr/>
            </a:pPr>
            <a:r>
              <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Metabolism</a:t>
            </a:r>
            <a:endPar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026" name="AutoShape 2" descr="data:image/png;base64,iVBORw0KGgoAAAANSUhEUgAAAlgAAAFRCAYAAACogdOJAAAAAXNSR0IArs4c6QAAIABJREFUeF7svQl8XGd57/+OZO3e1ywsKZS1pbRQWi7tvbcttIUWektpCi2EUiCU0kJZLkv/UCAFUm6B0IQ9e+IsjrGdzVmcxCH7irPYiXfZlq1933fp/D/f5z3vaKxI1sgejWY0vwOOpNHMOef9nu2n53ne35NwWkRABERABERABERABDJKIJHRtWllIiACIiACIiACIiACTgJLJ4EIiIAIiIAIiIAIZJiABFaGgWp1IiACIiACIiACIiCBpXNABERABERABERABDJMQAIrw0C1OhEQAREQAREQARGQwNI5IAIiIAIiIAIiIAIZJiCBlWGgWp0IiIAIiIAIiIAISGDpHBABERABERABERCBDBOQwMowUK1OBERABERABERABCSwdA6IgAiIgAiIgAiIQIYJSGBlGKhWJwIiIAIiIAIiIAISWDoHREAEREAEREAERCDDBCSwMgxUqxMBERABERABERABCSydAyIgAiIgAiIgAiKQYQISWBkGqtWJgAiIgAiIgAiIgASWzgEREAEREAEREAERyDABCawMA9XqREAEREAEREAEREACS+eACIiACIiACIiACGSYgARWhoFqdSIgAiIgAiIgAiIggaVzQAREQAREQAREQAQyTEACK8NAtToREAEREAEREAERkMDSOSACIiACIiACIiACGSYggZVhoFqdCIiACIiACIiACEhg6RwQAREQAREQAREQgQwTkMDKMFCtTgREQAREQAREQAQksHQOiIAIiIAIiIAIiECGCUhgZRioVicCIiACIiACIiACElg6B0RABERABERABEQgwwQksDIMVKsTAREQAREQAREQAQksnQMiIAIiIAIiIAIikGECElgZBqrViYAIiIAIiIAIiIAEls4BERABERABERABEcgwAQmsDAPV6kRABERABERABERAAkvngAiIgAiIgAiIgAhkmIAEVoaBanUiIAIiIAIiIAIiIIGlc0AEREAEREAEREAEMkxAAivDQLU6ERABERABERABEZDA0jkgAiIgAiIgAiIgAhkmIIGVYaBanQiIgAiIgAiIgAhIYOkcEAEREAEREAEREIEME5DAyjBQrU4EREAEREAEREAEJLB0DoiACIiACIiACIhAhglIYGUYqFYnAiIgAiIgAiIgAhJYOgdEQAREQAREQAREIMMEJLAyDFSrEwEREAEREAEREAEJLJ0DIiACIiACIiACIpBhAhJYGQaq1YmACIiACIiACIiABJbOAREQAREQAREQARHIMAEJrAwD1epEQAREQAREQAREQAJL54AIiIAIiIAIiIAIZJiABFaGgWp1IiACIiACIiACIiCBpXNABERABERABERABDJMQAIrw0C1OhEQAREQAREQARGQwNI5IAIiIAIiIAIiIAIZJiCBlWGgWp0IiIAIiIAIiIAISGDpHBABERABERABERCBDBOQwMowUK1OBERABERABERABCSwdA6IgAiIgAiIgAiIQIYJSGBlGKhWJwIiIAIiIAIiIAISWDoHREAEREAEREAERCDDBCSwMgxUqxMBERABERABERABCSydAyIgAiIgAiIgAiKQYQISWBkGqtWJgAiIgAiIgAiIgASWzgEREAEREAEREAERyDABCawMA9XqREAEREAEREAEREACS+eACIiACIiACIiACGSYgARWhoFqdSIgAiIgAiIgAiIggaVzQAREQAREQAREQAQyTEACK8NAtToREAEREAEREAERkMDSOSACIiACIiACIiACGSYggZVhoFqdCIiACIiACIiACEhg6RwQAREQAREQAREQgQwTkMDKMFCtTgREQAREQAREQAQksHQOiIAIiIAIiIAIiECGCUhgZRioVicCIiACIiACIiACElg6B0RABERABERABEQgwwQksDIMVKsTAREQAREQAREQAQksnQMiIAIiIAIiIAIikGECElgZBqrViYAIiIAIiIAIiIAEls4BERABERABERABEcgwAQmsDAPV6kRABERABERABERAAkvngAiIgAiIgAiIgAhkmIAEVoaBanUiIAIiIAIiIAIiIIGlc0AEREAEREAEREAEMkxAAivDQLU6ERABERABERABEZDA0jkgAiIgAiIgAiIgAhkmIIGVYaBanQiIgAiIgAiIgAhIYOkcEAEREAEREAEREIEME5DAyjBQrU4EREAEREAEREAEJLB0DoiACIiACIiACIhAhglIYGUYqFYnAiIgAiIgAiIgAhJYOgdEQAREQAREQAREIMMEJLAyDFSrEwEREAEREAEREAEJLJ0DIiACIiACIiACIpBhAhJYGQaq1YmACIiACIiACIiABJbOAREQAREQAREQARHIMAEJrAwD1epEQAREQAREQAREQAJL54AIiIAIiIAIiIAIZJiABFaGgWp1IiAC2SXwtne8KyoqKnbj4+Out7vTtbc2u6KiIjc40O+OHDmie1x2D4e2JgIiEBPQzUenggiIQF4SOPsDH4le9srXOOcSrq+n27U2N7jRkRHX1dnuOtpa3PDggOvp7nSHDx/WfS4vj7B2WgTym4BuPPl9/LT3IlCQBP7581+NznzJy9ySZctdf2+vq6iqcnVHql1vb7fr6ep03Z3trv7YETcyPOy6Otvcoepq3esK8kzRoEVg/gjopjN/7LVlERCBkyTwsxvujCoqqtzo6IhbsnS5a6o/5kZGht3w0KBrb2lyDXVHXU9Xh4msocEB19/X4/bv26f73Uny1sdEQARmT0A3nNkz0ydEQATmkcC3LroietWv/6YrLl7kKquWuN6eTqu/Ilo1ONDnGmprXGd7m+tobXb7nn/GDQ8NuIH+Prfzmad1v5vH46ZNi0ChEdANp9COuMYrAnlO4LLN26OXvuyVrmrJUitkLyouduNjYxa96u/rdUcP7bd6rOaGOtfUUOvamhvdQF+vvaai9zw/+Np9EcgjAhJYeXSwtKsiIALObX1kX7R85Sq3aFGJKyuvMIE1NjbmWprqXX9vj+vu6jBBhbhqOFbjjh7a55ob61xvd5fbu2e37nk6iURABLJCQDebrGDWRkRABDJF4JH9HdGS5ctdSYlzxcXO9XaPuMHBAZtJyNLZ3mrRqpbGeldbU+2OHT7gOjvaXEtDnTtwYL/ueZk6EFqPCIjACQnoZqMTRAREIK8IPLinNVq+apWrqHAuipwbG3NucGDMLBlYqL0iYkX0qqZ6nztSvc+K3Pn58OFDuufl1dHWzopA/hLQzSZ/j532XAQKksDdTx+N1p52pquoLLIoFgJrYMC5nk4vsNpammxWYd3Rwxa9Orh3lxW5P/7Ig7rfFeQZo0GLwPwQ0A1nfrhrqyIgAqdA4PFDPdGKVYtdUbFz42POffYf3pdc20f+9SsmsEgPUvB+aN9uNzDQ53Y88Zjud6fAXB8VARGYHQHdcGbHS+8WARHIAQKvetWro5LSMkv9lVVUupHhIdsrnNxZPv3V7yYFVk31fkWvcuCYaRdEoNAISGAV2hHXeEUgjwm86c1viVasWmsjKC4uNpuG4kWLLAU4PjbuOttb7He8HkWR+/U3/K7buuUG3efy+Jhr10UgXwnoxpOvR077LQIFRuDsD3w4Wrl6nRsmWkV1u0tYc2cEFo7unW2trr21ySwbxkZH3OjoqBseGnLj42Pyvyqwc0XDFYFcICCBlQtHQfsgAiJwQgKf+Ny/R0uXrzAjUQxGsWQoKS11paVlrubQfhNUFZVLXGNdjUWz+D2iawyRNTxk7XJkMqqTTAREIJsEJLCySVvbEoF5JPCyl70soqUM5pxEeaLxcVddfTDn7wGIqzWnneHKKyrd0mUrXH9/rystLXeNdUddIsEswjETVTi5d3W0uaGhQWv2jLEo4mpkaMhqtXifRNY8noDatAgUGIGcv7kW2PHQcEUg4wTe+qfvjMorKqwmCZFBdCcUhZvQiiK348ncnGH3z//3q9Hqdae7VWvWWe9BoleIJ9KCiUSRi6LxOBXomzz39nRbk2f+tTY3WuQKkTXQ1+cG+nslsDJ+dmmFIiAC0xGQwNK5IQILmMAHz/1kVLV0mQmqisoqczdHcDDbDqFCLdN4NG61So89/EDO3Q++8f1Lo2UrVrrlq9ZYv0GiWKQGqb9qbqi1KBypQPafRs/0H2QZGOh37S2NJrIoeEdo9fX2GAdFsRbwCa+hiUAOEci5G2oOsdGuiEBeE/jcv387ci5y5RVVrqy83FrIUBpOnz5ShQgUREdRUZGJF1JrD9x7V87cE77x35eaoeiqNae5RSUlrrJqsWtvbTGBxT4jrkZGhr2gou6qt9t1d3bYODvaml1bc5MVuNPsmbGRJkRsHdivdjl5fWJr50UgTwjkzM00T3hpN0Ugbwj8vx+vj0ijEblCXCQSCTcyMmJRnM72NhMftJIhmkWaELEy2N/nHrzvnpy4L1zy87ui5StXO/6R1qxcvMSVlZWbuGpraTSRODI8bKKJhffQ6BmB1d7abO/DcDS8d2hgwPX2dJkYUxQrb05j7agI5C2BnLiR5i097bgI5CiB71+2MVq2YpXVLdEIedGiEhNRoyPDli6jHqn+WI3VKlEYzmy70bFR+909d9yaE/cFBBYRLITV4iXLrDif/S0qKjZxSJpweHjQ9ff22FFAXHW0tri25gaL1NGPEIGFgOxsazEhRo2WarFy9KTVbonAAiOQEzfSBcZUwxGBeSdwyca7ouJFxa6yaoml1IhkIUqI+Hgbgy7X1dlu3lFEeJhxZ7VMw0Puths35sR94aYHnjNT0SXLlpvwKy+vcEwbxGC0o73VsZM+9ddrvHs6211HW4uJq7amBhNYiEp6EiKwKOinToum0EoTzvspqh0QgQVPICdupAuesgZYsAR+53/8foRwIcpCyor2LkXFxVZcTkRlz+7n5+QavGbrw9Hipctsth1eUYmiIqtPIj0YBFZ/f5/VJ7U01vmZhSMjbmiw3157/NGH0tqvs846Cz3jF8RPUVHG7BBueuD5aMXqNW7J0uWW3qSerKh4kQmrUDPGZkn7oao6O1pda1OjvY/IFUtDbY2rqzlkwpHx9/Z02vglsAr2ktTARSBrBNK6iWZtb7QhEVhABP76/f8QIQSIGiF0EDE83LEWQGSRtiN9NRc1Txu2PREx447CcKI4CCz2Ba8o6rG6OztdR3uLiZXWpgbXWH/MIkGjI0OuubHePfLAL054b0A4cqiIJhFFonDej2mRpfAYM6KG7Z1svdMDu1sidFXVkmWuoqKEjKBDm/b1jpr/1dDgoJ0tJrCcs9orZg0iXpvqa01o1dYcsp+PHj6QFFgIrZPdpwV0emooIiACc0xAAmuOAWv1hUngnz775YioC1Gq0rJyi8AwY6+jtdkECSJroi5qxN1zZ2brnjZsezJatWatW1TiZ9yxkCLzdgXdrquj3cRVW2uTRbCOHa62InciXDf//Npp7wt4alETxVKEysHoc3TM9fX1uGg8ckVFiWTKDvE4NjZqAu+Zp34563vNvTvro5Wr6TuYcBWVpDi9wOIry+AAdVjOUn4ssEX1tTTUuvraGhNWQWAd2LPT9ot96enqdHt2P5f2/rzu9b8ZVS1eYgKNOjBEo083+uJ6Fgm2wrzONWoROBGBtG8ywigCIpAega995ycRxeT0wispKTWLAYrIiRwRZSE1Rw89ZsEhfnhYDw8OZlRkXXvbI9HKNessguUFVsLEDgKLeiv2A3FESq2p4Zir3vucDc4ycSa9nLtp4zXH3R/w1ELAmGnpuM8MlpaVmVjjI5h5jowMub6eHhNriEgUD5Esxj9bM9N7d9ZFS5evNCFaUVnsihf5PRsZmVlgsXcNx464wwf2eAF0cK+Jr+6OdnfWK17ttlx/1Yz3vj/843dEq9ae5hIuYcdqYKDPxmhNpgf7zVMsiGgJrfSuDb1LBAqJwIw3mUKCobGKwKkS+PL5F5ooQDQhPhAHFF6TnkNgFS8qsQJzCq95UI+Nj7tFxcVuoL/f3XZTZovLb7x/V7Rs+UpLD7IfCKzBgQHbPgsiixqlxvqj7t1/d66plx9860spCBImuG68YX3i3E99IaKWi4L5isrFrryyynV3tNksRVKD1JkR4WGWn0XJerqNAa+bPQS1XwP9bscT6TvG3/bY/mjd6S92FZXlblGJj16xjzaB0CJYXuRRrM+CNYNPDx4zMVVfc8hSg6jCA7uftZThaWe+NB6f/+zmaYTWP332KxGTArC4YCENSfSK+jQEK+IKnsHYlAgeC95cimad6lWkz4vAwiAggbUwjqNGkSMEfnj1zVbUXlG12NclYYhJi5rRUbMRIE2F+CBNRyQJcYL4CtGl22/elLFr8upbHrQIDPtAPZZtY2DAp9QSCZtZd+zIQddUhyCJ3N999NMmYH54/r8dR/O1r/9tSzWSGmNGH8Xw+FERnWtpqrfxMQZSZtaWJo7QkRKl9oxUIQKLmin24fFHHkx7jA/uaYlWrF5tQg+BZVnJ+NNBYCHsWJgNyWICK3Ku7ughNzw04Gqq97ujhw64K7dut/F96R//YWJ8cYn+5uuvTO4TEUj2F/f4ns4Os4nAyoL6MsZzeP8es75gnLjFIxw5piyISxaJrBy5ILUbIjCPBNK+0c3jPmrTIpA3BJi9h8CizgoBEgQWImNoaMAEFsKKNjU8tPmZCA/RHh7qk9Nypzrw9VsfssiTRdVGRy21xfZZiKzVVO+1gnBEyb133W73g+3P1kV884Pz/8296KyXuZWr17nlK1dZeoxegER1qGMiAofaCf0AiV7xHoRVX2+XTx2S0qM1z+hosnYJIfT8rp1p3Xu2PrrPoliIqsVLK2x9sQWWG+gftpRhiGARXWKhCTSCkdmDiL+jh/ZbCpTXrrvrYRNZfO5L//hhi2pNTIN07nVveLOj9yHieOnyVWbrQA0dEcDammp7P2158NPqwtC0rdmElkW0Rkds7GGRyDrVs1efF4H8JpDWTS6/h6i9F4HsEUBgkUbjwU50ipSR9fyjkqcoMeE23obbeJNFQlh4HynEWzZdn/Fr8lsXXRGtXnuaW7p8haUIg8AiRXho/27X0ljrtk7hfUUN1BMP3evKysps/4leIQSJXhHJQdAgDqlPQlwQvWL9CA5q0Do72ixKhoDh5+C6DpvZtOQxkXXGiy0didAqLSsxgTQwMGTskhGs2GAUgcVGKWznGyJY9ceO2HHYt3eP8T3QE5mItIjWxxBazv3Gm97iVq1e5yisH2fmJfVmlVXWRJpj541aR8z9noiVP3aRO3ak2tKlPXiJxeMMLXwksrJ37WlLIpBrBDJ+M8+1AWp/RCCbBLBHCHYFRG0m+uUxoxCDzx7X3eUNPllam2i+7AvCESjpFF+fynjO+97PIlJ13qqh3V3+4wtOeA/49o/XR7ioU9hetXipmX0SMSKi48XVWNwP0M+YZL0hQsd++r6ArSY8iBWZTURvr6VLdz7zVFr3n6tuvj8686UvM4GFOz1pRgrPKTr3AstHyo6PYDlXd6TaxN2enb+0CNOzT+94wfYO9ngldd3Fl7jTXvRSt2TpMrds+SoTXnAi+kcUklo1RBdCkugkosvG2dURRyPbLXKG4CJNGMxPJbBO5WzVZ0UgvwmkdYPL7yFq70UgewS23LfT7BnM66rIR7CGR3wqi8gO9U9d7W32AOehj0XC+HjkxsZGrD7q5k3X5cw1SbudktJyt9xa7vh0IEKLeizGEKJXIVqDSSniiTFSEI5tQmtzg8FPiqwo8jVaPV2zqsVCZDEjcvW6M0xgARDBShF/iGCFbR3Ys8uEDhMJjh0+4GqPVLu9e3afkOulm+6OaCpN9Io0H2ISU1KWcBwZJ0Xz9GsMqUAEZntLs2ttaTT3ePYhRAgVxcredactiUAuEsiZm3kuwtE+icBsCVxz2yPR4iVLrMgaUUL6jMgUC3U91C6Z4GinZ16jWQmwEO0i+nPHLZtz5pq86MotETMGqbnCFd43je412wnEFf8bG/fmpXzf39/rehkfBfRErpjVR0/AhlrXbeOOLK0WrCJmU+wejsPGe3aYeSsL9WDAmihyb7LXqSfbs2uHpQn37trhnn9u14xMb314b0QK1RaEJG15EFfFxSaEWVlIcQbneCJntOwhmkVdGSnEhtojZn0BEwms2V49er8ILCwCM954FtZwNRoRmHsCm7Y/bVEs7BGIYF1+0beS3lLv+Ku/MzEVojvULHW2t1ia8NbNma+/OpXRXnHjvVF5RZXVXlF7hMCicB8B4ovzvXnpcQIrLqCngD8YfyKwEB+kFkfMZDWyWZT3b7/rpO8//335JmtmDecgWrFpICJIbRuF+9u3bU1r/RffcGd0+ovPcqvXnm6RN8ZFITspSRYvkgddW3OTRc0ocEdwmcBqa7XJCvzcWHfMNdbVmLgmXQgXFqUJT+Us1GdFIH8JpHUDyt/hac9FIHsE6MtHOmlRySKrUSKNRRSLOqCXvuyVNs3/D97xbtuhxtqaZPoML6Vbt2zIuWsxVWBVVi62iEwQWGHmo29ZQ7E3TvXdZuRJWIm0mRmZNtbb+OtqqpNO6ogzPnP6i4InVXyMLCp28ovNBkxOCUydGzixTsTd5OX9H/uMpR4ZE5Gr8kqOnTNj085279ZuYilyFmUMsxZNJDc1WG0ZIhKBxZuOHNxnMzSDwJLIOvljqk+KQD4TOJX7WT6PW/suAhkh8KY3vyVKJIrMAgEBwkPV7BmKi01cmSBBfsTtas75p8+7ns52V3v0kPXN6+vGzqDNPfCLu3PuWrxiy70Rfl6kBxFYhHaYIUk0i4Xo1bQCK04PJpsuHztikR0zIh0aNCf7l778VVMcgxjDJBr8+AJpNPMLyfV7XTW16Dr77z/hznjJr7ily5faeCoqvVs82wxteVqa2q2+LESuWNOEwPJpULOFoP/hEewcnGturLMIpgRWRi41rUQE8o5Azt3U846gdrhgCbz7vedEpJKCuaTNkhscdOPRuCum4fHIsLEpKcXmwMVRLYTJiDvrV19tkY77t2/L2WsQgbXmtDNt3ykwt3GY0WeRTw+O+mJzXwzuI1hE7rBm8G14GlxTQ63pGmqTqL+CT29vt/vMV7/r06bmzB5bs1sbHM/MRGlKPOvfPv5eq7kKvQ1T30NE7HtX3DTNeRiZsDtuiSa8r1hfUaLIBNayFUtdBaVXCY4VTvFeYA0N+hVQe8W6SOkyJgraQ9QKGwh+ibmpL7J3NsNQAqtgbw8auAicUkRe+ESgIAmc/YEPW20SD1Qeokzlx6KAqFXoTUedFbPqeFrTMgexwO9ZmGGISLnrtptyVlyxn5ds3BaROiMKZwLL/LAQWL7AfdTsEhAiAya48IHiZwq/+Rpm9eETZbP6ag6bSIHbJ750ftLwk0hYWLBzYDn7bW80Nv/7rX8SVVb55tJs1wrkY9d0249EwmYlsgz097p9e/fOmun9zzdFy1eudiWlRY7OOEVMmEyJXnV1eEFGi6ETCSzEGo7xLHhl+dos1WAV5E1CgxaBZOWtUIiACKRF4NxPfiFiFh0zyljoQVeyqMTcvsNMMqb4W0ucXt8+JVZVrrS83KI12Bzg9k6qLddFFv0M2X/sEBBYCA/EId+MjoyasEJc8k2wJ6B9DG+g4JwPU/jNN5iaEqHC9PTZJx9xz+16dlox9I6/eE9EjVbYFs2lfTpy0NzoB/v7Le0ajEwtihhFti+IuMOHD6cttK6+9cHo9b/9FrdsBU2xnfU9pE91SA/GXrCup4ui9ch6HlLLRe0c0ouZoKQFzTX+MAIrcnt3Pa0i97SuKL1JBBYugbRvQgsXgUYmAukT+Ny/fzviAUrUBKHFTDNmsRUVF5mIsMjV0EDS0dt+NgHiXFlZhT2EF5WWuvGxUTc+5utzcrHAPRDBdqJq8ZJkipAarGQEa5RCpYT5QvGV+ioiW7SPYQn2BkcO7DUhYjVMKXcc3nvNZT96wT3ogx/7VLRm3em2zgoihSbmfNNookJMJEC8IqYoJkfsIrD8NnyrGqJpBw/sT/v+9siBzmjNumUm4sor/eiDwIr9TF1PF9uYaCptsyOdM4HFcT18YI87cnCvfZbvqcf77d/7QzsvNl13Rdr7kv7ZqHeKgAjkMgFd9Ll8dLRvOUXgy+dfGFn0idl0pWVxA2BEVrFFU0gRIah44PNw5aGPEEOA+CSTv9yslU789ObVGzdcndPX4Xs/eG7kGywn3Mc+93UvsGLRAweLYCFqzAPLWxSwEOFhof6K4Z/zic+7i7/79eNEVqi0Wn/pD20Lf/uhj0dnvOQsMzfFhgFDT9KTeF0xC5M067HDBy0ShsM66Uj4Ym6KyOF7fodpK+nbdC0SHjnQERF5rFxc5EoW+TQhS4hedRO9imu5QqTSN5X2dVf8juhVEFj7nnvaven3/sjWYcc+/ux0Qot6PsbDDEVq2xCOiEpLqSrNmFP3Ae2MCKRLIKdv7OkOQu8TgWwQ+Np3fmJu4ogmevEFD6bQ0BlX78kCy1KJCWfpMx7G1Gv5p633yaL1CmplrlvknCyf933wXJ+bixcEz2e/foH9RJqT3/gaqIQJGn4mhWYCq7HWBFLDsRobMwLk/J9ssCjXxRd8PV6jXzf/vfqSHyTO/8GV5iFWuXiJW7J0uffYstmLZcmIGJwH+vstYuZ7H/rWOzCm7s1HtAatyfTOZ59O6x53/Z2PR6/5jTfatpYuLzouPVhSgpmp97QK4orvUwUWtVkHdj9r7yF6RYPpe58/bD9/8WMfmWgpHc9m3HTdlcn9+uJ/fC9CGDJbs7O9zbU01ZuwYqZlS1ODGdRKZJ3sGazPicD8EUjr5jN/u6cti0BuELCefIuXutHRYbdoUanr7PC9BC16lSgy8WRRh9ERa4aM6OBhTcqKWXPWO68fc05fvxRMLKkb4jObr78q567F9/39x5Lz7xhLcDD/+Of/I5m2g0EoMkfwsCQFFjMInXMROJ3zAAAgAElEQVT1x2pMLJA6fPj+e22cD+5tjbzQOi95gF/zuje4FavXJgUVqUmaKiPwiF55zjTF7p3oe9jTbe7xCCxsEYgaIrAQV4gzIlv79+1Li+0vdjVEK1atcYtKcOB3rqoqJYLV2WWy2Pc79PFI31Q6crU1RLAiV3Nov4krBBEiiWV7LLKC0DJxHVNlLf/rj99lkyAwLMXIlfWTej649zlj1tHWbKKL6CDCMt2IXG5cNdoLEShsAmndeAobkUYvAs798Oqbo/KKymQ6DMFB02YTTDYzMLICdktPxXml0PwYQYYA6Leid6Ix3oSUzxD94nP0K8ylVGEQV4yTBXH1Z+85x4rdbUlg3bDEi0hzdU/ETZcT5qTOeClyN4uGuhqrU9rx5OMvuN88tLfNImQ3XH6R+403/g/z1mJGn23Ceh9W2izGttYmR6E7YpTWQ7AdQLz2dJuIQtwicogwhWbW8CWqdaJi+snn9n3PNUQcr9A2h+1ULq5y3Z2k6iITQESrrr/0v5PH/ZWvfb1ppr27nnJHDu6xMSOwUsVQdd+EWcQXP/Zh++xb//yvLUqH0MJnDGHK+YBQwzGe6BVeW/RTZJzhvJLI0h1JBPKDgARWfhwn7eU8E7hk412WuiK6QFSFaIKJgKKiZKuWVIFFNCI0BEacUEPExYYXFAsPUjMfjWj0PGZ1XVtypBZrKnF162bvNP/tH10VLVm6whHpMc8qbBKCwIojWKFFzsE9O01s7N/9rHv26R3T3msQWffdeZNbd8aLLYKFmzqsEVPUvBkris6jcYtOETkKdV/0PAymnwi7tpYmi1zhT2ZpWRdZKvHggQNp3+se3NMa0R4HbVkWV7wjpll8BMu5mzdcbscuiGtvNRG5fc89Y0JzOhFU3es/dM/WO90rXvt6K9ZfvGSZCViimrVHDpqA7GhtMVuIumNHbH17du6QM/w83wO0eRGYLYG0bzqzXbHeLwILicA1Wx+OeOAHccRstuDOTqTEm27GLVVcwiIQSYHV3WWzDBEDhH6GBwfss0Fg8XnEyuaUupz5YJdMCaa0rCFyMlWPROrRsFsYGRmJZxHGRe74YBFNcs4d2LPTbb8z/X6AK1evc0tXrDQhQZNp8w+Lew3apIBEwlJ/iCvYIpysx2Hc95DG0831tT7aRb/Dnm5bF9G02Qgs9n3LL56NVq097fgC/hQjVPoWXvGD82ON5feBhRThnt3Pz3hfvemB56259NJlK+zYU9NHWyHOMerKmuqPus54XAhUawxeSy2bXxTFmo8rRNsUgdkRmPFGMLvV6d0isDAJILCY/RfSNEQsiFgNDPTZw3wqgQUJ0lVEIAjBdLa12tfgoZVLAmty1IrICrGWdBtQv/8jn4ioE7pl03UndU8JDbKXLF/hqL1iFiC+W1gyILIsjTo8ZNHCVPHK9zRhJlJFSjI0lsZhPczk5Bjsfn7XrPfroitvjFauXpucpLBqzWmW/oRLc8Mx87oK9Vi8+OTD96Yt5B7a1xYtW7HSEcTENb6ro8/OC+rZamuqbZzU+RENJHVI1I5/XqRLYC3Mu4xGtdAIzPqms9AAaDwikA6BDduesBQhosgKr0lZxQ7kFF4TyfGCCldzX5fEYuabCWahtZsQ42HJRWcppShK2jvw0P75NZfNy/X4AnHV021pt3TFVTr8TvSeH62/JVp35ovNlgFGCCwmCrhEUcwT1uNueJiZfLAN0SvftibURbU01ZlIqT922ArD4Ut91skKrLDP3/npdVEwjSWqxoLH15/8n/e59T+h5Y8ver/+ip+mdfw23v3L6Nd+843mtxUHRU20tTV3mMDq6e4wMU49WXNjvYk5BCMzE8N5pQjWqZ51+rwIzD2BtG4Ic78b2oII5DaBVIEVhJXVYtH2xlJHkwUWhpfe3RzBZZGHhJ9hx/uxc2ChvgixRerrxhvWZ/V6nDxLkP1hTLdsvj6r+3HhFZsj6q9IyVGPBF9c7+nnSFqQn0kLEpECHoalpP1YgpM7ggfHeARaMP5kViGfsYL4/r6Mp9XueKI6uuan3/WTAqPIXZemwLr9sQPRS17+q65qMbNJfSlXd6efXMisU9KN1JLhI2Yu+M65uqOHzW/LarSGhjI+lty++rR3IpCfBLJ6I81PRNprEXBuy307bX49swZDmnBoaDBpGBr8rkLxdXAUD95QFlGJGyRboXTcNBlBwHr5/EwC66yzzorKyitMlNFUubikxNr0UHjPzywP3ndPWtf0hLjypqEIq2xGrVLPKQTWq379t+wlZikyRnbK92xMmADF0sG44ynW0+264MmsvhY/q28iNXjUVe99zoQWheNBmKVTF3Uy5/n7P/wJOy9mK7IO9ERRRewYPzZK7R7jQnT7FjxeYNVaWpCCe4QVPmL1Rw/bz4pgnczR0mdEILsE0roZZ3eXtDURyD0CG7Y9GZWVl9uO8cCnUH1kdGRagUURdri4KMYeGx+3ehoEAwKLiBfeTtQVUWeEeLj95p9PeT2+6c1viXgPSwl9EEdGLIpBTRj/iPRQJM1CT0RmJG7fdtu01/bkYvb5FFfhSN/0wHNWVI6QqqhabJxs9mAiYWMFJoxCepYCcFQNAguF5aNVQ5YeRFzRGzAILNKzs+lNOJuzj9qzWF3Zl+su/0la99RnG8ajZSsSrpjDFjnHEHu6RswPi6W1qd41xD5bRK8QWLjEB8ElgTWbo6T3isD8EEjrZjA/u6atikBuESCKVVSEfYAXWCwIJBZSfKgAit7DRUWkhcWK3FNm1+EAzkIkgsXen0i4mzZe84LrkRYqlhqzkJffTnFxSVyP5ExchdmNuJ0jSBBbvI631p23bD5unZMjV34fIxdsGOaLuAmsNafZ/iNksWew6BWp1EQi2c+xp8u3jsGAk4XUIAonmH4iRhBYtKphIYI1lwLrzicPHZcmvDZNgfXA7uZo9bo1jigWpw5Cq7d7zEQ4Qo2C/fpjR+zYHDtS7Y5W77cIFlEtiav5Oku1XRGYHQEJrNnx0rsLmMDGu3dEpWWlbmx0LJkmnCywwBNEVqrAQhh5h/OEiYNzPv5/3VU//i8vsFJa0QSRdfYHPhzR6Li/v9caHtNAuqSkLG7TQzQLK4h+S6Mx446HMsKECFCIZoX04y2brk/4foITl3twZp9vYRVOJ5pKrzvjRWYsSlNsbC0YC+KJr5Z6TfgmzowiuMWbY3rkBRbjxQGdnxEjpGk5PkS+5lKUfOAj/5xME1572Y/Tvqc+eqAzWrpimdVhsfR2DyTH1d7a4mqq91rfRRNZhw/aGJsksAr4DqSh5xuBtG8G+TYw7a8IzAWBYCfAunlwI4BYRsjxmFqa6M1HqxNe6Or0HklEJ0KNFrVZH/7k/2evX/2T7yR3NYggHL6rlixNWjrglUSdlbVVaW1247E1hM1gpDUMDahLSm379DtEbCC0vInpiKusrLJIEIvNiMOCYYs3D82F5drbHrE+j6QJGQTfh5o19ptefSzWUBrDz9YmGwMRnVADFYrbsTmwCFaEIPPvP5HA+sM/fkdEapXjGUxfSUWm28fwAx/954k0YeTctZenJ7I23/tMdPqLXurKOTYmsDpNYNk+R7QYOmzCinOsqe6oRbJ2PvNUzhyzXDhvtA8ikMsEdLHm8tHRvuUkgRvuetJqmnkgI3qOE1lJgRVbNCCwOtqSEZgwi7C1ucGcu++4ZXMCU0tEVhBXL3vlr8UNob1YI/VHH0PqsKhLQnnQJJoie8QT4oqvRLkowreG0gn8lUqsRgzXeawKEGyhhimXxFU4yKRgsWdYsmy5N2J13jkfLsf3O/TteFgQkhSFo0hIqSEejx2udnU11fYZ0qfTiatPfuHrEb0kEXBwgWfoIwg3jiszFp9/bucJ75PbdhyJzK4hnrBwzSyiWD+9/nZLjZZXVpqoGhsbjUWjF1hHDx80kUVaOZ/F1et+4zcjoon79u7RMycn72raqbkgoJN9LqhqnQuawE+uu82iLUEQBdEyONhv4x7o60uaUwYQ3uk7YSaSLLidU1v12MMP2DWIyOLrjkfvs/ojCtUtqtHTbYXsiCXEFcXdJprGxizaQkQL8cS2LWUYO54XWS2Wn1nol8j19fa6rTkUtZp8kly26Z6IVjmIrKXLV1q/v7/5h3/2tW1xBCvUs7W3YC7ql1DT5gvcnRWEH9yzy3538ODULXL+44KLI3y3WG+YMEDdE7xpa4Q9gnlORZH1FTxRkfy2Xx6Orvnp9/xcwsi5ay770azvqz+46sZoybIVZufR2tRg+07hPuPknAnnST5dWNT7EWHlPCXyyDmPgOUPghDJncvUbT6x0r4uTAKzvhEsTAwalQjMnsBVN98f2cy2XjyvvBeSpQgRWCwJ55rqjtnXrg5f6O5rapzbvm3qFjLf/vH6iIsSIUHkijQfAi7MqLOm0uPjFpmx1KDVGHmBRYTLxF4cvUJkEZ0xJ/Rxn0rcsuGqnL7mr77lwShRlHCrVq9zt226Oj4ofpf//OwPpjSUZvag947CiBP0+59/OhZY1eYZxTLVA/zH19wa0UuR6BgCC0GLSEPUdrS32jHraG+xr7TfgSn/Dh2qnpbdOef+S6yvTl5kzf4MzM1PUO+Hr1noschR4nxmhiQRxu6OdhOtvkZQrvS5eRS1V5kgkNM320wMUOsQgbkkgAs5qaUQzcIagCVEXDAaxaaBqIgXWAfcE489POV1R3+/NevOsIcQXlDU4oT1kk6kRidVYI0OD1sRN+8l2oLDeV9Pj5VaEb1iI0WxfYN9bmzUbVw/P27xszkGRAhJEz5637agU02t/s8/fmdyRiY+UWFpqvd1WKQIiRTydbqGy7S/Wb3udO8aPz5ux4Z0JFGWo9X7XE9Pl3lscQzwnGptaXTjo6MW2TpRuvGccz8Zoe6CH9bJRLFmwyhX3/uZL38rWrlmnVu1Zp0ds7bmBjs/icYVJYrcoQO7zXyXtC7HKMyAVSQrV4+o9utUCEhgnQo9fVYEYgKII0RVMm1IITkO3DWH7Stpqycff+SE19v3L9sYMVNwdJSC9lL7HP3oEFdhvZZyGR2zNEtoy0O6BYHFe4i0UDtE/VJRsa/ZSu15uOGqi/PimkdkPf/0ExaN22c9/5z7yKe/khSq5n8VL/uff9YEFs2QTySueDuO/Dz8iQ6SooUtsqiu5pAbHBywFBaF84jbg3ues1ovJiRgF8H7pxMC1GHh6u6japG75tLZpwkXwsV0xY2/8H5xkbcwQVwRreKkY2Yn4gqejbU1lg5NFcoSWQvhDNAYUgnkxc1Wh0wECoHAJRvvSlopIJp8am/Mhk4a0tdXuVhg+dQg7+G9pLuIsvQyyy5OU5JqQ0CwBE8pUonYNuQyz9//32+NXvKyV1i0jnEF8RiaZDPe3/yd30+6nlPfY3YNzrn7t2874djueqomYoYmC+sm4oV4shmhfb1mTnr00IFkk+VjRw7a9+nMRrQoVpy3XH/pD5P78dY/faelPZmIwMJXRLT/6oXb7uefy+ljks75QkN06shoYo2I6u/ptm4DiH1StvxRAG+iVxyzuqPVJriCyJLASoey3pNPBPL+os4n2NpXETgRgSCwePATeeIhFARWSA3aA3rUO7mz+OgVrvEJEwfJvocu4c1PY0d063nIw3x4aEpD01w5Mh/6+Kejtae/yMbPmBEfjA8xggcWX+n/ODTQ7178K69IThq4/aapXfBTx3Xbo/vNLZ6oSknJIjfQ7ycl4IwPRyJXPPC7Ottdd0ebiTbEAK8TGZspnfXBcz/pq4osVRiZbQbRQ4QxgoMUGVFOfNKo00NwMFmBGaJ8cGiw3x06dChv78mYri5fudqOHQwZP7Nlw3nHmI8d8f5kDbVHjQlpQqK7wXRXIitXrkTtRyYI5O3FnInBax0ikEsEiAAEAeXtGCiOb0sWA1txO1GQBO7fEwKLizhEX1gB4sCEw/Bw0g+Ln32he+4KrPO+9zNrCVReUWHeUBiodra3uLGxcRMhpJTMeiFOj/b39bl775q+JdDkY4uHGb5T3gbC3/pGh0esoN1MYaPIhAERq9bmRnOJP3p4v2s4VpO0heAz04kAomPXYNfgnDv9xWf5lkrmwh/5mrwIE9p+1xd6JA4PWdskhGToXYnoOtE2cul8Td0XJny89vVvcuWVFSYeScGm1lghUHmdPwJ4nWNJz0jj3dac9DeTwMrVI6z9OhkCElgnQ02fEYE5IEB9UKi1CqaXbCa4xeN9hS+TF1i+fY5v0ePtHGz2IUXbCe+9FQRW2FWiKSNDg+6mn1+bc9f9V779g2j12tPNYBTBwQM6mIoS2aFZdk93hxdZfX3m+YVoQZg88uB9aY3n59ufil7+ql9z5RW+vo1lcGDY1se6sREgkkTUJTRaRlwd2P3scaJ2WoG140i0/bbNjiJ6js/SZSusZoxoFqLNz1bEcZ404bBrpGVSaFQdRBi9LmkPlGez6+54otqOHwILG7aBPp/aJurXXF9rkwa8+PeCygvYOjNWhQ3RQv5IkMCagxuLVjlvBNK6Mc3b3mnDIlBABILAsqJ06q7iXoZEqxBXvhehj3AgwLw/lHeS97MXEzYrDrNKxAJpQ9JppKGoxSI6woMfc9Ncw3rBJTdEy1auMmFVXl5h4gnTVFKkPHjNH6q5wZggfhAhpNoQnNRHpWPCefnm7dGrXvcGt3TZ8riWjV6Qka0fQQozfm5tarSaIWYRIgowLa2p3uf+8B3vtp8v/9H3puR3waUbI1jj5UVac/GSpY6WN/h6NdYfNRsNxC8zSTkWbHewvz9uVD1ox44lpMvySWTd/3xTtPZ0PMxIufqmAd1dg3HUrs9qA+uOHbafUwVWOK54f0lg5dpVqf05VQI5d6M91QHp8yKQrwQ23PVkVFpaaoXP9qAdGzN3cRNb3V1TCiyrv0ok/Ow689tqM2HF/60BMr0Ji4utDghxQDRscgPo+eb17R9dbfYUVUuWuPKKKkuthZox0ncIzK72VnsAk16i9VBj3TETIsz6Izry9I4n07qXPbyvPcKctayi0sQqETD4kKoyd3giSo11ZjRad/SICVha8Lz29b9tkSdvdmWODO6Kn1yQ3OZ3L74+Wnf6i2ydmKQi+ioqq5IpXn8svHhCHCOIOVYIDEQWkw+IlvlaOx/9CUs+RHUQWKvXrnXllV5c8fcA//r7B00sI7A4lsFEFWuNpoZjZqQKb6JcnJv5MNb5vl60/fwhkNZNKX+Goz0VgfwlsGHbk9ZMmshN6IkXBBZCgiWkC3koI6KYqRV6DFpKLRZZ9Ea0hsgJhBqRGp+u2bb1xpy75n+24Q4rjq6oWuyKaQdUXGzCxuwohofiQn4/ww87BdKD7S3NJrawpGCG5dO/fCKtcV17+6PRK17zOuOBGIIzC2IH6wffescXtQfXfcxhL7r2DnfJBeclxZVJrVhoXfnT7yfW3/pgtGLVWhNKVYuX2voQcm3NOM77yYVEFlkndXSMxWrMOrzAYiYdPmeISN6XbwJr6yN7I+rOli4vs+bViCsEfU/X4HHeZb6tkXMNtUcsRdjS2OCaG2stWoj4lMDK3/uX9vyFBNK6KQmcCIjA3BOg4TEiwywV4gf/8OCAGxkdsUjNVAKL10KBtAkqvLPaW+0rERlrA1NS4patXG01Woixa2fRK2/uR+3clTfdZwKrvKLSoklE8BAvCEKiPYydGYS+OLrF0m5HD+23NBxjHx+P3NM70hNYjGfjPTuilavXWTE9n0cIYC5KCpIFV3fa7rAQWUEUIYA2bN9pr138vfN8g+nYifyP/uw9Dmd4iucRSKQ4cYS3yKFFxGotGhlc9612rK/HRBaimGiXfe3qcER2Jkew2GY+CI9HD3RGS5YtsygWAmug3wtF3ybKJWdlBs8yBBaCC95E+PJ5BmU2rhNtI/8ISGDl3zHTHi9gAhvv3mFRLKI3ltKzWit8sLxxaWjLE5zi7bW4Vsv69CWc62xrtUgKrUm4wCm6tpY5scDiu3Scxv/gbW+PKMxGoBFVueu2m+fkfhEEFvYJZvwZ+dmSfWY/Ec+QjO0TiC6RZgqtVpiFB5u9e3bPat/gjBgIPBFAFF57gXXUHT100FrwsBw7Up2s8Xr0YFdogZgUWmd/6BMWtWJBHCGqFi1aFBfNR1YvRhoszH7k2NEXktmEJq5igYWYRIyQ7s3HNCH9NM948VluybKlrqiY40a9YGTikePEQi1a/dEj9j2CFqFMmrCpoTYvROQCvvVoaHNAYFY3pTnYvlYpAiIwiQB2AqmzCWcSWOZ/5RL2EGfxxdqmtezB9amv/JfbvP6nydqsUKPF11RDTD7ztre/K6qoqjKhgzcUhdmIBRpOB0f4TdddmdH7BrVnFRWVrrS0zBWZMWrkGwLHaVAEpO9l15I0paTonMgH0ToiSbMVWIyVNkelZeUWSWLGH21xaO3CUnf0cDK6MlUBfarQomh72fJVblFpqaUQEUrBD4t99r5lgya8Qk0Xwo5xIa5IiTKTjghkiPaEKGQ4NfIhgsW+3vbY/mjpspU+mtfb4xuQx2KKb4hU3XnTdT5/GLfrRjTvePLxjJ5TuqmIQC4Q0EmdC0dB+yACKQTWb30oqqioslShny04EcEKTaNTXyN9xoVsD2cfpko2O6a4eHRs1H3269+39Wy55meThJaPbF19yQ8Sf/cPH4+sLQ/tdeJ6L1+nNGoRsJJFJSYG+H7DlT/L2L0jCCy2TXNrxk2tmfkmdXfaflOrRKTDHtaxAeiB3Tst0kNE6GQFyLcuuiKiGJ2UHSk6on4sbGvTdVfMOMZbH94TMWuwsmqJpQCJ+BGZCulDInFWqD84aPViLKE/JdYTJojbW5ICy7bd2pS0qEi9ME52jNm+uDB0Xbp8RVxPRo0bMzMb4kkXzv2vP/kLd95nPpwUWOxfLs5szTY3bW/hEZjxBrLwhqwRiUDuE0BkEdEJAit8TRVYTzy03QbCrC1EFc7Z/gXnOloxz+xygwN9bmR4xD31Sx8h2PyLZy12cOO1F8dCywus0vJyqx0qLa+wbVKAzUw+L3R6rQ4s9ESktoiNXH/lTzN2/9hy306bQektClitN+cMLWoQI4geXid6hYdUY+3RZOp0vsQHAov6saolSy1C5f/jbTMQVxS4Dw4gkiOLWDUwmzCKzK+Mui8TWG0tZl2AKLNIVpuvpQs+YOFsna8xnszVcvENd1rbHEQrfILvFev607/8W3feZz98XBRLAutkKOszuU4gYzfIXB+o9k8E8o0A7theQPnLNNRaYSnA8tRjD8QCy/9+9drTHAKMhzsPbaI/U6VeEFl84sZrLzF1tva0M60vH0XmoXULqUHfkmbA0jwYcVIwvyiOYvk+iePuhqsvycg95PjaMy9SKBjvwX4iFiGhCJ1UaPWeXRbNIr00n8Lj7qePRitXrfURvtLS2GHfzxokzckxox7uuGOHFxTF+ri4W0TOpyWJXCGwWILxZuo5O5/jPJVr5wvnfTc+jxGTrTZp4Kvfu+y4KBbRV99pwNdtIew53/bt3ZOR8+tU9l+fFYGTJaCT92TJ6XMikAUC1Anx4DaB1dtjX62Y3Tn3/DNPHiewKBLndxRJk1J7aoa6FoqSdzx6n6W1eKhRj8QDDnHlTU2HTOTwoGO9RLb4PRGsouIis38gfbj5+qsych+h9oz1BSdzitdDxA7x0WJCJLKZdph/5kKT4LufqrEUIdHGsMDLt7yZaJETivLNrwxn95R6slSBRdQQIRleg39Y8lVgTXWZPFbdHX3tX//efhXaQhHtQolx3lkj7JERi5z6ptgj7nAe92nMwq1Cm8hBAhm5MebguLRLIrCgCOASTp0QSxAgFEU31NYkI1wEupob6mfVn+/bP15v0SzEGZ5biCdSgthEIHZSPZt42IeZfdRKEe0i6nDjDeszdh8hapcasQvROhNYjT7Sw+w+ZvYh+uZbdNy1oyZauXqtK8HCnCUu3vau+UNusL/PXiKaSAowFK8zqy5MSsB/i8WnQP3sOhZSoMH3jJ/ne6yZuqDe/q73RGtPPyP2BvM+ZKEHI5MBSGsT6TJBPzJsop5zbaZm25naP61HBDJFIGM3xkztkNYjAiJwYgKkXCiUDg/jIEgQWBuuml3K7odX3xyRGiQNyHpIZ0XjUdLolAc8v+Mfwquzo81EA82SixeVmEN8JgUWYwpROyJ2IVqHmEymCBvq3OH9u93Bgwfm/f61bceRiJY4i5csSx600M7IR58i8+3ia6q4MqEYz/qcLLDC66Q/WUJj74UgsP7+Y5+KVq87w8bF5AIW6tFYcOtHjAa7Cs49znNvoeFFZ+qyEHjoXrewCcz7DWph49XoRGBuCfzNOR+NQpE7F/OGWdREXXjF5ojZbwgrarCoE6IoG9GE2SfT7Iko8KAjXdfbzb/OuO+hHxcRrDtv3TIn95FvXnhZFPrzEdEgwkP9zmMPPzAn2zuZI0Wa9UW/8qt+okBZudW4j4z4BtzBHDa14TO8gidUqsAicpiM0DV6YYXAIoIYehPmu6D44n98L1p7+pluiBmVfT2OIniAYcpqhf9x6huR1RhHZvkdszI9D29DIpF1MmeqPjMfBHLmRjUfg9c2RSBbBF77a79utVT4PGF3gKChYJxUG1/5me+3brlhVtckKbXbN6+PZ975gvgNV12c1joQWKvWnGbF2UQNSAsGWwQEFpGTocF+q8MimsRMN+Yc0gsQCwVqt7BJyMX2O9k6rmznF7vqo6rFy6xuzaKJcZrQR7ASrrvL18wlC9gb6+3nELlK/T6ILHohpvYvPBVx9fZ3/VXkOwNEsaP8sKXbUmucSDvvfn5XWufNybD90jcuiNacdqarrFpsH0c4Y84KKrzHEKehvo7fw/FI9T5HyyeiqkRQqUujPit0OQj7cSpsTmYs+owIpEtgzi6odHdA7xOBhUzgTW9+S1RWRn3TgCspKbO6JkQJlgp4SpWXV7PjReQAACAASURBVNpXHiglpWUWCUFszSbt9t4PfjSKDbBmJbDgvmHbE1bzhPcVEayQEuR3uMhbo94eH7kKYoEHP0KLMfGwe/j+ewv6PnLvznpjiGAgekXBeyhOp+6KyAz9JYP9Quu0AithUSuW0D6G6NXv/P5bY0vOyP38msvTZv3Rf/l8FJzlcZE3y4socv39fVbnRCTJ1zeNuqGhIRNdCBiWTIqW/758k/HBrgEumLqyDJrHG70f6+yPDBZ6QJoQtKbY/RY1TTbFHui3OsEQ6ZLAWsh3zoUxtrQv1oUxXI1CBLJD4G3veFdELVNYiE4RMSAVhMgilcTDjwcvQQ+KzJlNhchiCQJs4/pLZ7xG33vOR6PQ8Hk2ESy2s+W+ZyP2gWJial14gIVaId8HkLYu3bbv1guwo81EYN3RQ/ZQNIH1QGELLDjeu7MuQnT6SAwWEz12LFPFQJj1yFcYht6RvH+ivswLLO8kX+t+53++1SJi/kzy35DG3XTt9CaoH/3k56PVa09PWkaEtkqIPY4l1ht8HR4etsglkUnv2eWsvi7TwuW6Ox6z3a9avMSnlyPnKhcvMVsKxCi/bInTf4yNaBoNthGFiHuE2NBAv52XcCWaSkQrdcmkIMzOHUJbKQQCM968CwGCxigCmSRw9gc+HJmYWkTbF6adM2Xff6XPnhWU45aOl5SlbhLmQYXQ4gHta6JK7SHM9zekI7I+eO5xnlnppgkx+PTNpWnMm7AHb2geTRpnInqFPUSHzVpkIRozRpppdHRGO4hMss3VdeEtRsPnK3/4n7HXaOTO+afPu+4O0oORKykrT84SDEIrpAyDwCJq01zv+x9iSIrAuubOHfbzhd/8wnECK1ZcL3Cb//J/XhQtX7Eq2ZYHUWXHNvIpSe+DitXFMRPHuOKHGq8g8sL5yjtPVbj89+Wbre6KmZaIOSYDUNReVl6erEUzWxAbc4314Aw1bAhB9jk0xSb6Zf96uyWycvVC0H4dR0ACSyeECGSQwNkf+Ij11QutUigSZ0Fs8XBAWI3Fvj5EFhBcCJsQweK9ZYgsolklpUmRdv0MrWlCmtAu6FnUYfH2mx7YFaU2lw6Npbs6O5J1Q0QPujpoI5OwQnN+5gG969mndQ+Jz58PfuxTEQom9CHku7/824/Yz51xf0jemurtxc94ZIUULwKLVB1pWIRYEDgP7m211V70jS9YBCsIrPD95uuvTCCu1qw70w0PDzpEFi2UqHnyLYaiZKshIqV1NYdsMkNwy+dYNtQeSXqbpV4SpyKyrr/zcROeLObnFjmLkvINnQFM1DGcKLJx43GGwLLoaX+fiX2LesXO9kFkIf4nN8U+lf3M4C1AqxKBJAHdHHUyiECGCHzic/+e7Gs3MVW/xwrbeajxzztWj5mZJ5Es7+3DZRjZa6Xmp5SwVCJRrCLsEKwBsnMnElmnkibERR2hR8qPB9tUAqu5sTYZcTh6+KDVZJHKOXBgv+4hSYH1yVhXewH04D1b3X9cdLX9lvo2auumE1ijI0QQvccX4mpkZMRNbjL94B4vslgu/Mbn7ZyZ6JkcWY8/TE9J8y1eutzOtfKKinh2YmRivaHWt+rhHDx6+IClBmnlg3gmFUfdXTC0zYTIwieMbTFjkP0iUsteB2d7gAWRxbUQWkIhpEhDh31hJmFPV5eJL4RVSL2mNsWWwMrQjUyryRgB3RwzhlIrKnQCn/v3bydDC/z1zQMV0dTZjg+Sv9SIFNhMqNFRS6/xUCHKZQ7pi4qtEN4aHsfF7ogriuD5d/0VJ+79995kmpAtpT+bkHen9j5M7XtInQwLLur1Rw/Z97li8plL59vk6BXi6rwLrzLBgKgIgsIEVmxHkGSbYqBKXRTpu8niKnWsD+5piTsexkIrcu6vP/hxcz1ftnyliZLKqirfuBobhLYWE2KkghE0uODbuRfXOCFWEPvU15GWoyZrqmW2AuaarQ9Ha09/kaPxM2lKGphTYL+I1HkUGYeQnqQGkEgbvMIEATywbAZmRLPvNt8ku9t7ZiGy2M987teYS+ev9mVuCEhgzQ1XrbXACHz5/AsjIk48tFgocOav6/BQ43sebjxQqLtCVPGX/PDgoGkvZnSFdKG3cPD2DdbEubQ06dZ+otqqU5lNyD4Hg8/gFM8DMFUEkBpkqT1y0O3Z/bzuHfE5buKKoxmHkx68e6v7+OfPc0uWrvBpsSnaHPFaKHJPNVCtPVLt9ux+Li22D+xuse0+/fiDDgsEishZOM+soD32NStKFLmmhlp7jWOLwKeInq+k66y592C/a2tpTtY3sZ5TLSS/44nqZHrQIrORSzrTh30kysY1k1pgz76xTCWweB2RFXpUUguYKrJmKwIL7Dal4WaZQFoXcpb3SZsTgTkn8Fu//TsRtU6ZMq0MLWfYcaJXRKFC65PwYENcWfuZ2IMInynqZRBZvGegv9fSiSzl5RUmvEpLy+1rmMZ+QoF1CrMJU4GHtjzUuZA+YjyMhVqh+7dv0z0jBVYQV2F2H+Iq9SH/te/8JFq2YpXNfjNx0IXdhbPaqCAkTtVAlVl6K1auNvHC7DyESRA09KRk32jcbRMUMEJFWMU1TrQ+Qoh5A9nuZBG5Rb/MSNa3sgnLbAQMAmvZipUWxa2oXGznPX84YMA6HsfgrM9l7BMWZjCy/yHKFyYCEMGanBbkd75+zTcGZ5nN/s35TUYbKHgCulkW/ClQOADe8KbfjYgcMVOPQnRavZCCI8pArQrNi7feODujT+jxEF2z7gyrXaJY3fyGQkqGmWENdclUyAsE1tCgFbQjYhBYTPVfRMQqtmoIxe5eZC2yKMkN07i1X75le7Ttpg1+27N0dS+csyBzI/XiykJGycJ2UoMneshTp8dHMGu99rIfZ+T+i5BBoJeWltp+2MSKyFlDbs4XMzSNnBsd9bYMbc1NVm+FoEkVWCGNSRovNA2fSmC986/eO+E/kvwuZmA8AuPIffm/LnZV1kbIkpS+biyOsHG+hzZACKTULgETEwEwt/UpQhazCsH53SKATS9oii2BlbnzW2s6dQIZucBPfTe0BhGYOwJvffs7o9CY2P8VXZL0pCrDHoE2J+Xl8ay9Erfp2vTNHNnr71+2MaJ2igfYokU+JUTkgFlaLBQSh1QMPxNpIGrljRZJxSCu+kxc+UgHfkplx5uPxqkmCuU3rr9s2uv2VNOEc3cUFtaaXyCuXOQmR6+yMWKc/KlzwuQ0xS3LW23EKWn2w9ryRJGdc6GFD7PzqGUK0SJvh+Bn500WM2Esr3vDm0NpfYqQSpbb+7elCCx+/OaPrnOlZdRdIfLG7boIQjB4dIUIFNtHFFJfRYoypFFJJbKESCBRv6maYktgZeOs0zbSJSCBlS4pvS8vCXzw3E9G/f29Vnti4mbICxtMQBFbXADllVXmyxPqnRBg00WJpoJwyca7zEvKiyXfNJmFv7ARVyxTCSw2TgoOgeVNIHtsf3yRecJEn0WyYvPR4Ku15fqrphdYx6UJZ9/8OS8PcpZ3OlfEFcO+5eE9VueEaCF6yrnjfaV8EXlq3VNT/VHvj0W0KLY+OE5gpRSRU+MUnOdTa5x+/Q1vnlBQE3GsCdE1jcAi+lpURKqSPzgmrkXenmocGtKAFOazhHZCIaIVCvCDwDLvsIbaBdUQO8unszY3hwQksOYQrlY9vwTO/dQXIsQSM/R4oOArhckh0SyreRrwrtU8kKjHCk7qfvZf0QltEVJHFgQWn6N+xAxE49oVth2a+obZeSGClfTG4iET1+jwsKHoNxiQIrJ4KpLW5GHCum/ZdN20121q82f2cTZCcX6PVn5s/fiaK68m5iNyFWjd8tCeaMXqNeaIbudycbHNBLQWOYj8Fj8LlMW3PfKeUjRTZpkssEjbsYTap8lF5H//CQxPJ5aUxOC0B/Dd7z/XosZBYJnoi1vz8KGkLUi7j1I1xmarfD+9wPIzHbEPCU2xDx06pOdZflxGBbOXOiEL5lAX1kC9J1WlTZHnL/BQdD42jk2Cr0WhHsr3Yxty5RVVsU1CqT2seFDx1/6Gq3424zXCdHToEhFDmLGElAbbCrOxkiKK9h9xq4+QGgmpjy4eMglv5xCiV8Hx3Vzei4pOKLDYdqonFj9LZGXm3H+BuIoi87qaz7TUL3Y12B8R1BDajFWGGjlH1JYTONQ4hWLwZOTKHOad62hvSRbepxaRJxtTTyoi5zOzGe9dT9VYhI1JG1bYTm1YEX0s6XnoZzr6LgLxNWM1YxOiMMxiDXVXQXCFptgIrPp41qEEVmbOc60lcwRmfHhkblNakwhkj0CY1cdf7YgdUijmQTUybH/JI6p4+JC6I2VCQTCNl23mXll5XEsVuTBrzxf2UiUVLynfvP9jn7GHG+sNAotthYdUOgLL0jAJXwYcvvfpRVzeffSKKBsi7o5bNp/wurUoFrsZpyolsE79vMtFccWobn/8QLRi1VqbAMEMVF9r6Gf+Ea0NiisIeewaeM2Lqch1tLdOKbA4j6lxam1qsHWd7Cw9jEaJsLHYjFgX2TUXrpNQWI+A8lHbCYEVxBWvTSWwsDVJbYo9G+F36meE1iACMxOQwJqZkd6RhwR+ePXNEWKEGX2In5GhIdfS3GA3cV6nCJivNDO2tEgCv6ky36bGvsdFvdhSfhOqKkViTSGwTNMUFSVNJS16kPA1LywhehDqSSjoZfEpkkRyW+3NjbY/4SHEPpdVVNiMR4ThPXdunVFgTeirhCJYp3j+TrZiCC7tufBAv/2xAxHu7b7JdGQzYYPA8v5WE8adoXidqJWJrNgeYar6JpBlqoj83p310ZKly83nzerE4lmOXA90LLBWQswMjMNvYbsWzTVz3tFke6HpmmLnwrE4xdNMH1+ABCSwFuBBLfQhMasPk8dQcB6KzUOhOVGsMIuPAnPqnngQJRJFNnsPoVWUSJiNQxBHQWSlxLBi4ZVwRLD4HO7YLAgiolmzE1j0q/PTz9mWjzB4520Wc78mglaUcNtnEFiXb94e3XnT9X5VNIuextahEM6Tv/3QP5qFQZhFyph50G8+wUSBVC65LK7Yzw13Ph699OWvshQ4AjyIqzA7j7Onv6fbZq7OVmCF2sFQ40QU9WSEzIZtT1jDZxo92+zBwUETWuEPDsbh9y1umxMfgM72NrvswkzCVNHHPnFMQ1Psk9mvQjj/Ncb5JSCBNb/8tfU5IEDRuY9A+d5/LKEWiloURAfiC78fm84e++uQ1mMhJUdBPMvLX/3rM+7hb7/lj1xpGW7rRZaCDKkO39R2omB4qggWD3s/S8tfiiGqxcONDB+RCWZdUWPDGB687560rtm/OecjEynNAhNZ7/v7cyPSZaElUfBd8k76Y3Z8iE76PpBu2pTrBz/2yZS+yhP9BXPtYb792bpo8dJlyfomRAx/MJAW927ufgnXAtEizqXJESx/HfjrhRon6ptYQo3TyQos1rFp+9NWi8U1sYR9tYiu941LbYQdaqxsf2O7CFLtvsuBb9nEQlNsxNXY6Ijb8eTjaV0TM17IeoMIZJiATswMA9Xq5p8AfzEjonwhu6+FQlCFInOiUiaw+npNbPkeZ94clPeTJuTJStTorJe/2pVYA2bnvnveF6e9XrbctzNp1cA6wsyoIOBSxdPkepJUgUUKhI0EY0VfgF9pAozC+4fSFVgf+EhUf+xIslULnyXCQUoG8RkaSDPz8efXzM73a/6P8NR78OF//lzE+GCFkLIoToRFxoBFE2EZ2hVRaE3E0UckIyvAvnfbbcnji71H7CLqNxY3b841ccWu3Xj/LksTct6yBOHI9zRJHh+PkuKK18L5F8R8asPkyUXkjXU11nya5VQEFp//+T1PRVVL8OtyDkEY6q+CJQOF8JNnDfLeiX6Y3rW9ub7Wxsh+SVzl6tWo/YKABJbOgwVHIAisUA9FeiTV+4eaE2btBfGDwLI6j852i3rhkcVf1qRdTmSJkAoOgcVDm6cyAms4NhENJo4nElj2EGlptqsx1MNwYTYTbXPOnfWK17hjhw9YhOyJRx+a8Zr9/T94mxW5Y/GA75f5IkWRCTSMVRkj/elYOQ9leiiy5HMq8bNf+U8LMSECTEgRxRkY8JMZhof8w5zIZX+f7wdJJCs2gjX9FKcRH7p/e+Kccz8ZB3181IofHprn2YIzXaT3PdcYMZ6KyqrYR82ZiJ6ImhKZ8v0SZxZYCbM+YKGIHKGOweitWzbMeO792f/56wjhaj0PR/xsXWxHELi7dj6ToN/l8lWr44J3PyreF5au2KU99bqZqik2DcdP1BB7Jl76vQhkg8CMF0w2dkLbEIFME9hy37N2oycdRFqCKFZqis5sEaLIXuvu6jQhQ/rBhImJjhITJLff9PO0r5GbHtgV2zVMCKwQyWJ8oQZmcpNfL7D81HQeLMEva9WadTEWP72QHTlR7dAfvO3t0dLlK01U8G6iOfylHyJ5ROQQaUTtKJoP9WTWt44WPSUlbuP6S9Meb6aP2cmu7zNfOT+ivic02k5aYPT2mDiing3xgcgeGRkyAU00k3MjpIXDhALOmVe/7reSwopvHrrntpOqPTrZ8ZzM5/DDsjSh+boVxec2kyec/aHQRU/ClF6IU52PvDZVEfm6018Upxm97ty65YXtpD76yc9HwcyX9CPcmhrqjD0CyoTu4KBdi0QBL964zVZGD0VqrVi4Fq0HZ3wd2HXROmHZQO9G2k7xR4N6Yp7MWaLPZJtA3t1Msw1I28tPAiFlF9J1RKtSUyKhHoXoFQ9V63HW0WYPaVJyvMaDajY38o1374ioxRobHUuKpFSBRU3JdEW7wfgR2iE9OCGwePXEIuvP//JsExnB+JFxj42M2Dh4jYefiQkiNdSzRD5KZ0siYd5foVCacZ+oqXQunRFf/a8fRQgmxCFP7IG+HqufCy7m7KvNmjMX/yE7BxBbPLi94/nxKbXgvP+6N+JYTuQq98VVOB43PfBctHT5CvN2YwmCB7GDuMeKJNWVffL5GMQVnw3n479+9bvu+1//7HECKxR1hb6dX/7Pi6Kly1ZYyn3iGvMRMwQRfRcRXfxhYX0SU7y0aCwe9j90QAh+XF5geUNR9q32SPWsrsdcOk+1L4VJQAKrMI/7gh91EDujoz6ahNBJLZoFQFtLQ/KBw++4+fOA4GHNg/bRh+6f9fVBMS/pRswfQyQq6VQdmzum/lXuDSATVrQbFop3Wb54/o/sIXXtzy5ICqxYatnPm6+/0vbv7A98xOq/aGDtTRsTFqlhCQ9bHn4UChPB8jMm/dAonrcWQaQJ46J6BBbppVwXWTzYfQ++2PIrcq63t9stKmbGpY8G2sO5qcFEJcc01GLZzNK4yD2YcYYZm0Rb4AOzXKy5OtHFi8jiPF6ybEUyYotFSVgmn4texPgoUTgX+Z7zsbam2n3nshuTrXEu+Ppn/WpSeg2+7Z1nW6spFsRbcILHLJTzqK7mkLWm4g8avg/pWd4/me0XzvuurTmcm9RmsQ+ziSIv+BubBphXBGb9AMmr0WlnC5oAYicUuycfLJ0dSQPQMEuKmhRqn4YGfeE7D2KiWCcjsABOA14+HwRW+Brqq14osHx/tuYGL7JIVZLm4nM8LL97+Y3HiayJizbhVq5ea8IIQRdSY76mhRRhkevtpvbIRzPCDMdQXMy2EJNErvg8i7nFJxL278Yb1uf0/eH//Xh9FPo0hmgNkxV4sLP/9K2j5oh6K0QURe+cB4yfuiyiKq1N9cmC/5AuREHAHTF68OCBnGYw1QW+8e5feqESdxVIWo0k+1xO1Po9cPetXjHFtWar156ePA9Ti8jv3VkXweN7X/10cpN/+pfvc6Sk/YSJyPpq8rW9rcX41x89YqlBri+uNXyturs7J6xPZukKX9A3Mw0+Lwnk3c0jLylrp+eNwA13PRkFw0V2ApEz8Re7n/IdZknRDHd4aNiEyanOTkJksV2EVhA0JyrctahBwzE3PDxshcU8mBAE4a/8zb94xh6a1/7s+8l6rHVnvMSKmqknq6xabLVkLCUlJckZkvxMygXxgNBAVCAgid6YKInFGfVmLH4mWsLPnIwid9PGa3LyHvGfP7wqqlq8xMaCKCRygjUDC1HIEI3iWDP2oYF+E5h4noUoFhESfNBCBCtEtDDr9Evkqqurc3L8M11QP73+9ohzg2XyeWjXQRzde+3r3+Qu/f5/xKN1DoFF1IhzcKoicpzZefNF3/y8+7tzP+MqqqrM3JQXe+OZuETCSNsSTa2p3msi39cW9ru25sbjmjuzrnyLEs7EXr8XgUAgL28eOnwiMBsCQewgKMKDhQdv6GfGA8WEVm2NzXSazbpneu/FN9wZ8VAPC2KH2qeGuNluat1LKODl657dz025HwitILJe87o3JKMGrB9BRkTKiwwvtkJKhjTR6NiovR/vICI5od6I6BXRDtKEGJkisKx5cAKxVpqTIuuiK7dEcCQSxf6HXo5ETkKkkAc8YwxRFF9szYy2QdcfO/jDjJmF1lbGDF1LTIgRlQk98vJVAHzroiui5StWJa06Jp+HjPe3fvd/uku//42JrF9crzVT7eF1dzwWLVuxMhn5tLRzUZHVTOG/xfkNd9KDXlR1u5bG+mSdFjVhwRQ1X/nOdO3r9yKQ0YeJcIpALhOgoJYHMCInFM9SF8Jf3DwgHnv4gTm7Hr554WX2l39IZbH94LYdZhAi9NLZB0TWzl8+6iqqFlu6JcyeI10WpuD7FFmLRXIQDFbkPjpqkSsefMzmCgXHIyMjycbS7KPNKoz8Vz5/+82b5ozLyZwvHEf8lHiQBwNK0ldMZLAC/tjrKQhIG+/goBsc7HeD/f0W7UoVWBz7MMMzPPRT9yvfBcDXvvOTaNmKVUkRivgm4jmdwLp188x2DLc/fjAK6+AYBENTBD0WDyEt3tJQ5xrrj5nAIpJIdBHWNqkktmTId74ncw7rM4VBIKdunIWBXKMUgVMn8OXzL4yWLF9pwoiHFeKKWiqiBYgrhFGou7KU2Ihvbo2oCsIKkRVmbNEWCMFiKUIiV0SwrPjd12hNNTX/1Edxcmu44NIboqrFy1zxongWoNkCOBNX1NAFEUt0C5fwUOg/WWDx+fCw5/OpUZWFJLBmovyu9/zthO+Xcy4dgfXAnhb7DBHOcD7Z7NeIrgk+vd1QV+P6urFB6TDXdm/o2+F6Ojtce1vzcTMaJbJmOkr6fT4SkMDKx6OmfS54At/+8fpo8eKlFhkgVRac6BFXzJoL0TLru5gisHg9iKweGlk7ZykyRFWwLaCmyRrzllVYinFRySJ3120358y94sfXbjXHdoQfhqkIxRDJovYHPyXEFcvo8LBvLsw4cfPv7Uk21Q7RFC+uJiIqk0+uhf7wP05gRS4tQ9H7djVElYuXmJilfi+kHzm3SAWycBxI15qo6upMinkiV/jSETlGELMsdMYFf8MqUAA5c9MsUP4atgjMmgDNrEtKfPue0VE/Y5Daoc7YTJJIVEiPNTXUJgWWf/+opRVDejJ8Df5FiDVSORg+jo3HX0dH3f333jXn94r3f/gTSQOAE/WY+L0/+jOzl0D8mSM94mmw374isFiIkCCuWBBYYYblZIHF70NExb6Pa9cKSWTd/NDuKBS6E4FKx7H9F7HAKi4qtlo1zpkQDaUejmgg5xY1j5xbgSvv4R+1h/whIIE168tfH8gjAnN+08wjFtpVEcgLAgisxUuW+z6KPZ1u0SLf6oafwwxJBNbkyE2IKoRp+0FcEVHgRsD7iUjQToeF9GBweD/9RS9NsvEWWpNvHVg7TIUvtqCfsi9X/IGUz6VzQ3rbu862FGhpadwKKJ4BGWZrhjoq7yjuHI2zUwWWcejuSno2EU0Joozxh4d+6mgWcoTl5gefjy7972+k+FvNLLKmEljUXRFRxbE9TBrg3AqRLHhinUHNIQKrsfaoRRoXMtu8uKFoJ+eMQDr3sznbuFYsAiIwewJX3HhvhG8WgopZg4iFYM6IuAgpwikFVoqwCFEr6mNYrPk1Vg0VFck6JvoUEi3yAuv424XXWVPdQqYTW7Ewe6GumgThxLelP/6Ls12I4NG4GqEYWt0QKUkVWElhRWuklAhViLaEdBW/80abnsPkZSGLgMkCixjg1hn6Dt7y8B6boRi6AYSidhNWETYQbRbF4vVUgdXd2Wazd4MHXf3Rw+7QoUN6Ds3+NqBP5AEBndh5cJC0iyKQSgCBhcBAPFjPxCLfAmVy5MZqjk4gLLzg8PYEFMebIenYuMmoYPfgvybcWb/6anvfRPBqktiaMqoV9noGwRWv+OWv/DW/jUmiLZiJ8jvSgi992StsBiVROgQWS3jAB7PQEJVKR2DBL9hlIE7N8T2u4QojWMgCizG+66/el+LPHqU1qeH+3c0R/RwRWfC3WqzuLpsdSIQxRLE4x8KMwbaWRhNY1MyFRtILna3uXoVLQAKrcI+9Rp6nBILAmhy9QVxg9hhSY+kIrJBSDN5RCJhguBnc3WkS/e73fyxNWhNlVGl+IGn0mZRjscD6xpf+Zcr70xVb7o0QWNhIhLHiwUSxfhBYZh6aoDehj0alNvrmZ1JVLMEiIwgs0lYsqQKrEARAEFj+6KUnsNZvfSh60UtfHvfOSdi5h39YEFNTdU+AMzYOLDRvfuLRh/QMSvdC0fvyjoBO7rw7ZNrhQieAwKqoXJyM9BA9mCws2uKZhNNFsEKKLNXoFJGFKLPZhLHDO6wRWE/veDJn7hUmsBYvcaVx9IrCfYtu0cw6NlydrcCiTissCACiWIhNlkIRWEFcIVqxWrj3rttnPOZX3fxAVLl4saPROCKWyRGhoH2q/p+kBpvqa11T3VH3uMRVod/KFvz4Z7yAFjwBDVAE8oxAiOBYz8C431wo8E5XWEyO3iAmwvR6UmZhFiJWCPx7ftfOnLlXXLJxm3mABYGFyWjos8i4Qu2ZRariAvbpI1g+ksWSWhdkgq1ABNbfnPORiHY36kIaMAAAEYVJREFUAwN9vo3SyIjNDMQ/LBjTPvPUL6c9/hyP5SvXHBcxnKr/Jj02WTctoW676ec5cz7l2eWv3c0jAjrJ8+hgaVdFIBDYct+zFnCYHL0JqT7cylkmCwsTHcelxxJJYcHvEFlEL0j1IFropZhrAov9vOa2R2In8ciaMrMQxcPVPggsnN3DEmrNUmuBwu9Cy6TGuhp7id6UQVzx80KOYP3jp/8tYuZk5CI77hSoE81DIGG3YNGsEd+/kujm4cOHp31m/Gj9LVGoiQtmr9g0JHt/NjZYn8O7b88dTzXdUURgLglIYM0lXa1bBOaIwJb7dkY8DYO4CBGDyeICYUE9EcLL2y44R6GxF1PekDREbkixhcbXQWAgtKqrD+bcfeLa2x6xOqwi651ofakn0qSDA25kdMRa56QjsOj9yELRNUv9sSPJzy1UcfWP//qlaM3pZ1pqj1mT1E+h2Ls62hx9KxFFzC5FYOGvFmrdEGEzMaGVEeIsiNqOtlarddt03RU5dx7N0eWp1YqAEdAJrxNBBPKQQIjghBl300VvJkduphJYYUYXv5scvclVgcW+brx7R0Q6E6f5sdGxZMPi4cEBO6KhyJrvQ6/B0IOS10L9WSi6RmAREQw/856ZxEQenjq2y4igsvJyi1gR5QyeaFhV4JJPsT+Nmon4NcSCk0hWWBYql3w9ntrv3CQggZWbx0V7JQIzEiCKRQRndNQXdwdhwfekZlimF1iJ44REavTmjW/5g+S2N193Zc7eI66+5cFkw+FUa4cQzUsVWF2dHfbX5HQCi+hdQ52fQRgE1kIVERdesTlavHR50juM1B9RTVzZcf5HcA8PDzsaoZNqxrqC2r5UngtZfM544ekNIpAmgZy9eaa5/3qbCBQsgSAwgrgIwgIgqVPkw0UexEXqzMHUKfN87sVnMe3+hU6g6Qit9/zdhyI+iR8Sqcsbrr5kzu8vgQFF2Syh9uc4Bh1ebLKEeiC+p+jaBFWcGqQ+iKWtpWnBRq4YHzP/fKuhMUut9vV0WfQPLzRSw421NdZ6iIkTeFkx45TvaTMUfMUksAr2tqOBz4LAnN8AZ7EveqsIiMAsCWza/rQVuyOyphNY9vuU6E0QWDxMg7gI0Zsvnf8jd+3FF8R7cbzQmkpkvf2d745we6e43BUVWVQkuKqXlHgTUJpHz6XY+sl1t1kki4L8wAAPr6TInFZgeed23MRZSI+OjIy4nc88tWDvi1fd8kC0dOlym7hAjRV1eZ0dbZYqRHARyaTeCo5trU3mI4bgpE6rv7fbUU8VDG0lsmZ5sertBUdgwd5ICu5IasAFSwDDx9JS3/w5RHBOJC5CSxhkFwKLqfihuB2B8fXvX2HreoHQipVaEFrv+dsPRUXFzOBLuOGhQZtpNjTYb9ErZqWxT6TeEGBEtW7ZdN2c3W+CyApik6/BuiKkS3ktdUZbOGGwDSAlhrhYyOKK8d54/66oorLKZloigMN5QhF6qLFqqjtmhe2IqtAYnN9Rx0Y0K8zElMAq2FuOBp4mgTm74aW5fb1NBEQgAwSuuvn+KDWCg7igzU2wbThOXDTVO3oZsiAuwnLsSLU9QKk92vILbwNxzcUXTNWB0K057QxLJwVbBIQd6SNmLI4ODyed0NkHCuUxZ08kit0dt2ya03tOqlUAKS2W1MheEFi4iE8IrLqCsQ7YtuNIFI2PW4sh80yzCQA+hcrPzChFVBHdsk4AvT3W67KnG3HVYRYfwUhUAisDF65WsaAJzOnNbkGT0+BEIMcITOdDFHbzuPqj2KIh1B2F1NCe3c8dd09AaCGywsIv15x2pkWnWBBZuMVTIN3d1W4Rq57uLj9rL8UNnhSmeSRFzm3ftnXO7zvBKoB9TK3LCnVoFHCzFJp1wO2PH7QIFscpUZRw/b3eLw3hFGYSIq6ozUsVWMFXDeNWIqChIfZCnQiQY5e2didPCcz5jS5PuWi3RSBvCSAuFi9ZatGH1AjFVDPoao/4wu77t2+b9l6QjGb97AJ31ite7crKyq1OB8FEdIiIBgIKq4iOthaLXuGrZFGtwQHfODqKLFUYoie/uPsO3Xvm4Qy7/fEDJrBoxozYRSh577TIxFZIH9PXEeEcolUhNYhIZ1ahBNY8HDxtMu8I6CaXd4dMOywC6RP45oWXReEhifgJC5Gr22fZrgShteOx+x0F5NRckfoLkQ0iVtRy0V6lp7vTUodM/aema2x0xJWUlllPQxaE1sP336t7T/qHMWPv3PrIvqiiqso79Q8P2exBRHJnW6ttoz/uAECaELHFuVNWXmERLuq0kk2x645aSlERrIwdGq1oARLQTW4BHlQNSQTmgsDXvvMTc0/npsGDl8gUPlvj45GLxscsWoXwwg2c77s72t3Q0IAVm/NAp9CdqFZZRYVFvJ587BHdf+biQJ1gndff+Xi09rQzbRahCeKBATcejR83IQBxxYIBaajhCwIrNMVm5iXpYQmsLB9AbS6vCOgGl1eHSzsrAvNH4PuXbYxKSsps5hlRDSJVCCXSfrSbYaZZqsBChNGuhigXgovUIiKL2YZEsZ7b+YzuP/NwOG97bL9Za7AwIYGFYzlVm6XU3o2pPRuZdXro0CEdv3k4ftpk/hDQBZI/x0p7KgLzSiAILGYrUgCNuOpobzGBZRYNQ4MThdE9XRbdCjPPqNkhekXdFtEsol/P7XxW9595OKI33PWkr8OKt21NnrHaiFsMpXYBSBVYqT0b6deo6NU8HDxtMq8I6AaXV4dLOysC80fgihvvtQgWqSWm7iOwMJ2k4J3UUXD5DlP7iVwx66y9rdlHSbo6zXuJSBd1XAcPHtD9Z54O57W3PxoRUSwpK0tGsVJbDNFaiIXjx0LtFTMLQ0Pwxx99SMduno6dNps/BHSR5M+x0p6KwLwSSBVYwa2deisElk3p7/OzFhFSYdYZD2hMR1NnnoVBKAIyr4fTYVBbUVHlaDM0nUFt0pi1qd411de6uppqt+PJx/XcmN9Dp63nCQFdKHlyoLSbIjDfBDZseyIqLStLtlLBloEFW4a2poYXCKxgYEn0A4FF5CuYW/I5Caz5PqLOBQf80M9ysvs9AivUXmFKe9ssZ57O/wi1ByIwfwQksOaPvbYsAnlFYMNdT0alpaVudNS7wJMuCvU63v27y15n5hmzzliY2h9mnjXX1yYd3iWwcuvQT+WdltocHL+0E3ml5dZotDcikBsEJLBy4zhoL0QgLwhsuW9nFKId1OykzjyjqJ1oFjMH8cBiIfpB+5VQu8PUfomrvDjU2kkREIFTJCCBdYoA9XERKCQCG+/eEZWWhSiWn3mWOusMFsw8CwJr8syzwErpwUI6azRWEShMAhJYhXncNWoROGkCm7Y/fVwUC18sltSZZ8HxO3XmWVNDraJXJ01dHxQBEcg3AhJY+XbEtL8ikAME8FLCaoE04WSB1R7Sg/HMM3aX2WdtLU0qbM+BY6ddEAERyA4BCazscNZWRGDBEbjq5vstksXMM4xDQ1uVMLW/ofaoY+YZy7Ej1W7nM0/pfrPgzgINSAREYDoCuuHp3BABEThpAqmzz4JRZRBYdUcPWwsd2udoBtpJI9YHRUAE8pSABFaeHjjttgjkGoFvXnhZxEzCjrZW27WLL/y27i+5dpC0PyIgAlkjoBtg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j8/+3WMQ0AAAzDMP6syyJPjaCa94QAAQIEMgGBlVEbIkCAAAECBF4EBNbLp91JgAABAgQIZAICK6M2RIAAAQIECLwICKyXT7uTAAECBAgQyAQEVkZtiAABAgQIEHgREFgvn3YnAQIECBAgkAkIrIzaEAECBAgQIPAiILBePu1OAgQIECBAIBMQWBm1IQIECBAgQOBFQGC9fNqdBAgQIECAQCYgsDJqQwQIECBAgMCLgMB6+bQ7CRAgQIAAgUxAYGXUhggQIECAAIEXAYH18ml3EiBAgAABApmAwMqoDREgQIAAAQIvAgLr5dPuJECAAAECBDIBgZVRGyJAgAABAgReBATWy6fdSYAAAQIECGQCAiujNkSAAAECBAi8CAisl0+7kwABAgQIEMgEBFZGbYgAAQIECBB4ERjrjsxsoIcw5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1028" name="AutoShape 4" descr="data:image/png;base64,iVBORw0KGgoAAAANSUhEUgAAAlgAAAFRCAYAAACogdOJAAAAAXNSR0IArs4c6QAAIABJREFUeF7svQl8XGd57/+OZO3e1ywsKZS1pbRQWi7tvbcttIUWektpCi2EUiCU0kJZLkv/UCAFUm6B0IQ9e+IsjrGdzVmcxCH7irPYiXfZlq1933fp/D/f5z3vaKxI1sgejWY0vwOOpNHMOef9nu2n53ne35NwWkRABERABERABERABDJKIJHRtWllIiACIiACIiACIiACTgJLJ4EIiIAIiIAIiIAIZJiABFaGgWp1IiACIiACIiACIiCBpXNABERABERABERABDJMQAIrw0C1OhEQAREQAREQARGQwNI5IAIiIAIiIAIiIAIZJiCBlWGgWp0IiIAIiIAIiIAISGDpHBABERABERABERCBDBOQwMowUK1OBERABERABERABCSwdA6IgAiIgAiIgAiIQIYJSGBlGKhWJwIiIAIiIAIiIAISWDoHREAEREAEREAERCDDBCSwMgxUqxMBERABERABERABCSydAyIgAiIgAiIgAiKQYQISWBkGqtWJgAiIgAiIgAiIgASWzgEREAEREAEREAERyDABCawMA9XqREAEREAEREAEREACS+eACIiACIiACIiACGSYgARWhoFqdSIgAiIgAiIgAiIggaVzQAREQAREQAREQAQyTEACK8NAtToREAEREAEREAERkMDSOSACIiACIiACIiACGSYggZVhoFqdCIiACIiACIiACEhg6RwQAREQAREQAREQgQwTkMDKMFCtTgREQAREQAREQAQksHQOiIAIiIAIiIAIiECGCUhgZRioVicCIiACIiACIiACElg6B0RABERABERABEQgwwQksDIMVKsTAREQAREQAREQAQksnQMiIAIiIAIiIAIikGECElgZBqrViYAIiIAIiIAIiIAEls4BERABERABERABEcgwAQmsDAPV6kRABERABERABERAAkvngAiIgAiIgAiIgAhkmIAEVoaBanUiIAIiIAIiIAIiIIGlc0AEREAEREAEREAEMkxAAivDQLU6ERABERABERABEZDA0jkgAiIgAiIgAiIgAhkmIIGVYaBanQiIgAiIgAiIgAhIYOkcEAEREAEREAEREIEME5DAyjBQrU4EREAEREAEREAEJLB0DoiACIiACIiACIhAhglIYGUYqFYnAiIgAiIgAiIgAhJYOgdEQAREQAREQAREIMMEJLAyDFSrEwEREAEREAEREAEJLJ0DIiACIiACIiACIpBhAhJYGQaq1YmACIiACIiACIiABJbOAREQAREQAREQARHIMAEJrAwD1epEQAREQAREQAREQAJL54AIiIAIiIAIiIAIZJiABFaGgWp1IiACIiACIiACIiCBpXNABERABERABERABDJMQAIrw0C1OhEQAREQAREQARGQwNI5IAIiIAIiIAIiIAIZJiCBlWGgWp0IiIAIiIAIiIAISGDpHBABERABERABERCBDBOQwMowUK1OBERABERABERABCSwdA6IgAiIgAiIgAiIQIYJSGBlGKhWJwIiIAIiIAIiIAISWDoHREAEREAEREAERCDDBCSwMgxUqxMBERABERABERABCSydAyIgAiIgAiIgAiKQYQISWBkGqtWJgAiIgAiIgAiIgASWzgEREAEREAEREAERyDABCawMA9XqREAEREAEREAEREACS+eACIiACIiACIiACGSYgARWhoFqdSIgAiIgAiIgAiIggaVzQAREQAREQAREQAQyTEACK8NAtToREAEREAEREAERkMDSOSACIiACIiACIiACGSYggZVhoFqdCIiACIiACIiACEhg6RwQAREQAREQAREQgQwTkMDKMFCtTgREQAREQAREQAQksHQOiIAIiIAIiIAIiECGCUhgZRioVicCIiACIiACIiACElg6B0RABERABERABEQgwwQksDIMVKsTAREQAREQAREQAQksnQMiIAIiIAIiIAIikGECElgZBqrViYAIiIAIiIAIiIAEls4BERABERABERABEcgwAQmsDAPV6kRABERABERABERAAkvngAiIgAiIgAiIgAhkmIAEVoaBanUiIAIiIAIiIAIiIIGlc0AEREAEREAEREAEMkxAAivDQLU6ERABERABERABEZDA0jkgAiIgAiIgAiIgAhkmIIGVYaBanQiIgAiIgAiIgAhIYOkcEAEREAEREAEREIEME5DAyjBQrU4EREAEREAEREAEJLB0DoiACIiACIiACIhAhglIYGUYqFYnAiIgAiIgAiIgAhJYOgdEQAREQAREQAREIMMEJLAyDFSrEwEREAEREAEREAEJLJ0DIiACIiACIiACIpBhAhJYGQaq1YmACIiACIiACIiABJbOAREQAREQAREQARHIMAEJrAwD1epEQAREQAREQAREQAJL54AIiIAIiIAIiIAIZJiABFaGgWp1IiAC2SXwtne8KyoqKnbj4+Out7vTtbc2u6KiIjc40O+OHDmie1x2D4e2JgIiEBPQzUenggiIQF4SOPsDH4le9srXOOcSrq+n27U2N7jRkRHX1dnuOtpa3PDggOvp7nSHDx/WfS4vj7B2WgTym4BuPPl9/LT3IlCQBP7581+NznzJy9ySZctdf2+vq6iqcnVHql1vb7fr6ep03Z3trv7YETcyPOy6Otvcoepq3esK8kzRoEVg/gjopjN/7LVlERCBkyTwsxvujCoqqtzo6IhbsnS5a6o/5kZGht3w0KBrb2lyDXVHXU9Xh4msocEB19/X4/bv26f73Uny1sdEQARmT0A3nNkz0ydEQATmkcC3LroietWv/6YrLl7kKquWuN6eTqu/Ilo1ONDnGmprXGd7m+tobXb7nn/GDQ8NuIH+Prfzmad1v5vH46ZNi0ChEdANp9COuMYrAnlO4LLN26OXvuyVrmrJUitkLyouduNjYxa96u/rdUcP7bd6rOaGOtfUUOvamhvdQF+vvaai9zw/+Np9EcgjAhJYeXSwtKsiIALObX1kX7R85Sq3aFGJKyuvMIE1NjbmWprqXX9vj+vu6jBBhbhqOFbjjh7a55ob61xvd5fbu2e37nk6iURABLJCQDebrGDWRkRABDJF4JH9HdGS5ctdSYlzxcXO9XaPuMHBAZtJyNLZ3mrRqpbGeldbU+2OHT7gOjvaXEtDnTtwYL/ueZk6EFqPCIjACQnoZqMTRAREIK8IPLinNVq+apWrqHAuipwbG3NucGDMLBlYqL0iYkX0qqZ6nztSvc+K3Pn58OFDuufl1dHWzopA/hLQzSZ/j532XAQKksDdTx+N1p52pquoLLIoFgJrYMC5nk4vsNpammxWYd3Rwxa9Orh3lxW5P/7Ig7rfFeQZo0GLwPwQ0A1nfrhrqyIgAqdA4PFDPdGKVYtdUbFz42POffYf3pdc20f+9SsmsEgPUvB+aN9uNzDQ53Y88Zjud6fAXB8VARGYHQHdcGbHS+8WARHIAQKvetWro5LSMkv9lVVUupHhIdsrnNxZPv3V7yYFVk31fkWvcuCYaRdEoNAISGAV2hHXeEUgjwm86c1viVasWmsjKC4uNpuG4kWLLAU4PjbuOttb7He8HkWR+/U3/K7buuUG3efy+Jhr10UgXwnoxpOvR077LQIFRuDsD3w4Wrl6nRsmWkV1u0tYc2cEFo7unW2trr21ySwbxkZH3OjoqBseGnLj42Pyvyqwc0XDFYFcICCBlQtHQfsgAiJwQgKf+Ny/R0uXrzAjUQxGsWQoKS11paVlrubQfhNUFZVLXGNdjUWz+D2iawyRNTxk7XJkMqqTTAREIJsEJLCySVvbEoF5JPCyl70soqUM5pxEeaLxcVddfTDn7wGIqzWnneHKKyrd0mUrXH9/rystLXeNdUddIsEswjETVTi5d3W0uaGhQWv2jLEo4mpkaMhqtXifRNY8noDatAgUGIGcv7kW2PHQcEUg4wTe+qfvjMorKqwmCZFBdCcUhZvQiiK348ncnGH3z//3q9Hqdae7VWvWWe9BoleIJ9KCiUSRi6LxOBXomzz39nRbk2f+tTY3WuQKkTXQ1+cG+nslsDJ+dmmFIiAC0xGQwNK5IQILmMAHz/1kVLV0mQmqisoqczdHcDDbDqFCLdN4NG61So89/EDO3Q++8f1Lo2UrVrrlq9ZYv0GiWKQGqb9qbqi1KBypQPafRs/0H2QZGOh37S2NJrIoeEdo9fX2GAdFsRbwCa+hiUAOEci5G2oOsdGuiEBeE/jcv387ci5y5RVVrqy83FrIUBpOnz5ShQgUREdRUZGJF1JrD9x7V87cE77x35eaoeiqNae5RSUlrrJqsWtvbTGBxT4jrkZGhr2gou6qt9t1d3bYODvaml1bc5MVuNPsmbGRJkRsHdivdjl5fWJr50UgTwjkzM00T3hpN0Ugbwj8vx+vj0ijEblCXCQSCTcyMmJRnM72NhMftJIhmkWaELEy2N/nHrzvnpy4L1zy87ui5StXO/6R1qxcvMSVlZWbuGpraTSRODI8bKKJhffQ6BmB1d7abO/DcDS8d2hgwPX2dJkYUxQrb05j7agI5C2BnLiR5i097bgI5CiB71+2MVq2YpXVLdEIedGiEhNRoyPDli6jHqn+WI3VKlEYzmy70bFR+909d9yaE/cFBBYRLITV4iXLrDif/S0qKjZxSJpweHjQ9ff22FFAXHW0tri25gaL1NGPEIGFgOxsazEhRo2WarFy9KTVbonAAiOQEzfSBcZUwxGBeSdwyca7ouJFxa6yaoml1IhkIUqI+Hgbgy7X1dlu3lFEeJhxZ7VMw0Puths35sR94aYHnjNT0SXLlpvwKy+vcEwbxGC0o73VsZM+9ddrvHs6211HW4uJq7amBhNYiEp6EiKwKOinToum0EoTzvspqh0QgQVPICdupAuesgZYsAR+53/8foRwIcpCyor2LkXFxVZcTkRlz+7n5+QavGbrw9Hipctsth1eUYmiIqtPIj0YBFZ/f5/VJ7U01vmZhSMjbmiw3157/NGH0tqvs846Cz3jF8RPUVHG7BBueuD5aMXqNW7J0uWW3qSerKh4kQmrUDPGZkn7oao6O1pda1OjvY/IFUtDbY2rqzlkwpHx9/Z02vglsAr2ktTARSBrBNK6iWZtb7QhEVhABP76/f8QIQSIGiF0EDE83LEWQGSRtiN9NRc1Txu2PREx447CcKI4CCz2Ba8o6rG6OztdR3uLiZXWpgbXWH/MIkGjI0OuubHePfLAL054b0A4cqiIJhFFonDej2mRpfAYM6KG7Z1svdMDu1sidFXVkmWuoqKEjKBDm/b1jpr/1dDgoJ0tJrCcs9orZg0iXpvqa01o1dYcsp+PHj6QFFgIrZPdpwV0emooIiACc0xAAmuOAWv1hUngnz775YioC1Gq0rJyi8AwY6+jtdkECSJroi5qxN1zZ2brnjZsezJatWatW1TiZ9yxkCLzdgXdrquj3cRVW2uTRbCOHa62InciXDf//Npp7wt4alETxVKEysHoc3TM9fX1uGg8ckVFiWTKDvE4NjZqAu+Zp34563vNvTvro5Wr6TuYcBWVpDi9wOIry+AAdVjOUn4ssEX1tTTUuvraGhNWQWAd2LPT9ot96enqdHt2P5f2/rzu9b8ZVS1eYgKNOjBEo083+uJ6Fgm2wrzONWoROBGBtG8ywigCIpAega995ycRxeT0wispKTWLAYrIiRwRZSE1Rw89ZsEhfnhYDw8OZlRkXXvbI9HKNessguUFVsLEDgKLeiv2A3FESq2p4Zir3vucDc4ycSa9nLtp4zXH3R/w1ELAmGnpuM8MlpaVmVjjI5h5jowMub6eHhNriEgUD5Esxj9bM9N7d9ZFS5evNCFaUVnsihf5PRsZmVlgsXcNx464wwf2eAF0cK+Jr+6OdnfWK17ttlx/1Yz3vj/843dEq9ae5hIuYcdqYKDPxmhNpgf7zVMsiGgJrfSuDb1LBAqJwIw3mUKCobGKwKkS+PL5F5ooQDQhPhAHFF6TnkNgFS8qsQJzCq95UI+Nj7tFxcVuoL/f3XZTZovLb7x/V7Rs+UpLD7IfCKzBgQHbPgsiixqlxvqj7t1/d66plx9860spCBImuG68YX3i3E99IaKWi4L5isrFrryyynV3tNksRVKD1JkR4WGWn0XJerqNAa+bPQS1XwP9bscT6TvG3/bY/mjd6S92FZXlblGJj16xjzaB0CJYXuRRrM+CNYNPDx4zMVVfc8hSg6jCA7uftZThaWe+NB6f/+zmaYTWP332KxGTArC4YCENSfSK+jQEK+IKnsHYlAgeC95cimad6lWkz4vAwiAggbUwjqNGkSMEfnj1zVbUXlG12NclYYhJi5rRUbMRIE2F+CBNRyQJcYL4CtGl22/elLFr8upbHrQIDPtAPZZtY2DAp9QSCZtZd+zIQddUhyCJ3N999NMmYH54/r8dR/O1r/9tSzWSGmNGH8Xw+FERnWtpqrfxMQZSZtaWJo7QkRKl9oxUIQKLmin24fFHHkx7jA/uaYlWrF5tQg+BZVnJ+NNBYCHsWJgNyWICK3Ku7ughNzw04Gqq97ujhw64K7dut/F96R//YWJ8cYn+5uuvTO4TEUj2F/f4ns4Os4nAyoL6MsZzeP8es75gnLjFIxw5piyISxaJrBy5ILUbIjCPBNK+0c3jPmrTIpA3BJi9h8CizgoBEgQWImNoaMAEFsKKNjU8tPmZCA/RHh7qk9Nypzrw9VsfssiTRdVGRy21xfZZiKzVVO+1gnBEyb133W73g+3P1kV884Pz/8296KyXuZWr17nlK1dZeoxegER1qGMiAofaCf0AiV7xHoRVX2+XTx2S0qM1z+hosnYJIfT8rp1p3Xu2PrrPoliIqsVLK2x9sQWWG+gftpRhiGARXWKhCTSCkdmDiL+jh/ZbCpTXrrvrYRNZfO5L//hhi2pNTIN07nVveLOj9yHieOnyVWbrQA0dEcDammp7P2158NPqwtC0rdmElkW0Rkds7GGRyDrVs1efF4H8JpDWTS6/h6i9F4HsEUBgkUbjwU50ipSR9fyjkqcoMeE23obbeJNFQlh4HynEWzZdn/Fr8lsXXRGtXnuaW7p8haUIg8AiRXho/27X0ljrtk7hfUUN1BMP3evKysps/4leIQSJXhHJQdAgDqlPQlwQvWL9CA5q0Do72ixKhoDh5+C6DpvZtOQxkXXGiy0didAqLSsxgTQwMGTskhGs2GAUgcVGKWznGyJY9ceO2HHYt3eP8T3QE5mItIjWxxBazv3Gm97iVq1e5yisH2fmJfVmlVXWRJpj541aR8z9noiVP3aRO3ak2tKlPXiJxeMMLXwksrJ37WlLIpBrBDJ+M8+1AWp/RCCbBLBHCHYFRG0m+uUxoxCDzx7X3eUNPllam2i+7AvCESjpFF+fynjO+97PIlJ13qqh3V3+4wtOeA/49o/XR7ioU9hetXipmX0SMSKi48XVWNwP0M+YZL0hQsd++r6ArSY8iBWZTURvr6VLdz7zVFr3n6tuvj8686UvM4GFOz1pRgrPKTr3AstHyo6PYDlXd6TaxN2enb+0CNOzT+94wfYO9ngldd3Fl7jTXvRSt2TpMrds+SoTXnAi+kcUklo1RBdCkugkosvG2dURRyPbLXKG4CJNGMxPJbBO5WzVZ0UgvwmkdYPL7yFq70UgewS23LfT7BnM66rIR7CGR3wqi8gO9U9d7W32AOehj0XC+HjkxsZGrD7q5k3X5cw1SbudktJyt9xa7vh0IEKLeizGEKJXIVqDSSniiTFSEI5tQmtzg8FPiqwo8jVaPV2zqsVCZDEjcvW6M0xgARDBShF/iGCFbR3Ys8uEDhMJjh0+4GqPVLu9e3afkOulm+6OaCpN9Io0H2ISU1KWcBwZJ0Xz9GsMqUAEZntLs2ttaTT3ePYhRAgVxcredactiUAuEsiZm3kuwtE+icBsCVxz2yPR4iVLrMgaUUL6jMgUC3U91C6Z4GinZ16jWQmwEO0i+nPHLZtz5pq86MotETMGqbnCFd43je412wnEFf8bG/fmpXzf39/rehkfBfRErpjVR0/AhlrXbeOOLK0WrCJmU+wejsPGe3aYeSsL9WDAmihyb7LXqSfbs2uHpQn37trhnn9u14xMb314b0QK1RaEJG15EFfFxSaEWVlIcQbneCJntOwhmkVdGSnEhtojZn0BEwms2V49er8ILCwCM954FtZwNRoRmHsCm7Y/bVEs7BGIYF1+0beS3lLv+Ku/MzEVojvULHW2t1ia8NbNma+/OpXRXnHjvVF5RZXVXlF7hMCicB8B4ovzvXnpcQIrLqCngD8YfyKwEB+kFkfMZDWyWZT3b7/rpO8//335JmtmDecgWrFpICJIbRuF+9u3bU1r/RffcGd0+ovPcqvXnm6RN8ZFITspSRYvkgddW3OTRc0ocEdwmcBqa7XJCvzcWHfMNdbVmLgmXQgXFqUJT+Us1GdFIH8JpHUDyt/hac9FIHsE6MtHOmlRySKrUSKNRRSLOqCXvuyVNs3/D97xbtuhxtqaZPoML6Vbt2zIuWsxVWBVVi62iEwQWGHmo29ZQ7E3TvXdZuRJWIm0mRmZNtbb+OtqqpNO6ogzPnP6i4InVXyMLCp28ovNBkxOCUydGzixTsTd5OX9H/uMpR4ZE5Gr8kqOnTNj085279ZuYilyFmUMsxZNJDc1WG0ZIhKBxZuOHNxnMzSDwJLIOvljqk+KQD4TOJX7WT6PW/suAhkh8KY3vyVKJIrMAgEBwkPV7BmKi01cmSBBfsTtas75p8+7ns52V3v0kPXN6+vGzqDNPfCLu3PuWrxiy70Rfl6kBxFYhHaYIUk0i4Xo1bQCK04PJpsuHztikR0zIh0aNCf7l778VVMcgxjDJBr8+AJpNPMLyfV7XTW16Dr77z/hznjJr7ily5faeCoqvVs82wxteVqa2q2+LESuWNOEwPJpULOFoP/hEewcnGturLMIpgRWRi41rUQE8o5Azt3U846gdrhgCbz7vedEpJKCuaTNkhscdOPRuCum4fHIsLEpKcXmwMVRLYTJiDvrV19tkY77t2/L2WsQgbXmtDNt3ykwt3GY0WeRTw+O+mJzXwzuI1hE7rBm8G14GlxTQ63pGmqTqL+CT29vt/vMV7/r06bmzB5bs1sbHM/MRGlKPOvfPv5eq7kKvQ1T30NE7HtX3DTNeRiZsDtuiSa8r1hfUaLIBNayFUtdBaVXCY4VTvFeYA0N+hVQe8W6SOkyJgraQ9QKGwh+ibmpL7J3NsNQAqtgbw8auAicUkRe+ESgIAmc/YEPW20SD1Qeokzlx6KAqFXoTUedFbPqeFrTMgexwO9ZmGGISLnrtptyVlyxn5ds3BaROiMKZwLL/LAQWL7AfdTsEhAiAya48IHiZwq/+Rpm9eETZbP6ag6bSIHbJ750ftLwk0hYWLBzYDn7bW80Nv/7rX8SVVb55tJs1wrkY9d0249EwmYlsgz097p9e/fOmun9zzdFy1eudiWlRY7OOEVMmEyJXnV1eEFGi6ETCSzEGo7xLHhl+dos1WAV5E1CgxaBZOWtUIiACKRF4NxPfiFiFh0zyljoQVeyqMTcvsNMMqb4W0ucXt8+JVZVrrS83KI12Bzg9k6qLddFFv0M2X/sEBBYCA/EId+MjoyasEJc8k2wJ6B9DG+g4JwPU/jNN5iaEqHC9PTZJx9xz+16dlox9I6/eE9EjVbYFs2lfTpy0NzoB/v7Le0ajEwtihhFti+IuMOHD6cttK6+9cHo9b/9FrdsBU2xnfU9pE91SA/GXrCup4ui9ch6HlLLRe0c0ouZoKQFzTX+MAIrcnt3Pa0i97SuKL1JBBYugbRvQgsXgUYmAukT+Ny/fzviAUrUBKHFTDNmsRUVF5mIsMjV0EDS0dt+NgHiXFlZhT2EF5WWuvGxUTc+5utzcrHAPRDBdqJq8ZJkipAarGQEa5RCpYT5QvGV+ioiW7SPYQn2BkcO7DUhYjVMKXcc3nvNZT96wT3ogx/7VLRm3em2zgoihSbmfNNookJMJEC8IqYoJkfsIrD8NnyrGqJpBw/sT/v+9siBzmjNumUm4sor/eiDwIr9TF1PF9uYaCptsyOdM4HFcT18YI87cnCvfZbvqcf77d/7QzsvNl13Rdr7kv7ZqHeKgAjkMgFd9Ll8dLRvOUXgy+dfGFn0idl0pWVxA2BEVrFFU0gRIah44PNw5aGPEEOA+CSTv9yslU789ObVGzdcndPX4Xs/eG7kGywn3Mc+93UvsGLRAweLYCFqzAPLWxSwEOFhof6K4Z/zic+7i7/79eNEVqi0Wn/pD20Lf/uhj0dnvOQsMzfFhgFDT9KTeF0xC5M067HDBy0ShsM66Uj4Ym6KyOF7fodpK+nbdC0SHjnQERF5rFxc5EoW+TQhS4hedRO9imu5QqTSN5X2dVf8juhVEFj7nnvaven3/sjWYcc+/ux0Qot6PsbDDEVq2xCOiEpLqSrNmFP3Ae2MCKRLIKdv7OkOQu8TgWwQ+Np3fmJu4ogmevEFD6bQ0BlX78kCy1KJCWfpMx7G1Gv5p633yaL1CmplrlvknCyf933wXJ+bixcEz2e/foH9RJqT3/gaqIQJGn4mhWYCq7HWBFLDsRobMwLk/J9ssCjXxRd8PV6jXzf/vfqSHyTO/8GV5iFWuXiJW7J0uffYstmLZcmIGJwH+vstYuZ7H/rWOzCm7s1HtAatyfTOZ59O6x53/Z2PR6/5jTfatpYuLzouPVhSgpmp97QK4orvUwUWtVkHdj9r7yF6RYPpe58/bD9/8WMfmWgpHc9m3HTdlcn9+uJ/fC9CGDJbs7O9zbU01ZuwYqZlS1ODGdRKZJ3sGazPicD8EUjr5jN/u6cti0BuELCefIuXutHRYbdoUanr7PC9BC16lSgy8WRRh9ERa4aM6OBhTcqKWXPWO68fc05fvxRMLKkb4jObr78q567F9/39x5Lz7xhLcDD/+Of/I5m2g0EoMkfwsCQFFjMInXMROJ3zAAAgAElEQVT1x2pMLJA6fPj+e22cD+5tjbzQOi95gF/zuje4FavXJgUVqUmaKiPwiF55zjTF7p3oe9jTbe7xCCxsEYgaIrAQV4gzIlv79+1Li+0vdjVEK1atcYtKcOB3rqoqJYLV2WWy2Pc79PFI31Q6crU1RLAiV3Nov4krBBEiiWV7LLKC0DJxHVNlLf/rj99lkyAwLMXIlfWTej649zlj1tHWbKKL6CDCMt2IXG5cNdoLEShsAmndeAobkUYvAs798Oqbo/KKymQ6DMFB02YTTDYzMLICdktPxXml0PwYQYYA6Leid6Ix3oSUzxD94nP0K8ylVGEQV4yTBXH1Z+85x4rdbUlg3bDEi0hzdU/ETZcT5qTOeClyN4uGuhqrU9rx5OMvuN88tLfNImQ3XH6R+403/g/z1mJGn23Ceh9W2izGttYmR6E7YpTWQ7AdQLz2dJuIQtwicogwhWbW8CWqdaJi+snn9n3PNUQcr9A2h+1ULq5y3Z2k6iITQESrrr/0v5PH/ZWvfb1ppr27nnJHDu6xMSOwUsVQdd+EWcQXP/Zh++xb//yvLUqH0MJnDGHK+YBQwzGe6BVeW/RTZJzhvJLI0h1JBPKDgARWfhwn7eU8E7hk412WuiK6QFSFaIKJgKKiZKuWVIFFNCI0BEacUEPExYYXFAsPUjMfjWj0PGZ1XVtypBZrKnF162bvNP/tH10VLVm6whHpMc8qbBKCwIojWKFFzsE9O01s7N/9rHv26R3T3msQWffdeZNbd8aLLYKFmzqsEVPUvBkris6jcYtOETkKdV/0PAymnwi7tpYmi1zhT2ZpWRdZKvHggQNp3+se3NMa0R4HbVkWV7wjpll8BMu5mzdcbscuiGtvNRG5fc89Y0JzOhFU3es/dM/WO90rXvt6K9ZfvGSZCViimrVHDpqA7GhtMVuIumNHbH17du6QM/w83wO0eRGYLYG0bzqzXbHeLwILicA1Wx+OeOAHccRstuDOTqTEm27GLVVcwiIQSYHV3WWzDBEDhH6GBwfss0Fg8XnEyuaUupz5YJdMCaa0rCFyMlWPROrRsFsYGRmJZxHGRe74YBFNcs4d2LPTbb8z/X6AK1evc0tXrDQhQZNp8w+Lew3apIBEwlJ/iCvYIpysx2Hc95DG0831tT7aRb/Dnm5bF9G02Qgs9n3LL56NVq097fgC/hQjVPoWXvGD82ON5feBhRThnt3Pz3hfvemB56259NJlK+zYU9NHWyHOMerKmuqPus54XAhUawxeSy2bXxTFmo8rRNsUgdkRmPFGMLvV6d0isDAJILCY/RfSNEQsiFgNDPTZw3wqgQUJ0lVEIAjBdLa12tfgoZVLAmty1IrICrGWdBtQv/8jn4ioE7pl03UndU8JDbKXLF/hqL1iFiC+W1gyILIsjTo8ZNHCVPHK9zRhJlJFSjI0lsZhPczk5Bjsfn7XrPfroitvjFauXpucpLBqzWmW/oRLc8Mx87oK9Vi8+OTD96Yt5B7a1xYtW7HSEcTENb6ro8/OC+rZamuqbZzU+RENJHVI1I5/XqRLYC3Mu4xGtdAIzPqms9AAaDwikA6BDduesBQhosgKr0lZxQ7kFF4TyfGCCldzX5fEYuabCWahtZsQ42HJRWcppShK2jvw0P75NZfNy/X4AnHV021pt3TFVTr8TvSeH62/JVp35ovNlgFGCCwmCrhEUcwT1uNueJiZfLAN0SvftibURbU01ZlIqT922ArD4Ut91skKrLDP3/npdVEwjSWqxoLH15/8n/e59T+h5Y8ver/+ip+mdfw23v3L6Nd+843mtxUHRU20tTV3mMDq6e4wMU49WXNjvYk5BCMzE8N5pQjWqZ51+rwIzD2BtG4Ic78b2oII5DaBVIEVhJXVYtH2xlJHkwUWhpfe3RzBZZGHhJ9hx/uxc2ChvgixRerrxhvWZ/V6nDxLkP1hTLdsvj6r+3HhFZsj6q9IyVGPBF9c7+nnSFqQn0kLEpECHoalpP1YgpM7ggfHeARaMP5kViGfsYL4/r6Mp9XueKI6uuan3/WTAqPIXZemwLr9sQPRS17+q65qMbNJfSlXd6efXMisU9KN1JLhI2Yu+M65uqOHzW/LarSGhjI+lty++rR3IpCfBLJ6I81PRNprEXBuy307bX49swZDmnBoaDBpGBr8rkLxdXAUD95QFlGJGyRboXTcNBlBwHr5/EwC66yzzorKyitMlNFUubikxNr0UHjPzywP3ndPWtf0hLjypqEIq2xGrVLPKQTWq379t+wlZikyRnbK92xMmADF0sG44ynW0+264MmsvhY/q28iNXjUVe99zoQWheNBmKVTF3Uy5/n7P/wJOy9mK7IO9ERRRewYPzZK7R7jQnT7FjxeYNVaWpCCe4QVPmL1Rw/bz4pgnczR0mdEILsE0roZZ3eXtDURyD0CG7Y9GZWVl9uO8cCnUH1kdGRagUURdri4KMYeGx+3ehoEAwKLiBfeTtQVUWeEeLj95p9PeT2+6c1viXgPSwl9EEdGLIpBTRj/iPRQJM1CT0RmJG7fdtu01/bkYvb5FFfhSN/0wHNWVI6QqqhabJxs9mAiYWMFJoxCepYCcFQNAguF5aNVQ5YeRFzRGzAILNKzs+lNOJuzj9qzWF3Zl+su/0la99RnG8ajZSsSrpjDFjnHEHu6RswPi6W1qd41xD5bRK8QWLjEB8ElgTWbo6T3isD8EEjrZjA/u6atikBuESCKVVSEfYAXWCwIJBZSfKgAit7DRUWkhcWK3FNm1+EAzkIkgsXen0i4mzZe84LrkRYqlhqzkJffTnFxSVyP5ExchdmNuJ0jSBBbvI631p23bD5unZMjV34fIxdsGOaLuAmsNafZ/iNksWew6BWp1EQi2c+xp8u3jsGAk4XUIAonmH4iRhBYtKphIYI1lwLrzicPHZcmvDZNgfXA7uZo9bo1jigWpw5Cq7d7zEQ4Qo2C/fpjR+zYHDtS7Y5W77cIFlEtiav5Oku1XRGYHQEJrNnx0rsLmMDGu3dEpWWlbmx0LJkmnCywwBNEVqrAQhh5h/OEiYNzPv5/3VU//i8vsFJa0QSRdfYHPhzR6Li/v9caHtNAuqSkLG7TQzQLK4h+S6Mx446HMsKECFCIZoX04y2brk/4foITl3twZp9vYRVOJ5pKrzvjRWYsSlNsbC0YC+KJr5Z6TfgmzowiuMWbY3rkBRbjxQGdnxEjpGk5PkS+5lKUfOAj/5xME1572Y/Tvqc+eqAzWrpimdVhsfR2DyTH1d7a4mqq91rfRRNZhw/aGJsksAr4DqSh5xuBtG8G+TYw7a8IzAWBYCfAunlwI4BYRsjxmFqa6M1HqxNe6Or0HklEJ0KNFrVZH/7k/2evX/2T7yR3NYggHL6rlixNWjrglUSdlbVVaW1247E1hM1gpDUMDahLSm379DtEbCC0vInpiKusrLJIEIvNiMOCYYs3D82F5drbHrE+j6QJGQTfh5o19ptefSzWUBrDz9YmGwMRnVADFYrbsTmwCFaEIPPvP5HA+sM/fkdEapXjGUxfSUWm28fwAx/954k0YeTctZenJ7I23/tMdPqLXurKOTYmsDpNYNk+R7QYOmzCinOsqe6oRbJ2PvNUzhyzXDhvtA8ikMsEdLHm8tHRvuUkgRvuetJqmnkgI3qOE1lJgRVbNCCwOtqSEZgwi7C1ucGcu++4ZXMCU0tEVhBXL3vlr8UNob1YI/VHH0PqsKhLQnnQJJoie8QT4oqvRLkowreG0gn8lUqsRgzXeawKEGyhhimXxFU4yKRgsWdYsmy5N2J13jkfLsf3O/TteFgQkhSFo0hIqSEejx2udnU11fYZ0qfTiatPfuHrEb0kEXBwgWfoIwg3jiszFp9/bucJ75PbdhyJzK4hnrBwzSyiWD+9/nZLjZZXVpqoGhsbjUWjF1hHDx80kUVaOZ/F1et+4zcjoon79u7RMycn72raqbkgoJN9LqhqnQuawE+uu82iLUEQBdEyONhv4x7o60uaUwYQ3uk7YSaSLLidU1v12MMP2DWIyOLrjkfvs/ojCtUtqtHTbYXsiCXEFcXdJprGxizaQkQL8cS2LWUYO54XWS2Wn1nol8j19fa6rTkUtZp8kly26Z6IVjmIrKXLV1q/v7/5h3/2tW1xBCvUs7W3YC7ql1DT5gvcnRWEH9yzy3538ODULXL+44KLI3y3WG+YMEDdE7xpa4Q9gnlORZH1FTxRkfy2Xx6Orvnp9/xcwsi5ay770azvqz+46sZoybIVZufR2tRg+07hPuPknAnnST5dWNT7EWHlPCXyyDmPgOUPghDJncvUbT6x0r4uTAKzvhEsTAwalQjMnsBVN98f2cy2XjyvvBeSpQgRWCwJ55rqjtnXrg5f6O5rapzbvm3qFjLf/vH6iIsSIUHkijQfAi7MqLOm0uPjFpmx1KDVGHmBRYTLxF4cvUJkEZ0xJ/Rxn0rcsuGqnL7mr77lwShRlHCrVq9zt226Oj4ofpf//OwPpjSUZvag947CiBP0+59/OhZY1eYZxTLVA/zH19wa0UuR6BgCC0GLSEPUdrS32jHraG+xr7TfgSn/Dh2qnpbdOef+S6yvTl5kzf4MzM1PUO+Hr1noschR4nxmhiQRxu6OdhOtvkZQrvS5eRS1V5kgkNM320wMUOsQgbkkgAs5qaUQzcIagCVEXDAaxaaBqIgXWAfcE489POV1R3+/NevOsIcQXlDU4oT1kk6kRidVYI0OD1sRN+8l2oLDeV9Pj5VaEb1iI0WxfYN9bmzUbVw/P27xszkGRAhJEz5637agU02t/s8/fmdyRiY+UWFpqvd1WKQIiRTydbqGy7S/Wb3udO8aPz5ux4Z0JFGWo9X7XE9Pl3lscQzwnGptaXTjo6MW2TpRuvGccz8Zoe6CH9bJRLFmwyhX3/uZL38rWrlmnVu1Zp0ds7bmBjs/icYVJYrcoQO7zXyXtC7HKMyAVSQrV4+o9utUCEhgnQo9fVYEYgKII0RVMm1IITkO3DWH7Stpqycff+SE19v3L9sYMVNwdJSC9lL7HP3oEFdhvZZyGR2zNEtoy0O6BYHFe4i0UDtE/VJRsa/ZSu15uOGqi/PimkdkPf/0ExaN22c9/5z7yKe/khSq5n8VL/uff9YEFs2QTySueDuO/Dz8iQ6SooUtsqiu5pAbHBywFBaF84jbg3ues1ovJiRgF8H7pxMC1GHh6u6japG75tLZpwkXwsV0xY2/8H5xkbcwQVwRreKkY2Yn4gqejbU1lg5NFcoSWQvhDNAYUgnkxc1Wh0wECoHAJRvvSlopIJp8am/Mhk4a0tdXuVhg+dQg7+G9pLuIsvQyyy5OU5JqQ0CwBE8pUonYNuQyz9//32+NXvKyV1i0jnEF8RiaZDPe3/yd30+6nlPfY3YNzrn7t2874djueqomYoYmC+sm4oV4shmhfb1mTnr00IFkk+VjRw7a9+nMRrQoVpy3XH/pD5P78dY/faelPZmIwMJXRLT/6oXb7uefy+ljks75QkN06shoYo2I6u/ptm4DiH1StvxRAG+iVxyzuqPVJriCyJLASoey3pNPBPL+os4n2NpXETgRgSCwePATeeIhFARWSA3aA3rUO7mz+OgVrvEJEwfJvocu4c1PY0d063nIw3x4aEpD01w5Mh/6+Kejtae/yMbPmBEfjA8xggcWX+n/ODTQ7178K69IThq4/aapXfBTx3Xbo/vNLZ6oSknJIjfQ7ycl4IwPRyJXPPC7Ottdd0ebiTbEAK8TGZspnfXBcz/pq4osVRiZbQbRQ4QxgoMUGVFOfNKo00NwMFmBGaJ8cGiw3x06dChv78mYri5fudqOHQwZP7Nlw3nHmI8d8f5kDbVHjQlpQqK7wXRXIitXrkTtRyYI5O3FnInBax0ikEsEiAAEAeXtGCiOb0sWA1txO1GQBO7fEwKLizhEX1gB4sCEw/Bw0g+Ln32he+4KrPO+9zNrCVReUWHeUBiodra3uLGxcRMhpJTMeiFOj/b39bl775q+JdDkY4uHGb5T3gbC3/pGh0esoN1MYaPIhAERq9bmRnOJP3p4v2s4VpO0heAz04kAomPXYNfgnDv9xWf5lkrmwh/5mrwIE9p+1xd6JA4PWdskhGToXYnoOtE2cul8Td0XJny89vVvcuWVFSYeScGm1lghUHmdPwJ4nWNJz0jj3dac9DeTwMrVI6z9OhkCElgnQ02fEYE5IEB9UKi1CqaXbCa4xeN9hS+TF1i+fY5v0ePtHGz2IUXbCe+9FQRW2FWiKSNDg+6mn1+bc9f9V779g2j12tPNYBTBwQM6mIoS2aFZdk93hxdZfX3m+YVoQZg88uB9aY3n59ufil7+ql9z5RW+vo1lcGDY1se6sREgkkTUJTRaRlwd2P3scaJ2WoG140i0/bbNjiJ6js/SZSusZoxoFqLNz1bEcZ404bBrpGVSaFQdRBi9LmkPlGez6+54otqOHwILG7aBPp/aJurXXF9rkwa8+PeCygvYOjNWhQ3RQv5IkMCagxuLVjlvBNK6Mc3b3mnDIlBABILAsqJ06q7iXoZEqxBXvhehj3AgwLw/lHeS97MXEzYrDrNKxAJpQ9JppKGoxSI6woMfc9Ncw3rBJTdEy1auMmFVXl5h4gnTVFKkPHjNH6q5wZggfhAhpNoQnNRHpWPCefnm7dGrXvcGt3TZ8riWjV6Qka0fQQozfm5tarSaIWYRIgowLa2p3uf+8B3vtp8v/9H3puR3waUbI1jj5UVac/GSpY6WN/h6NdYfNRsNxC8zSTkWbHewvz9uVD1ox44lpMvySWTd/3xTtPZ0PMxIufqmAd1dg3HUrs9qA+uOHbafUwVWOK54f0lg5dpVqf05VQI5d6M91QHp8yKQrwQ23PVkVFpaaoXP9qAdGzN3cRNb3V1TCiyrv0ok/Ow689tqM2HF/60BMr0Ji4utDghxQDRscgPo+eb17R9dbfYUVUuWuPKKKkuthZox0ncIzK72VnsAk16i9VBj3TETIsz6Izry9I4n07qXPbyvPcKctayi0sQqETD4kKoyd3giSo11ZjRad/SICVha8Lz29b9tkSdvdmWODO6Kn1yQ3OZ3L74+Wnf6i2ydmKQi+ioqq5IpXn8svHhCHCOIOVYIDEQWkw+IlvlaOx/9CUs+RHUQWKvXrnXllV5c8fcA//r7B00sI7A4lsFEFWuNpoZjZqQKb6JcnJv5MNb5vl60/fwhkNZNKX+Goz0VgfwlsGHbk9ZMmshN6IkXBBZCgiWkC3koI6KYqRV6DFpKLRZZ9Ea0hsgJhBqRGp+u2bb1xpy75n+24Q4rjq6oWuyKaQdUXGzCxuwohofiQn4/ww87BdKD7S3NJrawpGCG5dO/fCKtcV17+6PRK17zOuOBGIIzC2IH6wffescXtQfXfcxhL7r2DnfJBeclxZVJrVhoXfnT7yfW3/pgtGLVWhNKVYuX2voQcm3NOM77yYVEFlkndXSMxWrMOrzAYiYdPmeISN6XbwJr6yN7I+rOli4vs+bViCsEfU/X4HHeZb6tkXMNtUcsRdjS2OCaG2stWoj4lMDK3/uX9vyFBNK6KQmcCIjA3BOg4TEiwywV4gf/8OCAGxkdsUjNVAKL10KBtAkqvLPaW+0rERlrA1NS4patXG01Woixa2fRK2/uR+3clTfdZwKrvKLSoklE8BAvCEKiPYydGYS+OLrF0m5HD+23NBxjHx+P3NM70hNYjGfjPTuilavXWTE9n0cIYC5KCpIFV3fa7rAQWUEUIYA2bN9pr138vfN8g+nYifyP/uw9Dmd4iucRSKQ4cYS3yKFFxGotGhlc9612rK/HRBaimGiXfe3qcER2Jkew2GY+CI9HD3RGS5YtsygWAmug3wtF3ybKJWdlBs8yBBaCC95E+PJ5BmU2rhNtI/8ISGDl3zHTHi9gAhvv3mFRLKI3ltKzWit8sLxxaWjLE5zi7bW4Vsv69CWc62xrtUgKrUm4wCm6tpY5scDiu3Scxv/gbW+PKMxGoBFVueu2m+fkfhEEFvYJZvwZ+dmSfWY/Ec+QjO0TiC6RZgqtVpiFB5u9e3bPat/gjBgIPBFAFF57gXXUHT100FrwsBw7Up2s8Xr0YFdogZgUWmd/6BMWtWJBHCGqFi1aFBfNR1YvRhoszH7k2NEXktmEJq5igYWYRIyQ7s3HNCH9NM948VluybKlrqiY40a9YGTikePEQi1a/dEj9j2CFqFMmrCpoTYvROQCvvVoaHNAYFY3pTnYvlYpAiIwiQB2AqmzCWcSWOZ/5RL2EGfxxdqmtezB9amv/JfbvP6nydqsUKPF11RDTD7ztre/K6qoqjKhgzcUhdmIBRpOB0f4TdddmdH7BrVnFRWVrrS0zBWZMWrkGwLHaVAEpO9l15I0paTonMgH0ToiSbMVWIyVNkelZeUWSWLGH21xaO3CUnf0cDK6MlUBfarQomh72fJVblFpqaUQEUrBD4t99r5lgya8Qk0Xwo5xIa5IiTKTjghkiPaEKGQ4NfIhgsW+3vbY/mjpspU+mtfb4xuQx2KKb4hU3XnTdT5/GLfrRjTvePLxjJ5TuqmIQC4Q0EmdC0dB+yACKQTWb30oqqioslShny04EcEKTaNTXyN9xoVsD2cfpko2O6a4eHRs1H3269+39Wy55meThJaPbF19yQ8Sf/cPH4+sLQ/tdeJ6L1+nNGoRsJJFJSYG+H7DlT/L2L0jCCy2TXNrxk2tmfkmdXfaflOrRKTDHtaxAeiB3Tst0kNE6GQFyLcuuiKiGJ2UHSk6on4sbGvTdVfMOMZbH94TMWuwsmqJpQCJ+BGZCulDInFWqD84aPViLKE/JdYTJojbW5ICy7bd2pS0qEi9ME52jNm+uDB0Xbp8RVxPRo0bMzMb4kkXzv2vP/kLd95nPpwUWOxfLs5szTY3bW/hEZjxBrLwhqwRiUDuE0BkEdEJAit8TRVYTzy03QbCrC1EFc7Z/gXnOloxz+xygwN9bmR4xD31Sx8h2PyLZy12cOO1F8dCywus0vJyqx0qLa+wbVKAzUw+L3R6rQ4s9ESktoiNXH/lTzN2/9hy306bQektClitN+cMLWoQI4geXid6hYdUY+3RZOp0vsQHAov6saolSy1C5f/jbTMQVxS4Dw4gkiOLWDUwmzCKzK+Mui8TWG0tZl2AKLNIVpuvpQs+YOFsna8xnszVcvENd1rbHEQrfILvFev607/8W3feZz98XBRLAutkKOszuU4gYzfIXB+o9k8E8o0A7theQPnLNNRaYSnA8tRjD8QCy/9+9drTHAKMhzsPbaI/U6VeEFl84sZrLzF1tva0M60vH0XmoXULqUHfkmbA0jwYcVIwvyiOYvk+iePuhqsvycg95PjaMy9SKBjvwX4iFiGhCJ1UaPWeXRbNIr00n8Lj7qePRitXrfURvtLS2GHfzxokzckxox7uuGOHFxTF+ri4W0TOpyWJXCGwWILxZuo5O5/jPJVr5wvnfTc+jxGTrTZp4Kvfu+y4KBbRV99pwNdtIew53/bt3ZOR8+tU9l+fFYGTJaCT92TJ6XMikAUC1Anx4DaB1dtjX62Y3Tn3/DNPHiewKBLndxRJk1J7aoa6FoqSdzx6n6W1eKhRj8QDDnHlTU2HTOTwoGO9RLb4PRGsouIis38gfbj5+qsych+h9oz1BSdzitdDxA7x0WJCJLKZdph/5kKT4LufqrEUIdHGsMDLt7yZaJETivLNrwxn95R6slSBRdQQIRleg39Y8lVgTXWZPFbdHX3tX//efhXaQhHtQolx3lkj7JERi5z6ptgj7nAe92nMwq1Cm8hBAhm5MebguLRLIrCgCOASTp0QSxAgFEU31NYkI1wEupob6mfVn+/bP15v0SzEGZ5biCdSgthEIHZSPZt42IeZfdRKEe0i6nDjDeszdh8hapcasQvROhNYjT7Sw+w+ZvYh+uZbdNy1oyZauXqtK8HCnCUu3vau+UNusL/PXiKaSAowFK8zqy5MSsB/i8WnQP3sOhZSoMH3jJ/ne6yZuqDe/q73RGtPPyP2BvM+ZKEHI5MBSGsT6TJBPzJsop5zbaZm25naP61HBDJFIGM3xkztkNYjAiJwYgKkXCiUDg/jIEgQWBuuml3K7odX3xyRGiQNyHpIZ0XjUdLolAc8v+Mfwquzo81EA82SixeVmEN8JgUWYwpROyJ2IVqHmEymCBvq3OH9u93Bgwfm/f61bceRiJY4i5csSx600M7IR58i8+3ia6q4MqEYz/qcLLDC66Q/WUJj74UgsP7+Y5+KVq87w8bF5AIW6tFYcOtHjAa7Cs49znNvoeFFZ+qyEHjoXrewCcz7DWph49XoRGBuCfzNOR+NQpE7F/OGWdREXXjF5ojZbwgrarCoE6IoG9GE2SfT7Iko8KAjXdfbzb/OuO+hHxcRrDtv3TIn95FvXnhZFPrzEdEgwkP9zmMPPzAn2zuZI0Wa9UW/8qt+okBZudW4j4z4BtzBHDa14TO8gidUqsAicpiM0DV6YYXAIoIYehPmu6D44n98L1p7+pluiBmVfT2OIniAYcpqhf9x6huR1RhHZvkdszI9D29DIpF1MmeqPjMfBHLmRjUfg9c2RSBbBF77a79utVT4PGF3gKChYJxUG1/5me+3brlhVtckKbXbN6+PZ975gvgNV12c1joQWKvWnGbF2UQNSAsGWwQEFpGTocF+q8MimsRMN+Yc0gsQCwVqt7BJyMX2O9k6rmznF7vqo6rFy6xuzaKJcZrQR7ASrrvL18wlC9gb6+3nELlK/T6ILHohpvYvPBVx9fZ3/VXkOwNEsaP8sKXbUmucSDvvfn5XWufNybD90jcuiNacdqarrFpsH0c4Y84KKrzHEKehvo7fw/FI9T5HyyeiqkRQqUujPit0OQj7cSpsTmYs+owIpEtgzi6odHdA7xOBhUzgTW9+S1RWRn3TgCspKbO6JkQJlgp4SpWXV7PjReQAACAASURBVNpXHiglpWUWCUFszSbt9t4PfjSKDbBmJbDgvmHbE1bzhPcVEayQEuR3uMhbo94eH7kKYoEHP0KLMfGwe/j+ewv6PnLvznpjiGAgekXBeyhOp+6KyAz9JYP9Quu0AithUSuW0D6G6NXv/P5bY0vOyP38msvTZv3Rf/l8FJzlcZE3y4socv39fVbnRCTJ1zeNuqGhIRNdCBiWTIqW/758k/HBrgEumLqyDJrHG70f6+yPDBZ6QJoQtKbY/RY1TTbFHui3OsEQ6ZLAWsh3zoUxtrQv1oUxXI1CBLJD4G3veFdELVNYiE4RMSAVhMgilcTDjwcvQQ+KzJlNhchiCQJs4/pLZ7xG33vOR6PQ8Hk2ESy2s+W+ZyP2gWJial14gIVaId8HkLYu3bbv1guwo81EYN3RQ/ZQNIH1QGELLDjeu7MuQnT6SAwWEz12LFPFQJj1yFcYht6RvH+ivswLLO8kX+t+53++1SJi/kzy35DG3XTt9CaoH/3k56PVa09PWkaEtkqIPY4l1ht8HR4etsglkUnv2eWsvi7TwuW6Ox6z3a9avMSnlyPnKhcvMVsKxCi/bInTf4yNaBoNthGFiHuE2NBAv52XcCWaSkQrdcmkIMzOHUJbKQQCM968CwGCxigCmSRw9gc+HJmYWkTbF6adM2Xff6XPnhWU45aOl5SlbhLmQYXQ4gHta6JK7SHM9zekI7I+eO5xnlnppgkx+PTNpWnMm7AHb2geTRpnInqFPUSHzVpkIRozRpppdHRGO4hMss3VdeEtRsPnK3/4n7HXaOTO+afPu+4O0oORKykrT84SDEIrpAyDwCJq01zv+x9iSIrAuubOHfbzhd/8wnECK1ZcL3Cb//J/XhQtX7Eq2ZYHUWXHNvIpSe+DitXFMRPHuOKHGq8g8sL5yjtPVbj89+Wbre6KmZaIOSYDUNReVl6erEUzWxAbc4314Aw1bAhB9jk0xSb6Zf96uyWycvVC0H4dR0ACSyeECGSQwNkf+Ij11QutUigSZ0Fs8XBAWI3Fvj5EFhBcCJsQweK9ZYgsolklpUmRdv0MrWlCmtAu6FnUYfH2mx7YFaU2lw6Npbs6O5J1Q0QPujpoI5OwQnN+5gG969mndQ+Jz58PfuxTEQom9CHku7/824/Yz51xf0jemurtxc94ZIUULwKLVB1pWIRYEDgP7m211V70jS9YBCsIrPD95uuvTCCu1qw70w0PDzpEFi2UqHnyLYaiZKshIqV1NYdsMkNwy+dYNtQeSXqbpV4SpyKyrr/zcROeLObnFjmLkvINnQFM1DGcKLJx43GGwLLoaX+fiX2LesXO9kFkIf4nN8U+lf3M4C1AqxKBJAHdHHUyiECGCHzic/+e7Gs3MVW/xwrbeajxzztWj5mZJ5Es7+3DZRjZa6Xmp5SwVCJRrCLsEKwBsnMnElmnkibERR2hR8qPB9tUAqu5sTYZcTh6+KDVZJHKOXBgv+4hSYH1yVhXewH04D1b3X9cdLX9lvo2auumE1ijI0QQvccX4mpkZMRNbjL94B4vslgu/Mbn7ZyZ6JkcWY8/TE9J8y1eutzOtfKKinh2YmRivaHWt+rhHDx6+IClBmnlg3gmFUfdXTC0zYTIwieMbTFjkP0iUsteB2d7gAWRxbUQWkIhpEhDh31hJmFPV5eJL4RVSL2mNsWWwMrQjUyryRgB3RwzhlIrKnQCn/v3bydDC/z1zQMV0dTZjg+Sv9SIFNhMqNFRS6/xUCHKZQ7pi4qtEN4aHsfF7ogriuD5d/0VJ+79995kmpAtpT+bkHen9j5M7XtInQwLLur1Rw/Z97li8plL59vk6BXi6rwLrzLBgKgIgsIEVmxHkGSbYqBKXRTpu8niKnWsD+5piTsexkIrcu6vP/hxcz1ftnyliZLKqirfuBobhLYWE2KkghE0uODbuRfXOCFWEPvU15GWoyZrqmW2AuaarQ9Ha09/kaPxM2lKGphTYL+I1HkUGYeQnqQGkEgbvMIEATywbAZmRLPvNt8ku9t7ZiGy2M987teYS+ev9mVuCEhgzQ1XrbXACHz5/AsjIk48tFgocOav6/BQ43sebjxQqLtCVPGX/PDgoGkvZnSFdKG3cPD2DdbEubQ06dZ+otqqU5lNyD4Hg8/gFM8DMFUEkBpkqT1y0O3Z/bzuHfE5buKKoxmHkx68e6v7+OfPc0uWrvBpsSnaHPFaKHJPNVCtPVLt9ux+Li22D+xuse0+/fiDDgsEishZOM+soD32NStKFLmmhlp7jWOLwKeInq+k66y592C/a2tpTtY3sZ5TLSS/44nqZHrQIrORSzrTh30kysY1k1pgz76xTCWweB2RFXpUUguYKrJmKwIL7Dal4WaZQFoXcpb3SZsTgTkn8Fu//TsRtU6ZMq0MLWfYcaJXRKFC65PwYENcWfuZ2IMInynqZRBZvGegv9fSiSzl5RUmvEpLy+1rmMZ+QoF1CrMJU4GHtjzUuZA+YjyMhVqh+7dv0z0jBVYQV2F2H+Iq9SH/te/8JFq2YpXNfjNx0IXdhbPaqCAkTtVAlVl6K1auNvHC7DyESRA09KRk32jcbRMUMEJFWMU1TrQ+Qoh5A9nuZBG5Rb/MSNa3sgnLbAQMAmvZipUWxa2oXGznPX84YMA6HsfgrM9l7BMWZjCy/yHKFyYCEMGanBbkd75+zTcGZ5nN/s35TUYbKHgCulkW/ClQOADe8KbfjYgcMVOPQnRavZCCI8pArQrNi7feODujT+jxEF2z7gyrXaJY3fyGQkqGmWENdclUyAsE1tCgFbQjYhBYTPVfRMQqtmoIxe5eZC2yKMkN07i1X75le7Ttpg1+27N0dS+csyBzI/XiykJGycJ2UoMneshTp8dHMGu99rIfZ+T+i5BBoJeWltp+2MSKyFlDbs4XMzSNnBsd9bYMbc1NVm+FoEkVWCGNSRovNA2fSmC986/eO+E/kvwuZmA8AuPIffm/LnZV1kbIkpS+biyOsHG+hzZACKTULgETEwEwt/UpQhazCsH53SKATS9oii2BlbnzW2s6dQIZucBPfTe0BhGYOwJvffs7o9CY2P8VXZL0pCrDHoE2J+Xl8ay9Erfp2vTNHNnr71+2MaJ2igfYokU+JUTkgFlaLBQSh1QMPxNpIGrljRZJxSCu+kxc+UgHfkplx5uPxqkmCuU3rr9s2uv2VNOEc3cUFtaaXyCuXOQmR6+yMWKc/KlzwuQ0xS3LW23EKWn2w9ryRJGdc6GFD7PzqGUK0SJvh+Bn500WM2Esr3vDm0NpfYqQSpbb+7elCCx+/OaPrnOlZdRdIfLG7boIQjB4dIUIFNtHFFJfRYoypFFJJbKESCBRv6maYktgZeOs0zbSJSCBlS4pvS8vCXzw3E9G/f29Vnti4mbICxtMQBFbXADllVXmyxPqnRBg00WJpoJwyca7zEvKiyXfNJmFv7ARVyxTCSw2TgoOgeVNIHtsf3yRecJEn0WyYvPR4Ku15fqrphdYx6UJZ9/8OS8PcpZ3OlfEFcO+5eE9VueEaCF6yrnjfaV8EXlq3VNT/VHvj0W0KLY+OE5gpRSRU+MUnOdTa5x+/Q1vnlBQE3GsCdE1jcAi+lpURKqSPzgmrkXenmocGtKAFOazhHZCIaIVCvCDwDLvsIbaBdUQO8unszY3hwQksOYQrlY9vwTO/dQXIsQSM/R4oOArhckh0SyreRrwrtU8kKjHCk7qfvZf0QltEVJHFgQWn6N+xAxE49oVth2a+obZeSGClfTG4iET1+jwsKHoNxiQIrJ4KpLW5GHCum/ZdN20121q82f2cTZCcX6PVn5s/fiaK68m5iNyFWjd8tCeaMXqNeaIbudycbHNBLQWOYj8Fj8LlMW3PfKeUjRTZpkssEjbsYTap8lF5H//CQxPJ5aUxOC0B/Dd7z/XosZBYJnoi1vz8KGkLUi7j1I1xmarfD+9wPIzHbEPCU2xDx06pOdZflxGBbOXOiEL5lAX1kC9J1WlTZHnL/BQdD42jk2Cr0WhHsr3Yxty5RVVsU1CqT2seFDx1/6Gq3424zXCdHToEhFDmLGElAbbCrOxkiKK9h9xq4+QGgmpjy4eMglv5xCiV8Hx3Vzei4pOKLDYdqonFj9LZGXm3H+BuIoi87qaz7TUL3Y12B8R1BDajFWGGjlH1JYTONQ4hWLwZOTKHOad62hvSRbepxaRJxtTTyoi5zOzGe9dT9VYhI1JG1bYTm1YEX0s6XnoZzr6LgLxNWM1YxOiMMxiDXVXQXCFptgIrPp41qEEVmbOc60lcwRmfHhkblNakwhkj0CY1cdf7YgdUijmQTUybH/JI6p4+JC6I2VCQTCNl23mXll5XEsVuTBrzxf2UiUVLynfvP9jn7GHG+sNAotthYdUOgLL0jAJXwYcvvfpRVzeffSKKBsi7o5bNp/wurUoFrsZpyolsE79vMtFccWobn/8QLRi1VqbAMEMVF9r6Gf+Ea0NiisIeewaeM2Lqch1tLdOKbA4j6lxam1qsHWd7Cw9jEaJsLHYjFgX2TUXrpNQWI+A8lHbCYEVxBWvTSWwsDVJbYo9G+F36meE1iACMxOQwJqZkd6RhwR+ePXNEWKEGX2In5GhIdfS3GA3cV6nCJivNDO2tEgCv6ky36bGvsdFvdhSfhOqKkViTSGwTNMUFSVNJS16kPA1LywhehDqSSjoZfEpkkRyW+3NjbY/4SHEPpdVVNiMR4ThPXdunVFgTeirhCJYp3j+TrZiCC7tufBAv/2xAxHu7b7JdGQzYYPA8v5WE8adoXidqJWJrNgeYar6JpBlqoj83p310ZKly83nzerE4lmOXA90LLBWQswMjMNvYbsWzTVz3tFke6HpmmLnwrE4xdNMH1+ABCSwFuBBLfQhMasPk8dQcB6KzUOhOVGsMIuPAnPqnngQJRJFNnsPoVWUSJiNQxBHQWSlxLBi4ZVwRLD4HO7YLAgiolmzE1j0q/PTz9mWjzB4520Wc78mglaUcNtnEFiXb94e3XnT9X5VNIuextahEM6Tv/3QP5qFQZhFyph50G8+wUSBVC65LK7Yzw13Ph699OWvshQ4AjyIqzA7j7Onv6fbZq7OVmCF2sFQ40QU9WSEzIZtT1jDZxo92+zBwUETWuEPDsbh9y1umxMfgM72NrvswkzCVNHHPnFMQ1Psk9mvQjj/Ncb5JSCBNb/8tfU5IEDRuY9A+d5/LKEWiloURAfiC78fm84e++uQ1mMhJUdBPMvLX/3rM+7hb7/lj1xpGW7rRZaCDKkO39R2omB4qggWD3s/S8tfiiGqxcONDB+RCWZdUWPDGB687560rtm/OecjEynNAhNZ7/v7cyPSZaElUfBd8k76Y3Z8iE76PpBu2pTrBz/2yZS+yhP9BXPtYb792bpo8dJlyfomRAx/MJAW927ufgnXAtEizqXJESx/HfjrhRon6ptYQo3TyQos1rFp+9NWi8U1sYR9tYiu941LbYQdaqxsf2O7CFLtvsuBb9nEQlNsxNXY6Ijb8eTjaV0TM17IeoMIZJiATswMA9Xq5p8AfzEjonwhu6+FQlCFInOiUiaw+npNbPkeZ94clPeTJuTJStTorJe/2pVYA2bnvnveF6e9XrbctzNp1cA6wsyoIOBSxdPkepJUgUUKhI0EY0VfgF9pAozC+4fSFVgf+EhUf+xIslULnyXCQUoG8RkaSDPz8efXzM73a/6P8NR78OF//lzE+GCFkLIoToRFxoBFE2EZ2hVRaE3E0UckIyvAvnfbbcnji71H7CLqNxY3b841ccWu3Xj/LksTct6yBOHI9zRJHh+PkuKK18L5F8R8asPkyUXkjXU11nya5VQEFp//+T1PRVVL8OtyDkEY6q+CJQOF8JNnDfLeiX6Y3rW9ub7Wxsh+SVzl6tWo/YKABJbOgwVHIAisUA9FeiTV+4eaE2btBfGDwLI6j852i3rhkcVf1qRdTmSJkAoOgcVDm6cyAms4NhENJo4nElj2EGlptqsx1MNwYTYTbXPOnfWK17hjhw9YhOyJRx+a8Zr9/T94mxW5Y/GA75f5IkWRCTSMVRkj/elYOQ9leiiy5HMq8bNf+U8LMSECTEgRxRkY8JMZhof8w5zIZX+f7wdJJCs2gjX9FKcRH7p/e+Kccz8ZB3181IofHprn2YIzXaT3PdcYMZ6KyqrYR82ZiJ6ImhKZ8v0SZxZYCbM+YKGIHKGOweitWzbMeO792f/56wjhaj0PR/xsXWxHELi7dj6ToN/l8lWr44J3PyreF5au2KU99bqZqik2DcdP1BB7Jl76vQhkg8CMF0w2dkLbEIFME9hy37N2oycdRFqCKFZqis5sEaLIXuvu6jQhQ/rBhImJjhITJLff9PO0r5GbHtgV2zVMCKwQyWJ8oQZmcpNfL7D81HQeLMEva9WadTEWP72QHTlR7dAfvO3t0dLlK01U8G6iOfylHyJ5ROQQaUTtKJoP9WTWt44WPSUlbuP6S9Meb6aP2cmu7zNfOT+ivic02k5aYPT2mDiing3xgcgeGRkyAU00k3MjpIXDhALOmVe/7reSwopvHrrntpOqPTrZ8ZzM5/DDsjSh+boVxec2kyec/aHQRU/ClF6IU52PvDZVEfm6018Upxm97ty65YXtpD76yc9HwcyX9CPcmhrqjD0CyoTu4KBdi0QBL964zVZGD0VqrVi4Fq0HZ3wd2HXROmHZQO9G2k7xR4N6Yp7MWaLPZJtA3t1Msw1I28tPAiFlF9J1RKtSUyKhHoXoFQ9V63HW0WYPaVJyvMaDajY38o1374ioxRobHUuKpFSBRU3JdEW7wfgR2iE9OCGwePXEIuvP//JsExnB+JFxj42M2Dh4jYefiQkiNdSzRD5KZ0siYd5foVCacZ+oqXQunRFf/a8fRQgmxCFP7IG+HqufCy7m7KvNmjMX/yE7BxBbPLi94/nxKbXgvP+6N+JYTuQq98VVOB43PfBctHT5CvN2YwmCB7GDuMeKJNWVffL5GMQVnw3n479+9bvu+1//7HECKxR1hb6dX/7Pi6Kly1ZYyn3iGvMRMwQRfRcRXfxhYX0SU7y0aCwe9j90QAh+XF5geUNR9q32SPWsrsdcOk+1L4VJQAKrMI/7gh91EDujoz6ahNBJLZoFQFtLQ/KBw++4+fOA4GHNg/bRh+6f9fVBMS/pRswfQyQq6VQdmzum/lXuDSATVrQbFop3Wb54/o/sIXXtzy5ICqxYatnPm6+/0vbv7A98xOq/aGDtTRsTFqlhCQ9bHn4UChPB8jMm/dAonrcWQaQJ46J6BBbppVwXWTzYfQ++2PIrcq63t9stKmbGpY8G2sO5qcFEJcc01GLZzNK4yD2YcYYZm0Rb4AOzXKy5OtHFi8jiPF6ybEUyYotFSVgmn4texPgoUTgX+Z7zsbam2n3nshuTrXEu+Ppn/WpSeg2+7Z1nW6spFsRbcILHLJTzqK7mkLWm4g8avg/pWd4/me0XzvuurTmcm9RmsQ+ziSIv+BubBphXBGb9AMmr0WlnC5oAYicUuycfLJ0dSQPQMEuKmhRqn4YGfeE7D2KiWCcjsABOA14+HwRW+Brqq14osHx/tuYGL7JIVZLm4nM8LL97+Y3HiayJizbhVq5ea8IIQRdSY76mhRRhkevtpvbIRzPCDMdQXMy2EJNErvg8i7nFJxL278Yb1uf0/eH//Xh9FPo0hmgNkxV4sLP/9K2j5oh6K0QURe+cB4yfuiyiKq1N9cmC/5AuREHAHTF68OCBnGYw1QW+8e5feqESdxVIWo0k+1xO1Po9cPetXjHFtWar156ePA9Ti8jv3VkXweN7X/10cpN/+pfvc6Sk/YSJyPpq8rW9rcX41x89YqlBri+uNXyturs7J6xPZukKX9A3Mw0+Lwnk3c0jLylrp+eNwA13PRkFw0V2ApEz8Re7n/IdZknRDHd4aNiEyanOTkJksV2EVhA0JyrctahBwzE3PDxshcU8mBAE4a/8zb94xh6a1/7s+8l6rHVnvMSKmqknq6xabLVkLCUlJckZkvxMygXxgNBAVCAgid6YKInFGfVmLH4mWsLPnIwid9PGa3LyHvGfP7wqqlq8xMaCKCRygjUDC1HIEI3iWDP2oYF+E5h4noUoFhESfNBCBCtEtDDr9Evkqqurc3L8M11QP73+9ohzg2XyeWjXQRzde+3r3+Qu/f5/xKN1DoFF1IhzcKoicpzZefNF3/y8+7tzP+MqqqrM3JQXe+OZuETCSNsSTa2p3msi39cW9ru25sbjmjuzrnyLEs7EXr8XgUAgL28eOnwiMBsCQewgKMKDhQdv6GfGA8WEVm2NzXSazbpneu/FN9wZ8VAPC2KH2qeGuNluat1LKODl657dz025HwitILJe87o3JKMGrB9BRkTKiwwvtkJKhjTR6NiovR/vICI5od6I6BXRDtKEGJkisKx5cAKxVpqTIuuiK7dEcCQSxf6HXo5ETkKkkAc8YwxRFF9szYy2QdcfO/jDjJmF1lbGDF1LTIgRlQk98vJVAHzroiui5StWJa06Jp+HjPe3fvd/uku//42JrF9crzVT7eF1dzwWLVuxMhn5tLRzUZHVTOG/xfkNd9KDXlR1u5bG+mSdFjVhwRQ1X/nOdO3r9yKQ0YeJcIpALhOgoJYHMCInFM9SF8Jf3DwgHnv4gTm7Hr554WX2l39IZbH94LYdZhAi9NLZB0TWzl8+6iqqFlu6JcyeI10WpuD7FFmLRXIQDFbkPjpqkSsefMzmCgXHIyMjycbS7KPNKoz8Vz5/+82b5ozLyZwvHEf8lHiQBwNK0ldMZLAC/tjrKQhIG+/goBsc7HeD/f0W7UoVWBz7MMMzPPRT9yvfBcDXvvOTaNmKVUkRivgm4jmdwLp188x2DLc/fjAK6+AYBENTBD0WDyEt3tJQ5xrrj5nAIpJIdBHWNqkktmTId74ncw7rM4VBIKdunIWBXKMUgVMn8OXzL4yWLF9pwoiHFeKKWiqiBYgrhFGou7KU2Ihvbo2oCsIKkRVmbNEWCMFiKUIiV0SwrPjd12hNNTX/1Edxcmu44NIboqrFy1zxongWoNkCOBNX1NAFEUt0C5fwUOg/WWDx+fCw5/OpUZWFJLBmovyu9/zthO+Xcy4dgfXAnhb7DBHOcD7Z7NeIrgk+vd1QV+P6urFB6TDXdm/o2+F6Ojtce1vzcTMaJbJmOkr6fT4SkMDKx6OmfS54At/+8fpo8eKlFhkgVRac6BFXzJoL0TLru5gisHg9iKweGlk7ZykyRFWwLaCmyRrzllVYinFRySJ3120358y94sfXbjXHdoQfhqkIxRDJovYHPyXEFcvo8LBvLsw4cfPv7Uk21Q7RFC+uJiIqk0+uhf7wP05gRS4tQ9H7djVElYuXmJilfi+kHzm3SAWycBxI15qo6upMinkiV/jSETlGELMsdMYFf8MqUAA5c9MsUP4atgjMmgDNrEtKfPue0VE/Y5Daoc7YTJJIVEiPNTXUJgWWf/+opRVDejJ8Df5FiDVSORg+jo3HX0dH3f333jXn94r3f/gTSQOAE/WY+L0/+jOzl0D8mSM94mmw374isFiIkCCuWBBYYYblZIHF70NExb6Pa9cKSWTd/NDuKBS6E4FKx7H9F7HAKi4qtlo1zpkQDaUejmgg5xY1j5xbgSvv4R+1h/whIIE168tfH8gjAnN+08wjFtpVEcgLAgisxUuW+z6KPZ1u0SLf6oafwwxJBNbkyE2IKoRp+0FcEVHgRsD7iUjQToeF9GBweD/9RS9NsvEWWpNvHVg7TIUvtqCfsi9X/IGUz6VzQ3rbu862FGhpadwKKJ4BGWZrhjoq7yjuHI2zUwWWcejuSno2EU0Joozxh4d+6mgWcoTl5gefjy7972+k+FvNLLKmEljUXRFRxbE9TBrg3AqRLHhinUHNIQKrsfaoRRoXMtu8uKFoJ+eMQDr3sznbuFYsAiIwewJX3HhvhG8WgopZg4iFYM6IuAgpwikFVoqwCFEr6mNYrPk1Vg0VFck6JvoUEi3yAuv424XXWVPdQqYTW7Ewe6GumgThxLelP/6Ls12I4NG4GqEYWt0QKUkVWElhRWuklAhViLaEdBW/80abnsPkZSGLgMkCixjg1hn6Dt7y8B6boRi6AYSidhNWETYQbRbF4vVUgdXd2Wazd4MHXf3Rw+7QoUN6Ds3+NqBP5AEBndh5cJC0iyKQSgCBhcBAPFjPxCLfAmVy5MZqjk4gLLzg8PYEFMebIenYuMmoYPfgvybcWb/6anvfRPBqktiaMqoV9noGwRWv+OWv/DW/jUmiLZiJ8jvSgi992StsBiVROgQWS3jAB7PQEJVKR2DBL9hlIE7N8T2u4QojWMgCizG+66/el+LPHqU1qeH+3c0R/RwRWfC3WqzuLpsdSIQxRLE4x8KMwbaWRhNY1MyFRtILna3uXoVLQAKrcI+9Rp6nBILAmhy9QVxg9hhSY+kIrJBSDN5RCJhguBnc3WkS/e73fyxNWhNlVGl+IGn0mZRjscD6xpf+Zcr70xVb7o0QWNhIhLHiwUSxfhBYZh6aoDehj0alNvrmZ1JVLMEiIwgs0lYsqQKrEARAEFj+6KUnsNZvfSh60UtfHvfOSdi5h39YEFNTdU+AMzYOLDRvfuLRh/QMSvdC0fvyjoBO7rw7ZNrhQieAwKqoXJyM9BA9mCws2uKZhNNFsEKKLNXoFJGFKLPZhLHDO6wRWE/veDJn7hUmsBYvcaVx9IrCfYtu0cw6NlydrcCiTissCACiWIhNlkIRWEFcIVqxWrj3rttnPOZX3fxAVLl4saPROCKWyRGhoH2q/p+kBpvqa11T3VH3uMRVod/KFvz4Z7yAFjwBDVAE8oxAiOBYz8C431wo8E5XWEyO3iAmwvR6UmZhFiJWCPx7ftfOnLlXXLJxm3mABYGFyWjos8i4Qu2ZRariAvbpI1g+ksWSWhdkgq1ABNbfnPORiHY36kIaMAAAEYVJREFUAwN9vo3SyIjNDMQ/LBjTPvPUL6c9/hyP5SvXHBcxnKr/Jj02WTctoW676ec5cz7l2eWv3c0jAjrJ8+hgaVdFIBDYct+zFnCYHL0JqT7cylkmCwsTHcelxxJJYcHvEFlEL0j1IFropZhrAov9vOa2R2In8ciaMrMQxcPVPggsnN3DEmrNUmuBwu9Cy6TGuhp7id6UQVzx80KOYP3jp/8tYuZk5CI77hSoE81DIGG3YNGsEd+/kujm4cOHp31m/Gj9LVGoiQtmr9g0JHt/NjZYn8O7b88dTzXdUURgLglIYM0lXa1bBOaIwJb7dkY8DYO4CBGDyeICYUE9EcLL2y44R6GxF1PekDREbkixhcbXQWAgtKqrD+bcfeLa2x6xOqwi651ofakn0qSDA25kdMRa56QjsOj9yELRNUv9sSPJzy1UcfWP//qlaM3pZ1pqj1mT1E+h2Ls62hx9KxFFzC5FYOGvFmrdEGEzMaGVEeIsiNqOtlarddt03RU5dx7N0eWp1YqAEdAJrxNBBPKQQIjghBl300VvJkduphJYYUYXv5scvclVgcW+brx7R0Q6E6f5sdGxZMPi4cEBO6KhyJrvQ6/B0IOS10L9WSi6RmAREQw/856ZxEQenjq2y4igsvJyi1gR5QyeaFhV4JJPsT+Nmon4NcSCk0hWWBYql3w9ntrv3CQggZWbx0V7JQIzEiCKRQRndNQXdwdhwfekZlimF1iJ44REavTmjW/5g+S2N193Zc7eI66+5cFkw+FUa4cQzUsVWF2dHfbX5HQCi+hdQ52fQRgE1kIVERdesTlavHR50juM1B9RTVzZcf5HcA8PDzsaoZNqxrqC2r5UngtZfM544ekNIpAmgZy9eaa5/3qbCBQsgSAwgrgIwgIgqVPkw0UexEXqzMHUKfN87sVnMe3+hU6g6Qit9/zdhyI+iR8Sqcsbrr5kzu8vgQFF2Syh9uc4Bh1ebLKEeiC+p+jaBFWcGqQ+iKWtpWnBRq4YHzP/fKuhMUut9vV0WfQPLzRSw421NdZ6iIkTeFkx45TvaTMUfMUksAr2tqOBz4LAnN8AZ7EveqsIiMAsCWza/rQVuyOyphNY9vuU6E0QWDxMg7gI0Zsvnf8jd+3FF8R7cbzQmkpkvf2d745we6e43BUVWVQkuKqXlHgTUJpHz6XY+sl1t1kki4L8wAAPr6TInFZgeed23MRZSI+OjIy4nc88tWDvi1fd8kC0dOlym7hAjRV1eZ0dbZYqRHARyaTeCo5trU3mI4bgpE6rv7fbUU8VDG0lsmZ5sertBUdgwd5ICu5IasAFSwDDx9JS3/w5RHBOJC5CSxhkFwKLqfihuB2B8fXvX2HreoHQipVaEFrv+dsPRUXFzOBLuOGhQZtpNjTYb9ErZqWxT6TeEGBEtW7ZdN2c3W+CyApik6/BuiKkS3ktdUZbOGGwDSAlhrhYyOKK8d54/66oorLKZloigMN5QhF6qLFqqjtmhe2IqtAYnN9Rx0Y0K8zElMAq2FuOBp4mgTm74aW5fb1NBEQgAwSuuvn+KDWCg7igzU2wbThOXDTVO3oZsiAuwnLsSLU9QKk92vILbwNxzcUXTNWB0K057QxLJwVbBIQd6SNmLI4ODyed0NkHCuUxZ08kit0dt2ya03tOqlUAKS2W1MheEFi4iE8IrLqCsQ7YtuNIFI2PW4sh80yzCQA+hcrPzChFVBHdsk4AvT3W67KnG3HVYRYfwUhUAisDF65WsaAJzOnNbkGT0+BEIMcITOdDFHbzuPqj2KIh1B2F1NCe3c8dd09AaCGywsIv15x2pkWnWBBZuMVTIN3d1W4Rq57uLj9rL8UNnhSmeSRFzm3ftnXO7zvBKoB9TK3LCnVoFHCzFJp1wO2PH7QIFscpUZRw/b3eLw3hFGYSIq6ozUsVWMFXDeNWIqChIfZCnQiQY5e2didPCcz5jS5PuWi3RSBvCSAuFi9ZatGH1AjFVDPoao/4wu77t2+b9l6QjGb97AJ31ite7crKyq1OB8FEdIiIBgIKq4iOthaLXuGrZFGtwQHfODqKLFUYoie/uPsO3Xvm4Qy7/fEDJrBoxozYRSh577TIxFZIH9PXEeEcolUhNYhIZ1ahBNY8HDxtMu8I6CaXd4dMOywC6RP45oWXReEhifgJC5Gr22fZrgShteOx+x0F5NRckfoLkQ0iVtRy0V6lp7vTUodM/aema2x0xJWUlllPQxaE1sP336t7T/qHMWPv3PrIvqiiqso79Q8P2exBRHJnW6ttoz/uAECaELHFuVNWXmERLuq0kk2x645aSlERrIwdGq1oARLQTW4BHlQNSQTmgsDXvvMTc0/npsGDl8gUPlvj45GLxscsWoXwwg2c77s72t3Q0IAVm/NAp9CdqFZZRYVFvJ587BHdf+biQJ1gndff+Xi09rQzbRahCeKBATcejR83IQBxxYIBaajhCwIrNMVm5iXpYQmsLB9AbS6vCOgGl1eHSzsrAvNH4PuXbYxKSsps5hlRDSJVCCXSfrSbYaZZqsBChNGuhigXgovUIiKL2YZEsZ7b+YzuP/NwOG97bL9Za7AwIYGFYzlVm6XU3o2pPRuZdXro0CEdv3k4ftpk/hDQBZI/x0p7KgLzSiAILGYrUgCNuOpobzGBZRYNQ4MThdE9XRbdCjPPqNkhekXdFtEsol/P7XxW9595OKI33PWkr8OKt21NnrHaiFsMpXYBSBVYqT0b6deo6NU8HDxtMq8I6AaXV4dLOysC80fgihvvtQgWqSWm7iOwMJ2k4J3UUXD5DlP7iVwx66y9rdlHSbo6zXuJSBd1XAcPHtD9Z54O57W3PxoRUSwpK0tGsVJbDNFaiIXjx0LtFTMLQ0Pwxx99SMduno6dNps/BHSR5M+x0p6KwLwSSBVYwa2deisElk3p7/OzFhFSYdYZD2hMR1NnnoVBKAIyr4fTYVBbUVHlaDM0nUFt0pi1qd411de6uppqt+PJx/XcmN9Dp63nCQFdKHlyoLSbIjDfBDZseyIqLStLtlLBloEFW4a2poYXCKxgYEn0A4FF5CuYW/I5Caz5PqLOBQf80M9ysvs9AivUXmFKe9ssZ57O/wi1ByIwfwQksOaPvbYsAnlFYMNdT0alpaVudNS7wJMuCvU63v27y15n5hmzzliY2h9mnjXX1yYd3iWwcuvQT+WdltocHL+0E3ml5dZotDcikBsEJLBy4zhoL0QgLwhsuW9nFKId1OykzjyjqJ1oFjMH8cBiIfpB+5VQu8PUfomrvDjU2kkREIFTJCCBdYoA9XERKCQCG+/eEZWWhSiWn3mWOusMFsw8CwJr8syzwErpwUI6azRWEShMAhJYhXncNWoROGkCm7Y/fVwUC18sltSZZ8HxO3XmWVNDraJXJ01dHxQBEcg3AhJY+XbEtL8ikAME8FLCaoE04WSB1R7Sg/HMM3aX2WdtLU0qbM+BY6ddEAERyA4BCazscNZWRGDBEbjq5vstksXMM4xDQ1uVMLW/ofaoY+YZy7Ej1W7nM0/pfrPgzgINSAREYDoCuuHp3BABEThpAqmzz4JRZRBYdUcPWwsd2udoBtpJI9YHRUAE8pSABFaeHjjttgjkGoFvXnhZxEzCjrZW27WLL/y27i+5dpC0PyIgAlkjoBtg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iIgAiIgAhkjYAEVtZQa0MiIAIiIAIiIAKFQkACq1COtMYpAiIgAiIgAiKQNQISWFlDrQ2JgAiIgAiIgAgUCgEJrEI50hqnCIiACIiACIhA1ghIYGUNtTYkAiIgAiIgAiJQKAQksArlSGucIiACIiACIiACWSMggZU11NqQCIiACIiACIhAoRCQwCqUI61xioAIiIAIiIAIZI2ABFbWUGtDIiACIiACIiAChUJAAqtQjrTGKQIiIAIiIAIikDUCElhZQ60NiYAIiIAIiIAIFAoBCaxCOdIapwiIgAiIgAiIQNYISGBlDbU2JAIiIAIiIAIiUCgEJLAK5UhrnCIgAiIgAiIgAlkjIIGVNdTakAiIgAiIgAiIQKEQkMAqlCOtcYqACIiACIiACGSNgARW1lBrQyIgAiIgAiIgAoVCQAKrUI60xikCIiACIiACIpA1AhJYWUOtDYmACIiACIiACBQKAQmsQjnSGqcIiIAIiIAIiEDWCEhgZQ21NiQCIiACIiACIlAoBCSwCuVIa5wiIAIiIAIiIAJZIyCBlTXU2pAIiIAIiIAIiEChEJDAKpQjrXGKgAj8/+3WMQ0AAAzDMP6syyJPjaCa94QAAQIEMgGBlVEbIkCAAAECBF4EBNbLp91JgAABAgQIZAICK6M2RIAAAQIECLwICKyXT7uTAAECBAgQyAQEVkZtiAABAgQIEHgREFgvn3YnAQIECBAgkAkIrIzaEAECBAgQIPAiILBePu1OAgQIECBAIBMQWBm1IQIECBAgQOBFQGC9fNqdBAgQIECAQCYgsDJqQwQIECBAgMCLgMB6+bQ7CRAgQIAAgUxAYGXUhggQIECAAIEXAYH18ml3EiBAgAABApmAwMqoDREgQIAAAQIvAgLr5dPuJECAAAECBDIBgZVRGyJAgAABAgReBATWy6fdSYAAAQIECGQCAiujNkSAAAECBAi8CAisl0+7kwABAgQIEMgEBFZGbYgAAQIECBB4ERjrjsxsoIcw5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1030" name="AutoShape 6" descr="data:image/png;base64,iVBORw0KGgoAAAANSUhEUgAAAlgAAAFRCAYAAACogdOJAAAAAXNSR0IArs4c6QAAIABJREFUeF7svQmYHddVrr1Pz7NGy2MSJ7nAvZBchj+M/+XC5WG4wB8IJITMkMQJOIkJhARIIAGSGEMgiTM4iW3Zjm3ZlmVJtjVYlmVbtiPPo2xLsjWr1fM8z931P+/atU8ftVtSD9Xd53R/G0y3+pxTteutOlUfa639rZTTEAEREAEREAEREAERSJRAKtGtaWMiIAIiIAIiIAIiIAJOAksXgQiIgAiIgAiIgAgkTEACK2Gg2pwIiIAIiIAIiIAISGDpGhABERABERABERCBhAlIYCUMVJsTAREQAREQAREQAQksXQMiIAIiIAIiIAIikDABCayEgWpzIiACIiACIiACIiCBpWtABERABERABERABBImIIGVMFBtTgREQAREQAREQAQksHQNiIAIiIAIiIAIiEDCBCSwEgaqzYmACIiACIiACIiABJauAREQAREQAREQARFImIAEVsJAtTkREAEREAEREAERkMDSNSACIiACIiACIiACCROQwEoYqDYnAiIgAiIgAiIgAhJYugZEQAREQAREQAREIGECElgJA9XmREAEREAEREAEREACS9eACIiACIiACIiACCRMQAIrYaDanAiIgAiIgAiIgAhIYOkaEAEREAEREAEREIGECUhgJQxUmxMBERABERABERABCSxdAyIgAiIgAiIgAiKQMAEJrISBanMiIAIiIAIiIAIiIIGla0AEREAEREAEREAEEiYggZUwUG1OBERABERABERABCSwdA2IgAiIgAiIgAiIQMIEJLASBqrNiYAIiIAIiIAIiIAElq4BERABERABERABEUiYgARWwkC1OREQAREQAREQARGQwNI1IAIiIAIiIAIiIAIJE5DAShioNicCIiACIiACIiACEli6BkRABERABERABEQgYQISWAkD1eZEQAREQAREQAREQAJL14AIiIAIiIAIiIAIJExAAithoNqcCIiACIiACIiACEhg6RoQAREQAREQAREQgYQJSGAlDFSbEwEREAEREAEREAEJLF0DIiACIiACIiACIpAwAQmshIFqcyIgAiIgAiIgAiIggaVrQAREQAREQAREQAQSJiCBlTBQbU4EREAEREAEREAEJLB0DYiACIiACIiACIhAwgQksBIGqs2JgAiIgAiIgAiIgASWrgEREAEREAEREAERSJiABFbCQLU5ERABERABERABEZDA0jUgAiIgAiIgAiIgAgkTkMBKGKg2JwIiIAIiIAIiIAISWLoGREAEREAEREAERCBhAhJYCQPV5kRABERABERABERAAkvXgAiIgAiIgAiIgAgkTEACK2Gg2pwIiIAIiIAIiIAISGDpGhABERABERABERCBhAlIYCUMVJsTAREQAREQAREQAQksXQMiIAIiIAIiIAIikDABCayEgWpzIiACIiACIiACIiCBpWtABERABERABERABBImIIGVMFBtTgREQAREQAREQAQksHQNiIAIiIAIiIAIiEDCBCSwEgaqzYmACIiACIiACIiABJauAREQAREQAREQARFImIAEVsJAtTkREAEREAEREAERkMDSNSACIiACIiACIiACCROQwEoYqDYnAiIgAiIgAiIgAhJYugZEQAREQAREQAREIGECElgJA9XmREAEREAEREAEREACS9eACIiACIiACIiACCRMQAIrYaDanAiIgAiIgAiIgAhIYOkaEAEREAEREAEREIGECUhgJQxUmxMBERABERABERABCSxdAyIgAiIgAiIgAiKQMAEJrISBanMiIAIiIAIiIAIiIIGla0AEREAEREAEREAEEiYggZUwUG1OBERABERABERABCSwdA2IgAiIgAiIgAiIQMIEJLASBqrNiYAIiIAIiIAIiIAElq4BERABERABERABEUiYgARWwkC1OREQAREQAREQARGQwNI1IAIiIAIiIAIiIAIJE5DAShioNicCIiACIiACIiACEli6BkRABERABERABEQgYQISWAkD1eZEQAREQAREQAREQAJL14AIiIAIiIAIiIAIJExAAithoNqcCIiACIiACIiACEhg6RoQAREQAREQAREQgYQJSGAlDFSbEwEREAEREAEREAEJLF0DIiACIiACIiACIpAwAQmshIFqcyIgAiIgAiIgAiIggaVrQAREQAREQAREQAQSJiCBlTBQbU4EREAEREAEREAEJLB0DYiACIiACIiACIhAwgQksBIGqs2JgAiIgAiIgAiIgASWrgEREAEREAEREAERSJiABFbCQLU5ERABERABERABEZDA0jUgAiIgAiIgAiIgAgkTkMBKGKg2JwIiIAIiIAIiIAISWLoGREAEREAEREAERCBhAhJYCQPV5kRABERABERABERAAkvXgAiIgAiIgAiIgAgkTEACK2Gg2pwIiIAIiIAIiIAISGDpGhABERABERABERCBhAlIYCUMVJsTgVwm8MY3vjGKoih9CMePH9c9IpdPqOYuAiKwYAR081ww9NqxCGQPgXe8+wPRQH+fTYifw0ODrqe7y42NjbmxsVG376UXda/IntOlmYiACOQAAd00c+AkaYoiMJcE/vJvvhDl5ee7oYEBV1G1zNVWH3OFhYWusa7GDQ0NuJGRETc6MuI6WpvdwYOv6p4xlydD2xYBEVg0BHSzXDSnUgciAtMn8JkvXhEtX7HaIlbllVUuv6DA1Rw77Pr7+9zY6KhrqK12gwP9bmRk2PX2dLunHt+je8b0MesTIiACS5CAbpZL8KTrkEUAAl/62veiZStWupRLuWUrV7mCAqJWJ01MdXW0u/6+Xtfa3ODaW5stgjU8NOS6Otvd0088qvuGLiEREAEROAsB3Sh1iYjAEiXw71fdFF108ZtdXl6+Kyktc91dHRa1Qki1tTS67s4O19XR5jo72lx7a5MbHR21NOL9925N/L7xtl/85WjZ8pVueHjY5efnu4GBftfV3uoGBwfdyPCQU7H9Er1IddgikMMEEr9R5jALTV0ElhSBazbsjM49/yJXWl5hhe2pVMoE1uDggOvv7TGBdfTQftfaWG8iizTi4MCA6+vtdo/96KHE7h0f+cRnouLSMjcyPOyKiotde0uT6+vtMXFHxIy/M79XDuxPbJ9L6kTrYEVABBaEgG5YC4JdOxWBhSewYdczUdXylY4C96KiYhNYpAKJHvX2dLnO9lbX1tzkmhvrLHXY3dlu9VitzY3uycd+lMi945LLPhe9/o0/ZtEx5tLcUGurFrvi6Flbc6Pr6eq0dGV/f6/b//JLiex34elrBiIgAoudgG5Wi/0M6/iWHIGLL744bWR1ptTaHfc/G517wessapRK5bne7i7nUs4N9ve7HhNYba6zrcXEVV3NcRM6Q4NEsHrcQ/ffO+t7x6f+7p+jN7z5J9yyFatcaWm5pSGZx+joiKUrWxrrXX3NCasBG+zvc0NDg/b7q68cmPW+F/qi+F+//pvR6jXnutHRMTfQ12uClgUFLo4iKiW60GdI+xeB2RPI+RvV7BFoCyKQ2wSoX8pL5ZkA4T/SaUSkqK3yI7II0URhsn7nU1aDVVRc4qKxMbNj4IbA5xE4HW0tJnLqTh63rdRWH3V9Pd2uraXJ7Xn4gVnfO779w81RWUWlO+/C15u4I5LmosjERl9Pj83hxJFXbX+tTQ2WuiSqtvf5Z2e974U843/x15+3xQV5eYjabtfUUOswdyU12hBHCpmfRNZCniXtWwRmTyCnb1SzP3xtQQRym8DvveNPLFo1PDjoU3xjoyZWsFsgncdAaLEy0EXODQz0pdNs67Y/Gt127ZX2nn/91k3+PbHAovaJBz4Pf24S1UcPuZrqoxZtuefujYncN27f9UxUUVFl+ywuKbF5Dg8PWTqwp7vTdba1utaWRtfSWOea6mttRWNHa4ulLHNVfHzxP66KysrKXdWKlZaOLSgsdCePHTYLDFKwiNmTxw4ZA0RXrh5nbn+rNHsRSIZAIjfKZKairYiACEyVwLve/+GItFpEdGpk1NJ8pPQKCvLdyOioCSEiUoisVMrZw5wIESsEKVS/4HVvcJYPjAeC7O//7Sr7Cw93BBYrCRE2DB781Udedb293e7+HcmsItz1XHVUtXyFbR+LiM6OVptfiKAhsJgDwqru5AmLZJEqRGDlYsH7V69cG1383/6HI3rV39dn54y0IKISW4ym+hoTWSePH7G0LEX+DImsqX4r9D4RyC4CEljZdT40GxE4KwEKwxEkrK5jBWBpaZkJosKiIvssIsWiQF2dbnCw335ndSD1TTzM8/JSJrJWrTkvFjcF7jP/eqUbHR42zWUCq8MLLAYiC4FVc/yw27FlUyL3jCuv3xi95ed+yVVWLXOlZeU2LyI2ROKo8TJriDiChtigZU/N8SOuoa7a9XR2uBf3Pp/IPM4KO8E3bH/8YISZK8dCxI7FAqRmOXZSoJzDo6/uM0HZ0tjgjh95xc6bBFaCJ0GbEoF5JJBzN6l5ZKNdiUBWEsAgFHHFwCOqqKTEfKyIgFBrxUMZm4WCoiKrmaKnID+txomKrLGxdK0W9U9/8J4Pu/MueL2JK7ZLdIVISltrk72/ub7WHTrworv7jlsSvV888EJNdO6FF1qEjf+iMeeGhoatLsnqv5rqbf8ILNr3HDu431Jp9bUn3IF9Lyc6l7k+0ddveiD6yZ/5eRPBJaXFrruzO30esL2oPnbYIlYsMOA8vvD0HotuDQ0OSmDN9cnR9kVgjgjk1E1qjhhosyKQMwQwB/XCatgiP4giIlXU8hABQmCNkAYcHLBUG0ILUULhOD5WfqTc8PCgPbx5/anYmf3mbXsiUokh+tXe1mx1W088vNM9eN89id8rnjjcGZVWVLrikpSJK0TW4EBk4q6j3RfYMwFWEhK9OnTgJUt5PvzAzsTnMtcXwD1PHo5Wrl7jqpZXUsfvCgqcGxsjOjju+cUKSY65qaHG1Z884WpOHEmLZkWx5voMafsikDyBnLtRJY9AWxSB3CBA5Oqc8y4wccXAL6q4uNTEFek/isGxOCDlRAqwoKDAVuKFWp6OtlZbpYdC47MILETYIw/etyD3gbt/tC8iglZZVWGiI78AgTVmETcaS1Nrdect19qxctwU2lP8/tgjuxdkvrO5SrY+9kr0Ez/1E66o2B8n4qqvh+P1ixJCxM4sMU4ed7UnjrojB/eZTQaiWQJrNvT1WRFYGAI5d6NaGEzaqwgsPIFvrL09KiwqNoFVXlHlSsrKLPXH6kHCP8FqAa+q/r4eS7UR4cKRnShXZ3uLHURIIyK1eC+1QM8+9cSC3At2PV9tkR2ib6WlJW5wcNj1dHWY39UN37niFOgIxbmIpCV1ZvEfO50Qeujlhui8C891FZXOFeQ7NzSMHYbfc3fXkGuPFxTgN0a07sTRg96iotnXwUlgJXWWtB0RmD8CC3JTnb/D055EYPEQuHbDzgghRVH72Fhk4qmwsMjsDTDp5A+jI8O+1U1fr60IxLaB6AiDonGiWPkF+b558/CQpQBJBe55aPa+VjMlvful+giBxYpCIm9BYJWVV7jrv/1v6c3u3/u01ZoxorHIz5+jTqVcf3+fFyLHjs3bPe0n3/LWqLy80s8vlbJoICnMKBozwRgijYijG+7cHf3yr/+6++xH3+PWblrvxswOw7muzjE7Z1bQHy8mQFgxjh0+4F5+7kmJq5leWPqcCCwwgXm7GS3wcWr3IpDzBDIFVmlZhRWq8wVO5edb9Iph6cH+Pqu7YrAyjfcgrMKqwO6uTnuoIwpYtUcLmqSsF2YKedODL0Rj0ZirqFzmers7XTt+Vw21jpWG3/7q52yuiMl88msIrGjMDfT3ewYpxGNzWnAhdOYy4vOLv/Kr0QWvf6OjOTUDUYWgRRxS62ZRwaYGE37ML4y3/twv+bnH//fb69a7ro5R+xdRxMa6ald74pirPnrQPnfs0H53cN/eOT2WmZ4vfU4ERODsBCSwzs5I7xCBrCCwbtseSxFi0YBqSru1x2lAxJV3Yu+316ntQWwwLNWUcq65od719nTaUx5jUUQBAmHXji1ZcS/4xtoNEavqgk0EXljYSXBslVXLrQaLujOibnCgVgsxgngk9UlkjsiRudoPDiQuTnBhZ5XmynPOtQUCzAsnfEZzQ50xRlyx/6bYXoJzQESLEUTWS8894e5/6Zjr6hhyLc0Ndj5YNUhhOxEsq427b6s7duxoVpyXrPgCaBIikGME9OXNsROm6S5dArS2ISpSVl7phoYGThFYeCv5VYIpq7/iJ6k2nx5MuTYe4iksD2oMIO/BL4vHPtGXexPyt0ry7Hzib79oLWUYWExw3LTKoXgfY9QTh181gWPWEv29dhyISqwrLGUYOYsoJRXNQlyde8FFNg+EHIOVnBTjBwuMowf3u7KyChOAGKNi+Mo5QMyGlCGf27znVbNs6O7oGBdYddW+/urIq+7A3mfMRT+puSd5XrQtERCBqRGQwJoaJ71LBBacAAKLqBVRLFzAyY3l5+WbmeipAsvXX7GCkEGakMEqwyCwMPNk6d7wCL5X2SewEFesHETAVC1b4drbWqz2jGgRK+0YRIkQUETgEDEU8nPMCJmwSpLjPPjqK7O+z/3r16+OVqxe41IuZas2SWWG1ZnW7ub4Ye8/1tdrkbOO9lb7vf7kcbOdwFWfVZvMi3HN5ocdbYLMMT8uZKcPIf0eD+x91t1z9x2znvOCX7CagAgscQL6Ei/xC0CHnzsEgsDCWJR6pCCw/EM7ZQ92lBWNkvlJmo0veDAMxWMJG4eGmhNuaIgC98jEGfVaC12DlXkWPvV3/xytOe9Ct3zlaksD4n7OAXV3tdu/saQgShUaW5NSbKipNrGC6GHVJCskiej19RLV6nTHZln8fvX6e6MK5pHCYmHMhF9RUYmrrzluTZtJASLmSO3BE7FXW33E2hcFV3qOMfSHJDK19o5dEZYUrO5kmwdefNa296Pd9+u+nDtfS81UBE5LQF9kXRwikCMETGAVE70qsTokHvZEsHyT5skEVptFXBBYFMGHvoINtScsmmKmpMNDXmDdm0x/wSRQfvkb10TnnHehCSuiV4iU0rIyi9xR+G4r9Cwi5M1UETaIKO/51W41UPwd4cmKylCLNtN0G0LIaq76eq2PIJGnEB1kBScu87Z6c2jQUoLePb8zLfgoYG9trLe0JbzhzpjpfJJgrG2IgAjMPQEJrLlnrD2IQCIE1m1/NMK6gJV01AExqP1BSCCkiEYhtPp6uuwn9UqIsJCCQmAR9SGCZWajcUqLWq1Hdu/KmnvB92/dHlHYTjqUUV5RaeajRIqC3xe1VyauenxBPM7vWB0wEDS0m6GAn0KsEFE6cuTwjI5x66OvRIjYFavOSZ/H4pJSq7HKXL2JuOrp6bIoWkdrixXewxnBR9ufuurjbmiwXwIrkW+DNiIC2U9gRjec7D8szVAEFieBDbueiXi4818QWBS+80UmWoOioi6JfxP5McHR0mgF7U31vnaJdBoChUgKAiWboldXr99htVcUkS9budrmW8wqvVTKXM1JpfE77YB8Oq4rXWPG69hRNHKckXPNTfW20m9woM8NDw27fS+/OO373TUbdkbnX/QGW8FYuWxF3M5nwIrs2Qd2ETivM5iPRa4QfHGbIdiTmmWFIB9gpSGRsDAUxVqc31MdlQhAYNo3HGETARFYOAI3bXkkInpFYTWmm6SoQuE0ERs8oYj2mPcVEaz4S77jzlvt9zXnX2TF7gwrbt+6OavuAUSvWKlHEXlF1TKLzFEvlk+jamsI7RtVM0gNUm+F6zvihUgRK+8QPogsInakE6l7oiZqJisKiV6tXnOeiTqEXklZkbHt6SYF6b3HSLdSB4YTQ1dnm3lyMQmEVWN9jWusrbZIFiKLvoq8huBlSGAt3HdJexaBuSaQVTfXuT5YbV8EFgMB/LAqqpbboSCwgieWFVDH0awgsliZ9tC9d3mhlaKn34VWM8QTH1Hw0P33ZtU9AMPRleesMVlIlK6ESF0q5QWMCZpx806iU2GFJCILgcWBIWrqqo+ZuCJtSNqO421tbpi2oKGH4Oo157tly6tcablzA32+lyCD6XS295jgIxLIID3YNkFg8Xfmg8cVKixEFCWwFsO3UccgAqcnkFU3V50oERCBqRFAZBEVQWCRvhqPYvk6LDMTdSmzL3hk591eXcVj79OP2ueIClmqy8TCmHv1lQMLfj/wAutcOyZLfealvHt73GuRuZIKba6vtXljgQAHolPUXQGFlXj8se7kMUvJIbQoSh/o73UHX311Wsf4+OFO8x6rWlZpAguMBNDoVMQ+hgYj2ydF9vyJ1CCRK0ZDLSnZKN28md8RWVhlBONRRbCmdr3rXSKQiwSmdbPJxQPUnEVgsRK4at2WaPlKX3hNwTqRLKJYpNWI2oQ04evf+GPuu1d83uWl8qwonogLNUxYGRQU0H4m3zeMtkbQI7ZC78UXnluQe0OmwCopKzFBQ3YQIRNScmFlIPO1Qn7ScUSvImcii4bJo8PDrvr4YR8xam60dChibLp2DT96pSVavWaVzYNSMEz0GdGYc319zg0NQNG53q5O8+oKqcHJBBZ1b5iIMmcJrMX6rdRxicA4gQW5ieoEiIAIJEfgqpu3RLb0n+iKrZwjotNt//7RfVsc6UTftzDl65jiRsTYHBDJ8qsPnQmwMAYG+t3TTzw67/eH2+59MjrvwtebPUNxaXFaYCFwSMkNDoyaPQMp0HGB5WyVHv5YfoVk5GpPHHHVxw67gT5fCD8bgbVi5SoXZ2RdQITAYpCV7e4a9K1uzADV114xSFUi8HBnR4TRYzC0wQktjBTBSu57oC2JQLYRmPcbaLYB0HxEYLEQ+NJ/XGUN76wmqLfHUmSlpeUmLrB3CGlColxErSjODl5S2BCEdi/p4u2BAbfn4Qfm9B7xng99LMpMXzL/T3/xP82ioaTMCyzcGeLFg26wf8SOI/hQ+QJ3ZylDhFWwoDh2cL8JSQQNYpPaqAP79037WO579nh0/uve4MBHNpUIFnNBz8a6NC2wzLbBRRZFY9jqwrTAitzhAy+5Y4cOxMLM94iUwFos3z4dhwi8lsC0bziCKAIikP0ELrnsc5E1hSamEkXmPI6w4m8FRUW2sg2ndFuJ19VhQgtrBMQVdVm0myFtiFh7cOf2RO8T7/mzj/vOxxNHXKD/02/7Fffrv/tHrnJZpYkac08nQJdi5eOIbwPUTY2ZS6/Yo9aK9KYV8LvIoleIm1dfft7sE3BTP3J4+j5Yd9z/XPSGN/+4W72m3BUUeZEVLx606BWjq2PYCvBPEVhWA3bc5kTkysTU4VfsJ47tElfZ/x3SDEVgtgQSvXHOdjL6vAiIQDIEPvPFK6w4CCuHUABfXlFlIgDh5Hv1DZiQol4L2wBW5TEQWIgtjD2DoefuXTtmfK+YKKhCvVc40p94y8/GZhJR2t/r//zfd7iSsgpXUJDn6AoURA0pQgb1VAwTNZGPGlFsTtSOf588dtgaQBPBuvjNP2HvtVUBLnLrb7xmWsfy5LGeqLyCnojjYg+hlRZYnTjpYxPRaD8tVRg5S1OG1CB7fuWl5+31EMVS9CqZa11bEYFsJTCtG022HoTmJQIiME7gC5dfGRUUFpl4KquoMCFF70JW46XivnkILF7H5sDau/T2pL2caPtCTRdpRFKHwefpkQen5vb+mghVHJnKPEc/8wu/6vr7fMNpRMi/fu7S9L3oxrsfji66+M2utKzCVS1bFkewIgthEY3iWEKKMLjUszKPWrLaE0d9BOvoIRNaX/rG1e4rn73UBE/8f9LTQHCtv/Hqs94D73v2RHTB615v6cFQ7M5GxiNYvRYZxAaC3TTGqwdrThw19ieOEMGKzJcM2wgElsSVvrEisPgJnPXmsvgR6AhFYPEQ+NLXvmftdBj4SNnqQuesfyHNkikER9SMxgKLFOBgf79ZGGBUilFmiPaQ3mIgxHj9vu13v+Z+8acf+ljkFyBmvpSaWFbl/ufbfmUC5Mh9/lN/ftr7z+aH9kbnXfB6byORSlkkjjeH4vDgf4XAyhQ1Tz6yy/bT3dVpx/nvV9/qp8abUs599bOXZmit8Uwlv63/4enF1p5XWiPMXZevrExH06gNY3R19MYtcep9sXtsLEpxO3948dnH0wLv2ccfts9IYC2e75yORAROR0ACS9eGCCwiAt9Ye3tEU2REUWlpmRV4I64KCgtMXBHVIUVHChBx5Zsld7ueri4TRV2dHen0G3VFCDFEA9EhtrXmvAvTtE5N9Z0qqk4VVPSUce7zl51eUE12Cu554lCEwKJWjIga+wsCi/kziBph8nnO+Re529Zemd5Md0e7ta3Bzf3ll/bafW5fS2Ri0ArmnXOX/92laTGZGd2C0WRpxCCy8MRiAwN9Q/aT1jgMs4ogRUhbnMh5Y1Hn3J9+5DL31c99LC2yNt12o+67i+g7p0MRAQksXQMisAQI0DsPIUJrGARWcWmZHTXCxEevxtzIKIXivoA9CCzzzurutMgPT3+KwsOwNOHAgBseGXbLV6w8JVrFvn765//f9Hu9v9PMBNWkIuvJQxGpTQQWQisIrFCDhceVubfXnXT7XnjabyIOTD3xyH3u8KFDJmZ+8qfeYn9FbFLI39vd5e5+4lA67jaZ2JosqoWz+6pzzjUGzGXZilW2QtHEngmsEMHCKuKoCdr3fPQyd/nn/sJWGIb5bbrthzavt7z1p9NhNDgTNaQeThGuJfBl1SEuegL6/6QW/SnWAS4lAtdu2Gm2B9QpkdYrLimz3ylY9738Itfe1pwWWOaWHtsedNEcOoUbeYv1+GMgRmhoTEQMuwcERaagymT7+U/92ZzcT9ZtezQiknbOuee7gX6/dC+zyJ1/U4P1q7/1+2792m+np/Ts4w9Zg2Zc4RnYUHBcHA/HReTOtwzqcduePmzvIYVoGm1CzVZmVOvuH+2zV0mprj73vHQEa7we7KTwJy6GAAAgAElEQVRJqbrqo6762CETrd+6aZv78mc+auqPmqwL3/AmOycI2cLCYjfQ12O/Dw+zInHU+5jFQ2JrKX2DdayLicCc3BAXEyAdiwjkCoFv3bApjq44c2OnBosRVgQGgUUkii8+tg2IiyCwiGLxkG9rISpE+5cuExqhIJ4Iyy//2m/ba9NN982W4X9efWtEetL6LYYaK2wa4kbP2DQwwkpIBBTHFVoB8RoRJyJEmI8i2ELECeEYjnfrU4fSUx2v18qo1fLKy1KI37phc3TeRa93PV1ejIYmz00Ndel2PYdfeck9vudhu8++2BBF37n87y2Sxfmpqloem6B6M1QK4jkfnK/muCF3OF4+L6E126tInxeB+SUggTW/vLU3EZgzAtdvfjAqKipy1GAxEBmFRUUWrSJa0tvbbb9PJrCC0GpvbbL0F7VNvri9z7bDykKiK1s23rrg94y/+OvPR0TSGL5VjnNXX3mFzesd7/5A9IY3/bhbsXpN2r0+FOuzgo9VlPwkPdrUUOtXMcaNrxFaLAo4dOhgan8LxWrjp8qvRHyt0Api61Of++eorKLSRNvRg/vcRFuLj37ys9H5F73BbC9IdSLKyiqqXEsspJobai2FS5qWlCMpUavlyijsl8ias6+ONiwCc0JgwW+Wc3JU2qgILEECCCxWEBK5oQUOg2bJ9j9mz0B/l5Qbpm1ORsE4kSoiV/wtCCxqmsLDnYf92OiI6+vtdTu2bMzae8aln/nH6ILXXWyCMJioInpIJ2KjQIoQ+waOH+HI361/YBSZsBkdGbW0KmIzM1pkYstg+ovqK3/7l/bTZxH9S6QQb7/p2tOyIbrIBoqKi2Ku/fZZCuOZF+yPHzrgaFGEbQaROXy8WOEZLCnCJa1I1hL8cuuQc5JA1t4sc5KmJi0CC0xg/c6nItrMWG9CK+ou9vVXFLUPDpjlwUSBRV8/Vtd1UoOFeacVjjvX3FjrenswH43sQU/0ZceWTVl7z/jKN6+NVp97gbd0iF3oi4tLHNEhO8AosshVb3e3Rb6IWCEoWWlI+pNBqo4FAozJGkOnxRZC67Ox0JokspUptr5/y7aIWjAvyrwgoxYM2wf6P548dshSlqQG2T/ngXkxP1KfJv5GR80tXiJrgb9g2r0ITINA1t4sp3EMeqsIJEbgp976PyOKwhEhrMArLCxMRz9+tPv+rP++BIFFxCoUsNvvccrQR7C80Orv7bWoDA979EdHm0+3kR5kJVvoqWepQuq1errcAwm3zUnqxH35G9dE55x3gVux6lwzSOXYKRQ3ERObq+JLhZBCxHjvrz4TX37FZORam5vcyPCQCSxkEL+fKVqE7UOYv49qjUezwt//z+/+kVt97vnpejgTuQjfomITdkS++B/EFC11MHVF/BHFIqVLuhAbCBYeZA5FsZK6crQdEZg7Aln/wJi7Q9eWRWCcALU7RDeGBwftj6RnsAegJqe4pMSNjvp6JqIIu3ZsydrvjQmsYpoke4HFIF3o/Z98BITjJG1oTurON07mnTzEKb5uaaq397Eyb2CgzxuTjo5Y0fuD992Tdcf+xf+4KrroDW+yFY78xzzpvVhYXJyOxnHeOLahoQFrr9Pb1em6ujocflkIrPqa4yZ2EF5EjOwa6OudUmH5vuaMEJZFtv7Cx6oi5957yadd1fKV5tVVXulbFXF+8vPyTY7Vnzxuog9B32+eZD2uF7uMzg5z2WdlJ0IXO4pQSxauWoks3cFEILsJZN3NMrtxaXaLkcAHL/lUVFRSYg83anV4wPEwZvWcGXUWFtnDl/cgVhBd2+68fUbfnYsvvtjMM9mONV4uLHC0tSksKLRIBgXqjz2ye0bb5tys3bgrWrl6jUVtfLsb9uVThKEnIVESBBfHywiu6NT9sOOWxnoTVggsBivZ2NZ92++a8bzm8rr53i3bojXnX+hWrFpjadCKyqrYLytl9U3UnjXUVJu4YgUhkSHUjfl+dbZbxIhaKPPUiiKLGpEODasLpyNkXo7FVl7KuVf3vWzRK6KBVctWmJAtKS117a1EoyKzzAi9HomkeU+ynnheHfaTovmw2nGiyJrOvOaSv7YtAiIwOYGsvGHqZInAfBGgKXJJSZmt6uJh7K0JePD5Quj+vj432N/niktL7aGMACLlRtH35vU3Tfn787Zf/OWIehsGnyftRtSCqBj/5eUVuALawsR+TUSfZtpgecOuZy2KlY54xPMeF1g+RUhUhf14o0wK3JtNTAWLACIn/BsevPeR3VPrRThf5y7sZ+MDz0WIK44Fscq5IkKHoPGF/T7dh4eWnV8XWeSqo73FtbU0uzZ6CNKcufqoj95FkXlXcX449pkKmbseeTlaveZ8qwlDuSK0ELw+uhWZkA0CC742r84OiyRSg+UFn0/Z1lYfSxuaKoI131eY9icCMyMw5QfEzDavT4lAdhP496tuihBSRJWIZpBaC15JRDwoOKYexiJYxdgf4K1EVMS5DTevndL3J6QfQ3sXnpr8ju0Bw4qXbUusMvP7oPaLhzEP4J3b7pzSfjJJb3zg+YjjoAbp9uu/6/70I5/y7WaISFkdEAKry36awIr38By98mLzUbZH9AQ+D91/77TnMB9n/srrN0YXveHNbsWqc1zlsuUmsjhXJmRiY9WQ8uQ4JhNYnMzG+hpzg+ezrU31vpehi6wmaqYC60evtETLV6wy3qWlJYajt7cvXaxOqpZ9I568wPIGqkFgcY2x4KChzts1ULMVXOMlsubj6tI+RGB2BLLypjm7Q9KnRWBqBBBXmHGSijFrg7hXH07nFEqTTurr67E0IQaWPq1X4K0PEGIjI27DuuvO+B0i/UiqqaSszB6i5rA+0G8CAG8pHr7URhEtYTAfb5BZmLZh4t9bNt02re/qTVseicrKK92GH37XRFRoyPyuD/2lOZCzcebDMIsGl3LPPRGLK9N6KV8H1NFmjudPPf7otPY/tTMw+3fduuOJ6NwLXueWLV9pKdCSsnLjhjAai8bSjvWIJdJv5lAfeTd7xCOCipV6CCyLVh06kDYvZXXlTIUMtXChLqysHJNT5woKvasD/3V19NgcqYNjv8yLOYWIFSlDBFdTXY0E1uwvE21BBBaEQFbeNBeEhHa65Ah858a7IqIeRDUQOUQPeNgR6SFyRD0P9Va+VqfD6pL8CrU87ys1NjZpU+AAEnFFYTPpqcLiEitYRkCxjbbWJtsn27eU5NCQpSVpm4IYCmahRKB4D9GoLRunJ7K+f+v2aPeOO+PgmC9qf+cHEVi4obPKriv9GnVIr+57wQSJ/9+Uqzlx2ERJtoorOCOwVq85z4xFy8pL3eiIFzIMbyDab+LV6s0iHyFCuHS0NruW5gZ7EwKLc3Dy+GFXV33MUnW8PhuB9cDeGnOeZ5SWO1dYyMIJawVpY2iQFkQ+cmYpyQkCi781NdaZwGLiJ48fSZuSqo3OkrtV6YBzlIAEVo6eOE179gTWbdsTUcxuPeHa2ywCYgLLVpvFjZB7ur27dme77ZDoD6IHAUJ9Dy1TJpsJtV32JE/51WgUsfPAps4rnxou+uGNjpmI43XEFRENHzwiVVjiI1lWs+ONLBEK04lkvfuDl0Q+8+inSBTut/7g3a+JYPEakaq3/j+/7O7bcntaZL3w1B738ot7s/oecf2mB6KLLn6zF1hlpelUZ1jXNzQ47m/FcfqWOpEVmlPbhJCpxzE9ilzdSb+S8PCBF/35jmg55D8/3TRhEFjlFc6NUQOXEb1C3w4OeJ8y73vVamLQz8e5pgZEl3P1tSdcXfVxmy9zY+DurvY5s//uawsiMB8EsvrmOR8AtI+lSwCBVVRSahEsxAsRJYrPTUgN9ptPVBBXfFFYYk8kiYJ0Hnr4JU22mvALl18ZUWzNtqipoo4GYRXcxKmxsYbDscCi/ov6IP5DDBEZC95VbCdTJE217otjMIEViyt+/OL//i3X19PjqpavSIssTDc72prHBWQ8h5BWvPna72b1PYJCclKEHGdFVaVjnYC3pKAHI5GioVjIkA6NXAetdWIxQxE/wqah9oS9p+7kMVvUQCTL0ojW59CP6QqsLY8eiFOELGJwbmx0vNMOJXAD/XFD5yjyAiv2H7PIlbXw8QKLn8wLgcX1GbzJgsia7ryW7rddRy4C808gq2+e849De1xKBDbv3muF4KQEQ6PdyQQWD28egjxwSR1Sq2Upp/S3xxJrbuvm9fYXarv4aYLJOSug72xrTbdE4SFqYm5kxNKHRMt4YPJfsAbgc8Hpm9/z8gtcFI26keERt+m2H07pe/unH7rE2rMw2G7oI/j3X/56FNzKQ2SOVZR33n5z6sa7H452bb0jLepefOYxR7uZgvwCO45sK3a/eeue6KKL3+RWrj7XlFVhAdYMmWLGR4pCRKqzvcXETBv1V1Y4XmPtc0Iazn4eO2JWHVaEPgNxFb5Dz50cjMorixyLCBmIOQz249p219NNztBZ7RUCv7UJB/3IitkZtSeP2es1CD6iV3Unbb5co2GFqATWUrpj6VhzjcCUbtS5dlCarwhMhcDmh/ZG1FMhbBBYpOgQUAz+Rq0LXxCW+9uSeYtiNVrxu4342+Pllf/3z/7i/3Y4igehFgroeVCaJYKlnl4rsEhPsh08moiokba0HnUO64G4qCh2Yz9Tz7tw3H/6wUuikBpkv6dLZU7G6efe9gvR6974Yz61WVhkaSwicQUFRSayrHXOQL+7b/vdWXH/ePDFOuvBiLloQaF3ref/DA6MpDUw5yHUXvGTJsvp6BUWDSZmIndw/15XfeSgYZmtwHoWgVXhI1icwtDphggWv3uB5dOVMDV7DItcsWrQry7kdRzoGUSxwopC0tgSV1P5lus9IrBwBLLiBrlwh689L3UCpJh4WJESJH0WBFZY0g8fRBFptKGhIdfe3Oj+6AMft0L1MDbccFVaYNEahQJ1BBZWCwi4sDosWAj46EPKolesImRffBH7+mg0jKhL2U+GGYXm56fNQnnwsu07brn+jN/dP/3QxyyKxj6JtoXo1dnO97ve/+Gosgq7gzzfNy8uZmIboTg+Px+X+Dxjdfcdtyz4PeQTn/2iHetHLvuCKykr8YXkJrB8WxprCeR8pCju0JwWM9Q0cZxHX91nL520aJZzh195KY1qpkLmkf3NEaany1ZgVOuL7+NOOa6708+Nfbe3NNm+W6w+LE4NEsGqPuZGhoa8+MNZv9Y34MavizHTeZ3tGtDrIiACyRBY8JtjMoehrYjAzAjgF4XtAg/jYFsQzB/ZIvVSwXuIFCHL56mLQiRt23x76uatP0r3o7OHOWKJVFVhkZmXIkRIB5JiPJ3A4kuIyPL+VM43G45tFKwoPrixx/VZ7PuOdacXWJmpQS+wuqe0AvHSz/xThLN8UVGJOY4zH3rmEb1DUBLR47+8vJR3tB/zRfp3bVi3YPeRT37uS3EDQH/+P3zZ520BAeaeoU4ppEOpofNjPA1Hqxo2UHPiiInJV156zoucGl+XNVsR82z1QITgZiUhg1NMELCna+AUcZVZe1VXc/yU1GAQWKxwZCAKk5jbzL4x+pQIiMBUCSzYjXGqE9T7RGCuCdx+39MRAosoFoMU4EC/j3qw8i8UFiOwbKWXc27XPa/tR4jYCoXqCCzSfCy/J/1HvZU92m2Voi+kJyXp3+/b1hC5IpWFIAjihdcQWNa4ObaGIIK18dYbTvvdzYxekeabapSJlY8IqpXnnGuRk/zCQhOX2ETY/FIpK/Q3Y9Y4gkf9GinE7XdumLN7yW/+7tuj0rIKY+dHZHP472/9ufBP+3nPppvd7btfNnZMJgisYOhKpMh/OnLNNFo2IeXFzMH9L9jP6mM+gpWUwLr/hRprQh0igUT/2G9Pp09ZknLGmiNT9PkVgz41iMgN1x/CSuJqru8G2r4IJEdgzm6KyU1RWxKBuSdAcTfRJsQCBc6sJvMCyzf+5cGGN1J7W4t75MH7Tvu9YWUiEQuETegHSCQLgRUEAkv/2cDkAqvLSqewjeBNRIj4BYNThAPbJMK26dbJC90n1l5NNT3IykeaEhOZork1Asb38YtigdXthgYG7PitBY25z6fcmKVX5yaK9eFL/8Z8yjgvpFOJpOErxoKB0MaGiOF/f8vPuu0bb3L/9v317pzzLrS58bkgsJgvIx3ByrBCCPYHFJIjeEgVMnB/n230Kly1D+9rjOC4fOVqm9OVX/5sWmx/4C//1oSd+WHF8i9YM+B9xfApRNK1zj3z2O7E5jX33yrtQQSWNgEJrKV9/nX0GQSuWrcl6mhtSa/QQpxQcM4DmkgUaaQnH/vRGb8zOHiHaBMtdojwMBAEmIkyKGQPAos+hIgxImX8jXqvsGoxNJzmM6ziG4uoW0+ZN9NpBVZG7RWfm2pxOysfKRIntcb2x/23sK4YsXkxT9KovT2dJgCZS3Chh9W9Wzcndj8hmrbqnHPjaJQ3P+VckLJln4glmIYGyQikz37lW+6ccy90y1etNs7jKcIOV1G1woRKXITlGm2lXuRIEdIWJzP9lqS4CpfXQy83WPgNxld++XNxHM0vLfzjD3w83Zon2DLw3mOHX3Gf/qevua9+9mNeYDEid8bopb7QIiAC2UMgsRti9hySZiICyRD45Ge/FCGqpppiM0GTIbD4ciGcQhucILCskD6VckPmqO6L28N7+WleTXH9Fz/NAHVszFbweWuH4UmL1mcavWIf12zYacKQdCAROFKACCr2yz69wEJw0iDat9ehYXJoXI3Q2X5XMmnCf/7P70crV69xFZXLrJ7Kr6rMt1QZK/uYR1dHu7my08AZPgg8Iou41/PZILCwbwgRrFBMTh0dwsanCH2t1YnDr9hPrBD2Pv/snNwX77j/2ejOW671OilOd/7R+z9m/w4RLB+98qOx3he1nyKyJLCS+XJrKyIwDwTm5EYyD/PWLkQgKwkgsKhjGhkdMbHC8Gk+2rT4VNVrBFZc30QkhS9kZwcCK+VXLg4OmriwFyyI4VcRTuboHorbvU3B1K0ZvnXDJosWIaQQVkSIGMzfr6pkEQAeXT0mGDkOojzUqRHdskUC/f2JCCw8ui58/Zuc2S6UV5g4pZ6N9ODIyJDVx5G25d+ZES2bW1ene/rJx+zwiUayGpIRityDcajZIcSjpcnX1DXX11g7mv37XprTe+L7Pnyp5fq8vorcb/z+O/3+EX1xQ2d+Zs7ra2s3jUex4kDWmWrwsvKLoUmJwBIkMKc3kyXIU4e8xAkEgUVkJwiUILDMnDROF/KT6EtYLWgCzGqFUq6rvdVRmE2kKNQNpUXPGKaog+6+7Xe95rs7U2uGK6/fGJ134est5cdcvdcVTuijbmhowIrv+/t7fbq0s8MibOwcp3HEXlh1ef+OrbO+nzCXZStWWfSK4y8oLHY9Xe1udHTMVkMSKUNc9fV0mQhhdaZ5XI2N2QrHzBTu5d++ISorLzf7Dc/XtzvyvlPOHPZN3DTWmYHq29/5HiumLy4usTQpUTuOz1LFPV3uuaefnPXxve8jl5q6Qic9vvted+nffSWeky/Anzi3YMext340+spniXb5Wiy2wPxhHwxrmesLzz0z6zku8a+wDl8EEiOgL2NiKLUhEfAEgoFpiGCxOjE8qF8jsEgRxp5XCCw8uRjUGiG22lubLHpE2o5oDrVRk7XnmWjNMNXaq3DOgqs9D37mTdotCCzmQT0ZIiOIDqJBPOCpJ8tLpaz4/dGHH5z1/eSGO3dbYTsih2M264q4PyRpScQOiwaYB82zsTSg6B2GoZXM0aNHJ50HKV+O10cInVu39qr0+4icrVh1TtrRf1zIdVtj7v6ebhNF7P+lvc/P6Djf/5FPeGkVpwdvveEHtp2Pf/ofIqJ0zCtzThO/T15kXeLKyitN4PpuAMPWYQChyXUSrjP+nlSRvr7XIiACMyMwoxvFzHalT4nA0iCwYdczEc2azVA08n0NGURYGMFvK7TSITIU7MexRSCShMDCOgKBxYgzSpYmmyxSNB69QgSMt8WZKvFMUUhUxGqvRkfsoe2NT3sswhb8vFh9R5oQsTAw0O8e3Ll91veS7958d3TOuRe4iqplJrAQENQqkeLzzbcRed32b+qvaNxMNKujvcVHmbpZAdrljhw5PK25fO0Ht0REzOgPCWiOs7HupO0b8XLy2GGz1ghGsBiXHj16ZFr74DwgsEJ68LHdO6YtgF6oG4nuvfM2NzjQl04xEuHElZ5z1lRX4w1UYyHIT4msqX4D9D4RSJ7AtG8SyU9BWxSBxUcgGJhyZN5RPDqzwOKNKVq41Kfrr/iTrZYbHrI6JLaze9c9r00NzqItTiDvRWGxRa2CIDRvsLgQH2GDqGEg/ohenTgat5QZHHSP73lo1vcSBNYb3vwTrri41EQm9WAIK6IxzINUXxB51Ke1NTdZIT7NkRFd3mKjyx0+fGjKc7lu4/1R5fIV3vE+FsAIRyKJbLu1qcEK3wf7+1xdzYn4Pf5cTke8vP+jn4gXAvr6q1tv+P6U5xjO0devXR9VLvNzNbEe+fY69MY8duiApUpZCEB0L9SdSWQtvnuLjih3CEz7S547h6aZisDCEbhpyyMRqZzQTJqZIAAYpLYsytDna4PsNaJYDsPLve68C15ntThEbFgtxyBlh9iYLA2XuXows6nzdI8+09XeC0PfgNrPHYHVZqLDDFfj4nAKw596fE8i95HrNz9o9VeVVcssFWor7VJYXAwZi56uLkujtbc025wwfSWKdfTgPnPQhyFp1KkKn6vX77CIWUlZmRXr42KPoCVy1t/bY6ajHD+WFBiSIloQX+FcHTt2bMrH/YGPfjKdHnz0welHr9ZtfzRatnyVeZMhLomQhnNw4sirPsLY2W5+bRxDiMCFa2CqTKZ7zej9IiACpycw5RuEIIqACEyPQDAdDT3xQmRoosB67olH4qbE3u9p2fKVJmJMhPV0mxAjovL4nodf83199wcvicKqQd4/lUbQZzqK4GpPg+kQEQoCkBooxsnjh9MPdx7kSdkaXHP7zmjVmvPM6BQ/LtKU9H+kxgsBRYSGBQCMttZmczonYoOoCLVhFOlPVUxsfPB5E3SIOfzIqO0aGx0zywTELMayMGD7FPdzrJwXRC+ClzGVfX3gkk/GPqG+/uqW66cfvbr36aPmU0ZBO3YTYSECPl49PV1WI0ckj9QtQov5Btf3qc5zele33i0CInA2AhJYZyOk10VgFgRu3rYnomg8uMSzqdDbMPz+4z/1s+7u29b6HKH/X3voUzhODRa1Wi+/uHfS72qmwCLqMpl9w3Snn+lqH+ZKWjAILCImpAh5oB85PL16p7PNhVWY1GCRHswvKHTDg4MmMDn4LlYwWvH/ePQK0UNkCT8rCt2nInjCHHY9Vx1hB0FqlGJ6zhM1XUStfK1Xh52rjrZWE1acC8QlZrSkLacqXDIF1qMP3DOtObKPHU8diZav9EIQK4+CgkJrsYPoZpUnNWE0gLZUaWeHnSeiWAhQ31h8akLwbOdGr4uACEyPgATW9Hjp3SIwIwIYefLBUOcThEuwYai2eqZxgUXKBzExWdQqTODdH/yo5dCwM+AnAmPrpvWJfKe/ed0Gax0URKAVUzc1WC1SsDWYEYizfIhUWEVllR0PdWdEktLMOttjN3bnmpvqraibceTVl2fUo++xg+1RcUmpue3TgoholRmZ9vZY6hExw3nqbG+xf3Pc/Ofr5Pw4m6D74CWfilOD3lrhluu+N+3z8/jhThOCtpq0sMjq0BB42HwQZSNtG1ZT2urOlkYTWD7a5qOOU5nrXJxPbVMEljKBaX/ZlzIsHbsIzIbAv/zXD2w5PgNPJmq0eBDygPRGk+MC65WXnre0FQKAdB1fVGwL7POplPlgZQosBFlS4mriMWJvcDYLgdlwmfjZiQsErO9hHPkjNchg5RyF3YzQBPlsYmfifh7Z32R1ctQ1Ubvli/r7bBUm0StWTLI/ar28qIpc9dFDtu+wIvRs+0xSYBUW5bnBAVam+tWNrN6kHgwRFRqRIwQZzJlUIoJwqnNN8hxqWyIgAvHicIEQARGYXwL4LoWVXsGXiVVyB/e94MoqKs2PiVQZBd6kyxABrK4LtTclJaUmtCgED2aaWzcnE72aXxKv3dv3btkarTnvIktvmeiJbS6oXQsRP4QD9Vf4PiGwZtI/8IkjXRFpN9iSHiQV6aNlkdVZsS8KyZsaauKGzCddQy3/VaeL/88ksD74sU9l1F45t+eB7WeNeE3G/rmawaisvMjFOtP1dPdZzRUhUVKCzCcILD6PyCKdScRxOmJwoc+79i8Ci42AIliL7YzqeHKSwG/8zu9bCpFUlT05Uzi991lzYEQUQoLXcIgnqmURreIS+0lNTnD8zsmDn2TS9BS0tNjgQNp8lUjNKQKrjvY2hy3SdLZI0mRcaMBMBIuCdUSW1V7RUJpC+jhKhHBrrq+11KEXdbUm7MLqyukIrHXXjRubTuc8PXdyMCqr8JFPRNbwcGRpzLCKsL3Nr+pkXoymhjrX1oww9CJ0KnOdznz0XhEQgakRkMCaGie9SwTmjMA73v0BE1eIKDyObKS8UzcRLCuSp/XO2KiZfhaXIrB8OrGoqCSdQmQjG25eu6i+09SCEdkrr6yyVFgQWERnao4fthY3Mz0xW/YcsOJxc4yP7ShI1yLYGKTZEFQMiukRWA011fZvisoZpxNYH/zYZaGnjdVe7bl/ZtEr9rHnlZZoGfMsxLLCHy1pv8w6Pgrcw6pBFiAEMci101BXnfhihJky1+dEYCkRmPHNaSlB0rGKwFwRuOSyz0U0So5dKC0lVlBQ4B3UEVv0BxwYsHQZNTd8YSk+DyKrqCSOYhUWWYSLgu3FJrIC+7moBdv++MGIlCzF+8WlZWYFEVYqUneFyGLwOyJmxcrVbt8LT5uYOXP0ygss64oTRW6m0atw7E8d67G+isPDI+nm4VYj1tJk2ydahZp76jQAACAASURBVJBihBWejbUn02JwJhG+ubrmtV0RWCoEJLCWypnWcWYdAcQV6T3GCG7txSXmYURdECKL5fYUePuWMaQMe+29pAypy0J8hXShFcKn8izVdVvc4y7rDjgLJ3Tz1j3mhWU+WN2dlp6l9U5JSZnVdQWBhQ1EaLL84tOPnbHm60MfuyyqrT7mLnjdxbOOXgVk9z13Ilq+YrUrxJ/MmoZHVi8W5tdYV+NbF2WIwbrqY/bvs4nBLDwtmpIILAoCEliL4jTqIHKNwKWf+aeotLw8XW9FaqqwoNCW4FsdFgXsY5Etx6fgHYNJ+uFRk4Q3VCh2N4GVSlkdFuLK6rRSKXfbD6/Wd3uKFwWGsHDs7+uzT1BUH8xgQ0rSokMYLsRNIa//3jfSfN/5vj+PEMIIXyKInCd/vkbs/JH6JQLJSs/ZmLKab1dFhbUMoiaMiyfUYVHYPnEBAD5YMyn+nyI2vU0EROAsBHQT1iUiAgtA4DNfvMIaDPPwZWALgEBCHIX2OFbcPuIfzjys7eEfr6rDVgBRZREwarGs4D1l9VgW5Robc7cvsnqsuTxNV63bElGLxYB1Zn0T9Uzvu+TT7ta13/IiywBHrrS8It2FG0FFBAzu+FMRiaRmDsHl6+i82KKv5NDgoDuwf9+M7r33PHk4osDd2gjFdWIhpTnZAoDZCLq55K1ti8BSIDCjL/lSAKNjFIG5IvCFy6+MCgqLHKvkWCnIICJF7Ux4cJIW9A/lEXtAI6iIZBHB8qaiXS6Vl281WSauaI5cUODy8vJ9+tA5t/7Ga/T9nuZJDEX1mT5ltSeOWtH4m378pyxqxDm66A1vNsHE76GZN0av/M7fEMzUzBFtpI2PF1pEnVy6hmr/vpdndH5oKdTb0+mWrVhtQjBTDFL8z3juiYfd/pdfmtH2p4lMbxcBETgNAX0BdWmIwDwT+PerbrLwA2kpBpGPsHowuIQjsELkCoFFSogvKxEQ0okMfiKqQuSK9KBFsCIEW75bf+O1+n4neG5J0d269kr3lp/5BautQkxZT8I4dej7R0bmP8XfaakTVieGWilEF4Oies7xbIrPg3EtYpDm4Iyrr7xC5zzBc65NicBsCOjLOBt6+qwIzIDAd266K23LQNEyPQcRWKHmKkQ5EFPBYZyoFS7jND3mS4u4wrPJWzWQ2kqZ3QALD4PoYjuLzR9rBrgT/cg3r7sjKq+ocv19Pk1nEUUTWFF69WGwS0BcYSbLeeRvCCrSe8FzC0E8W5GV6MFpYyIgAokSkMBKFKc2JgJnJvCtGzZFPGBLSsssisFg9V+onwlF7fw9CCwvrvrT0RDSisEF3lKMQWSl6N+H2Ipib6yUBFaCF6QXV5UOgWUrDvGj6u6ymizSst4zyxe619ccj1O7Q9YbkGgXjZnDec5L5dn5DWM2kawED1GbEgERSJCABFaCMLUpETgbges3PxgVFRVZJIq+ghaFMofuUYtCDQ8PWquTUwWWL26nBsse6j3dFqnq7aati3P9/b2WJiwqLrZICpEstked153rb9J3/GwnZQqvf/3a26MVq86xejdEFGlbfuYXFFrtHBFIolFEqiiSRzxxnih2RxxjuTE00O/qa71XFQagE4dE1hROhN4iAjlEQDffHDpZmmruEwgCi+J1Bmmi4BweIhqsQvM98bx4YgzEFgKkpkLzXlaP8WC3lYix8zv9ChFfefnUZjm3WPoTLvSZv+HO3bbqM5WXsho3SxFa9DHlWlmcQM2cCatB61fo6+YGzCSWInQEFmK6t8cL6nAOM49LAmuhz7L2LwLJEpDASpantiYCZyQQBFZmexZSSgwa9JqYOovAGhuLXE93h0W8ejrbvdt7vLqwuKTEUlREsxBe927drO/4LK/JazfsjFauPjdelIB1hhfHeJZRf8X5aG7w6cEhhNXggNXIBTGMsOpBXHV32k/6BDLCeZfImuUJ0sdFIEsJ6OabpSdG01qcBBBY2DMQ+SB6xYM4PGgpaA8rBEONFZEPH/GIIx9xSjHUAHV3dpivUtya0FYesjpxeHjYit93brtT3/FZXkobdj0TVVYtdyOjI8aUcxRWfQYPKsQsBqUdba2WCiQFTEF7b2+3Ra4QVggwzlemtcJEkaUo1ixPlj4uAllEQDffLDoZmsriJ4DAWr5ildXoWAPnOHoVvIymKrB8xAtbAJf2QQoPawQWrXcYu3ft0Hd8lpfV7fc9HVUuW2GF7N73ylstUOeG32d7S5PZNpAOtNWdsRgOYqq7yxfEY6eAiWw41+H8KYI1yxOkj4tAlhLQzTdLT4ymtXgJbN6912waEFjhYR0K2GmnEpb38550BKu7Ky6Ex/XdP7AxsAwCi7RiYREu7ikTAmvOv8heu/0meWHN9kra9tirUUlZmdVe+cUI46sHrW4u8i1rOKmZAquHaFVnm30OkRUE1mTiOMxREazZni19XgSyh4AEVvacC81kiRDY/NDeCGsGi4Lg8G3tU/wKQQQWg9Vn9iCmkD3mEpb4ZwosfJh43aeq/Dtf/8b/ZnVZJuLs/6Tk6j6La2vrY69EpaXlLi8fa4VhF42OmpjyLY2itBu/L1yPXHOjb7qcFlh2PjutJsvOqUW8fAQyRLMypyeRNYuTpY+KQBYRkMDKopOhqSwNAuu2PxrXYY2nCKnfoY5nMoEVhFIQWOFnWH2IjGqkGbFz7h+u+J7bdPPVaWHl9dX411ztc6Z3jf3wroeiC173RvtQaLAdxLA1XI4Qtz5VG1KDXZ0dJq5MKFMIn5HGRQgjsBi03/Gf8ytGw5DAmt450rtFIFsJSGBl65nRvBY1AQqnWelndVORswLpzIdtaPgcVhbyWmijk1m701h30j4XxBYCK4zN665OR7UyRRa/3/bDq/Xdn+IVtu2xV6KSsvK01xXnq49oVGzXEDaDoSh1VyasziCwWNxAO50WCawpngG9TQRyk4Busrl53jTrRUBg4wPPR+arRG+6AVKEUTqaEQQWrwWRlSmwQu1WWMUWoiE4hFOI/cWvr80QWtfY7+MiKxUyiCbAbvvhD3QfOMP1ZCnCsnITVL4Zd2QrN3HdH1+U4IVViEZNXAUaRHGwaAhNmTPb6vB5Ra8WwRdbhyACMQHdWHUpiMACEVi3bU+EHxYjrABMp5navT0DI6QEg4jib031NfZafc0J+4ltA6krHN0PHnz1lO81q+B4z53rrknXZk0muG69YW6E1tvf+V6a9VmKDRuJvLx8E3v8h5u9GXY65zasuy7r7kcf+thlJqnee8lfuYICFhG42MXdn5u+3m47dz1xKnCqAqspdusP5zEIZgmsBfoyarciMAcEsu6GNgfHqE2KQNYSCCLLR7DGU4VdEwTWKy8962VI/I0d7PcpRUQX/Qh50OMefqYHdBBaJrZuudY+P1lUKymh9a73fThC9BUUemHiRUTKRJbtN5VyxcUlcVTIu9rz36bbblyw+9KHPv5XJkZ9uMr+135/70c/ba1wSOuakE3lGfMwQiQrRKomi2CxujOIZN+30Atlau9gwpDAytqvqiYmAtMmsGA3smnPVB8QgUVK4Kp1W3wbllReulCaQw0rzEIE6/CBF08RWRRSN2TUYE314TxRaJ0udYiYu/X678/oHvFnf/HpiO2mfaOiyA2PDJs/F5YSfhVlLF+IbuUXmHhEhPALn92y8dYZ7Xsml8nphFWmyHrPR/4qllt+3vheYdsQxBV/O90qUNrphBFEVkONX5jQUOf7F0pgzeTM6TMikL0E5u0Glr0INDMRyA4C12zYaU/u0IdwosA6eexQPFEfycJ7iUjI/n0vzfh7HMTWXbeO12wRWUqbPMRBs1umKLTe/5FPRFXLV5iwClEZc5p3zmqWiGIRsSHaFkVj9nMsGrPXQwqOKFYYO7ZsmvGxnems/tnH/8pSf+Pj1IhVrP3caOx7xfve8d6PurLySjcyMmRNnhFYjLBAIbNuLtNmg/fQEDqMJmur41xjrV+gUFt91H5OVSBnx9WqWYiACJyNwJzcvM62U70uAiJwegLfvG5D1NfTY8aUPNDtAd3S5KqPHTpF+PD3Tbf+MJHvcGZUy8TWJCIr5Cdvuf57k+7zL/768xHiCCd5RmjhQwsgRkib8XtHe6sdC21kYk8Jew8iK0TUEGkFBQVu5/a7EjnG8ShVYJ/OAaZTgekVgvFbOBaieGs37oqqlq20FKZPeSIgJ18BykcnrgINCxR4LQisuupjtpdQ6C6BpbuCCCwuAoncuBYXEh2NCGQfgQ9c8slo3dqrUn/83j+LMqNLSQmscMSnCK3brkubnIb6r8x985lbrhsXW5/5pyssKDRec9Vngok+fBaVSqVcZ1uLCRNEF6adRHp882Tq4H1MydKFcSuaouISE1n3bb97RveqU0XVREHFXvw+Q9TQ/pFKTSpcb9rySBQEb1j9ydsnrgA9m8AKgirz52IWV7/1e39AJyE3MNBv5x3/sOeefnJG5zP7vpmakQicnoAucl0dIpBDBMYFlnOhrqewqMhW45G2ogg7CdGF0MpsRLxtww89pUyH+Iyi+3PPv8iVlJZbjVVYGTk05FNoIXKFgEJMdbW3msgK5qqkDDMtD0KKMAgtVh/y+4P3bT/r/eo1girWUOPpwPEa9pDC9CKpf0rF9UFkhc8iJsMChamuAO1obTZZd+zgftfSVL9oU4N/+Cfvi1asWuN7ZkaRma6SEu7v7/U2F8PDbqC/1x09evSs5zWHvqKaqgikCejC1sUgAjlE4Ma7H45u/sF/2Yo2VrMhrELUp6S0zAJNrMwrKCxKrA/hrTueiKNmzm01oeULs8LNY/W5F7jKqmVubCxKp/eIOvX396XJUk8WjY1ZTZM1Re7vMzFGmyAetB1trRbdyNxuCjsH51yeFb4798Sjj0x6v/rQxy97TTlVrKvi/fuXQyF55umeyYpJVn4iEOEdxJWJtNgsduIKUF6jsP0d77vE/fA7V4TyLoue3bHu+kV3D/7IJ/82Wr3mfMOMcA2LAKhDGxjos7QwKVPOPecclos5gpdDtxdNNWECi+7LnTAfbU4EsorA29/5nij4SBH1icaICg1bT0NGcWmpRQuKSkpdYUGhu/3mtYl+x2/b8UQUBM/dt11vguhNP/Y/XEXVcnuYUrPU39vjUvn56bQbxew8RBFZiBz+Y848YEOtElYTfD6swiMqh/AiIsdPtssKw0cf2Z364McmCKpTzlCG1orwF/Or88KYiaCa7AL4/q3brd0RvSBLSsrsLekIVsfkHmbv+tCl7obvXDEu+iLn7rhlcQmsf7zi29Gqc85zQ4P95nfGoJ8mBqsFBUVWb8aihnrqz1Ip19xQm/aAk8jKqluNJpMAgURvvgnMR5sQARE4DYGQ/kJMkW4j1WI/4wbRFtEqKjYhgkDJzy90+QX5cxIlCbVaB1581iI5mYNaGwbzCNEcIlejrB60xtaDFu1BUGHZMDjQZz8Zrc0N6Qezz0amfP1WHMn6yZ9+m9/VqTGrU/Y/V6Jq4mm5/Ns3RMtXrkqnRDNXf4ZCfxYncJzBuf19H/u0F1npTGXkNt5yw6K5D3/rhs22ipSo1djoiB2mbxsU2YpXzmf10Vft9bqTxy0Km2lzIZGl299iIrBovtiL6aToWERgIoFLLvtcRME4vksMRAp1SUSFEC1EgIgKER2iFosUHe+nSByBsvHWuXmIf+lr37NITnlllaV+grDAWT69GnBsLN1HcTKBxfFwHMG4kyhWSOcVFRXb8bFd6nd+5hf/12suDtKlp4wocklFqqZyJf7Lf/0gWrZipWPlJyMIvOBfhoAgPUaa8O+++h0TWMHAlPcvFoG1bvtj0cjQoKtcvtKieYP9fZaqRlixKIBoK5YUCE6EdGd7m/XQDG72gbVE1lSuOr0nFwhIYOXCWdIclzSBSz/zT9E5511gxeIUBSOcfEuWyEQHaSofDeqzvyOuSM+QXiMNg0ihGDuJ4veJJ+Iba29Pt/shlccoLCy0tJAZjY753n0UtxOtYDQ31Lm8/DzX09Vl/8aOIjRHRmS1NnnPqOCajrhCUJL+/Nlf+FV7LXhnhfnM1BB1IS6s7U8cim74zr/5XZvSitzGhOw2FuJ4wj7XbX80Ki2rcOUVFa67q9OuO3plEmVtrKsx4UnNFX/DqoLIK0X+XLMU/odFFRJYC3kWte8kCUhgJUlT2xKBOSDw71fdZI9hBBSD/6/fjDxHRux3olo+7TZgK7UQW6TneMDZir64599cOKMjsCqrlqdXFxK1YHindu/fRWSNkZkOQkhNJrBC1Mf8scYVSHp7ROPe9r9+w17JJVE18bKgjVA4Pn5B/PI3/Awo/g9ig3M+OkJK2EfpiOYxHn34way6d9+45ZFo1epzLZLJnK2dEKndyKd9zcF/oN/VnzxuKUGilNRf8ZN/E8GkHk8tg+bgBqJNLhiBrPqSLhgF7VgEspjAd268K0KkIKawLCAyhAs4DyNzRR8eMq8pHmqkZnhg+QLxEldUxCrDlNVk3bt1c+Lf9+s3PxiNIqBiEQfGII58OjPlhocHLR00UWDxXkQWESyickFchX5+wckesZhpGbEYIhzbHz8YXR9HsTg+LMA4ORbvi8aMIcdMvR3nOSwMCFFC3oeYfXHv84mf05l8FbY8eiBatmKVr7sai2zlZ1dnu612tahVa7MJLKJWXKshJcz5J23Iv8N5Z/+L4RzPhKM+s7gIZMWXc3Eh1dGIQHIEQgqOByupNxzQw8rBIFiIBhE1GOjrs8J3xAyF4yasCgstimVNlZ1zO7fdmeh3HoHlRRytcPyKPaJMpPwyBVYoYg+F4ETaGDxYSRkx2lua7Gfo1efToK8di+Xh+5d/84WISCTmpRiuEr0i5cvg30Qi+W9oaMghYoPgGmFlZDRuC7H/5Zm3SkrqSt2yB4G10mxDEFekssdGx0xkBe+r3q5Oi7B6gdXu+nq7TGD39/XYuW9rbU7331ws5zgpvtpObhJI9Gabmwg0axHIXgIWIRodsQcXUY1Q0E3tykSBRZE1EawgTBBe1C8RBaHYmNqs3bt2JPqdDwIrmIsiCBgh4tTe6kXTmQQWrweRFaJYLY119rnJRNZiePh+4fJv2XkldIWzeVgkQPQxRABJ+fZRLD4wYGlWavAsRRhFbtD6O3qLDsQW18WRI4cTPbfT+VbseOpItHL1mrQbP9ccXmfpurvGOofA6owtLDgWxFYQ2AgshHU434vhHE+Hn967OAks2BdyceLUUYlAsgSCgCE6RGSI6BQpt0zBEh5UoVAcscLfzHNqdMRsFChyZ9XhQ/ffm+h3fv3Op6yWKKwYZI6IhCCwQh9CEw493WlvrMwIFuIPnyRGsDNAYHHMQbBlUs31h+8XLr8yWr7yHEudEXFEIJmnWdwqKKTKaOZthrJDAxbxQbR4IerLt4hsMQJjfl8oNjueOmwpwsLCYpsfc8MLi+s0rA7t7mg3gcW1EAQWNViZ5x6fLM75Qh1Hst9ebW2pE0j0ZrvUYer4RSBpAgis8opKE1dBuNiDua/XVuMxECuZDypEGH8jbUixOWnC4ZFhV15eYUadSc4xCCwK6i115X3eLQ2U+fAPXkehbU6IZAQxkfmQDVG6sHw/U2Tl+oP385dfGa1Yudoii+gpIlTIJVJqwRsreIE11p00mAgvxDPnEzd8+3tGwXumTcVC8dlw/7Pm3l5WUWkRNgb1VvxGVLW1sd7+xnnPvAYyz39TQ51ZNkhgJfkN1bYWkkCiN9uFPBDtWwQWK4HNu/daOilEhUirhChAeGhlPqiC8OJhlu6ZV1DoXnjumcS/7yzNxweLJymrxkhhBVf5kB5CGExJYMV9Dr0hpbOHLbVnmcahCyUgkrq2fnDbPVZ3hYgoLa9wPdSiRQjSTtsFgoTIlf0ejXnn89GwSrTfXiM6ZKvyMloRZc5voRg9vK8xspT0GM28fXQNoc2/MZzl2Dhe6ssY3uHdW3KQHuS811UfW9BUZ1LnWdsRAQgkfsMVVhEQgWQJbH5ob0QkygqeYy8pIlane1Cx94aaatfS5CNcfJbVh/teenFOvu/ML+yHnyHilDnXQCTMOdRchYbV4SHrhVWtiYqGumr7WGYPwYUSD0mc0Ws37IxIexKRtD6NJrTwBossfdvW0mgihJPUWF9jReKIS4rALaXW2WFWHHDlv1CvNtncFoLTtsdfjSjYLyktdYP9/XYsQVh3trek2yJNdt3ii8XKWFYULsTckzi/2oYITCQwJzdcYRYBEUiOwIZdz0RYLiA00g2FOzDnHI8EsDeiATyoGMHGgQgINgA8wA8efHVOvu8hikUak+xQiGCF3nyhvyDzypwzk5kosMyUstanwBBYi0VccTzX3L4zQnwwSOv51F+7nRs7f7aKMrLXOG5EljXEpp5paNDSvjTKRmTBlhWZmW1mMq+4hRIprCasqFpmIjt4dn3/a190H/zLv00XsIf+kyyAoOmznevaavvvdA29k/s2aUsiMH8E5uSGO3/T155EYGkQ2PjA8xHtRkLEg4LxzAcVFHhYIbAs+lProz/h51w/cIMIRCBgjMkIYjCsDEM0TCYKwxnMFIf8jehNmD//nutjmMsr6er1O8yQlVq4kpJSq5nD+wtenR3t6VQCq0ODqByibyN9DBvrTWARteJzoWg8LBrIPpG1P/LXqR/Xfzt2rY+LzH7z//uTdPTNpwZ9Kvjl55/M6XM8l9ePtp2bBCSwcvO8adZLkAANlkMdFhGM0Eg5pIqCfxQPrJrjR4wQD+z5ECY3bXnE0kMFhQXpWrGQKsy0WpgoCoMw5GcQWNThhDFfAnGuL6db7nnc0qhYZTBw3veFa6n0ebTapeFhM+UMq/B4r3mc8R/tkGIXdEQWXBHT1ORlGrGGY5mP8346bqRDibquv/476XZA4b2//n/fcarAqqtx2+68Xc+iub4Itf15J6CLet6Ra4ciMHMCN979sNVjhfQbD9fXCKy6Gnfy+GFL0cynCeXN2/ZEpaXlFnnCFiJEMcJcOerJBFZmUXsgM98CceZnZGqfvOWex4yNbz3oV9n19fWkVw52tDXba6QEAzdayYRC9okCC2d+WAa3+8lE1kIKrEDld//gXemWQPztl3/9d+wlrlksOZrra9zO7XfpOTS1y0jvyjECurBz7IRpuiLwzes2mMjygmVcYAUPqZrjhxP3u5oqdUQWlg0MhAJC6xSB1d6WfsCGbWZG3kIrGCJX8xV9m+qxzeZ9LARAV2GZQXQqXjDpMIcNqyQpcg/cgrA6U//GIFYntpkJ85xPgfXbv/+HGNFbKjPTa80LrFhjOed++ud/xdWcOOrWrb1Kz57ZXFD6bE4Q0EWeE6dJkxSB0xP4h698PcqmhxZRNmYbRGCmwAqtckLUDYPNtMCqq7GDJPrG2Pv8s4vm/oTVBmKTEYq/0R3BcDWYhWLMiWXDVASWF9jt6R5+IZqVeaXMlcj6wz95nwlG5u3TkzSpxgctsjRnOB4K9Necf2F6Sju2bFo051T3JBE4GwFd7GcjpNdFQASmTeCqdVui0D4HUYU/khcEk0ewqEkiXeQF1hG3f9/C99eb9kGf4QObdu+NSOv5rs4pNzyIMPHGrDTxDiM49J+tQTbWDQxazKBm8UGjX+HE1kJJC6w/+cBHrbm3z3L6yBT9Bhmhc4BvTO3FVmhGzuuIxkMHD+qZk+SFpW1lNQFd7Fl9ejQ5EchtAqQzOYLMlCb/zvRwIrU52N9nkaykW/lkC73ND70Y2apB7riRXyEZojzBLyyYxYYI11T6N56tQXZSAuvjn/57SwGORWMmmsIIxfr0T+zt7Y692gbTZqMU7vN+LgIK8jnmo0eP6rmTLRem5jGnBHShzylebVwERCCTwD98+esmuHDxZtScOOK237lh0d+HgsCiZyO5tRC96o0d3GFBas3YTKNBNt5jp+vf+Naf+yW3dfP6WbOlMXVI/fEzWIX09fZ6tRiNe3jxmkUpU3iedaTToV6IEeXyxyiRpfvCUiAw6y/fUoCkYxQBERCB2RBAYCGuiGIhrkJjZ79qEFPO8ajQ2RpkB+PWiQ2yg6VFsMdAYDFQtNtmKLT+8YpvR/Q/LK+o8s7svd3xSsjx+jFc2sOO6KPIsTAHopKYpnbEKdAQqQsck4quzea86LMiMJcEJLDmkq62LQIiIALOOXyw6NmID1bwrGLFHYObMH/DMDSIK/4+pf6N5nXWYEJmYnNsBJavkhpfxcevU/WcQlzRmJpP4yBfUbXc9XT73oleNEWuqKgkvUiBPYVG1IjJ+poTJiRbGn3LJkZmY2r+LZGlr8diJiCBtZjPro5NBEQgKwjg5L7m/Iu8oIo9GhAfmc2xeY0oT2ZzbP5GH0IGzbsZmY29g99D8BLDpDWkH99iEaxTxdWpMCK37Qzp2W+u3RCVVy2zwvz+vj5ftB6n+Cwt2NpkEbkg7Gj2XX/yuO2CIveB/l7X39vriGqRIsxs2p05D4msrLhENYk5ICCBNQdQtUkREAERmEjgth1PRMVxL8K8vPx0mtCKv4eH7O1JNMhmFd8VP7g9vftbrvnGKTrLv2A16+kxsQ7uG2tvj1asWmN9ECsqq6yAnUF9VfA5I3JGn0tGiFwhGonMEb2iuJ0UKKsMEViZnl4T2Uhk6fuyGAlIYC3Gs6pjEgERyDoCazfuiqqWrbR2QggsEzkZzbHp3RhW6IU6q9C7kYNhYcDZGmTXVh+14w6C5bZ7n8zUUe6Wq7/xGnF1itJykdt+1x2pG+7cbZPDXoMN0JqH3zvjxQn5BQVxo2b/CGF1YVPdSVs9yOpHUp3dXZ0mqnq6OqxBNb93xkazElhZd3lqQnNAQAJrDqBqkyIgAiIwGQF6NpaUljn69FljbEw6YwkUmmPzueBnRV/CMMLKy7Zm7/jOyGyQHZpjny4aNFFsrbv66xMiW34i7/qzT1hasHLZcos8Md+eni57L2aptPWxOadSvIdAnwAAEhRJREFUJrKiaMyE4ujocDpyhcDisxipIqwsetXf54LR7GQNqhXF0ndmsRGQwFpsZ1THIwIikNUEQmNsJpnKG78Fn6k5Nu8N9g2ImkyBRYoxrCDk51SESqbYWveDr59Sq4XAqqD2yjmXTyoTwdfdZeIKZdXR2mLiikHEilQh9gukExkcBwLK6skmaVCNyOK1iQ2qpzLvrD6xmpwITCAggaVLQgREQATmkcD3btkaVS5b4TIbY9941X+493z00zaLyZpjTxRYYTVeKDCnOfZMejdOjGrd/IP/ch/99D/aar/SsvJ042l6KNLCJ+VSJrg62lpMXPEP6sfoo0jUKjSqPp3A4jjwxwqO/pkiSwJrHi9C7WpeCEhgzQtm7UQEREAExgkEkUXBuBWhM+JUIT/+4D0ftj91ZdQsBfd7HO9Zree71fgPEbl65qnHZ3U/R2wholauWuNKyytMQBUWFrvBAVYQ+ihWKOgiaobICsX5IfpGsXtI/2VGsPg876V3YhBX/FQUS9+KxUxgVl/IxQxGxyYCIiACc02AxtibbvpBejdBwPzeOz9gKbkgsIK4evGZxzK0mHdRpzl2Uo2xN+x6JsLvioGIon8i4skc6GPLCP7OGBoaL1oPaUH7++CAvY7Qojie0dPV5bq7EFe+b2EQVxMbVCuKNddXnLY/nwQksOaTtvYlAiIgAhkE/uCd781om+xfeOnZx93f/9tVaSHCL0Fg/dKv/ba77ltfPYXhts23J3Yfpz5sxeo1Zr+Qn19g+0FcUUvFwAKCSFYQWEFIkfbLjFydTmB5ceVFFn5eElj6OixmAol9MRczJB2bCIiACMwFgbfHAstvO3IvPfuE++sv/dcp4ipTYP3a7/zhqQIrDnlN1Z39bMcQBBYrBxlEq4IxaljZ6MVRk72euRowpAmbG+rSf8+MYBWXlFhakQbVTBuBRXF85nYVwTrbGdLruURAAiuXzpbmKgIisGgIjIurcauqrZvGmzN/8rNfiiqrlpn/1dVXXpG+V9/58IvRdVdefgoHBNY73/vnEVYPIYWHmzq+Wg/et33K9/mNDzwf4XdVUuYFFuIqc3uIqMyeghTWM4K4wgOLEewYsGlghEgVAssEWiyyaKMjgbVoLmkdyAQCU/7iiZwIiIAIiEAyBLy4OrWNzUvPPTEli4U7H34puu7K8TRhEENsjiJ1CsejsVH7iRhCaCGU+P25Z5466z1/5zPHbGKYiTIQWGwjjGB+GsxQTTDFEa2pCqyQ8kRgse0g0BTBSub60layg8BZv2zZMU3NQgREQAQWD4G3v/M9r+nDvHXzePTqbEeKyNqxeZ2rWr7SDD0Ra0G0IICoicIygd6BrN7jRk8LG8TSvpdfOuN9/+4f7Y9KSktNlOE4j4FpWO0XhBBiLQisiQ2qiUhNFsEqKCxybc0Ndmh4ZzGCf5cE1tnOuF7PRQISWLl41jRnERCBnCVg4uqUBjbOTTV6FQ76H77yjWjZilXmPUUdVLBQQFwhpFh92N/fa42jeS2IJIrU+e/w4UOnvfcjsErjFGEQWEwXcRaEUPjJvicKLOZ4ugbVvBZEVlNDnR0OXl5sT9GrnL2kNfHTEJDA0qUhAiIgAvNI4O1/HEev4n1OV1z93b/8p630C+12iBgN9PXa1lrjNjrB7b2hrtr/vckbgTJobYOR6OkEzS33PB7RJodaLMRYHg2dI+qsvB8Wnw0Ci3+b31V/3ykF72cUWC2+1U9Tfa39rKs+ZgJQAmseL0Ltal4ISGDNC2btRAREQAScyxRXIUc4XZuFH9x2T0TqLzSMRszwH9sL0aH62morcB/o73Ws6qONDfVZE8fpRM2tO56IKiqXWWPqMEIrHP490ZKBv2XWZIU6rVDUnin+MEoNAsva/NRVm5CTwNI3ZLERkMBabGdUxyMCIrCgBN71/g9bCpDIjrWTifv20WaGkVl89fJzT05LWPz7VTdFy1eudlgehLqo7o52l5dfYIXm7I/IEIXjRLVoYUM9FnNprK+ZssDijVv2HIho4EwkK9R5pVJ5JtzCYNVi+PdkAosVkOEhE6JrCKwoilxj7UnbTG310WkxWNCTq52LwDQISGBNA5beKgIiIAKnI/DO9/15hIiiBop0HKm40VHScaMWoWHk5eW5sorK9CamG736/q3bIxoxYwSKoMEMFONONByWCeyHSNPg4IBrbWqwqBVWCcyHVGIH3lOxEzuTOFPUiChWqMVCWPkR+c/HNWQIrDDYPvsP0Sv+jsBi8KAJAqupwacGEVikBqfaoFpXngjkGgEJrFw7Y5qvCIhAVhH4yCf/NqInIEKK1oBEdPr7elxnR5v97m0OiPqwKi/PxA51TDPpHbhu26NRcWmpGx4ctFY6iBpW+2HaycD2IAgshA4O7ESyEGOYfvpGy+0mbMI4k8i6eeueqKKqyo2O+PY4qbzxR4Zv7OyVVqaXVXBqN4EV2zeEmjD+hsCy1GBttcRVVl3JmkzSBCSwkiaq7YmACCwZAp/5pysi3xS5yI4ZEYMXFAIr2BVgk9Df2+NGLZKFCBuz9+Iz9exTT0zrHrzxweejaAw9N2bSxrYbi6W25kazZmB/lhKsO5kWWJmNloMYm4rA4j2ILEJQpaXlti+EHcMLLD96e3z7HMbpBBai0gRWnKqsOX5kRiJzyVxcOtCcJzCtL3fOH60OQAREQAQSIvCvX78mQuiwmg9BlV45195qe7BWMKOjVgfF6GxrtUgWAoW/2wq9vDx3YP++Kd+HEVihRyCRMLaDqPM1UqwWbEgLrNBsOTRa5nXqtdom9ACcSnF5SE0WFRWn6SGwgtg6RWC1t9l7gi8Xv48XttdYVI/o1UwieAmdOm1GBOaFwJS/2PMyG+1EBERABHKEwH9dfVs0NDTg6NtHtIrITUFBgQkL0nbNDbUmgBAfpO1YzUf1u1+NF5nQQCydyZNqIorNu/dGRL4oEmcEHyr2H4rNh4cHLYpGpAjxVVpWYa1qQh9ABFZmD8CpCCz2hcgqK6+w/Y7XZI1HrxBb+G+FkSmw6mtP2J+b6mosRbpz+1169uTIda5pzpyALvKZs9MnRUAEliiBr1+7PkJY4QdVWFRsZp7YJnS0+1VzOJWTlsMfisLynu4uE1pEmIhahXQZQgyxNFWRs2n33ggRxxiOV/P1xek5xFxmyxrc1DN7ASKwMlvUhLqpqe47nOqr1m2JOOYwQgE//w49B/k97CtEr2qPH5GwWqLfl6V62BJYS/XM67hFQARmTAAvKoTFWFxP1d/ba0vlOttaTDwhdhprq93wyLC1jWE1H3VRRLGCh1Tmzqcqcm7d8XhUUlpuqwjNlX10xGqxEHgmumJnd34nZUmhPYN0ZWabGlJ0s21P883rNlgYLTOaFQRWZvQKsblu7Xf1rJnx1aYP5ioBXfS5euY0bxEQgQUjgMAiVVdQUGiCiRtpd3enrY5DXBC9GhkasqhVWMmHjYK3SsC6ILY7iI9gqgKLt9+24wlbSYiySrEqcXjI9jvRUX1SgZVKmU8W6UPqwY4cPpzoM+Afvvz1CGuGq6+8ItHtLtiJ1o5FYBYE9CWYBTx9VAREYOkR+O5Nd0fllVVW4D1CGrDPt5AxW4aRYccqv7bWJlvhZ6InwyoBMUaUZ6JVAp+fqsgKAotUI6VYiCtGKDQPhp/YNAQfKlYYMkjXNdR4ewS1p1l6166OeH4JSGDNL2/tTQREIMcJfOemu+I2Mggs72qOuMFktL2t2QQWQgtxNXElX7AwIGWXWa80HYHFezfseiYqKqYOKpU2MQ2mn2EfkwksPKgw+JR7eo5fhJp+ThCQwMqJ06RJioAIZAsBIli0qwnDm4j6OqhQvE46cKLA4j3YObS3NJlVQuZKvukKLN6/8YHnfQ1UbP4ZjD/DikZem2j0Gcw95Z6eLVeT5rGYCUhgLeazq2MTARGYEwLrtu2JCgqLzI6BKBXpOkZne5vDJoGBVcJkK/kQWCgjXNczHdCnmiLMPCDmwYq+4EkV0oTBLiFzJZ/VXQ0Pu5PHD7u9zz+re/+cXBnaqAiME9CXTFeDCIiACEyTwPqdT8Ur6PwtlGLzzJV8rJxjTBRYIS3I60ms5GMfN979cETvwZIS/Lj8asKJq/movcKDatudt+ueP81zrbeLwEwJ6Ms2U3L6nAiIwJIlsG77oxErCHE2D1YJFJsH489gxXA6q4Smhrr0Sj7sFmYSvZoIH9uEYJmQKbBkk7BkL1Md+AITkMBa4BOg3YuACOQmgc0P7T3FBwpfKequLHLV22M+U5kCK4geiybVjzc81mq+3Dz/mrUInI2ABNbZCOl1ERABEZiEACv5sGrAwT24mbOSjzqnM1klhJV8bFKr+XRpicDiJSCBtXjPrY5MBERgjgmwkq+gsMCc26lcD1YJZ1rJh8Cqqz5mM9Nqvjk+Qdq8CCwgAQmsBYSvXYuACOQ+AUQWaT6iWazmGy80b7eDy7RKwMaB1XzBLiGJ2qvcJ6gjEIHFSUACa3GeVx2VCIjAPBJgJZ9v/jyQjmJNZpWAZxar+WSVMI8nR7sSgQUiIIG1QOC1WxEQgcVF4Kp1W8yTCmuG4pLSSa0Sao8fcTu336X77uI69ToaEZiUgL7oujBEQAREIGECl3/r+qi7K6QI1fw4YbzanAjkBAEJrJw4TZqkCIiACIiACIhALhGQwMqls6W5ioAIiIAIiIAI5AQBCaycOE2apAiIgAiIgAiIQC4RkMDKpbOluYqACIiACIiACOQEAQmsnDhNmqQIiIAIiIAIiEAuEZDAyqWzpbmKgAiIgAiIgAjkBAEJrJw4TZqkCIiACIiACIhALhGQwMqls6W5ioAIiIAIiIAI5AQBCaycOE2apAiIgAiIgAiIQC4RkMDKpbOluYqACIiACIiACOQEAQmsnDhNmqQIiIAIiIAIiEAuEZDAyqWzpbmKgAiIgAiIgAjkBAEJrJw4TZqkCIiACIiACIhALhGQwMqls6W5ioAIiIAIiIAI5AQBCaycOE2apAiIgAiIgAiIQC4RkMDKpbOluYqACIiACIiACOQEAQmsnDhNmqQIiIAIiIAIiEAuEZDAyqWzpbmKgAiIgAiIgAjkBAEJrJw4TZqkCIiACIiACIhALhGQwPr/261jEgAAAIZh/l1XRyEOSvbstJZWAgQIECBAYCHgYC1mEkmAAAECBAicBBys01paCRAgQIAAgYWAg7WYSSQBAgQIECBwEnCwTmtpJUCAAAECBBYCDtZiJpEECBAgQIDAScDBOq2llQABAgQIEFgIOFiLmUQSIECAAAECJwEH67SWVgIECBAgQGAh4GAtZhJJgAABAgQInAQcrNNaWgkQIECAAIGFgIO1mEkkAQIECBAgcBJwsE5raSVAgAABAgQWAg7WYiaRBAgQIECAwEnAwTqtpZUAAQIECBBYCDhYi5lEEiBAgAABAicBB+u0llYCBAgQIEBgIeBgLWYSSYAAAQIECJwEHKzTWloJECBAgACBhYCDtZhJJAECBAgQIHAScLBOa2klQIAAAQIEFgIO1mImkQQIECBAgMBJwME6raWVAAECBAgQWAg4WIuZRBIgQIAAAQInAQfrtJZWAgQIECBAYCHgYC1mEkmAAAECBAicBBys01paCRAgQIAAgYWAg7WYSSQBAgQIECBwEnCwTmtpJUCAAAECBBYCDtZiJpEECBAgQIDAScDBOq2llQABAgQIEFgIOFiLmUQSIECAAAECJwEH67SWVgIECBAgQGAh4GAtZhJJgAABAgQInAQcrNNaWgkQIECAAIGFgIO1mEkkAQIECBAgcBJwsE5raSVAgAABAgQWAg7WYiaRBAgQIECAwEnAwTqtpZUAAQIECBBYCDhYi5lEEiBAgAABAicBB+u0llYCBAgQIEBgIeBgLWYSSYAAAQIECJwEHKzTWloJECBAgACBhYCDtZhJJAECBAgQIHAScLBOa2klQIAAAQIEFgIO1mImkQQIECBAgMBJwME6raWVAAECBAgQWAg4WIuZRBIgQIAAAQInAQfrtJZWAgQIECBAYCHgYC1mEkmAAAECBAicBBys01paCRAgQIAAgYWAg7WYSSQBAgQIECBwEnCwTmtpJUCAAAECBBYCDtZiJpEECBAgQIDAScDBOq2llQABAgQIEFgIOFiLmUQSIECAAAECJwEH67SWVgIECBAgQGAhELcr34rWUD1J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1033" name="AutoShape 9" descr="Glucides&#10;Oses&#10;Aldoses Cétoses&#10;Osides&#10;Holosides Hétérosides&#10;Oligoholosides Ployholosides&#10;CLASSIFICATION DES OSES&#1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212725" y="-635"/>
            <a:ext cx="8808085" cy="4092575"/>
          </a:xfrm>
          <a:prstGeom prst="rect">
            <a:avLst/>
          </a:prstGeom>
        </p:spPr>
        <p:txBody>
          <a:bodyPr wrap="square">
            <a:spAutoFit/>
          </a:bodyPr>
          <a:lstStyle/>
          <a:p>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Définition:</a:t>
            </a:r>
            <a:r>
              <a:rPr lang="fr-FR" sz="2400" b="1" dirty="0">
                <a:solidFill>
                  <a:srgbClr val="0070C0"/>
                </a:solidFill>
              </a:rPr>
              <a:t> </a:t>
            </a:r>
            <a:endParaRPr lang="fr-FR" sz="2400" b="1" dirty="0" smtClean="0">
              <a:solidFill>
                <a:srgbClr val="0070C0"/>
              </a:solidFill>
            </a:endParaRPr>
          </a:p>
          <a:p>
            <a:endParaRPr lang="fr-FR" sz="1200" b="1" dirty="0">
              <a:solidFill>
                <a:srgbClr val="92D050"/>
              </a:solidFill>
            </a:endParaRPr>
          </a:p>
          <a:p>
            <a:pPr>
              <a:lnSpc>
                <a:spcPct val="100000"/>
              </a:lnSpc>
              <a:spcBef>
                <a:spcPts val="0"/>
              </a:spcBef>
              <a:spcAft>
                <a:spcPts val="0"/>
              </a:spcAft>
            </a:pPr>
            <a:r>
              <a:rPr lang="fr-FR" sz="2000" dirty="0" smtClean="0">
                <a:solidFill>
                  <a:schemeClr val="bg1"/>
                </a:solidFill>
              </a:rPr>
              <a:t>La </a:t>
            </a:r>
            <a:r>
              <a:rPr lang="fr-FR" sz="2000" dirty="0">
                <a:solidFill>
                  <a:schemeClr val="bg1"/>
                </a:solidFill>
              </a:rPr>
              <a:t>glycogénolyse est une transformation biochimique du </a:t>
            </a:r>
            <a:r>
              <a:rPr lang="fr-FR" sz="2000" b="1" dirty="0">
                <a:solidFill>
                  <a:schemeClr val="bg1"/>
                </a:solidFill>
              </a:rPr>
              <a:t>glycogène en glucose, </a:t>
            </a:r>
            <a:r>
              <a:rPr lang="fr-FR" sz="2000" dirty="0">
                <a:solidFill>
                  <a:schemeClr val="bg1"/>
                </a:solidFill>
              </a:rPr>
              <a:t>elle a lieu dans le</a:t>
            </a:r>
            <a:r>
              <a:rPr lang="fr-FR" sz="2000" b="1" dirty="0">
                <a:solidFill>
                  <a:schemeClr val="bg1"/>
                </a:solidFill>
              </a:rPr>
              <a:t> foie </a:t>
            </a:r>
            <a:r>
              <a:rPr lang="fr-FR" sz="2000" dirty="0">
                <a:solidFill>
                  <a:schemeClr val="bg1"/>
                </a:solidFill>
              </a:rPr>
              <a:t>et le</a:t>
            </a:r>
            <a:r>
              <a:rPr lang="fr-FR" sz="2000" b="1" dirty="0">
                <a:solidFill>
                  <a:schemeClr val="bg1"/>
                </a:solidFill>
              </a:rPr>
              <a:t> muscle </a:t>
            </a:r>
            <a:r>
              <a:rPr lang="fr-FR" sz="2000" dirty="0">
                <a:solidFill>
                  <a:schemeClr val="bg1"/>
                </a:solidFill>
              </a:rPr>
              <a:t>en réponse à des signaux neuronaux et hormonaux</a:t>
            </a:r>
            <a:r>
              <a:rPr lang="fr-FR" sz="2000" dirty="0" smtClean="0">
                <a:solidFill>
                  <a:schemeClr val="bg1"/>
                </a:solidFill>
              </a:rPr>
              <a:t>.</a:t>
            </a:r>
            <a:endParaRPr lang="fr-FR" sz="2000" dirty="0">
              <a:solidFill>
                <a:schemeClr val="bg1"/>
              </a:solidFill>
            </a:endParaRPr>
          </a:p>
          <a:p>
            <a:pPr>
              <a:lnSpc>
                <a:spcPct val="150000"/>
              </a:lnSpc>
              <a:buFont typeface="Wingdings" panose="05000000000000000000" pitchFamily="2" charset="2"/>
              <a:buChar char="Ø"/>
            </a:pPr>
            <a:r>
              <a:rPr lang="fr-FR" sz="2000" b="1" dirty="0" smtClean="0">
                <a:solidFill>
                  <a:schemeClr val="bg1"/>
                </a:solidFill>
              </a:rPr>
              <a:t> Dans </a:t>
            </a:r>
            <a:r>
              <a:rPr lang="fr-FR" sz="2000" b="1" dirty="0">
                <a:solidFill>
                  <a:schemeClr val="bg1"/>
                </a:solidFill>
              </a:rPr>
              <a:t>les cellules hépatiques,</a:t>
            </a:r>
            <a:r>
              <a:rPr lang="fr-FR" sz="2000" dirty="0">
                <a:solidFill>
                  <a:schemeClr val="bg1"/>
                </a:solidFill>
              </a:rPr>
              <a:t> le but principal de la glycogénolyse est la </a:t>
            </a:r>
            <a:r>
              <a:rPr lang="fr-FR" sz="2000" b="1" dirty="0">
                <a:solidFill>
                  <a:schemeClr val="bg1"/>
                </a:solidFill>
              </a:rPr>
              <a:t>libération du glucose dans la circulation sanguine</a:t>
            </a:r>
            <a:r>
              <a:rPr lang="fr-FR" sz="2000" dirty="0">
                <a:solidFill>
                  <a:schemeClr val="bg1"/>
                </a:solidFill>
              </a:rPr>
              <a:t> pour l'utilisation par d'autres types </a:t>
            </a:r>
            <a:r>
              <a:rPr lang="fr-FR" sz="2000" dirty="0" smtClean="0">
                <a:solidFill>
                  <a:schemeClr val="bg1"/>
                </a:solidFill>
              </a:rPr>
              <a:t>cellulaires.</a:t>
            </a:r>
            <a:endParaRPr lang="fr-FR" sz="2000" dirty="0" smtClean="0">
              <a:solidFill>
                <a:schemeClr val="bg1"/>
              </a:solidFill>
            </a:endParaRPr>
          </a:p>
          <a:p>
            <a:pPr>
              <a:lnSpc>
                <a:spcPct val="150000"/>
              </a:lnSpc>
              <a:buFont typeface="Wingdings" panose="05000000000000000000" pitchFamily="2" charset="2"/>
              <a:buChar char="Ø"/>
            </a:pPr>
            <a:r>
              <a:rPr lang="fr-FR" sz="2000" b="1" dirty="0" smtClean="0">
                <a:solidFill>
                  <a:schemeClr val="bg1"/>
                </a:solidFill>
              </a:rPr>
              <a:t> Dans </a:t>
            </a:r>
            <a:r>
              <a:rPr lang="fr-FR" sz="2000" b="1" dirty="0">
                <a:solidFill>
                  <a:schemeClr val="bg1"/>
                </a:solidFill>
              </a:rPr>
              <a:t>les cellules musculaires</a:t>
            </a:r>
            <a:r>
              <a:rPr lang="fr-FR" sz="2000" dirty="0">
                <a:solidFill>
                  <a:schemeClr val="bg1"/>
                </a:solidFill>
              </a:rPr>
              <a:t>, la glycogénolyse fournie une </a:t>
            </a:r>
            <a:r>
              <a:rPr lang="fr-FR" sz="2000" b="1" dirty="0">
                <a:solidFill>
                  <a:schemeClr val="bg1"/>
                </a:solidFill>
              </a:rPr>
              <a:t>source immédiate de glucose-6-phosphate </a:t>
            </a:r>
            <a:r>
              <a:rPr lang="fr-FR" sz="2000" dirty="0">
                <a:solidFill>
                  <a:schemeClr val="bg1"/>
                </a:solidFill>
              </a:rPr>
              <a:t>pour la glycolyse et fournie ainsi l'</a:t>
            </a:r>
            <a:r>
              <a:rPr lang="fr-FR" sz="2000" dirty="0" err="1">
                <a:solidFill>
                  <a:schemeClr val="bg1"/>
                </a:solidFill>
              </a:rPr>
              <a:t>énérgie</a:t>
            </a:r>
            <a:r>
              <a:rPr lang="fr-FR" sz="2000" dirty="0">
                <a:solidFill>
                  <a:schemeClr val="bg1"/>
                </a:solidFill>
              </a:rPr>
              <a:t> nécessaire à la contraction musculaire.</a:t>
            </a:r>
            <a:endParaRPr lang="fr-FR" sz="2000" dirty="0">
              <a:solidFill>
                <a:schemeClr val="bg1"/>
              </a:solidFill>
            </a:endParaRPr>
          </a:p>
        </p:txBody>
      </p:sp>
      <p:pic>
        <p:nvPicPr>
          <p:cNvPr id="25601" name="Picture 1"/>
          <p:cNvPicPr>
            <a:picLocks noChangeAspect="1" noChangeArrowheads="1"/>
          </p:cNvPicPr>
          <p:nvPr/>
        </p:nvPicPr>
        <p:blipFill>
          <a:blip r:embed="rId3"/>
          <a:srcRect/>
          <a:stretch>
            <a:fillRect/>
          </a:stretch>
        </p:blipFill>
        <p:spPr bwMode="auto">
          <a:xfrm>
            <a:off x="-51435" y="4286250"/>
            <a:ext cx="9235440" cy="27146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80645" y="0"/>
          <a:ext cx="9239885" cy="6858635"/>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80645" y="0"/>
                        <a:ext cx="9239885" cy="6858635"/>
                      </a:xfrm>
                      <a:prstGeom prst="rect">
                        <a:avLst/>
                      </a:prstGeom>
                    </p:spPr>
                  </p:pic>
                </p:oleObj>
              </mc:Fallback>
            </mc:AlternateContent>
          </a:graphicData>
        </a:graphic>
      </p:graphicFrame>
      <p:sp>
        <p:nvSpPr>
          <p:cNvPr id="4" name="Rectangle 3"/>
          <p:cNvSpPr/>
          <p:nvPr/>
        </p:nvSpPr>
        <p:spPr>
          <a:xfrm>
            <a:off x="800392" y="-27011"/>
            <a:ext cx="7503795" cy="521970"/>
          </a:xfrm>
          <a:prstGeom prst="rect">
            <a:avLst/>
          </a:prstGeom>
        </p:spPr>
        <p:txBody>
          <a:bodyPr wrap="none">
            <a:spAutoFit/>
          </a:bodyPr>
          <a:lstStyle/>
          <a:p>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LES DIFFERENTES ETAPES DE LA GLYCOGÉNOLYSE</a:t>
            </a:r>
            <a:r>
              <a:rPr lang="fr-FR" sz="2800" b="1" dirty="0" smtClean="0">
                <a:ea typeface="Calibri" panose="020F0502020204030204" charset="0"/>
                <a:cs typeface="Times New Roman" panose="02020603050405020304" pitchFamily="18" charset="0"/>
              </a:rPr>
              <a:t> </a:t>
            </a:r>
            <a:endParaRPr lang="fr-FR" sz="2800" b="1" dirty="0">
              <a:ea typeface="Calibri" panose="020F0502020204030204" charset="0"/>
              <a:cs typeface="Times New Roman" panose="02020603050405020304" pitchFamily="18" charset="0"/>
            </a:endParaRPr>
          </a:p>
        </p:txBody>
      </p:sp>
      <p:pic>
        <p:nvPicPr>
          <p:cNvPr id="24581" name="Picture 5" descr="https://player.slideplayer.fr/79/13244789/slides/slide_2.jpg"/>
          <p:cNvPicPr>
            <a:picLocks noChangeAspect="1" noChangeArrowheads="1"/>
          </p:cNvPicPr>
          <p:nvPr/>
        </p:nvPicPr>
        <p:blipFill>
          <a:blip r:embed="rId3"/>
          <a:srcRect/>
          <a:stretch>
            <a:fillRect/>
          </a:stretch>
        </p:blipFill>
        <p:spPr bwMode="auto">
          <a:xfrm>
            <a:off x="-80010" y="499745"/>
            <a:ext cx="9276715" cy="63582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ircle(in)">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graphicFrame>
        <p:nvGraphicFramePr>
          <p:cNvPr id="2" name="Objet 1"/>
          <p:cNvGraphicFramePr/>
          <p:nvPr/>
        </p:nvGraphicFramePr>
        <p:xfrm>
          <a:off x="-74930" y="554990"/>
          <a:ext cx="9234805" cy="5783580"/>
        </p:xfrm>
        <a:graphic>
          <a:graphicData uri="http://schemas.openxmlformats.org/presentationml/2006/ole">
            <mc:AlternateContent xmlns:mc="http://schemas.openxmlformats.org/markup-compatibility/2006">
              <mc:Choice xmlns:v="urn:schemas-microsoft-com:vml" Requires="v">
                <p:oleObj spid="_x0000_s5" name="" r:id="rId3" imgW="8543925" imgH="5743575" progId="Paint.Picture">
                  <p:embed/>
                </p:oleObj>
              </mc:Choice>
              <mc:Fallback>
                <p:oleObj name="" r:id="rId3" imgW="8543925" imgH="5743575" progId="Paint.Picture">
                  <p:embed/>
                  <p:pic>
                    <p:nvPicPr>
                      <p:cNvPr id="0" name="Image 4"/>
                      <p:cNvPicPr/>
                      <p:nvPr/>
                    </p:nvPicPr>
                    <p:blipFill>
                      <a:blip r:embed="rId4"/>
                      <a:stretch>
                        <a:fillRect/>
                      </a:stretch>
                    </p:blipFill>
                    <p:spPr>
                      <a:xfrm>
                        <a:off x="-74930" y="554990"/>
                        <a:ext cx="9234805" cy="5783580"/>
                      </a:xfrm>
                      <a:prstGeom prst="rect">
                        <a:avLst/>
                      </a:prstGeom>
                    </p:spPr>
                  </p:pic>
                </p:oleObj>
              </mc:Fallback>
            </mc:AlternateContent>
          </a:graphicData>
        </a:graphic>
      </p:graphicFrame>
      <p:sp>
        <p:nvSpPr>
          <p:cNvPr id="6" name="Zone de texte 5"/>
          <p:cNvSpPr txBox="1"/>
          <p:nvPr/>
        </p:nvSpPr>
        <p:spPr>
          <a:xfrm>
            <a:off x="830580" y="-26670"/>
            <a:ext cx="6991985" cy="645160"/>
          </a:xfrm>
          <a:prstGeom prst="rect">
            <a:avLst/>
          </a:prstGeom>
          <a:noFill/>
        </p:spPr>
        <p:txBody>
          <a:bodyPr wrap="square" rtlCol="0">
            <a:spAutoFit/>
          </a:bodyPr>
          <a:p>
            <a:pPr algn="l">
              <a:buClrTx/>
              <a:buSzTx/>
              <a:buFontTx/>
            </a:pP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Régulation de la Glycogénolyse</a:t>
            </a:r>
            <a:endPar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graphicFrame>
        <p:nvGraphicFramePr>
          <p:cNvPr id="7" name="Objet 6"/>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8"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graphicFrame>
        <p:nvGraphicFramePr>
          <p:cNvPr id="2" name="Objet 1"/>
          <p:cNvGraphicFramePr/>
          <p:nvPr/>
        </p:nvGraphicFramePr>
        <p:xfrm>
          <a:off x="-54610" y="711200"/>
          <a:ext cx="9255760" cy="5521960"/>
        </p:xfrm>
        <a:graphic>
          <a:graphicData uri="http://schemas.openxmlformats.org/presentationml/2006/ole">
            <mc:AlternateContent xmlns:mc="http://schemas.openxmlformats.org/markup-compatibility/2006">
              <mc:Choice xmlns:v="urn:schemas-microsoft-com:vml" Requires="v">
                <p:oleObj spid="_x0000_s3" name="" r:id="rId3" imgW="9058275" imgH="5019675" progId="Paint.Picture">
                  <p:embed/>
                </p:oleObj>
              </mc:Choice>
              <mc:Fallback>
                <p:oleObj name="" r:id="rId3" imgW="9058275" imgH="5019675" progId="Paint.Picture">
                  <p:embed/>
                  <p:pic>
                    <p:nvPicPr>
                      <p:cNvPr id="0" name="Image 2"/>
                      <p:cNvPicPr/>
                      <p:nvPr/>
                    </p:nvPicPr>
                    <p:blipFill>
                      <a:blip r:embed="rId4"/>
                      <a:stretch>
                        <a:fillRect/>
                      </a:stretch>
                    </p:blipFill>
                    <p:spPr>
                      <a:xfrm>
                        <a:off x="-54610" y="711200"/>
                        <a:ext cx="9255760" cy="5521960"/>
                      </a:xfrm>
                      <a:prstGeom prst="rect">
                        <a:avLst/>
                      </a:prstGeom>
                    </p:spPr>
                  </p:pic>
                </p:oleObj>
              </mc:Fallback>
            </mc:AlternateContent>
          </a:graphicData>
        </a:graphic>
      </p:graphicFrame>
      <p:sp>
        <p:nvSpPr>
          <p:cNvPr id="6" name="Zone de texte 5"/>
          <p:cNvSpPr txBox="1"/>
          <p:nvPr/>
        </p:nvSpPr>
        <p:spPr>
          <a:xfrm>
            <a:off x="1189355" y="-26670"/>
            <a:ext cx="6991985" cy="645160"/>
          </a:xfrm>
          <a:prstGeom prst="rect">
            <a:avLst/>
          </a:prstGeom>
          <a:noFill/>
        </p:spPr>
        <p:txBody>
          <a:bodyPr wrap="square" rtlCol="0">
            <a:spAutoFit/>
          </a:bodyPr>
          <a:p>
            <a:pPr algn="l">
              <a:buClrTx/>
              <a:buSzTx/>
              <a:buFontTx/>
            </a:pP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Régulation de la Glycogénolyse</a:t>
            </a:r>
            <a:endPar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285720" y="1547891"/>
            <a:ext cx="8286808" cy="4584700"/>
          </a:xfrm>
          <a:prstGeom prst="rect">
            <a:avLst/>
          </a:prstGeom>
        </p:spPr>
        <p:txBody>
          <a:bodyPr wrap="square">
            <a:spAutoFit/>
          </a:bodyPr>
          <a:lstStyle/>
          <a:p>
            <a:r>
              <a:rPr lang="fr-FR" sz="2400" b="1" dirty="0" smtClean="0">
                <a:solidFill>
                  <a:schemeClr val="bg1"/>
                </a:solidFill>
              </a:rPr>
              <a:t>La voie des pentoses phosphate ou voie des Dickens –</a:t>
            </a:r>
            <a:r>
              <a:rPr lang="fr-FR" sz="2400" b="1" dirty="0" err="1" smtClean="0">
                <a:solidFill>
                  <a:schemeClr val="bg1"/>
                </a:solidFill>
              </a:rPr>
              <a:t>Horecker</a:t>
            </a:r>
            <a:r>
              <a:rPr lang="fr-FR" sz="2400" b="1" dirty="0" smtClean="0">
                <a:solidFill>
                  <a:schemeClr val="bg1"/>
                </a:solidFill>
              </a:rPr>
              <a:t> n’a pas pour but de produire l’énergie mais :</a:t>
            </a:r>
            <a:endParaRPr lang="fr-FR" sz="2400" b="1" dirty="0" smtClean="0">
              <a:solidFill>
                <a:schemeClr val="bg1"/>
              </a:solidFill>
            </a:endParaRPr>
          </a:p>
          <a:p>
            <a:r>
              <a:rPr lang="fr-FR" sz="2400" dirty="0" smtClean="0">
                <a:solidFill>
                  <a:schemeClr val="bg1"/>
                </a:solidFill>
              </a:rPr>
              <a:t> ▪ D’être une source de NADPH , H+ , coenzyme réduit nécessaire à : </a:t>
            </a:r>
            <a:endParaRPr lang="fr-FR" sz="2400" dirty="0" smtClean="0">
              <a:solidFill>
                <a:schemeClr val="bg1"/>
              </a:solidFill>
            </a:endParaRPr>
          </a:p>
          <a:p>
            <a:r>
              <a:rPr lang="fr-FR" sz="2400" dirty="0" smtClean="0">
                <a:solidFill>
                  <a:schemeClr val="bg1"/>
                </a:solidFill>
              </a:rPr>
              <a:t>	-Des réactions de synthèses réductrices (synthèse des acides gras, du cholestérol et des hormones stéroïdes.) </a:t>
            </a:r>
            <a:endParaRPr lang="fr-FR" sz="2400" dirty="0" smtClean="0">
              <a:solidFill>
                <a:schemeClr val="bg1"/>
              </a:solidFill>
            </a:endParaRPr>
          </a:p>
          <a:p>
            <a:r>
              <a:rPr lang="fr-FR" sz="2400" dirty="0" smtClean="0">
                <a:solidFill>
                  <a:schemeClr val="bg1"/>
                </a:solidFill>
              </a:rPr>
              <a:t>	-Des réactions de réduction particulières : réactions de réduction du glutathion.</a:t>
            </a:r>
            <a:endParaRPr lang="fr-FR" sz="2400" dirty="0" smtClean="0">
              <a:solidFill>
                <a:schemeClr val="bg1"/>
              </a:solidFill>
            </a:endParaRPr>
          </a:p>
          <a:p>
            <a:r>
              <a:rPr lang="fr-FR" sz="2400" dirty="0" smtClean="0">
                <a:solidFill>
                  <a:schemeClr val="bg1"/>
                </a:solidFill>
              </a:rPr>
              <a:t> ▪ Et précurseur du ribose-5-phosphate indispensable à la synthèse des nucléotides puriques et pyrimidiques. </a:t>
            </a:r>
            <a:endParaRPr lang="fr-FR" sz="2400" dirty="0" smtClean="0">
              <a:solidFill>
                <a:schemeClr val="bg1"/>
              </a:solidFill>
            </a:endParaRPr>
          </a:p>
          <a:p>
            <a:endParaRPr lang="fr-FR" sz="2400" dirty="0"/>
          </a:p>
          <a:p>
            <a:r>
              <a:rPr lang="fr-FR" sz="2400" dirty="0" smtClean="0"/>
              <a:t> </a:t>
            </a: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NB:</a:t>
            </a:r>
            <a:r>
              <a:rPr lang="fr-FR" sz="2400" b="1" dirty="0" smtClean="0">
                <a:solidFill>
                  <a:schemeClr val="bg1"/>
                </a:solidFill>
              </a:rPr>
              <a:t> </a:t>
            </a:r>
            <a:r>
              <a:rPr lang="fr-FR" sz="2400" dirty="0" smtClean="0">
                <a:solidFill>
                  <a:schemeClr val="bg1"/>
                </a:solidFill>
              </a:rPr>
              <a:t>toutes les enzymes de cette voie sont </a:t>
            </a:r>
            <a:r>
              <a:rPr lang="fr-FR" sz="2400" dirty="0" err="1" smtClean="0">
                <a:solidFill>
                  <a:schemeClr val="bg1"/>
                </a:solidFill>
              </a:rPr>
              <a:t>cytosoliques</a:t>
            </a:r>
            <a:endParaRPr lang="fr-FR" sz="2400" dirty="0" err="1" smtClean="0">
              <a:solidFill>
                <a:schemeClr val="bg1"/>
              </a:solidFill>
            </a:endParaRPr>
          </a:p>
        </p:txBody>
      </p:sp>
      <p:sp>
        <p:nvSpPr>
          <p:cNvPr id="3" name="Rectangle 2"/>
          <p:cNvSpPr/>
          <p:nvPr/>
        </p:nvSpPr>
        <p:spPr>
          <a:xfrm>
            <a:off x="357158" y="986837"/>
            <a:ext cx="1819275" cy="521970"/>
          </a:xfrm>
          <a:prstGeom prst="rect">
            <a:avLst/>
          </a:prstGeom>
        </p:spPr>
        <p:txBody>
          <a:bodyPr wrap="none">
            <a:spAutoFit/>
          </a:bodyPr>
          <a:lstStyle/>
          <a:p>
            <a:r>
              <a:rPr lang="fr-FR" sz="2800" b="1" dirty="0">
                <a:solidFill>
                  <a:srgbClr val="92D050"/>
                </a:solidFill>
              </a:rPr>
              <a:t> </a:t>
            </a: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Définition </a:t>
            </a:r>
            <a:endParaRPr lang="fr-FR" altLang="fr-FR" sz="28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 name="Rectangle 3"/>
          <p:cNvSpPr/>
          <p:nvPr/>
        </p:nvSpPr>
        <p:spPr>
          <a:xfrm>
            <a:off x="500034" y="-24"/>
            <a:ext cx="6215106" cy="645160"/>
          </a:xfrm>
          <a:prstGeom prst="rect">
            <a:avLst/>
          </a:prstGeom>
        </p:spPr>
        <p:txBody>
          <a:bodyPr wrap="square">
            <a:spAutoFit/>
          </a:bodyPr>
          <a:lstStyle/>
          <a:p>
            <a:pPr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La voie des </a:t>
            </a: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pentoses </a:t>
            </a: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phosphate </a:t>
            </a:r>
            <a:endPar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36195" y="44450"/>
          <a:ext cx="9210675"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195" y="44450"/>
                        <a:ext cx="9210675" cy="6858635"/>
                      </a:xfrm>
                      <a:prstGeom prst="rect">
                        <a:avLst/>
                      </a:prstGeom>
                    </p:spPr>
                  </p:pic>
                </p:oleObj>
              </mc:Fallback>
            </mc:AlternateContent>
          </a:graphicData>
        </a:graphic>
      </p:graphicFrame>
      <p:sp>
        <p:nvSpPr>
          <p:cNvPr id="2" name="Rectangle 1"/>
          <p:cNvSpPr/>
          <p:nvPr/>
        </p:nvSpPr>
        <p:spPr>
          <a:xfrm>
            <a:off x="213360" y="1071245"/>
            <a:ext cx="8538845" cy="4107815"/>
          </a:xfrm>
          <a:prstGeom prst="rect">
            <a:avLst/>
          </a:prstGeom>
        </p:spPr>
        <p:txBody>
          <a:bodyPr wrap="square">
            <a:spAutoFit/>
          </a:bodyPr>
          <a:lstStyle/>
          <a:p>
            <a:pPr>
              <a:lnSpc>
                <a:spcPct val="150000"/>
              </a:lnSpc>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Le foie</a:t>
            </a:r>
            <a:r>
              <a:rPr lang="fr-FR" sz="2600" b="1" dirty="0" smtClean="0">
                <a:solidFill>
                  <a:srgbClr val="92D050"/>
                </a:solidFill>
              </a:rPr>
              <a:t> </a:t>
            </a:r>
            <a:r>
              <a:rPr lang="fr-FR" sz="2600" b="1" dirty="0" smtClean="0">
                <a:solidFill>
                  <a:schemeClr val="bg1"/>
                </a:solidFill>
              </a:rPr>
              <a:t>: </a:t>
            </a:r>
            <a:r>
              <a:rPr lang="fr-FR" sz="2600" dirty="0" smtClean="0">
                <a:solidFill>
                  <a:schemeClr val="bg1"/>
                </a:solidFill>
              </a:rPr>
              <a:t>Acides gras, cholestérol, réactions d’hydroxylation) </a:t>
            </a:r>
            <a:endParaRPr lang="fr-FR" sz="2600" dirty="0" smtClean="0"/>
          </a:p>
          <a:p>
            <a:pPr>
              <a:lnSpc>
                <a:spcPct val="150000"/>
              </a:lnSpc>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Dans le tissu adipeux </a:t>
            </a:r>
            <a:r>
              <a:rPr lang="fr-FR" sz="2600" b="1" dirty="0" smtClean="0">
                <a:solidFill>
                  <a:schemeClr val="bg1"/>
                </a:solidFill>
              </a:rPr>
              <a:t>: </a:t>
            </a:r>
            <a:r>
              <a:rPr lang="fr-FR" sz="2600" dirty="0" smtClean="0">
                <a:solidFill>
                  <a:schemeClr val="bg1"/>
                </a:solidFill>
              </a:rPr>
              <a:t>Acides gras. </a:t>
            </a:r>
            <a:endParaRPr lang="fr-FR" sz="2600" dirty="0" smtClean="0"/>
          </a:p>
          <a:p>
            <a:pPr>
              <a:lnSpc>
                <a:spcPct val="150000"/>
              </a:lnSpc>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Dans la glande mammaire au cours de lactation: </a:t>
            </a:r>
            <a:r>
              <a:rPr lang="fr-FR" sz="2600" dirty="0" smtClean="0">
                <a:solidFill>
                  <a:schemeClr val="bg1"/>
                </a:solidFill>
              </a:rPr>
              <a:t>acides gras. </a:t>
            </a:r>
            <a:endParaRPr lang="fr-FR" sz="2600" dirty="0" smtClean="0">
              <a:solidFill>
                <a:schemeClr val="bg1"/>
              </a:solidFill>
            </a:endParaRPr>
          </a:p>
          <a:p>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Dans les tissus stéroïdogènes: </a:t>
            </a:r>
            <a:r>
              <a:rPr lang="fr-FR" sz="2600" dirty="0" smtClean="0">
                <a:solidFill>
                  <a:schemeClr val="bg1"/>
                </a:solidFill>
              </a:rPr>
              <a:t>Hormones stéroïdes (</a:t>
            </a:r>
            <a:r>
              <a:rPr lang="fr-FR" sz="2600" dirty="0" err="1" smtClean="0">
                <a:solidFill>
                  <a:schemeClr val="bg1"/>
                </a:solidFill>
              </a:rPr>
              <a:t>cotricosurrénales</a:t>
            </a:r>
            <a:r>
              <a:rPr lang="fr-FR" sz="2600" dirty="0" smtClean="0">
                <a:solidFill>
                  <a:schemeClr val="bg1"/>
                </a:solidFill>
              </a:rPr>
              <a:t>, testicules, ovaire, placenta)</a:t>
            </a:r>
            <a:endParaRPr lang="fr-FR" sz="2600" dirty="0" smtClean="0">
              <a:solidFill>
                <a:schemeClr val="bg1"/>
              </a:solidFill>
            </a:endParaRPr>
          </a:p>
          <a:p>
            <a:pPr>
              <a:lnSpc>
                <a:spcPct val="150000"/>
              </a:lnSpc>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Dans les globules rouges:</a:t>
            </a:r>
            <a:r>
              <a:rPr lang="fr-FR" sz="2600" b="1" dirty="0" smtClean="0">
                <a:solidFill>
                  <a:srgbClr val="92D050"/>
                </a:solidFill>
              </a:rPr>
              <a:t> </a:t>
            </a:r>
            <a:r>
              <a:rPr lang="fr-FR" sz="2600" dirty="0" smtClean="0">
                <a:solidFill>
                  <a:schemeClr val="bg1"/>
                </a:solidFill>
              </a:rPr>
              <a:t>Réduction du glutathion)</a:t>
            </a:r>
            <a:endParaRPr lang="fr-FR" sz="2600" dirty="0" smtClean="0">
              <a:solidFill>
                <a:schemeClr val="bg1"/>
              </a:solidFill>
            </a:endParaRPr>
          </a:p>
        </p:txBody>
      </p:sp>
      <p:sp>
        <p:nvSpPr>
          <p:cNvPr id="4" name="Rectangle 3"/>
          <p:cNvSpPr/>
          <p:nvPr/>
        </p:nvSpPr>
        <p:spPr>
          <a:xfrm>
            <a:off x="427645" y="285728"/>
            <a:ext cx="2432685" cy="645160"/>
          </a:xfrm>
          <a:prstGeom prst="rect">
            <a:avLst/>
          </a:prstGeom>
        </p:spPr>
        <p:txBody>
          <a:bodyPr wrap="none">
            <a:spAutoFit/>
          </a:bodyPr>
          <a:lstStyle/>
          <a:p>
            <a:pPr algn="l">
              <a:buClrTx/>
              <a:buSzTx/>
              <a:buFontTx/>
            </a:pP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Localisation</a:t>
            </a:r>
            <a:endPar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39937" name="Rectangle 1"/>
          <p:cNvSpPr>
            <a:spLocks noChangeArrowheads="1"/>
          </p:cNvSpPr>
          <p:nvPr/>
        </p:nvSpPr>
        <p:spPr bwMode="auto">
          <a:xfrm>
            <a:off x="428596" y="939197"/>
            <a:ext cx="8429684" cy="53848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sz="2400" b="0" i="0" u="none" strike="noStrike" cap="none" normalizeH="0" baseline="0" dirty="0" smtClean="0">
                <a:ln>
                  <a:noFill/>
                </a:ln>
                <a:solidFill>
                  <a:schemeClr val="bg1"/>
                </a:solidFill>
                <a:effectLst/>
                <a:latin typeface="Arial" panose="020B0604020202020204" pitchFamily="34" charset="0"/>
                <a:ea typeface="Calibri" panose="020F0502020204030204" charset="0"/>
                <a:cs typeface="Arial" panose="020B0604020202020204" pitchFamily="34" charset="0"/>
              </a:rPr>
              <a:t>La voie des pentoses est composée de </a:t>
            </a:r>
            <a:r>
              <a:rPr kumimoji="0" lang="fr-FR" sz="2400" b="1" i="0" u="none" strike="noStrike" cap="none" normalizeH="0" baseline="0" dirty="0" smtClean="0">
                <a:ln>
                  <a:noFill/>
                </a:ln>
                <a:solidFill>
                  <a:schemeClr val="bg1"/>
                </a:solidFill>
                <a:effectLst/>
                <a:latin typeface="Arial" panose="020B0604020202020204" pitchFamily="34" charset="0"/>
                <a:ea typeface="Calibri" panose="020F0502020204030204" charset="0"/>
                <a:cs typeface="Arial" panose="020B0604020202020204" pitchFamily="34" charset="0"/>
              </a:rPr>
              <a:t>deux phases :</a:t>
            </a:r>
            <a:endParaRPr kumimoji="0" lang="fr-FR" sz="2400" b="1" i="0" u="none" strike="noStrike" cap="none" normalizeH="0" baseline="0" dirty="0" smtClean="0">
              <a:ln>
                <a:noFill/>
              </a:ln>
              <a:solidFill>
                <a:schemeClr val="bg1"/>
              </a:solidFill>
              <a:effectLst/>
              <a:latin typeface="Arial" panose="020B0604020202020204" pitchFamily="34" charset="0"/>
              <a:ea typeface="Calibri" panose="020F050202020403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fr-FR" sz="2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kumimoji="0" lang="fr-FR" sz="2800" b="1" i="0" u="none" strike="noStrike" kern="0" cap="none" normalizeH="0" baseline="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La première</a:t>
            </a:r>
            <a:r>
              <a:rPr kumimoji="0" lang="fr-FR" sz="2400" b="1" i="0" u="none" strike="noStrike" cap="none" normalizeH="0" baseline="0" dirty="0" smtClean="0">
                <a:ln>
                  <a:noFill/>
                </a:ln>
                <a:solidFill>
                  <a:srgbClr val="92D050"/>
                </a:solidFill>
                <a:effectLst/>
                <a:latin typeface="Arial" panose="020B0604020202020204" pitchFamily="34" charset="0"/>
                <a:ea typeface="Calibri" panose="020F0502020204030204" charset="0"/>
                <a:cs typeface="Arial" panose="020B0604020202020204" pitchFamily="34" charset="0"/>
              </a:rPr>
              <a:t> </a:t>
            </a:r>
            <a:r>
              <a:rPr lang="fr-FR" sz="2400" dirty="0">
                <a:solidFill>
                  <a:schemeClr val="bg1"/>
                </a:solidFill>
              </a:rPr>
              <a:t>Elle génère du NADPH et du </a:t>
            </a:r>
            <a:r>
              <a:rPr lang="fr-FR" sz="2400" dirty="0" err="1">
                <a:solidFill>
                  <a:schemeClr val="bg1"/>
                </a:solidFill>
              </a:rPr>
              <a:t>ribulose</a:t>
            </a:r>
            <a:r>
              <a:rPr lang="fr-FR" sz="2400" dirty="0">
                <a:solidFill>
                  <a:schemeClr val="bg1"/>
                </a:solidFill>
              </a:rPr>
              <a:t>-5-phosphate. Pour chaque molécule de glucose-6-phosphate qui entre dans la voie, on obtient :</a:t>
            </a:r>
            <a:br>
              <a:rPr lang="fr-FR" sz="2400" dirty="0" smtClean="0">
                <a:solidFill>
                  <a:schemeClr val="bg1"/>
                </a:solidFill>
              </a:rPr>
            </a:br>
            <a:r>
              <a:rPr lang="fr-FR" sz="2400" dirty="0">
                <a:solidFill>
                  <a:schemeClr val="bg1"/>
                </a:solidFill>
              </a:rPr>
              <a:t>- 2 molécules de NADPH</a:t>
            </a:r>
            <a:br>
              <a:rPr lang="fr-FR" sz="2400" dirty="0" smtClean="0">
                <a:solidFill>
                  <a:schemeClr val="bg1"/>
                </a:solidFill>
              </a:rPr>
            </a:br>
            <a:r>
              <a:rPr lang="fr-FR" sz="2400" dirty="0">
                <a:solidFill>
                  <a:schemeClr val="bg1"/>
                </a:solidFill>
              </a:rPr>
              <a:t>- 1 molécule de </a:t>
            </a:r>
            <a:r>
              <a:rPr lang="fr-FR" sz="2400" dirty="0" err="1">
                <a:solidFill>
                  <a:schemeClr val="bg1"/>
                </a:solidFill>
              </a:rPr>
              <a:t>ribulose</a:t>
            </a:r>
            <a:r>
              <a:rPr lang="fr-FR" sz="2400" dirty="0">
                <a:solidFill>
                  <a:schemeClr val="bg1"/>
                </a:solidFill>
              </a:rPr>
              <a:t>-5-phosphate</a:t>
            </a:r>
            <a:endParaRPr lang="fr-FR" sz="2400" dirty="0" smtClean="0">
              <a:solidFill>
                <a:schemeClr val="bg1"/>
              </a:solidFill>
              <a:latin typeface="Arial" panose="020B0604020202020204" pitchFamily="34" charset="0"/>
              <a:ea typeface="Calibri" panose="020F050202020403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endParaRPr lang="fr-FR" sz="2400" dirty="0">
              <a:latin typeface="Arial" panose="020B0604020202020204" pitchFamily="34" charset="0"/>
              <a:ea typeface="Calibri" panose="020F0502020204030204" charset="0"/>
              <a:cs typeface="Arial" panose="020B0604020202020204" pitchFamily="34" charset="0"/>
            </a:endParaRPr>
          </a:p>
          <a:p>
            <a:pPr lvl="0" eaLnBrk="0" fontAlgn="base" hangingPunct="0">
              <a:spcBef>
                <a:spcPct val="0"/>
              </a:spcBef>
              <a:spcAft>
                <a:spcPct val="0"/>
              </a:spcAft>
              <a:buFontTx/>
              <a:buChar char="•"/>
            </a:pPr>
            <a:r>
              <a:rPr kumimoji="0" lang="fr-FR" sz="2800" b="1" i="0" u="none" strike="noStrike" kern="0" cap="none" normalizeH="0" baseline="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La seconde</a:t>
            </a:r>
            <a:r>
              <a:rPr kumimoji="0" lang="fr-FR" sz="2400" b="0" i="0" u="none" strike="noStrike" cap="none" normalizeH="0" baseline="0" dirty="0" smtClean="0">
                <a:ln>
                  <a:noFill/>
                </a:ln>
                <a:solidFill>
                  <a:srgbClr val="92D050"/>
                </a:solidFill>
                <a:effectLst/>
                <a:latin typeface="Arial" panose="020B0604020202020204" pitchFamily="34" charset="0"/>
                <a:ea typeface="Calibri" panose="020F0502020204030204" charset="0"/>
                <a:cs typeface="Arial" panose="020B0604020202020204" pitchFamily="34" charset="0"/>
              </a:rPr>
              <a:t> </a:t>
            </a:r>
            <a:r>
              <a:rPr lang="fr-FR" sz="2400" dirty="0"/>
              <a:t> </a:t>
            </a:r>
            <a:r>
              <a:rPr lang="fr-FR" sz="2400" dirty="0">
                <a:solidFill>
                  <a:schemeClr val="bg1"/>
                </a:solidFill>
              </a:rPr>
              <a:t>Elle permet la conversion du </a:t>
            </a:r>
            <a:r>
              <a:rPr lang="fr-FR" sz="2400" dirty="0" err="1">
                <a:solidFill>
                  <a:schemeClr val="bg1"/>
                </a:solidFill>
              </a:rPr>
              <a:t>ribulose</a:t>
            </a:r>
            <a:r>
              <a:rPr lang="fr-FR" sz="2400" dirty="0">
                <a:solidFill>
                  <a:schemeClr val="bg1"/>
                </a:solidFill>
              </a:rPr>
              <a:t>-5-phosphate en d'autres sucres, comme le ribose-5-phosphate, qui est essentiel pour la synthèse des nucléotides, et le xylulose-5-phosphate. Cette phase peut également produire du glucose-6-phosphate.</a:t>
            </a:r>
            <a:br>
              <a:rPr lang="fr-FR" sz="2400" dirty="0" smtClean="0">
                <a:solidFill>
                  <a:schemeClr val="bg1"/>
                </a:solidFill>
              </a:rPr>
            </a:br>
            <a:endParaRPr kumimoji="0" lang="fr-FR" sz="2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3" name="Rectangle 2"/>
          <p:cNvSpPr/>
          <p:nvPr/>
        </p:nvSpPr>
        <p:spPr>
          <a:xfrm>
            <a:off x="428596" y="334012"/>
            <a:ext cx="8572560" cy="521970"/>
          </a:xfrm>
          <a:prstGeom prst="rect">
            <a:avLst/>
          </a:prstGeom>
        </p:spPr>
        <p:txBody>
          <a:bodyPr wrap="squar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LES ÉTAPES DE LA VOIE DES PENTOSES PHOSPHATES: </a:t>
            </a:r>
            <a:endPar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52070" y="0"/>
          <a:ext cx="9197340"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2070" y="0"/>
                        <a:ext cx="9197340" cy="6858635"/>
                      </a:xfrm>
                      <a:prstGeom prst="rect">
                        <a:avLst/>
                      </a:prstGeom>
                    </p:spPr>
                  </p:pic>
                </p:oleObj>
              </mc:Fallback>
            </mc:AlternateContent>
          </a:graphicData>
        </a:graphic>
      </p:graphicFrame>
      <p:sp>
        <p:nvSpPr>
          <p:cNvPr id="3" name="Zone de texte 2"/>
          <p:cNvSpPr txBox="1"/>
          <p:nvPr/>
        </p:nvSpPr>
        <p:spPr>
          <a:xfrm>
            <a:off x="1114425" y="44450"/>
            <a:ext cx="6023610" cy="521970"/>
          </a:xfrm>
          <a:prstGeom prst="rect">
            <a:avLst/>
          </a:prstGeom>
          <a:noFill/>
        </p:spPr>
        <p:txBody>
          <a:bodyPr wrap="square" rtlCol="0" anchor="t">
            <a:spAutoFit/>
          </a:bodyPr>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rPr>
              <a:t>PENTOSES  PHOSPHATE CYCLE</a:t>
            </a:r>
            <a:endParaRPr lang="fr-FR" altLang="en-US"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endParaRPr>
          </a:p>
        </p:txBody>
      </p:sp>
      <p:graphicFrame>
        <p:nvGraphicFramePr>
          <p:cNvPr id="4" name="Objet 3"/>
          <p:cNvGraphicFramePr/>
          <p:nvPr/>
        </p:nvGraphicFramePr>
        <p:xfrm>
          <a:off x="-29210" y="777875"/>
          <a:ext cx="9152255" cy="6080125"/>
        </p:xfrm>
        <a:graphic>
          <a:graphicData uri="http://schemas.openxmlformats.org/presentationml/2006/ole">
            <mc:AlternateContent xmlns:mc="http://schemas.openxmlformats.org/markup-compatibility/2006">
              <mc:Choice xmlns:v="urn:schemas-microsoft-com:vml" Requires="v">
                <p:oleObj spid="_x0000_s7" name="" r:id="rId3" imgW="8658225" imgH="6696075" progId="Paint.Picture">
                  <p:embed/>
                </p:oleObj>
              </mc:Choice>
              <mc:Fallback>
                <p:oleObj name="" r:id="rId3" imgW="8658225" imgH="6696075" progId="Paint.Picture">
                  <p:embed/>
                  <p:pic>
                    <p:nvPicPr>
                      <p:cNvPr id="0" name="Image 6"/>
                      <p:cNvPicPr/>
                      <p:nvPr/>
                    </p:nvPicPr>
                    <p:blipFill>
                      <a:blip r:embed="rId4"/>
                      <a:stretch>
                        <a:fillRect/>
                      </a:stretch>
                    </p:blipFill>
                    <p:spPr>
                      <a:xfrm>
                        <a:off x="-29210" y="777875"/>
                        <a:ext cx="9152255" cy="60801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37895" name="Rectangle 7"/>
          <p:cNvSpPr>
            <a:spLocks noChangeArrowheads="1"/>
          </p:cNvSpPr>
          <p:nvPr/>
        </p:nvSpPr>
        <p:spPr bwMode="auto">
          <a:xfrm>
            <a:off x="427645" y="1685999"/>
            <a:ext cx="8001056" cy="25533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latinLnBrk="0" hangingPunct="1">
              <a:lnSpc>
                <a:spcPct val="100000"/>
              </a:lnSpc>
              <a:buClrTx/>
              <a:buSzTx/>
              <a:buFontTx/>
              <a:buNone/>
            </a:pPr>
            <a:r>
              <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3 glucose-6P + 6 NADP+ + 3 H2O</a:t>
            </a:r>
            <a:endPar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a:p>
            <a:pPr marL="0" marR="0" lvl="0" algn="l" defTabSz="914400" rtl="0" eaLnBrk="1" latinLnBrk="0" hangingPunct="1">
              <a:lnSpc>
                <a:spcPct val="100000"/>
              </a:lnSpc>
              <a:buClrTx/>
              <a:buSzTx/>
              <a:buFontTx/>
              <a:buNone/>
            </a:pPr>
            <a:r>
              <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 </a:t>
            </a:r>
            <a:endPar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a:p>
            <a:pPr marL="0" marR="0" lvl="0" algn="l" defTabSz="914400" rtl="0" eaLnBrk="1" latinLnBrk="0" hangingPunct="1">
              <a:lnSpc>
                <a:spcPct val="100000"/>
              </a:lnSpc>
              <a:buClrTx/>
              <a:buSzTx/>
              <a:buFontTx/>
              <a:buNone/>
            </a:pPr>
            <a:r>
              <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2 fructose-6P + glycéraldéhyde-3P + 3 CO2 + 6 NADPH + 6 H+</a:t>
            </a:r>
            <a:endParaRPr kumimoji="0" lang="fr-FR" sz="4000" b="1" i="0" u="none" strike="noStrike" kern="0" cap="none" normalizeH="0" baseline="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 name="Rectangle 3"/>
          <p:cNvSpPr/>
          <p:nvPr/>
        </p:nvSpPr>
        <p:spPr>
          <a:xfrm>
            <a:off x="642910" y="260646"/>
            <a:ext cx="1239520" cy="706755"/>
          </a:xfrm>
          <a:prstGeom prst="rect">
            <a:avLst/>
          </a:prstGeom>
        </p:spPr>
        <p:txBody>
          <a:bodyPr wrap="none">
            <a:spAutoFit/>
          </a:bodyPr>
          <a:lstStyle/>
          <a:p>
            <a:r>
              <a:rPr lang="fr-FR" sz="40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Bilan</a:t>
            </a:r>
            <a:endParaRPr lang="fr-FR" sz="40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3" name="Flèche vers le bas 2"/>
          <p:cNvSpPr/>
          <p:nvPr/>
        </p:nvSpPr>
        <p:spPr>
          <a:xfrm>
            <a:off x="3563620" y="2348230"/>
            <a:ext cx="215900" cy="648335"/>
          </a:xfrm>
          <a:prstGeom prst="downArrow">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fr-FR" altLang="en-US">
              <a:solidFill>
                <a:schemeClr val="bg1"/>
              </a:solidFill>
              <a:highlight>
                <a:srgbClr val="00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t 3"/>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641959" y="142852"/>
            <a:ext cx="3752850" cy="583565"/>
          </a:xfrm>
          <a:prstGeom prst="rect">
            <a:avLst/>
          </a:prstGeom>
        </p:spPr>
        <p:txBody>
          <a:bodyPr wrap="none">
            <a:spAutoFit/>
          </a:bodyPr>
          <a:lstStyle/>
          <a:p>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Le cycle de Krebs</a:t>
            </a:r>
            <a:r>
              <a:rPr lang="fr-FR" altLang="fr-FR" sz="3200" b="1" dirty="0" smtClean="0">
                <a:solidFill>
                  <a:srgbClr val="0070C0"/>
                </a:solidFill>
                <a:latin typeface="Arial" panose="020B0604020202020204" pitchFamily="34" charset="0"/>
                <a:cs typeface="Arial" panose="020B0604020202020204" pitchFamily="34" charset="0"/>
              </a:rPr>
              <a:t> </a:t>
            </a:r>
            <a:endParaRPr lang="fr-FR" altLang="fr-FR" sz="3200" b="1" dirty="0" smtClean="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500034" y="1835056"/>
            <a:ext cx="8072494" cy="2306955"/>
          </a:xfrm>
          <a:prstGeom prst="rect">
            <a:avLst/>
          </a:prstGeom>
        </p:spPr>
        <p:txBody>
          <a:bodyPr wrap="square">
            <a:spAutoFit/>
          </a:bodyPr>
          <a:lstStyle/>
          <a:p>
            <a:pPr marL="342900" indent="-342900">
              <a:buFont typeface="Wingdings" panose="05000000000000000000" charset="0"/>
              <a:buChar char="Ø"/>
            </a:pPr>
            <a:r>
              <a:rPr lang="fr-FR" sz="2400" b="1" dirty="0" smtClean="0">
                <a:solidFill>
                  <a:schemeClr val="bg1"/>
                </a:solidFill>
                <a:latin typeface="Arial" panose="020B0604020202020204" pitchFamily="34" charset="0"/>
                <a:cs typeface="Arial" panose="020B0604020202020204" pitchFamily="34" charset="0"/>
              </a:rPr>
              <a:t>Connu aussi sous le nom de cycle des acides tricarboxyliques (ATC) ou cycle de l’acide citrique. </a:t>
            </a:r>
            <a:endParaRPr lang="fr-FR" sz="2400" b="1" dirty="0" smtClean="0">
              <a:solidFill>
                <a:schemeClr val="bg1"/>
              </a:solidFill>
              <a:latin typeface="Arial" panose="020B0604020202020204" pitchFamily="34" charset="0"/>
              <a:cs typeface="Arial" panose="020B0604020202020204" pitchFamily="34" charset="0"/>
            </a:endParaRPr>
          </a:p>
          <a:p>
            <a:endParaRPr lang="fr-FR" sz="2400" b="1"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charset="0"/>
              <a:buChar char="Ø"/>
            </a:pPr>
            <a:r>
              <a:rPr lang="fr-FR" sz="2400" b="1" dirty="0" smtClean="0">
                <a:solidFill>
                  <a:schemeClr val="bg1"/>
                </a:solidFill>
                <a:latin typeface="Arial" panose="020B0604020202020204" pitchFamily="34" charset="0"/>
                <a:cs typeface="Arial" panose="020B0604020202020204" pitchFamily="34" charset="0"/>
              </a:rPr>
              <a:t>Le cycle de Krebs est la voie unique du catabolisme aérobie permettant l’oxydation de l’</a:t>
            </a:r>
            <a:r>
              <a:rPr lang="fr-FR" sz="2400" b="1" dirty="0" err="1" smtClean="0">
                <a:solidFill>
                  <a:schemeClr val="bg1"/>
                </a:solidFill>
                <a:latin typeface="Arial" panose="020B0604020202020204" pitchFamily="34" charset="0"/>
                <a:cs typeface="Arial" panose="020B0604020202020204" pitchFamily="34" charset="0"/>
              </a:rPr>
              <a:t>acétyl</a:t>
            </a:r>
            <a:r>
              <a:rPr lang="fr-FR" sz="2400" b="1" dirty="0" smtClean="0">
                <a:solidFill>
                  <a:schemeClr val="bg1"/>
                </a:solidFill>
                <a:latin typeface="Arial" panose="020B0604020202020204" pitchFamily="34" charset="0"/>
                <a:cs typeface="Arial" panose="020B0604020202020204" pitchFamily="34" charset="0"/>
              </a:rPr>
              <a:t> </a:t>
            </a:r>
            <a:r>
              <a:rPr lang="fr-FR" sz="2400" b="1" dirty="0" err="1" smtClean="0">
                <a:solidFill>
                  <a:schemeClr val="bg1"/>
                </a:solidFill>
                <a:latin typeface="Arial" panose="020B0604020202020204" pitchFamily="34" charset="0"/>
                <a:cs typeface="Arial" panose="020B0604020202020204" pitchFamily="34" charset="0"/>
              </a:rPr>
              <a:t>coA</a:t>
            </a:r>
            <a:r>
              <a:rPr lang="fr-FR" sz="2400" b="1" dirty="0" smtClean="0">
                <a:solidFill>
                  <a:schemeClr val="bg1"/>
                </a:solidFill>
                <a:latin typeface="Arial" panose="020B0604020202020204" pitchFamily="34" charset="0"/>
                <a:cs typeface="Arial" panose="020B0604020202020204" pitchFamily="34" charset="0"/>
              </a:rPr>
              <a:t> en deux molécules dioxyde de carbone</a:t>
            </a:r>
            <a:endParaRPr lang="fr-FR" sz="2400" b="1" dirty="0" smtClean="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38768" y="1049663"/>
            <a:ext cx="2019935" cy="521970"/>
          </a:xfrm>
          <a:prstGeom prst="rect">
            <a:avLst/>
          </a:prstGeom>
        </p:spPr>
        <p:txBody>
          <a:bodyPr wrap="none">
            <a:spAutoFit/>
          </a:bodyPr>
          <a:lstStyle/>
          <a:p>
            <a:pPr algn="l">
              <a:buClrTx/>
              <a:buSzTx/>
              <a:buFontTx/>
            </a:pPr>
            <a:r>
              <a:rPr lang="fr-FR" sz="2800" b="1" dirty="0">
                <a:solidFill>
                  <a:srgbClr val="92D050"/>
                </a:solidFill>
                <a:latin typeface="Arial" panose="020B0604020202020204" pitchFamily="34" charset="0"/>
                <a:cs typeface="Arial" panose="020B0604020202020204" pitchFamily="34" charset="0"/>
              </a:rPr>
              <a:t> </a:t>
            </a: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Définition </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1071538" y="1929436"/>
            <a:ext cx="7000924" cy="2306955"/>
          </a:xfrm>
          <a:prstGeom prst="rect">
            <a:avLst/>
          </a:prstGeom>
        </p:spPr>
        <p:txBody>
          <a:bodyPr wrap="square">
            <a:spAutoFit/>
          </a:bodyPr>
          <a:lstStyle/>
          <a:p>
            <a:pPr algn="l" fontAlgn="base">
              <a:buClrTx/>
              <a:buSzTx/>
              <a:buFontTx/>
              <a:defRPr/>
            </a:pPr>
            <a:r>
              <a:rPr lang="fr-FR" sz="2400" b="1" dirty="0" smtClean="0">
                <a:solidFill>
                  <a:schemeClr val="bg1"/>
                </a:solidFill>
              </a:rPr>
              <a:t>7.1. Catabolisme (glycolyse, glycogénolyse, voie des pentoses phosphate, cycle de Krebs, bilan énergétique) </a:t>
            </a:r>
            <a:endParaRPr lang="fr-FR" sz="2400" b="1" dirty="0" smtClean="0">
              <a:solidFill>
                <a:schemeClr val="bg1"/>
              </a:solidFill>
            </a:endParaRPr>
          </a:p>
          <a:p>
            <a:pPr>
              <a:lnSpc>
                <a:spcPct val="150000"/>
              </a:lnSpc>
            </a:pPr>
            <a:r>
              <a:rPr lang="fr-FR" sz="2400" b="1" dirty="0" smtClean="0">
                <a:solidFill>
                  <a:schemeClr val="bg1"/>
                </a:solidFill>
              </a:rPr>
              <a:t>7.2. Anabolisme (néoglucogenèse et glycogénogenèse) </a:t>
            </a:r>
            <a:endParaRPr lang="fr-FR" sz="2400" b="1" dirty="0" smtClean="0">
              <a:solidFill>
                <a:schemeClr val="bg1"/>
              </a:solidFill>
            </a:endParaRPr>
          </a:p>
          <a:p>
            <a:pPr>
              <a:lnSpc>
                <a:spcPct val="150000"/>
              </a:lnSpc>
            </a:pPr>
            <a:r>
              <a:rPr lang="fr-FR" sz="2400" b="1" dirty="0" smtClean="0">
                <a:solidFill>
                  <a:schemeClr val="bg1"/>
                </a:solidFill>
              </a:rPr>
              <a:t>7.3. Régulation </a:t>
            </a:r>
            <a:endParaRPr lang="fr-FR" sz="2400" b="1" dirty="0" smtClean="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t 3"/>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5"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571472" y="1500174"/>
            <a:ext cx="7572428" cy="2676525"/>
          </a:xfrm>
          <a:prstGeom prst="rect">
            <a:avLst/>
          </a:prstGeom>
        </p:spPr>
        <p:txBody>
          <a:bodyPr wrap="square">
            <a:spAutoFit/>
          </a:bodyPr>
          <a:lstStyle/>
          <a:p>
            <a:pPr marL="342900" indent="-342900" algn="just">
              <a:buFont typeface="Wingdings" panose="05000000000000000000" charset="0"/>
              <a:buChar char="Ø"/>
            </a:pPr>
            <a:r>
              <a:rPr lang="fr-FR" sz="2400" b="1" dirty="0" smtClean="0">
                <a:solidFill>
                  <a:schemeClr val="bg1"/>
                </a:solidFill>
                <a:latin typeface="Arial" panose="020B0604020202020204" pitchFamily="34" charset="0"/>
                <a:cs typeface="Arial" panose="020B0604020202020204" pitchFamily="34" charset="0"/>
              </a:rPr>
              <a:t>La décarboxylation du pyruvate pour former l’</a:t>
            </a:r>
            <a:r>
              <a:rPr lang="fr-FR" sz="2400" b="1" dirty="0" err="1" smtClean="0">
                <a:solidFill>
                  <a:schemeClr val="bg1"/>
                </a:solidFill>
                <a:latin typeface="Arial" panose="020B0604020202020204" pitchFamily="34" charset="0"/>
                <a:cs typeface="Arial" panose="020B0604020202020204" pitchFamily="34" charset="0"/>
              </a:rPr>
              <a:t>acétyl</a:t>
            </a:r>
            <a:r>
              <a:rPr lang="fr-FR" sz="2400" b="1" dirty="0" smtClean="0">
                <a:solidFill>
                  <a:schemeClr val="bg1"/>
                </a:solidFill>
                <a:latin typeface="Arial" panose="020B0604020202020204" pitchFamily="34" charset="0"/>
                <a:cs typeface="Arial" panose="020B0604020202020204" pitchFamily="34" charset="0"/>
              </a:rPr>
              <a:t> </a:t>
            </a:r>
            <a:r>
              <a:rPr lang="fr-FR" sz="2400" b="1" dirty="0" err="1" smtClean="0">
                <a:solidFill>
                  <a:schemeClr val="bg1"/>
                </a:solidFill>
                <a:latin typeface="Arial" panose="020B0604020202020204" pitchFamily="34" charset="0"/>
                <a:cs typeface="Arial" panose="020B0604020202020204" pitchFamily="34" charset="0"/>
              </a:rPr>
              <a:t>coA</a:t>
            </a:r>
            <a:r>
              <a:rPr lang="fr-FR" sz="2400" b="1" dirty="0" smtClean="0">
                <a:solidFill>
                  <a:schemeClr val="bg1"/>
                </a:solidFill>
                <a:latin typeface="Arial" panose="020B0604020202020204" pitchFamily="34" charset="0"/>
                <a:cs typeface="Arial" panose="020B0604020202020204" pitchFamily="34" charset="0"/>
              </a:rPr>
              <a:t> ainsi que toutes les réactions de la voie ont lieu dans la matrice mitochondriale.</a:t>
            </a:r>
            <a:endParaRPr lang="fr-FR" sz="2400" b="1" dirty="0" smtClean="0">
              <a:solidFill>
                <a:schemeClr val="bg1"/>
              </a:solidFill>
              <a:latin typeface="Arial" panose="020B0604020202020204" pitchFamily="34" charset="0"/>
              <a:cs typeface="Arial" panose="020B0604020202020204" pitchFamily="34" charset="0"/>
            </a:endParaRPr>
          </a:p>
          <a:p>
            <a:pPr algn="just"/>
            <a:endParaRPr lang="fr-FR" sz="2400" b="1"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charset="0"/>
              <a:buChar char="Ø"/>
            </a:pPr>
            <a:r>
              <a:rPr lang="fr-FR" sz="2400" b="1" dirty="0" smtClean="0">
                <a:solidFill>
                  <a:schemeClr val="bg1"/>
                </a:solidFill>
                <a:latin typeface="Arial" panose="020B0604020202020204" pitchFamily="34" charset="0"/>
                <a:cs typeface="Arial" panose="020B0604020202020204" pitchFamily="34" charset="0"/>
              </a:rPr>
              <a:t> Les procaryotes qui ne possèdent pas de mitochondries contiennent les enzymes du cycle de Krebs dans leur cytosol. </a:t>
            </a:r>
            <a:endParaRPr lang="fr-FR" sz="2400" b="1" dirty="0" smtClean="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71472" y="571480"/>
            <a:ext cx="2554605" cy="583565"/>
          </a:xfrm>
          <a:prstGeom prst="rect">
            <a:avLst/>
          </a:prstGeom>
        </p:spPr>
        <p:txBody>
          <a:bodyPr wrap="none">
            <a:spAutoFit/>
          </a:bodyPr>
          <a:lstStyle/>
          <a:p>
            <a:pPr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Localisation</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1"/>
          <p:cNvSpPr>
            <a:spLocks noChangeArrowheads="1"/>
          </p:cNvSpPr>
          <p:nvPr/>
        </p:nvSpPr>
        <p:spPr bwMode="auto">
          <a:xfrm>
            <a:off x="144462" y="868523"/>
            <a:ext cx="3784596" cy="5632311"/>
          </a:xfrm>
          <a:prstGeom prst="rect">
            <a:avLst/>
          </a:prstGeom>
          <a:noFill/>
          <a:ln w="9525">
            <a:noFill/>
            <a:miter lim="800000"/>
          </a:ln>
        </p:spPr>
        <p:txBody>
          <a:bodyPr wrap="square">
            <a:spAutoFit/>
          </a:bodyPr>
          <a:lstStyle/>
          <a:p>
            <a:pPr eaLnBrk="1" hangingPunct="1"/>
            <a:r>
              <a:rPr lang="fr-FR" altLang="fr-FR" dirty="0" smtClean="0">
                <a:solidFill>
                  <a:schemeClr val="bg1"/>
                </a:solidFill>
              </a:rPr>
              <a:t>Le </a:t>
            </a:r>
            <a:r>
              <a:rPr lang="fr-FR" altLang="fr-FR" dirty="0">
                <a:solidFill>
                  <a:schemeClr val="bg1"/>
                </a:solidFill>
              </a:rPr>
              <a:t>cycle est composé de 9 grandes étapes, faisant intervenir 8 enzymes :</a:t>
            </a:r>
            <a:endParaRPr lang="fr-FR" altLang="fr-FR" dirty="0">
              <a:solidFill>
                <a:schemeClr val="bg1"/>
              </a:solidFill>
            </a:endParaRPr>
          </a:p>
          <a:p>
            <a:pPr eaLnBrk="1" hangingPunct="1"/>
            <a:endParaRPr lang="fr-FR" altLang="fr-FR" dirty="0">
              <a:solidFill>
                <a:schemeClr val="bg1"/>
              </a:solidFill>
            </a:endParaRPr>
          </a:p>
          <a:p>
            <a:pPr eaLnBrk="1" hangingPunct="1"/>
            <a:r>
              <a:rPr lang="fr-FR" altLang="fr-FR" b="1" dirty="0">
                <a:solidFill>
                  <a:schemeClr val="bg1"/>
                </a:solidFill>
              </a:rPr>
              <a:t>1-</a:t>
            </a:r>
            <a:r>
              <a:rPr lang="fr-FR" altLang="fr-FR" dirty="0">
                <a:solidFill>
                  <a:schemeClr val="bg1"/>
                </a:solidFill>
              </a:rPr>
              <a:t> de l’acétylcoenzyme A (</a:t>
            </a:r>
            <a:r>
              <a:rPr lang="fr-FR" altLang="fr-FR" dirty="0" err="1">
                <a:solidFill>
                  <a:schemeClr val="bg1"/>
                </a:solidFill>
              </a:rPr>
              <a:t>ACoA</a:t>
            </a:r>
            <a:r>
              <a:rPr lang="fr-FR" altLang="fr-FR" dirty="0">
                <a:solidFill>
                  <a:schemeClr val="bg1"/>
                </a:solidFill>
              </a:rPr>
              <a:t>) et de l’</a:t>
            </a:r>
            <a:r>
              <a:rPr lang="fr-FR" altLang="fr-FR" dirty="0" err="1">
                <a:solidFill>
                  <a:schemeClr val="bg1"/>
                </a:solidFill>
              </a:rPr>
              <a:t>oxaloacétate</a:t>
            </a:r>
            <a:r>
              <a:rPr lang="fr-FR" altLang="fr-FR" dirty="0">
                <a:solidFill>
                  <a:schemeClr val="bg1"/>
                </a:solidFill>
              </a:rPr>
              <a:t> en citrate  par la citrate-</a:t>
            </a:r>
            <a:r>
              <a:rPr lang="fr-FR" altLang="fr-FR" dirty="0" err="1">
                <a:solidFill>
                  <a:schemeClr val="bg1"/>
                </a:solidFill>
              </a:rPr>
              <a:t>synthase</a:t>
            </a:r>
            <a:r>
              <a:rPr lang="fr-FR" altLang="fr-FR" dirty="0">
                <a:solidFill>
                  <a:schemeClr val="bg1"/>
                </a:solidFill>
              </a:rPr>
              <a:t>,  nécessitant une molécule d’H2O et </a:t>
            </a:r>
            <a:r>
              <a:rPr lang="fr-FR" altLang="fr-FR" dirty="0" err="1">
                <a:solidFill>
                  <a:schemeClr val="bg1"/>
                </a:solidFill>
              </a:rPr>
              <a:t>relargue</a:t>
            </a:r>
            <a:r>
              <a:rPr lang="fr-FR" altLang="fr-FR" dirty="0">
                <a:solidFill>
                  <a:schemeClr val="bg1"/>
                </a:solidFill>
              </a:rPr>
              <a:t> une molécule de </a:t>
            </a:r>
            <a:r>
              <a:rPr lang="fr-FR" altLang="fr-FR" dirty="0" err="1">
                <a:solidFill>
                  <a:schemeClr val="bg1"/>
                </a:solidFill>
              </a:rPr>
              <a:t>CoA</a:t>
            </a:r>
            <a:r>
              <a:rPr lang="fr-FR" altLang="fr-FR" dirty="0">
                <a:solidFill>
                  <a:schemeClr val="bg1"/>
                </a:solidFill>
              </a:rPr>
              <a:t>-SH.</a:t>
            </a:r>
            <a:endParaRPr lang="fr-FR" altLang="fr-FR" dirty="0">
              <a:solidFill>
                <a:schemeClr val="bg1"/>
              </a:solidFill>
            </a:endParaRPr>
          </a:p>
          <a:p>
            <a:pPr eaLnBrk="1" hangingPunct="1"/>
            <a:endParaRPr lang="fr-FR" altLang="fr-FR" dirty="0">
              <a:solidFill>
                <a:schemeClr val="bg1"/>
              </a:solidFill>
            </a:endParaRPr>
          </a:p>
          <a:p>
            <a:pPr eaLnBrk="1" hangingPunct="1"/>
            <a:r>
              <a:rPr lang="fr-FR" altLang="fr-FR" b="1" dirty="0">
                <a:solidFill>
                  <a:schemeClr val="bg1"/>
                </a:solidFill>
              </a:rPr>
              <a:t>2-</a:t>
            </a:r>
            <a:r>
              <a:rPr lang="fr-FR" altLang="fr-FR" dirty="0">
                <a:solidFill>
                  <a:schemeClr val="bg1"/>
                </a:solidFill>
              </a:rPr>
              <a:t> isomérisation du citrate en </a:t>
            </a:r>
            <a:r>
              <a:rPr lang="fr-FR" altLang="fr-FR" dirty="0" err="1">
                <a:solidFill>
                  <a:schemeClr val="bg1"/>
                </a:solidFill>
              </a:rPr>
              <a:t>isocitrate</a:t>
            </a:r>
            <a:r>
              <a:rPr lang="fr-FR" altLang="fr-FR" dirty="0">
                <a:solidFill>
                  <a:schemeClr val="bg1"/>
                </a:solidFill>
              </a:rPr>
              <a:t>  par l’aconitase.</a:t>
            </a:r>
            <a:endParaRPr lang="fr-FR" altLang="fr-FR" dirty="0">
              <a:solidFill>
                <a:schemeClr val="bg1"/>
              </a:solidFill>
            </a:endParaRPr>
          </a:p>
          <a:p>
            <a:pPr eaLnBrk="1" hangingPunct="1"/>
            <a:endParaRPr lang="fr-FR" altLang="fr-FR" b="1" dirty="0">
              <a:solidFill>
                <a:schemeClr val="bg1"/>
              </a:solidFill>
            </a:endParaRPr>
          </a:p>
          <a:p>
            <a:pPr eaLnBrk="1" hangingPunct="1"/>
            <a:r>
              <a:rPr lang="fr-FR" altLang="fr-FR" b="1" dirty="0">
                <a:solidFill>
                  <a:schemeClr val="bg1"/>
                </a:solidFill>
              </a:rPr>
              <a:t>3- </a:t>
            </a:r>
            <a:r>
              <a:rPr lang="fr-FR" altLang="fr-FR" dirty="0">
                <a:solidFill>
                  <a:schemeClr val="bg1"/>
                </a:solidFill>
              </a:rPr>
              <a:t>déshydrogénation de l’</a:t>
            </a:r>
            <a:r>
              <a:rPr lang="fr-FR" altLang="fr-FR" dirty="0" err="1">
                <a:solidFill>
                  <a:schemeClr val="bg1"/>
                </a:solidFill>
              </a:rPr>
              <a:t>isocitrate</a:t>
            </a:r>
            <a:r>
              <a:rPr lang="fr-FR" altLang="fr-FR" dirty="0">
                <a:solidFill>
                  <a:schemeClr val="bg1"/>
                </a:solidFill>
              </a:rPr>
              <a:t> en </a:t>
            </a:r>
            <a:r>
              <a:rPr lang="fr-FR" altLang="fr-FR" dirty="0" err="1">
                <a:solidFill>
                  <a:schemeClr val="bg1"/>
                </a:solidFill>
              </a:rPr>
              <a:t>oxalosuccinate</a:t>
            </a:r>
            <a:r>
              <a:rPr lang="fr-FR" altLang="fr-FR" dirty="0">
                <a:solidFill>
                  <a:schemeClr val="bg1"/>
                </a:solidFill>
              </a:rPr>
              <a:t>  par </a:t>
            </a:r>
            <a:r>
              <a:rPr lang="fr-FR" altLang="fr-FR" dirty="0" smtClean="0">
                <a:solidFill>
                  <a:schemeClr val="bg1"/>
                </a:solidFill>
              </a:rPr>
              <a:t>l’</a:t>
            </a:r>
            <a:r>
              <a:rPr lang="fr-FR" altLang="fr-FR" dirty="0" err="1" smtClean="0">
                <a:solidFill>
                  <a:schemeClr val="bg1"/>
                </a:solidFill>
              </a:rPr>
              <a:t>isocitrate</a:t>
            </a:r>
            <a:r>
              <a:rPr lang="fr-FR" altLang="fr-FR" dirty="0" smtClean="0">
                <a:solidFill>
                  <a:schemeClr val="bg1"/>
                </a:solidFill>
              </a:rPr>
              <a:t>-déshydrogénase/NADH</a:t>
            </a:r>
            <a:r>
              <a:rPr lang="fr-FR" altLang="fr-FR" dirty="0">
                <a:solidFill>
                  <a:schemeClr val="bg1"/>
                </a:solidFill>
              </a:rPr>
              <a:t>, H+ à partir de NAD+.</a:t>
            </a:r>
            <a:endParaRPr lang="fr-FR" altLang="fr-FR" dirty="0">
              <a:solidFill>
                <a:schemeClr val="bg1"/>
              </a:solidFill>
            </a:endParaRPr>
          </a:p>
          <a:p>
            <a:pPr eaLnBrk="1" hangingPunct="1"/>
            <a:endParaRPr lang="fr-FR" altLang="fr-FR" b="1" dirty="0">
              <a:solidFill>
                <a:schemeClr val="bg1"/>
              </a:solidFill>
            </a:endParaRPr>
          </a:p>
          <a:p>
            <a:pPr eaLnBrk="1" hangingPunct="1"/>
            <a:r>
              <a:rPr lang="fr-FR" altLang="fr-FR" b="1" dirty="0">
                <a:solidFill>
                  <a:schemeClr val="bg1"/>
                </a:solidFill>
              </a:rPr>
              <a:t>4- </a:t>
            </a:r>
            <a:r>
              <a:rPr lang="el-GR" altLang="fr-FR" dirty="0">
                <a:solidFill>
                  <a:schemeClr val="bg1"/>
                </a:solidFill>
              </a:rPr>
              <a:t>β-</a:t>
            </a:r>
            <a:r>
              <a:rPr lang="fr-FR" altLang="fr-FR" dirty="0">
                <a:solidFill>
                  <a:schemeClr val="bg1"/>
                </a:solidFill>
              </a:rPr>
              <a:t>décarboxylation non oxydative de l’</a:t>
            </a:r>
            <a:r>
              <a:rPr lang="fr-FR" altLang="fr-FR" dirty="0" err="1">
                <a:solidFill>
                  <a:schemeClr val="bg1"/>
                </a:solidFill>
              </a:rPr>
              <a:t>oxalosuccinate</a:t>
            </a:r>
            <a:r>
              <a:rPr lang="fr-FR" altLang="fr-FR" dirty="0">
                <a:solidFill>
                  <a:schemeClr val="bg1"/>
                </a:solidFill>
              </a:rPr>
              <a:t> en </a:t>
            </a:r>
            <a:r>
              <a:rPr lang="el-GR" altLang="fr-FR" dirty="0">
                <a:solidFill>
                  <a:schemeClr val="bg1"/>
                </a:solidFill>
              </a:rPr>
              <a:t>α-</a:t>
            </a:r>
            <a:r>
              <a:rPr lang="fr-FR" altLang="fr-FR" dirty="0" err="1">
                <a:solidFill>
                  <a:schemeClr val="bg1"/>
                </a:solidFill>
              </a:rPr>
              <a:t>cétoglutarate</a:t>
            </a:r>
            <a:r>
              <a:rPr lang="fr-FR" altLang="fr-FR" dirty="0">
                <a:solidFill>
                  <a:schemeClr val="bg1"/>
                </a:solidFill>
              </a:rPr>
              <a:t>, avec  dégagement de CO2.</a:t>
            </a:r>
            <a:endParaRPr lang="fr-FR" altLang="fr-FR" dirty="0">
              <a:solidFill>
                <a:schemeClr val="bg1"/>
              </a:solidFill>
            </a:endParaRPr>
          </a:p>
        </p:txBody>
      </p:sp>
      <p:sp>
        <p:nvSpPr>
          <p:cNvPr id="5" name="Rectangle 4"/>
          <p:cNvSpPr/>
          <p:nvPr/>
        </p:nvSpPr>
        <p:spPr>
          <a:xfrm>
            <a:off x="500034" y="-71462"/>
            <a:ext cx="8067040" cy="583565"/>
          </a:xfrm>
          <a:prstGeom prst="rect">
            <a:avLst/>
          </a:prstGeom>
        </p:spPr>
        <p:txBody>
          <a:bodyPr wrap="none">
            <a:spAutoFit/>
          </a:bodyPr>
          <a:lstStyle/>
          <a:p>
            <a:pPr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Les différentes étapes du cycle de Krebs</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pic>
        <p:nvPicPr>
          <p:cNvPr id="6" name="Picture 5" descr="https://static.ebiologie.fr/upload/images/cc340af0179830803ed5f6d5abb71ec5.png"/>
          <p:cNvPicPr>
            <a:picLocks noChangeAspect="1" noChangeArrowheads="1"/>
          </p:cNvPicPr>
          <p:nvPr/>
        </p:nvPicPr>
        <p:blipFill>
          <a:blip r:embed="rId3"/>
          <a:srcRect/>
          <a:stretch>
            <a:fillRect/>
          </a:stretch>
        </p:blipFill>
        <p:spPr bwMode="auto">
          <a:xfrm>
            <a:off x="3714744" y="500042"/>
            <a:ext cx="5429256" cy="63579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1"/>
          <p:cNvSpPr>
            <a:spLocks noChangeArrowheads="1"/>
          </p:cNvSpPr>
          <p:nvPr/>
        </p:nvSpPr>
        <p:spPr bwMode="auto">
          <a:xfrm>
            <a:off x="107950" y="115888"/>
            <a:ext cx="4249736" cy="6369685"/>
          </a:xfrm>
          <a:prstGeom prst="rect">
            <a:avLst/>
          </a:prstGeom>
          <a:noFill/>
          <a:ln w="9525">
            <a:noFill/>
            <a:miter lim="800000"/>
          </a:ln>
        </p:spPr>
        <p:txBody>
          <a:bodyPr wrap="square">
            <a:spAutoFit/>
          </a:bodyPr>
          <a:lstStyle/>
          <a:p>
            <a:pPr eaLnBrk="1" hangingPunct="1"/>
            <a:r>
              <a:rPr lang="fr-FR" altLang="fr-FR" sz="1700" dirty="0">
                <a:solidFill>
                  <a:schemeClr val="bg1"/>
                </a:solidFill>
                <a:latin typeface="Arial" panose="020B0604020202020204" pitchFamily="34" charset="0"/>
                <a:cs typeface="Arial" panose="020B0604020202020204" pitchFamily="34" charset="0"/>
              </a:rPr>
              <a:t>5- α-décarboxylation oxydative de l’α-</a:t>
            </a:r>
            <a:r>
              <a:rPr lang="fr-FR" altLang="fr-FR" sz="1700" dirty="0" err="1">
                <a:solidFill>
                  <a:schemeClr val="bg1"/>
                </a:solidFill>
                <a:latin typeface="Arial" panose="020B0604020202020204" pitchFamily="34" charset="0"/>
                <a:cs typeface="Arial" panose="020B0604020202020204" pitchFamily="34" charset="0"/>
              </a:rPr>
              <a:t>cétoglutarate</a:t>
            </a:r>
            <a:r>
              <a:rPr lang="fr-FR" altLang="fr-FR" sz="1700" dirty="0">
                <a:solidFill>
                  <a:schemeClr val="bg1"/>
                </a:solidFill>
                <a:latin typeface="Arial" panose="020B0604020202020204" pitchFamily="34" charset="0"/>
                <a:cs typeface="Arial" panose="020B0604020202020204" pitchFamily="34" charset="0"/>
              </a:rPr>
              <a:t> en </a:t>
            </a:r>
            <a:r>
              <a:rPr lang="fr-FR" altLang="fr-FR" sz="1700" dirty="0" err="1">
                <a:solidFill>
                  <a:schemeClr val="bg1"/>
                </a:solidFill>
                <a:latin typeface="Arial" panose="020B0604020202020204" pitchFamily="34" charset="0"/>
                <a:cs typeface="Arial" panose="020B0604020202020204" pitchFamily="34" charset="0"/>
              </a:rPr>
              <a:t>succinyl</a:t>
            </a:r>
            <a:r>
              <a:rPr lang="fr-FR" altLang="fr-FR" sz="1700" dirty="0">
                <a:solidFill>
                  <a:schemeClr val="bg1"/>
                </a:solidFill>
                <a:latin typeface="Arial" panose="020B0604020202020204" pitchFamily="34" charset="0"/>
                <a:cs typeface="Arial" panose="020B0604020202020204" pitchFamily="34" charset="0"/>
              </a:rPr>
              <a:t>-</a:t>
            </a:r>
            <a:r>
              <a:rPr lang="fr-FR" altLang="fr-FR" sz="1700" dirty="0" err="1">
                <a:solidFill>
                  <a:schemeClr val="bg1"/>
                </a:solidFill>
                <a:latin typeface="Arial" panose="020B0604020202020204" pitchFamily="34" charset="0"/>
                <a:cs typeface="Arial" panose="020B0604020202020204" pitchFamily="34" charset="0"/>
              </a:rPr>
              <a:t>CoA</a:t>
            </a:r>
            <a:r>
              <a:rPr lang="fr-FR" altLang="fr-FR" sz="1700" dirty="0">
                <a:solidFill>
                  <a:schemeClr val="bg1"/>
                </a:solidFill>
                <a:latin typeface="Arial" panose="020B0604020202020204" pitchFamily="34" charset="0"/>
                <a:cs typeface="Arial" panose="020B0604020202020204" pitchFamily="34" charset="0"/>
              </a:rPr>
              <a:t>  par l’α-</a:t>
            </a:r>
            <a:r>
              <a:rPr lang="fr-FR" altLang="fr-FR" sz="1700" dirty="0" err="1">
                <a:solidFill>
                  <a:schemeClr val="bg1"/>
                </a:solidFill>
                <a:latin typeface="Arial" panose="020B0604020202020204" pitchFamily="34" charset="0"/>
                <a:cs typeface="Arial" panose="020B0604020202020204" pitchFamily="34" charset="0"/>
              </a:rPr>
              <a:t>cétoglutarate</a:t>
            </a:r>
            <a:r>
              <a:rPr lang="fr-FR" altLang="fr-FR" sz="1700" dirty="0">
                <a:solidFill>
                  <a:schemeClr val="bg1"/>
                </a:solidFill>
                <a:latin typeface="Arial" panose="020B0604020202020204" pitchFamily="34" charset="0"/>
                <a:cs typeface="Arial" panose="020B0604020202020204" pitchFamily="34" charset="0"/>
              </a:rPr>
              <a:t>-déshydrogénase, nécessitant un </a:t>
            </a:r>
            <a:r>
              <a:rPr lang="fr-FR" altLang="fr-FR" sz="1700" dirty="0" err="1">
                <a:solidFill>
                  <a:schemeClr val="bg1"/>
                </a:solidFill>
                <a:latin typeface="Arial" panose="020B0604020202020204" pitchFamily="34" charset="0"/>
                <a:cs typeface="Arial" panose="020B0604020202020204" pitchFamily="34" charset="0"/>
              </a:rPr>
              <a:t>CoA</a:t>
            </a:r>
            <a:r>
              <a:rPr lang="fr-FR" altLang="fr-FR" sz="1700" dirty="0">
                <a:solidFill>
                  <a:schemeClr val="bg1"/>
                </a:solidFill>
                <a:latin typeface="Arial" panose="020B0604020202020204" pitchFamily="34" charset="0"/>
                <a:cs typeface="Arial" panose="020B0604020202020204" pitchFamily="34" charset="0"/>
              </a:rPr>
              <a:t>-SH et entraîne un dégagement de CO2 </a:t>
            </a:r>
            <a:r>
              <a:rPr lang="fr-FR" altLang="fr-FR" sz="1700" dirty="0" smtClean="0">
                <a:solidFill>
                  <a:schemeClr val="bg1"/>
                </a:solidFill>
                <a:latin typeface="Arial" panose="020B0604020202020204" pitchFamily="34" charset="0"/>
                <a:cs typeface="Arial" panose="020B0604020202020204" pitchFamily="34" charset="0"/>
              </a:rPr>
              <a:t>/de </a:t>
            </a:r>
            <a:r>
              <a:rPr lang="fr-FR" altLang="fr-FR" sz="1700" dirty="0">
                <a:solidFill>
                  <a:schemeClr val="bg1"/>
                </a:solidFill>
                <a:latin typeface="Arial" panose="020B0604020202020204" pitchFamily="34" charset="0"/>
                <a:cs typeface="Arial" panose="020B0604020202020204" pitchFamily="34" charset="0"/>
              </a:rPr>
              <a:t>NADH, H+ à partir de NAD+.</a:t>
            </a:r>
            <a:endParaRPr lang="fr-FR" altLang="fr-FR" sz="1700" dirty="0">
              <a:solidFill>
                <a:schemeClr val="bg1"/>
              </a:solidFill>
              <a:latin typeface="Arial" panose="020B0604020202020204" pitchFamily="34" charset="0"/>
              <a:cs typeface="Arial" panose="020B0604020202020204" pitchFamily="34" charset="0"/>
            </a:endParaRPr>
          </a:p>
          <a:p>
            <a:pPr eaLnBrk="1" hangingPunct="1"/>
            <a:endParaRPr lang="fr-FR" altLang="fr-FR" sz="1700" dirty="0">
              <a:solidFill>
                <a:schemeClr val="bg1"/>
              </a:solidFill>
              <a:latin typeface="Arial" panose="020B0604020202020204" pitchFamily="34" charset="0"/>
              <a:cs typeface="Arial" panose="020B0604020202020204" pitchFamily="34" charset="0"/>
            </a:endParaRPr>
          </a:p>
          <a:p>
            <a:pPr eaLnBrk="1" hangingPunct="1"/>
            <a:r>
              <a:rPr lang="fr-FR" altLang="fr-FR" sz="1700" dirty="0">
                <a:solidFill>
                  <a:schemeClr val="bg1"/>
                </a:solidFill>
                <a:latin typeface="Arial" panose="020B0604020202020204" pitchFamily="34" charset="0"/>
                <a:cs typeface="Arial" panose="020B0604020202020204" pitchFamily="34" charset="0"/>
              </a:rPr>
              <a:t>6- </a:t>
            </a:r>
            <a:r>
              <a:rPr lang="fr-FR" altLang="fr-FR" sz="1700" dirty="0" err="1">
                <a:solidFill>
                  <a:schemeClr val="bg1"/>
                </a:solidFill>
                <a:latin typeface="Arial" panose="020B0604020202020204" pitchFamily="34" charset="0"/>
                <a:cs typeface="Arial" panose="020B0604020202020204" pitchFamily="34" charset="0"/>
              </a:rPr>
              <a:t>transphosphorylation</a:t>
            </a:r>
            <a:r>
              <a:rPr lang="fr-FR" altLang="fr-FR" sz="1700" dirty="0">
                <a:solidFill>
                  <a:schemeClr val="bg1"/>
                </a:solidFill>
                <a:latin typeface="Arial" panose="020B0604020202020204" pitchFamily="34" charset="0"/>
                <a:cs typeface="Arial" panose="020B0604020202020204" pitchFamily="34" charset="0"/>
              </a:rPr>
              <a:t> du </a:t>
            </a:r>
            <a:r>
              <a:rPr lang="fr-FR" altLang="fr-FR" sz="1700" dirty="0" err="1">
                <a:solidFill>
                  <a:schemeClr val="bg1"/>
                </a:solidFill>
                <a:latin typeface="Arial" panose="020B0604020202020204" pitchFamily="34" charset="0"/>
                <a:cs typeface="Arial" panose="020B0604020202020204" pitchFamily="34" charset="0"/>
              </a:rPr>
              <a:t>succiny</a:t>
            </a:r>
            <a:r>
              <a:rPr lang="fr-FR" altLang="fr-FR" sz="1700" dirty="0">
                <a:solidFill>
                  <a:schemeClr val="bg1"/>
                </a:solidFill>
                <a:latin typeface="Arial" panose="020B0604020202020204" pitchFamily="34" charset="0"/>
                <a:cs typeface="Arial" panose="020B0604020202020204" pitchFamily="34" charset="0"/>
              </a:rPr>
              <a:t>-</a:t>
            </a:r>
            <a:r>
              <a:rPr lang="fr-FR" altLang="fr-FR" sz="1700" dirty="0" err="1">
                <a:solidFill>
                  <a:schemeClr val="bg1"/>
                </a:solidFill>
                <a:latin typeface="Arial" panose="020B0604020202020204" pitchFamily="34" charset="0"/>
                <a:cs typeface="Arial" panose="020B0604020202020204" pitchFamily="34" charset="0"/>
              </a:rPr>
              <a:t>CoA</a:t>
            </a:r>
            <a:r>
              <a:rPr lang="fr-FR" altLang="fr-FR" sz="1700" dirty="0">
                <a:solidFill>
                  <a:schemeClr val="bg1"/>
                </a:solidFill>
                <a:latin typeface="Arial" panose="020B0604020202020204" pitchFamily="34" charset="0"/>
                <a:cs typeface="Arial" panose="020B0604020202020204" pitchFamily="34" charset="0"/>
              </a:rPr>
              <a:t> en </a:t>
            </a:r>
            <a:r>
              <a:rPr lang="fr-FR" altLang="fr-FR" sz="1700" dirty="0" err="1">
                <a:solidFill>
                  <a:schemeClr val="bg1"/>
                </a:solidFill>
                <a:latin typeface="Arial" panose="020B0604020202020204" pitchFamily="34" charset="0"/>
                <a:cs typeface="Arial" panose="020B0604020202020204" pitchFamily="34" charset="0"/>
              </a:rPr>
              <a:t>succinate</a:t>
            </a:r>
            <a:r>
              <a:rPr lang="fr-FR" altLang="fr-FR" sz="1700" dirty="0">
                <a:solidFill>
                  <a:schemeClr val="bg1"/>
                </a:solidFill>
                <a:latin typeface="Arial" panose="020B0604020202020204" pitchFamily="34" charset="0"/>
                <a:cs typeface="Arial" panose="020B0604020202020204" pitchFamily="34" charset="0"/>
              </a:rPr>
              <a:t>  par la </a:t>
            </a:r>
            <a:r>
              <a:rPr lang="fr-FR" altLang="fr-FR" sz="1700" dirty="0" err="1">
                <a:solidFill>
                  <a:schemeClr val="bg1"/>
                </a:solidFill>
                <a:latin typeface="Arial" panose="020B0604020202020204" pitchFamily="34" charset="0"/>
                <a:cs typeface="Arial" panose="020B0604020202020204" pitchFamily="34" charset="0"/>
              </a:rPr>
              <a:t>succinate</a:t>
            </a:r>
            <a:r>
              <a:rPr lang="fr-FR" altLang="fr-FR" sz="1700" dirty="0">
                <a:solidFill>
                  <a:schemeClr val="bg1"/>
                </a:solidFill>
                <a:latin typeface="Arial" panose="020B0604020202020204" pitchFamily="34" charset="0"/>
                <a:cs typeface="Arial" panose="020B0604020202020204" pitchFamily="34" charset="0"/>
              </a:rPr>
              <a:t>-</a:t>
            </a:r>
            <a:r>
              <a:rPr lang="fr-FR" altLang="fr-FR" sz="1700" dirty="0" err="1">
                <a:solidFill>
                  <a:schemeClr val="bg1"/>
                </a:solidFill>
                <a:latin typeface="Arial" panose="020B0604020202020204" pitchFamily="34" charset="0"/>
                <a:cs typeface="Arial" panose="020B0604020202020204" pitchFamily="34" charset="0"/>
              </a:rPr>
              <a:t>thiokinase</a:t>
            </a:r>
            <a:r>
              <a:rPr lang="fr-FR" altLang="fr-FR" sz="1700" dirty="0">
                <a:solidFill>
                  <a:schemeClr val="bg1"/>
                </a:solidFill>
                <a:latin typeface="Arial" panose="020B0604020202020204" pitchFamily="34" charset="0"/>
                <a:cs typeface="Arial" panose="020B0604020202020204" pitchFamily="34" charset="0"/>
              </a:rPr>
              <a:t>,  nécessitant un phosphate et </a:t>
            </a:r>
            <a:r>
              <a:rPr lang="fr-FR" altLang="fr-FR" sz="1700" dirty="0" err="1">
                <a:solidFill>
                  <a:schemeClr val="bg1"/>
                </a:solidFill>
                <a:latin typeface="Arial" panose="020B0604020202020204" pitchFamily="34" charset="0"/>
                <a:cs typeface="Arial" panose="020B0604020202020204" pitchFamily="34" charset="0"/>
              </a:rPr>
              <a:t>relargue</a:t>
            </a:r>
            <a:r>
              <a:rPr lang="fr-FR" altLang="fr-FR" sz="1700" dirty="0">
                <a:solidFill>
                  <a:schemeClr val="bg1"/>
                </a:solidFill>
                <a:latin typeface="Arial" panose="020B0604020202020204" pitchFamily="34" charset="0"/>
                <a:cs typeface="Arial" panose="020B0604020202020204" pitchFamily="34" charset="0"/>
              </a:rPr>
              <a:t> un  </a:t>
            </a:r>
            <a:r>
              <a:rPr lang="fr-FR" altLang="fr-FR" sz="1700" dirty="0" err="1">
                <a:solidFill>
                  <a:schemeClr val="bg1"/>
                </a:solidFill>
                <a:latin typeface="Arial" panose="020B0604020202020204" pitchFamily="34" charset="0"/>
                <a:cs typeface="Arial" panose="020B0604020202020204" pitchFamily="34" charset="0"/>
              </a:rPr>
              <a:t>CoA</a:t>
            </a:r>
            <a:r>
              <a:rPr lang="fr-FR" altLang="fr-FR" sz="1700" dirty="0">
                <a:solidFill>
                  <a:schemeClr val="bg1"/>
                </a:solidFill>
                <a:latin typeface="Arial" panose="020B0604020202020204" pitchFamily="34" charset="0"/>
                <a:cs typeface="Arial" panose="020B0604020202020204" pitchFamily="34" charset="0"/>
              </a:rPr>
              <a:t>-SH </a:t>
            </a:r>
            <a:r>
              <a:rPr lang="fr-FR" altLang="fr-FR" sz="1700" dirty="0" smtClean="0">
                <a:solidFill>
                  <a:schemeClr val="bg1"/>
                </a:solidFill>
                <a:latin typeface="Arial" panose="020B0604020202020204" pitchFamily="34" charset="0"/>
                <a:cs typeface="Arial" panose="020B0604020202020204" pitchFamily="34" charset="0"/>
              </a:rPr>
              <a:t>/GTP </a:t>
            </a:r>
            <a:r>
              <a:rPr lang="fr-FR" altLang="fr-FR" sz="1700" dirty="0">
                <a:solidFill>
                  <a:schemeClr val="bg1"/>
                </a:solidFill>
                <a:latin typeface="Arial" panose="020B0604020202020204" pitchFamily="34" charset="0"/>
                <a:cs typeface="Arial" panose="020B0604020202020204" pitchFamily="34" charset="0"/>
              </a:rPr>
              <a:t>à partir de GDP.</a:t>
            </a:r>
            <a:endParaRPr lang="fr-FR" altLang="fr-FR" sz="1700" dirty="0">
              <a:solidFill>
                <a:schemeClr val="bg1"/>
              </a:solidFill>
              <a:latin typeface="Arial" panose="020B0604020202020204" pitchFamily="34" charset="0"/>
              <a:cs typeface="Arial" panose="020B0604020202020204" pitchFamily="34" charset="0"/>
            </a:endParaRPr>
          </a:p>
          <a:p>
            <a:pPr eaLnBrk="1" hangingPunct="1"/>
            <a:endParaRPr lang="fr-FR" altLang="fr-FR" sz="1700" dirty="0">
              <a:solidFill>
                <a:schemeClr val="bg1"/>
              </a:solidFill>
              <a:latin typeface="Arial" panose="020B0604020202020204" pitchFamily="34" charset="0"/>
              <a:cs typeface="Arial" panose="020B0604020202020204" pitchFamily="34" charset="0"/>
            </a:endParaRPr>
          </a:p>
          <a:p>
            <a:pPr eaLnBrk="1" hangingPunct="1"/>
            <a:r>
              <a:rPr lang="fr-FR" altLang="fr-FR" sz="1700" dirty="0">
                <a:solidFill>
                  <a:schemeClr val="bg1"/>
                </a:solidFill>
                <a:latin typeface="Arial" panose="020B0604020202020204" pitchFamily="34" charset="0"/>
                <a:cs typeface="Arial" panose="020B0604020202020204" pitchFamily="34" charset="0"/>
              </a:rPr>
              <a:t>7-déshydrogénation du </a:t>
            </a:r>
            <a:r>
              <a:rPr lang="fr-FR" altLang="fr-FR" sz="1700" dirty="0" err="1">
                <a:solidFill>
                  <a:schemeClr val="bg1"/>
                </a:solidFill>
                <a:latin typeface="Arial" panose="020B0604020202020204" pitchFamily="34" charset="0"/>
                <a:cs typeface="Arial" panose="020B0604020202020204" pitchFamily="34" charset="0"/>
              </a:rPr>
              <a:t>succinate</a:t>
            </a:r>
            <a:r>
              <a:rPr lang="fr-FR" altLang="fr-FR" sz="1700" dirty="0">
                <a:solidFill>
                  <a:schemeClr val="bg1"/>
                </a:solidFill>
                <a:latin typeface="Arial" panose="020B0604020202020204" pitchFamily="34" charset="0"/>
                <a:cs typeface="Arial" panose="020B0604020202020204" pitchFamily="34" charset="0"/>
              </a:rPr>
              <a:t> en fumarate  par la </a:t>
            </a:r>
            <a:r>
              <a:rPr lang="fr-FR" altLang="fr-FR" sz="1700" dirty="0" err="1" smtClean="0">
                <a:solidFill>
                  <a:schemeClr val="bg1"/>
                </a:solidFill>
                <a:latin typeface="Arial" panose="020B0604020202020204" pitchFamily="34" charset="0"/>
                <a:cs typeface="Arial" panose="020B0604020202020204" pitchFamily="34" charset="0"/>
              </a:rPr>
              <a:t>succinate</a:t>
            </a:r>
            <a:r>
              <a:rPr lang="fr-FR" altLang="fr-FR" sz="1700" dirty="0" smtClean="0">
                <a:solidFill>
                  <a:schemeClr val="bg1"/>
                </a:solidFill>
                <a:latin typeface="Arial" panose="020B0604020202020204" pitchFamily="34" charset="0"/>
                <a:cs typeface="Arial" panose="020B0604020202020204" pitchFamily="34" charset="0"/>
              </a:rPr>
              <a:t>-déshydrogénase/FADH2 </a:t>
            </a:r>
            <a:r>
              <a:rPr lang="fr-FR" altLang="fr-FR" sz="1700" dirty="0">
                <a:solidFill>
                  <a:schemeClr val="bg1"/>
                </a:solidFill>
                <a:latin typeface="Arial" panose="020B0604020202020204" pitchFamily="34" charset="0"/>
                <a:cs typeface="Arial" panose="020B0604020202020204" pitchFamily="34" charset="0"/>
              </a:rPr>
              <a:t>à partir de FAD.</a:t>
            </a:r>
            <a:endParaRPr lang="fr-FR" altLang="fr-FR" sz="1700" dirty="0">
              <a:solidFill>
                <a:schemeClr val="bg1"/>
              </a:solidFill>
              <a:latin typeface="Arial" panose="020B0604020202020204" pitchFamily="34" charset="0"/>
              <a:cs typeface="Arial" panose="020B0604020202020204" pitchFamily="34" charset="0"/>
            </a:endParaRPr>
          </a:p>
          <a:p>
            <a:pPr eaLnBrk="1" hangingPunct="1"/>
            <a:endParaRPr lang="fr-FR" altLang="fr-FR" sz="1700" dirty="0">
              <a:solidFill>
                <a:schemeClr val="bg1"/>
              </a:solidFill>
              <a:latin typeface="Arial" panose="020B0604020202020204" pitchFamily="34" charset="0"/>
              <a:cs typeface="Arial" panose="020B0604020202020204" pitchFamily="34" charset="0"/>
            </a:endParaRPr>
          </a:p>
          <a:p>
            <a:pPr eaLnBrk="1" hangingPunct="1"/>
            <a:r>
              <a:rPr lang="fr-FR" altLang="fr-FR" sz="1700" dirty="0">
                <a:solidFill>
                  <a:schemeClr val="bg1"/>
                </a:solidFill>
                <a:latin typeface="Arial" panose="020B0604020202020204" pitchFamily="34" charset="0"/>
                <a:cs typeface="Arial" panose="020B0604020202020204" pitchFamily="34" charset="0"/>
              </a:rPr>
              <a:t>8-hydratation du fumarate en </a:t>
            </a:r>
            <a:r>
              <a:rPr lang="fr-FR" altLang="fr-FR" sz="1700" dirty="0" err="1">
                <a:solidFill>
                  <a:schemeClr val="bg1"/>
                </a:solidFill>
                <a:latin typeface="Arial" panose="020B0604020202020204" pitchFamily="34" charset="0"/>
                <a:cs typeface="Arial" panose="020B0604020202020204" pitchFamily="34" charset="0"/>
              </a:rPr>
              <a:t>malate</a:t>
            </a:r>
            <a:r>
              <a:rPr lang="fr-FR" altLang="fr-FR" sz="1700" dirty="0">
                <a:solidFill>
                  <a:schemeClr val="bg1"/>
                </a:solidFill>
                <a:latin typeface="Arial" panose="020B0604020202020204" pitchFamily="34" charset="0"/>
                <a:cs typeface="Arial" panose="020B0604020202020204" pitchFamily="34" charset="0"/>
              </a:rPr>
              <a:t>  par la fumarase, nécessitant une molécule d’H2O.</a:t>
            </a:r>
            <a:endParaRPr lang="fr-FR" altLang="fr-FR" sz="1700" dirty="0">
              <a:solidFill>
                <a:schemeClr val="bg1"/>
              </a:solidFill>
              <a:latin typeface="Arial" panose="020B0604020202020204" pitchFamily="34" charset="0"/>
              <a:cs typeface="Arial" panose="020B0604020202020204" pitchFamily="34" charset="0"/>
            </a:endParaRPr>
          </a:p>
          <a:p>
            <a:pPr eaLnBrk="1" hangingPunct="1"/>
            <a:endParaRPr lang="fr-FR" altLang="fr-FR" sz="1700" dirty="0">
              <a:solidFill>
                <a:schemeClr val="bg1"/>
              </a:solidFill>
              <a:latin typeface="Arial" panose="020B0604020202020204" pitchFamily="34" charset="0"/>
              <a:cs typeface="Arial" panose="020B0604020202020204" pitchFamily="34" charset="0"/>
            </a:endParaRPr>
          </a:p>
          <a:p>
            <a:pPr eaLnBrk="1" hangingPunct="1"/>
            <a:r>
              <a:rPr lang="fr-FR" altLang="fr-FR" sz="1700" dirty="0">
                <a:solidFill>
                  <a:schemeClr val="bg1"/>
                </a:solidFill>
                <a:latin typeface="Arial" panose="020B0604020202020204" pitchFamily="34" charset="0"/>
                <a:cs typeface="Arial" panose="020B0604020202020204" pitchFamily="34" charset="0"/>
              </a:rPr>
              <a:t>9- déshydrogénation du </a:t>
            </a:r>
            <a:r>
              <a:rPr lang="fr-FR" altLang="fr-FR" sz="1700" dirty="0" err="1">
                <a:solidFill>
                  <a:schemeClr val="bg1"/>
                </a:solidFill>
                <a:latin typeface="Arial" panose="020B0604020202020204" pitchFamily="34" charset="0"/>
                <a:cs typeface="Arial" panose="020B0604020202020204" pitchFamily="34" charset="0"/>
              </a:rPr>
              <a:t>malate</a:t>
            </a:r>
            <a:r>
              <a:rPr lang="fr-FR" altLang="fr-FR" sz="1700" dirty="0">
                <a:solidFill>
                  <a:schemeClr val="bg1"/>
                </a:solidFill>
                <a:latin typeface="Arial" panose="020B0604020202020204" pitchFamily="34" charset="0"/>
                <a:cs typeface="Arial" panose="020B0604020202020204" pitchFamily="34" charset="0"/>
              </a:rPr>
              <a:t> en </a:t>
            </a:r>
            <a:r>
              <a:rPr lang="fr-FR" altLang="fr-FR" sz="1700" dirty="0" err="1">
                <a:solidFill>
                  <a:schemeClr val="bg1"/>
                </a:solidFill>
                <a:latin typeface="Arial" panose="020B0604020202020204" pitchFamily="34" charset="0"/>
                <a:cs typeface="Arial" panose="020B0604020202020204" pitchFamily="34" charset="0"/>
              </a:rPr>
              <a:t>oxaloacétate</a:t>
            </a:r>
            <a:r>
              <a:rPr lang="fr-FR" altLang="fr-FR" sz="1700" dirty="0">
                <a:solidFill>
                  <a:schemeClr val="bg1"/>
                </a:solidFill>
                <a:latin typeface="Arial" panose="020B0604020202020204" pitchFamily="34" charset="0"/>
                <a:cs typeface="Arial" panose="020B0604020202020204" pitchFamily="34" charset="0"/>
              </a:rPr>
              <a:t>  par la </a:t>
            </a:r>
            <a:r>
              <a:rPr lang="fr-FR" altLang="fr-FR" sz="1700" dirty="0" err="1" smtClean="0">
                <a:solidFill>
                  <a:schemeClr val="bg1"/>
                </a:solidFill>
                <a:latin typeface="Arial" panose="020B0604020202020204" pitchFamily="34" charset="0"/>
                <a:cs typeface="Arial" panose="020B0604020202020204" pitchFamily="34" charset="0"/>
              </a:rPr>
              <a:t>malate</a:t>
            </a:r>
            <a:r>
              <a:rPr lang="fr-FR" altLang="fr-FR" sz="1700" dirty="0" smtClean="0">
                <a:solidFill>
                  <a:schemeClr val="bg1"/>
                </a:solidFill>
                <a:latin typeface="Arial" panose="020B0604020202020204" pitchFamily="34" charset="0"/>
                <a:cs typeface="Arial" panose="020B0604020202020204" pitchFamily="34" charset="0"/>
              </a:rPr>
              <a:t>-déshydrogénase/NADH</a:t>
            </a:r>
            <a:r>
              <a:rPr lang="fr-FR" altLang="fr-FR" sz="1700" dirty="0">
                <a:solidFill>
                  <a:schemeClr val="bg1"/>
                </a:solidFill>
                <a:latin typeface="Arial" panose="020B0604020202020204" pitchFamily="34" charset="0"/>
                <a:cs typeface="Arial" panose="020B0604020202020204" pitchFamily="34" charset="0"/>
              </a:rPr>
              <a:t>, H+ à partir </a:t>
            </a:r>
            <a:r>
              <a:rPr lang="fr-FR" altLang="fr-FR" sz="1700" dirty="0" smtClean="0">
                <a:solidFill>
                  <a:schemeClr val="bg1"/>
                </a:solidFill>
                <a:latin typeface="Arial" panose="020B0604020202020204" pitchFamily="34" charset="0"/>
                <a:cs typeface="Arial" panose="020B0604020202020204" pitchFamily="34" charset="0"/>
              </a:rPr>
              <a:t>de NAD</a:t>
            </a:r>
            <a:r>
              <a:rPr lang="fr-FR" altLang="fr-FR" sz="1700" dirty="0">
                <a:solidFill>
                  <a:schemeClr val="bg1"/>
                </a:solidFill>
                <a:latin typeface="Arial" panose="020B0604020202020204" pitchFamily="34" charset="0"/>
                <a:cs typeface="Arial" panose="020B0604020202020204" pitchFamily="34" charset="0"/>
              </a:rPr>
              <a:t>+.</a:t>
            </a:r>
            <a:endParaRPr lang="fr-FR" altLang="fr-FR" sz="1700" dirty="0">
              <a:solidFill>
                <a:schemeClr val="bg1"/>
              </a:solidFill>
              <a:latin typeface="Arial" panose="020B0604020202020204" pitchFamily="34" charset="0"/>
              <a:cs typeface="Arial" panose="020B0604020202020204" pitchFamily="34" charset="0"/>
            </a:endParaRPr>
          </a:p>
        </p:txBody>
      </p:sp>
      <p:pic>
        <p:nvPicPr>
          <p:cNvPr id="5" name="Picture 5" descr="https://static.ebiologie.fr/upload/images/cc340af0179830803ed5f6d5abb71ec5.png"/>
          <p:cNvPicPr>
            <a:picLocks noChangeAspect="1" noChangeArrowheads="1"/>
          </p:cNvPicPr>
          <p:nvPr/>
        </p:nvPicPr>
        <p:blipFill>
          <a:blip r:embed="rId3"/>
          <a:srcRect/>
          <a:stretch>
            <a:fillRect/>
          </a:stretch>
        </p:blipFill>
        <p:spPr bwMode="auto">
          <a:xfrm>
            <a:off x="4143372" y="285728"/>
            <a:ext cx="5000628" cy="63579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5" name="Rectangle 4"/>
          <p:cNvSpPr/>
          <p:nvPr/>
        </p:nvSpPr>
        <p:spPr>
          <a:xfrm>
            <a:off x="0" y="0"/>
            <a:ext cx="5786477" cy="583565"/>
          </a:xfrm>
          <a:prstGeom prst="rect">
            <a:avLst/>
          </a:prstGeom>
        </p:spPr>
        <p:txBody>
          <a:bodyPr wrap="square">
            <a:spAutoFit/>
          </a:bodyPr>
          <a:lstStyle/>
          <a:p>
            <a:pPr lvl="0"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Bilan du cycle de Krebs</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pic>
        <p:nvPicPr>
          <p:cNvPr id="6151" name="Picture 7"/>
          <p:cNvPicPr>
            <a:picLocks noChangeAspect="1" noChangeArrowheads="1"/>
          </p:cNvPicPr>
          <p:nvPr/>
        </p:nvPicPr>
        <p:blipFill>
          <a:blip r:embed="rId3"/>
          <a:srcRect/>
          <a:stretch>
            <a:fillRect/>
          </a:stretch>
        </p:blipFill>
        <p:spPr bwMode="auto">
          <a:xfrm>
            <a:off x="-50800" y="642620"/>
            <a:ext cx="9238615" cy="62153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circle(in)">
                                      <p:cBhvr>
                                        <p:cTn id="7"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t 9"/>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11"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3"/>
          <p:cNvSpPr/>
          <p:nvPr/>
        </p:nvSpPr>
        <p:spPr>
          <a:xfrm>
            <a:off x="10501354" y="500042"/>
            <a:ext cx="7358114" cy="2308324"/>
          </a:xfrm>
          <a:prstGeom prst="rect">
            <a:avLst/>
          </a:prstGeom>
        </p:spPr>
        <p:txBody>
          <a:bodyPr wrap="square">
            <a:spAutoFit/>
          </a:bodyPr>
          <a:lstStyle/>
          <a:p>
            <a:pPr algn="just">
              <a:lnSpc>
                <a:spcPct val="150000"/>
              </a:lnSpc>
              <a:defRPr/>
            </a:pPr>
            <a:r>
              <a:rPr lang="fr-FR" dirty="0">
                <a:latin typeface="Arial" panose="020B0604020202020204" pitchFamily="34" charset="0"/>
                <a:cs typeface="Arial" panose="020B0604020202020204" pitchFamily="34" charset="0"/>
              </a:rPr>
              <a:t> </a:t>
            </a:r>
            <a:r>
              <a:rPr lang="fr-FR"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Une  </a:t>
            </a:r>
            <a:r>
              <a:rPr lang="fr-FR" sz="2400" b="1" dirty="0">
                <a:latin typeface="Arial" panose="020B0604020202020204" pitchFamily="34" charset="0"/>
                <a:cs typeface="Arial" panose="020B0604020202020204" pitchFamily="34" charset="0"/>
              </a:rPr>
              <a:t>déshydrogénation de l’</a:t>
            </a:r>
            <a:r>
              <a:rPr lang="fr-FR" sz="2400" b="1" dirty="0" err="1">
                <a:latin typeface="Arial" panose="020B0604020202020204" pitchFamily="34" charset="0"/>
                <a:cs typeface="Arial" panose="020B0604020202020204" pitchFamily="34" charset="0"/>
              </a:rPr>
              <a:t>isocitrate</a:t>
            </a:r>
            <a:r>
              <a:rPr lang="fr-FR" sz="2400" b="1" dirty="0">
                <a:latin typeface="Arial" panose="020B0604020202020204" pitchFamily="34" charset="0"/>
                <a:cs typeface="Arial" panose="020B0604020202020204" pitchFamily="34" charset="0"/>
              </a:rPr>
              <a:t> à l’</a:t>
            </a:r>
            <a:r>
              <a:rPr lang="fr-FR" sz="2400" b="1" dirty="0" err="1">
                <a:latin typeface="Arial" panose="020B0604020202020204" pitchFamily="34" charset="0"/>
                <a:cs typeface="Arial" panose="020B0604020202020204" pitchFamily="34" charset="0"/>
              </a:rPr>
              <a:t>oxalosuccinate</a:t>
            </a:r>
            <a:r>
              <a:rPr lang="fr-FR" sz="2400" b="1" dirty="0">
                <a:latin typeface="Arial" panose="020B0604020202020204" pitchFamily="34" charset="0"/>
                <a:cs typeface="Arial" panose="020B0604020202020204" pitchFamily="34" charset="0"/>
              </a:rPr>
              <a:t> par l’</a:t>
            </a:r>
            <a:r>
              <a:rPr lang="fr-FR" sz="2400" b="1" dirty="0" err="1">
                <a:latin typeface="Arial" panose="020B0604020202020204" pitchFamily="34" charset="0"/>
                <a:cs typeface="Arial" panose="020B0604020202020204" pitchFamily="34" charset="0"/>
              </a:rPr>
              <a:t>isocitrate</a:t>
            </a:r>
            <a:r>
              <a:rPr lang="fr-FR" sz="2400" b="1" dirty="0">
                <a:latin typeface="Arial" panose="020B0604020202020204" pitchFamily="34" charset="0"/>
                <a:cs typeface="Arial" panose="020B0604020202020204" pitchFamily="34" charset="0"/>
              </a:rPr>
              <a:t> déshydrogénase. Cette enzyme est inhibée par l’excès d’ATP et activée par le NAD et le FAD.</a:t>
            </a:r>
            <a:endParaRPr lang="fr-FR" sz="2400" b="1" dirty="0">
              <a:latin typeface="Arial" panose="020B0604020202020204" pitchFamily="34" charset="0"/>
              <a:cs typeface="Arial" panose="020B0604020202020204" pitchFamily="34" charset="0"/>
            </a:endParaRPr>
          </a:p>
        </p:txBody>
      </p:sp>
      <p:sp>
        <p:nvSpPr>
          <p:cNvPr id="3" name="Rectangle 2"/>
          <p:cNvSpPr/>
          <p:nvPr/>
        </p:nvSpPr>
        <p:spPr>
          <a:xfrm>
            <a:off x="71406" y="142852"/>
            <a:ext cx="3286148" cy="1076325"/>
          </a:xfrm>
          <a:prstGeom prst="rect">
            <a:avLst/>
          </a:prstGeom>
        </p:spPr>
        <p:txBody>
          <a:bodyPr wrap="square">
            <a:spAutoFit/>
          </a:bodyPr>
          <a:lstStyle/>
          <a:p>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Régulation du cycle de Krebs</a:t>
            </a:r>
            <a:endParaRPr lang="fr-FR" sz="3600" b="1" dirty="0" smtClean="0">
              <a:solidFill>
                <a:srgbClr val="0070C0"/>
              </a:solidFill>
            </a:endParaRPr>
          </a:p>
        </p:txBody>
      </p:sp>
      <p:sp>
        <p:nvSpPr>
          <p:cNvPr id="6" name="Rectangle 5"/>
          <p:cNvSpPr/>
          <p:nvPr/>
        </p:nvSpPr>
        <p:spPr>
          <a:xfrm>
            <a:off x="0" y="6027003"/>
            <a:ext cx="9144000" cy="800219"/>
          </a:xfrm>
          <a:prstGeom prst="rect">
            <a:avLst/>
          </a:prstGeom>
        </p:spPr>
        <p:txBody>
          <a:bodyPr wrap="square">
            <a:spAutoFit/>
          </a:bodyPr>
          <a:lstStyle/>
          <a:p>
            <a:pPr>
              <a:buFont typeface="Wingdings" panose="05000000000000000000" pitchFamily="2" charset="2"/>
              <a:buChar char="Ø"/>
            </a:pPr>
            <a:r>
              <a:rPr lang="fr-FR" sz="2300" b="1" dirty="0" smtClean="0">
                <a:solidFill>
                  <a:schemeClr val="bg1"/>
                </a:solidFill>
              </a:rPr>
              <a:t>La régulation du cycle de Krebs est coordonnes avec la glycolyse</a:t>
            </a:r>
            <a:endParaRPr lang="fr-FR" sz="2300" b="1" dirty="0" smtClean="0">
              <a:solidFill>
                <a:schemeClr val="bg1"/>
              </a:solidFill>
            </a:endParaRPr>
          </a:p>
          <a:p>
            <a:pPr>
              <a:buFont typeface="Wingdings" panose="05000000000000000000" pitchFamily="2" charset="2"/>
              <a:buChar char="Ø"/>
            </a:pPr>
            <a:r>
              <a:rPr lang="fr-FR" sz="2300" b="1" dirty="0" smtClean="0">
                <a:solidFill>
                  <a:schemeClr val="bg1"/>
                </a:solidFill>
              </a:rPr>
              <a:t>Leur régulation se fait en parallèle par la mêmes produits énergétiques</a:t>
            </a:r>
            <a:endParaRPr lang="fr-FR" sz="2300" b="1" dirty="0" smtClean="0">
              <a:solidFill>
                <a:schemeClr val="bg1"/>
              </a:solidFill>
            </a:endParaRPr>
          </a:p>
        </p:txBody>
      </p:sp>
      <p:pic>
        <p:nvPicPr>
          <p:cNvPr id="5122" name="Picture 2"/>
          <p:cNvPicPr>
            <a:picLocks noChangeAspect="1" noChangeArrowheads="1"/>
          </p:cNvPicPr>
          <p:nvPr/>
        </p:nvPicPr>
        <p:blipFill>
          <a:blip r:embed="rId3"/>
          <a:srcRect/>
          <a:stretch>
            <a:fillRect/>
          </a:stretch>
        </p:blipFill>
        <p:spPr bwMode="auto">
          <a:xfrm>
            <a:off x="3613785" y="-27305"/>
            <a:ext cx="5575300" cy="6124575"/>
          </a:xfrm>
          <a:prstGeom prst="rect">
            <a:avLst/>
          </a:prstGeom>
          <a:noFill/>
          <a:ln w="9525">
            <a:noFill/>
            <a:miter lim="800000"/>
            <a:headEnd/>
            <a:tailEnd/>
          </a:ln>
          <a:effectLst/>
        </p:spPr>
      </p:pic>
      <p:sp>
        <p:nvSpPr>
          <p:cNvPr id="8" name="Rectangle 7"/>
          <p:cNvSpPr/>
          <p:nvPr/>
        </p:nvSpPr>
        <p:spPr>
          <a:xfrm>
            <a:off x="0" y="1417156"/>
            <a:ext cx="3643306" cy="4154984"/>
          </a:xfrm>
          <a:prstGeom prst="rect">
            <a:avLst/>
          </a:prstGeom>
        </p:spPr>
        <p:txBody>
          <a:bodyPr wrap="square">
            <a:spAutoFit/>
          </a:bodyPr>
          <a:lstStyle/>
          <a:p>
            <a:pPr algn="just">
              <a:buFont typeface="Wingdings" panose="05000000000000000000" pitchFamily="2" charset="2"/>
              <a:buChar char="Ø"/>
            </a:pPr>
            <a:r>
              <a:rPr lang="fr-FR" sz="2200" b="1" dirty="0" smtClean="0">
                <a:solidFill>
                  <a:schemeClr val="bg1"/>
                </a:solidFill>
              </a:rPr>
              <a:t>Les 3 enzymes clés qui régulent l’</a:t>
            </a:r>
            <a:r>
              <a:rPr lang="fr-FR" sz="2200" b="1" dirty="0" err="1" smtClean="0">
                <a:solidFill>
                  <a:schemeClr val="bg1"/>
                </a:solidFill>
              </a:rPr>
              <a:t>activite</a:t>
            </a:r>
            <a:r>
              <a:rPr lang="fr-FR" sz="2200" b="1" dirty="0" smtClean="0">
                <a:solidFill>
                  <a:schemeClr val="bg1"/>
                </a:solidFill>
              </a:rPr>
              <a:t> du cycle deb Krebs utilisent 3 moyens:</a:t>
            </a:r>
            <a:endParaRPr lang="fr-FR" sz="2200" b="1" dirty="0" smtClean="0">
              <a:solidFill>
                <a:schemeClr val="bg1"/>
              </a:solidFill>
            </a:endParaRPr>
          </a:p>
          <a:p>
            <a:pPr algn="just"/>
            <a:r>
              <a:rPr lang="fr-FR" sz="2200" b="1" dirty="0" smtClean="0">
                <a:solidFill>
                  <a:schemeClr val="bg1"/>
                </a:solidFill>
              </a:rPr>
              <a:t> </a:t>
            </a:r>
            <a:endParaRPr lang="fr-FR" sz="2200" b="1" dirty="0" smtClean="0">
              <a:solidFill>
                <a:schemeClr val="bg1"/>
              </a:solidFill>
            </a:endParaRPr>
          </a:p>
          <a:p>
            <a:pPr algn="just">
              <a:buFont typeface="Wingdings" panose="05000000000000000000" pitchFamily="2" charset="2"/>
              <a:buChar char="Ø"/>
            </a:pPr>
            <a:r>
              <a:rPr lang="fr-FR" sz="2200" b="1" dirty="0" smtClean="0">
                <a:solidFill>
                  <a:schemeClr val="bg1"/>
                </a:solidFill>
              </a:rPr>
              <a:t>La disponibilité en substrat; </a:t>
            </a:r>
            <a:endParaRPr lang="fr-FR" sz="2200" b="1" dirty="0" smtClean="0">
              <a:solidFill>
                <a:schemeClr val="bg1"/>
              </a:solidFill>
            </a:endParaRPr>
          </a:p>
          <a:p>
            <a:pPr algn="just">
              <a:buFont typeface="Wingdings" panose="05000000000000000000" pitchFamily="2" charset="2"/>
              <a:buChar char="Ø"/>
            </a:pPr>
            <a:r>
              <a:rPr lang="fr-FR" sz="2200" b="1" dirty="0" smtClean="0">
                <a:solidFill>
                  <a:schemeClr val="bg1"/>
                </a:solidFill>
              </a:rPr>
              <a:t>l’inhibition par le (ou les) produit(s); </a:t>
            </a:r>
            <a:endParaRPr lang="fr-FR" sz="2200" b="1" dirty="0" smtClean="0">
              <a:solidFill>
                <a:schemeClr val="bg1"/>
              </a:solidFill>
            </a:endParaRPr>
          </a:p>
          <a:p>
            <a:pPr algn="just">
              <a:buFont typeface="Wingdings" panose="05000000000000000000" pitchFamily="2" charset="2"/>
              <a:buChar char="Ø"/>
            </a:pPr>
            <a:endParaRPr lang="fr-FR" sz="2200" b="1" dirty="0" smtClean="0">
              <a:solidFill>
                <a:schemeClr val="bg1"/>
              </a:solidFill>
            </a:endParaRPr>
          </a:p>
          <a:p>
            <a:pPr algn="just">
              <a:buFont typeface="Wingdings" panose="05000000000000000000" pitchFamily="2" charset="2"/>
              <a:buChar char="Ø"/>
            </a:pPr>
            <a:r>
              <a:rPr lang="fr-FR" sz="2200" b="1" dirty="0" smtClean="0">
                <a:solidFill>
                  <a:schemeClr val="bg1"/>
                </a:solidFill>
              </a:rPr>
              <a:t>le rétrocontrôle inhibiteur par des intermédiaires métaboliques d’action compétitives</a:t>
            </a:r>
            <a:endParaRPr lang="fr-FR" sz="2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ppt_y</p:attrName>
                                        </p:attrNameLst>
                                      </p:cBhvr>
                                      <p:tavLst>
                                        <p:tav tm="0">
                                          <p:val>
                                            <p:strVal val="#ppt_y+#ppt_h*1.125000"/>
                                          </p:val>
                                        </p:tav>
                                        <p:tav tm="100000">
                                          <p:val>
                                            <p:strVal val="#ppt_y"/>
                                          </p:val>
                                        </p:tav>
                                      </p:tavLst>
                                    </p:anim>
                                    <p:animEffect transition="in" filter="wipe(up)">
                                      <p:cBhvr>
                                        <p:cTn id="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pic>
        <p:nvPicPr>
          <p:cNvPr id="1028" name="Picture 4"/>
          <p:cNvPicPr>
            <a:picLocks noChangeAspect="1" noChangeArrowheads="1"/>
          </p:cNvPicPr>
          <p:nvPr/>
        </p:nvPicPr>
        <p:blipFill>
          <a:blip r:embed="rId3"/>
          <a:srcRect/>
          <a:stretch>
            <a:fillRect/>
          </a:stretch>
        </p:blipFill>
        <p:spPr bwMode="auto">
          <a:xfrm>
            <a:off x="523875" y="461963"/>
            <a:ext cx="8094663" cy="5934075"/>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3143240" y="2500306"/>
            <a:ext cx="2773680" cy="645160"/>
          </a:xfrm>
          <a:prstGeom prst="rect">
            <a:avLst/>
          </a:prstGeom>
        </p:spPr>
        <p:txBody>
          <a:bodyPr wrap="none">
            <a:spAutoFit/>
          </a:bodyPr>
          <a:lstStyle/>
          <a:p>
            <a:r>
              <a:rPr lang="fr-FR" sz="36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Anabolisme</a:t>
            </a:r>
            <a:endParaRPr lang="fr-FR" sz="3600" b="1" kern="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6" name="Rectangle 5"/>
          <p:cNvSpPr/>
          <p:nvPr/>
        </p:nvSpPr>
        <p:spPr>
          <a:xfrm>
            <a:off x="357158" y="282875"/>
            <a:ext cx="8286808" cy="5384800"/>
          </a:xfrm>
          <a:prstGeom prst="rect">
            <a:avLst/>
          </a:prstGeom>
        </p:spPr>
        <p:txBody>
          <a:bodyPr wrap="square">
            <a:spAutoFit/>
          </a:bodyPr>
          <a:lstStyle/>
          <a:p>
            <a:pPr marL="457200" indent="-457200" algn="just">
              <a:spcBef>
                <a:spcPts val="600"/>
              </a:spcBef>
              <a:spcAft>
                <a:spcPts val="600"/>
              </a:spcAft>
              <a:buFont typeface="Wingdings" panose="05000000000000000000" charset="0"/>
              <a:buChar char="Ø"/>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Anabolisme</a:t>
            </a:r>
            <a:r>
              <a:rPr lang="fr-FR" sz="36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 </a:t>
            </a:r>
            <a:r>
              <a:rPr lang="fr-FR" sz="2400" dirty="0" smtClean="0">
                <a:solidFill>
                  <a:schemeClr val="bg1"/>
                </a:solidFill>
              </a:rPr>
              <a:t>des glucides est un processus métabolique essentiel qui joue un rôle clé dans la synthèse et le stockage des glucides dans l'organisme. Contrairement à la dégradation des glucides, qui libère de l'énergie, l'anabolisme se concentre sur la construction de molécules complexes à partir de précurseurs plus simples.</a:t>
            </a:r>
            <a:endParaRPr lang="fr-FR" sz="2400" dirty="0" smtClean="0">
              <a:solidFill>
                <a:schemeClr val="bg1"/>
              </a:solidFill>
            </a:endParaRPr>
          </a:p>
          <a:p>
            <a:pPr indent="0" algn="just">
              <a:spcBef>
                <a:spcPts val="600"/>
              </a:spcBef>
              <a:spcAft>
                <a:spcPts val="600"/>
              </a:spcAft>
              <a:buFont typeface="Wingdings" panose="05000000000000000000" charset="0"/>
              <a:buNone/>
            </a:pPr>
            <a:r>
              <a:rPr lang="fr-FR" sz="2400" dirty="0" smtClean="0">
                <a:solidFill>
                  <a:schemeClr val="bg1"/>
                </a:solidFill>
              </a:rPr>
              <a:t> </a:t>
            </a:r>
            <a:endParaRPr lang="fr-FR" sz="2400" dirty="0" smtClean="0">
              <a:solidFill>
                <a:schemeClr val="bg1"/>
              </a:solidFill>
            </a:endParaRPr>
          </a:p>
          <a:p>
            <a:pPr marL="342900" indent="-342900" algn="just">
              <a:spcBef>
                <a:spcPts val="600"/>
              </a:spcBef>
              <a:spcAft>
                <a:spcPts val="600"/>
              </a:spcAft>
              <a:buFont typeface="Wingdings" panose="05000000000000000000" charset="0"/>
              <a:buChar char="Ø"/>
            </a:pPr>
            <a:r>
              <a:rPr lang="fr-FR" sz="2400" dirty="0" smtClean="0">
                <a:solidFill>
                  <a:schemeClr val="bg1"/>
                </a:solidFill>
              </a:rPr>
              <a:t>Ce processus est important pour maintenir les niveaux d'énergie, soutenir la croissance cellulaire et réguler le métabolisme. Les glucides, tels que le glucose, peuvent être convertis en glycogène pour le stockage dans le foie et les muscles, ou transformés en d'autres biomolécules nécessaires au bon fonctionnement de l'organisme.</a:t>
            </a:r>
            <a:endParaRPr lang="fr-FR" sz="2400"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5" name="Rectangle 4"/>
          <p:cNvSpPr/>
          <p:nvPr/>
        </p:nvSpPr>
        <p:spPr>
          <a:xfrm>
            <a:off x="357505" y="785495"/>
            <a:ext cx="7949565" cy="4061460"/>
          </a:xfrm>
          <a:prstGeom prst="rect">
            <a:avLst/>
          </a:prstGeom>
        </p:spPr>
        <p:txBody>
          <a:bodyPr wrap="square">
            <a:spAutoFit/>
          </a:bodyPr>
          <a:lstStyle/>
          <a:p>
            <a:pPr marL="457200" indent="-457200" algn="just">
              <a:lnSpc>
                <a:spcPct val="150000"/>
              </a:lnSpc>
              <a:buFont typeface="Wingdings" panose="05000000000000000000" charset="0"/>
              <a:buChar char="Ø"/>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La néoglucogenèse </a:t>
            </a:r>
            <a:r>
              <a:rPr lang="fr-FR" sz="2400" b="1" dirty="0" smtClean="0">
                <a:solidFill>
                  <a:schemeClr val="bg1"/>
                </a:solidFill>
              </a:rPr>
              <a:t>est la formation de glucose à partir de précurseurs non glucidiques tels que le pyruvate, le lactate, le glycérol et la plupart des acides aminés. Chez les animaux supérieurs, elle se produit essentiellement dans le foie et, à un moindre degré dans le cortex rénal. Ses réactions sont les mêmes chez les animaux, les végétaux, les champignons et les micro-organismes.</a:t>
            </a:r>
            <a:endParaRPr lang="fr-FR" sz="2400" b="1" dirty="0" smtClean="0">
              <a:solidFill>
                <a:schemeClr val="bg1"/>
              </a:solidFill>
            </a:endParaRPr>
          </a:p>
        </p:txBody>
      </p:sp>
      <p:sp>
        <p:nvSpPr>
          <p:cNvPr id="6" name="Rectangle 5"/>
          <p:cNvSpPr/>
          <p:nvPr/>
        </p:nvSpPr>
        <p:spPr>
          <a:xfrm>
            <a:off x="284769" y="142852"/>
            <a:ext cx="7635875" cy="583565"/>
          </a:xfrm>
          <a:prstGeom prst="rect">
            <a:avLst/>
          </a:prstGeom>
        </p:spPr>
        <p:txBody>
          <a:bodyPr wrap="none">
            <a:spAutoFit/>
          </a:bodyPr>
          <a:lstStyle/>
          <a:p>
            <a:pPr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Néoglucogenèse (ou gluconéogenèse)</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1"/>
          <a:srcRect/>
          <a:stretch>
            <a:fillRect/>
          </a:stretch>
        </p:blipFill>
        <p:spPr bwMode="auto">
          <a:xfrm>
            <a:off x="1"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ircle(in)">
                                      <p:cBhvr>
                                        <p:cTn id="7"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1839653" y="2713035"/>
            <a:ext cx="5081905" cy="922020"/>
          </a:xfrm>
          <a:prstGeom prst="rect">
            <a:avLst/>
          </a:prstGeom>
        </p:spPr>
        <p:txBody>
          <a:bodyPr wrap="none">
            <a:spAutoFit/>
          </a:bodyPr>
          <a:lstStyle/>
          <a:p>
            <a:pPr algn="ctr" fontAlgn="base">
              <a:buClrTx/>
              <a:buSzTx/>
              <a:buFontTx/>
              <a:defRPr/>
            </a:pPr>
            <a:r>
              <a:rPr lang="fr-FR" sz="5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7.1. Catabolisme </a:t>
            </a:r>
            <a:endParaRPr lang="fr-FR" sz="5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t 4"/>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7"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3"/>
          <p:cNvSpPr/>
          <p:nvPr/>
        </p:nvSpPr>
        <p:spPr>
          <a:xfrm>
            <a:off x="501015" y="311785"/>
            <a:ext cx="7776845" cy="1245235"/>
          </a:xfrm>
          <a:prstGeom prst="rect">
            <a:avLst/>
          </a:prstGeom>
        </p:spPr>
        <p:txBody>
          <a:bodyPr wrap="square">
            <a:spAutoFit/>
          </a:bodyPr>
          <a:lstStyle/>
          <a:p>
            <a:pPr algn="just">
              <a:buFont typeface="Arial" panose="020B0604020202020204" pitchFamily="34" charset="0"/>
              <a:buChar char="•"/>
            </a:pPr>
            <a:r>
              <a:rPr lang="fr-FR" sz="2500" b="1" dirty="0" smtClean="0">
                <a:solidFill>
                  <a:schemeClr val="bg1"/>
                </a:solidFill>
                <a:latin typeface="Arial" panose="020B0604020202020204" pitchFamily="34" charset="0"/>
                <a:cs typeface="Arial" panose="020B0604020202020204" pitchFamily="34" charset="0"/>
              </a:rPr>
              <a:t> La néoglucogenèse est énergétiquement coûteuse. Le bilan    des réactions de biosynthèse conduisant du pyruvate au glucose est :</a:t>
            </a:r>
            <a:endParaRPr lang="fr-FR" sz="2500" b="1" dirty="0" smtClean="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69595" y="3862070"/>
            <a:ext cx="7884795" cy="953135"/>
          </a:xfrm>
          <a:prstGeom prst="rect">
            <a:avLst/>
          </a:prstGeom>
        </p:spPr>
        <p:txBody>
          <a:bodyPr wrap="square">
            <a:spAutoFit/>
          </a:bodyPr>
          <a:lstStyle/>
          <a:p>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Ce coût énergétique est nécessaire pour assurer l'irréversibilité de la néoglucogenèse.</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2" name="Zone de texte 1"/>
          <p:cNvSpPr txBox="1"/>
          <p:nvPr/>
        </p:nvSpPr>
        <p:spPr>
          <a:xfrm>
            <a:off x="828675" y="2346960"/>
            <a:ext cx="7362825" cy="829945"/>
          </a:xfrm>
          <a:prstGeom prst="rect">
            <a:avLst/>
          </a:prstGeom>
        </p:spPr>
        <p:txBody>
          <a:bodyPr wrap="square">
            <a:spAutoFit/>
          </a:bodyPr>
          <a:p>
            <a:r>
              <a:rPr sz="2400" b="1">
                <a:solidFill>
                  <a:schemeClr val="bg1"/>
                </a:solidFill>
                <a:latin typeface="Arial" panose="020B0604020202020204" pitchFamily="34" charset="0"/>
                <a:cs typeface="Arial" panose="020B0604020202020204" pitchFamily="34" charset="0"/>
              </a:rPr>
              <a:t>2 pyruvate + 4 ATP + 2 GTP + 2 NADH + 4 H2O ⟶ Glucose + 4 ADP + 2 GDP + 6 Pi + 2 NAD+ + 2 H+</a:t>
            </a:r>
            <a:endParaRPr sz="2400" b="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4" name="Rectangle 3"/>
          <p:cNvSpPr/>
          <p:nvPr/>
        </p:nvSpPr>
        <p:spPr>
          <a:xfrm>
            <a:off x="500034" y="428604"/>
            <a:ext cx="3684270" cy="583565"/>
          </a:xfrm>
          <a:prstGeom prst="rect">
            <a:avLst/>
          </a:prstGeom>
        </p:spPr>
        <p:txBody>
          <a:bodyPr wrap="none">
            <a:spAutoFit/>
          </a:bodyPr>
          <a:lstStyle/>
          <a:p>
            <a:pPr algn="l">
              <a:buClrTx/>
              <a:buSzTx/>
              <a:buFontTx/>
            </a:pP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Glycogénogenèse</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6" name="Rectangle 5"/>
          <p:cNvSpPr/>
          <p:nvPr/>
        </p:nvSpPr>
        <p:spPr>
          <a:xfrm>
            <a:off x="428625" y="1499870"/>
            <a:ext cx="8034655" cy="2861310"/>
          </a:xfrm>
          <a:prstGeom prst="rect">
            <a:avLst/>
          </a:prstGeom>
        </p:spPr>
        <p:txBody>
          <a:bodyPr wrap="square">
            <a:spAutoFit/>
          </a:bodyPr>
          <a:lstStyle/>
          <a:p>
            <a:pPr algn="just">
              <a:lnSpc>
                <a:spcPct val="150000"/>
              </a:lnSpc>
              <a:buFont typeface="Wingdings" panose="05000000000000000000" pitchFamily="2" charset="2"/>
              <a:buChar char="Ø"/>
            </a:pPr>
            <a:r>
              <a:rPr lang="fr-FR" sz="2400" b="1" dirty="0" smtClean="0">
                <a:solidFill>
                  <a:schemeClr val="bg1"/>
                </a:solidFill>
              </a:rPr>
              <a:t> La glycogénogenèse est la voie métabolique qui permet, dans le foie et les muscles , la synthèse de glycogène à partir du glucose. </a:t>
            </a:r>
            <a:endParaRPr lang="fr-FR" sz="2400" b="1" dirty="0" smtClean="0">
              <a:solidFill>
                <a:schemeClr val="bg1"/>
              </a:solidFill>
            </a:endParaRPr>
          </a:p>
          <a:p>
            <a:pPr algn="just">
              <a:lnSpc>
                <a:spcPct val="150000"/>
              </a:lnSpc>
              <a:buFont typeface="Wingdings" panose="05000000000000000000" pitchFamily="2" charset="2"/>
              <a:buChar char="Ø"/>
            </a:pPr>
            <a:r>
              <a:rPr lang="fr-FR" sz="2400" b="1" dirty="0" smtClean="0">
                <a:solidFill>
                  <a:schemeClr val="bg1"/>
                </a:solidFill>
              </a:rPr>
              <a:t> Son but principal est la mise en réserve du glucose issu d'une alimentation riche en glucides.</a:t>
            </a:r>
            <a:endParaRPr lang="fr-FR" sz="2400" b="1"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https://player.slideplayer.fr/79/13244789/slides/slide_6.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ircle(in)">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https://player.slideplayer.fr/79/13244789/slides/slide_7.jpg"/>
          <p:cNvPicPr>
            <a:picLocks noChangeAspect="1" noChangeArrowheads="1"/>
          </p:cNvPicPr>
          <p:nvPr/>
        </p:nvPicPr>
        <p:blipFill>
          <a:blip r:embed="rId1"/>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ircle(in)">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t 3"/>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5"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734035" y="0"/>
            <a:ext cx="3046730" cy="583565"/>
          </a:xfrm>
          <a:prstGeom prst="rect">
            <a:avLst/>
          </a:prstGeom>
        </p:spPr>
        <p:txBody>
          <a:bodyPr wrap="none">
            <a:spAutoFit/>
          </a:bodyPr>
          <a:lstStyle/>
          <a:p>
            <a:pPr algn="just" fontAlgn="base">
              <a:buClrTx/>
              <a:buSzTx/>
              <a:buFontTx/>
              <a:defRPr/>
            </a:pP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7.1.1.</a:t>
            </a:r>
            <a:r>
              <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Glycolyse</a:t>
            </a:r>
            <a:endParaRPr lang="fr-FR" sz="32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3" name="Rectangle 2"/>
          <p:cNvSpPr/>
          <p:nvPr/>
        </p:nvSpPr>
        <p:spPr>
          <a:xfrm>
            <a:off x="428625" y="571500"/>
            <a:ext cx="8066405" cy="4954270"/>
          </a:xfrm>
          <a:prstGeom prst="rect">
            <a:avLst/>
          </a:prstGeom>
        </p:spPr>
        <p:txBody>
          <a:bodyPr wrap="square">
            <a:spAutoFit/>
          </a:bodyPr>
          <a:lstStyle/>
          <a:p>
            <a:pPr algn="just" fontAlgn="base">
              <a:buClrTx/>
              <a:buSzTx/>
              <a:buFontTx/>
              <a:defRPr/>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Intrduction:</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a:p>
            <a:pPr algn="just" fontAlgn="base">
              <a:lnSpc>
                <a:spcPct val="100000"/>
              </a:lnSpc>
              <a:spcBef>
                <a:spcPts val="0"/>
              </a:spcBef>
              <a:buClrTx/>
              <a:buSzTx/>
              <a:buFontTx/>
              <a:defRPr/>
            </a:pPr>
            <a:r>
              <a:rPr lang="fr-FR" sz="2400" b="1" dirty="0" smtClean="0">
                <a:solidFill>
                  <a:schemeClr val="bg1"/>
                </a:solidFill>
                <a:latin typeface="Arial" panose="020B0604020202020204" pitchFamily="34" charset="0"/>
                <a:cs typeface="Arial" panose="020B0604020202020204" pitchFamily="34" charset="0"/>
              </a:rPr>
              <a:t>    </a:t>
            </a:r>
            <a:r>
              <a:rPr lang="fr-FR" sz="2400" b="1" kern="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La glycolyse est l'un des processus métaboliques fondamentaux qui se déroule dans toutes les cellules vivantes. C'est la première étape de la dégradation du glucose. La glycolyse joue un rôle important dans le métabolisme énergétique, car elle permet de convertir le glucose en pyruvate, tout en produisant de l'énergie sous forme d'ATP et de NADH. Ce processus est particulièrement important dans des conditions anaérobies, où l'oxygène est limité, et il constitue également un point de départ pour d'autres voies métaboliques, comme la fermentation et le cycle de Krebs.</a:t>
            </a:r>
            <a:endParaRPr lang="fr-FR" sz="2400" b="1" kern="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107315" y="0"/>
          <a:ext cx="9210675" cy="6858635"/>
        </p:xfrm>
        <a:graphic>
          <a:graphicData uri="http://schemas.openxmlformats.org/presentationml/2006/ole">
            <mc:AlternateContent xmlns:mc="http://schemas.openxmlformats.org/markup-compatibility/2006">
              <mc:Choice xmlns:v="urn:schemas-microsoft-com:vml" Requires="v">
                <p:oleObj spid="_x0000_s9"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107315" y="0"/>
                        <a:ext cx="9210675" cy="6858635"/>
                      </a:xfrm>
                      <a:prstGeom prst="rect">
                        <a:avLst/>
                      </a:prstGeom>
                    </p:spPr>
                  </p:pic>
                </p:oleObj>
              </mc:Fallback>
            </mc:AlternateContent>
          </a:graphicData>
        </a:graphic>
      </p:graphicFrame>
      <p:sp>
        <p:nvSpPr>
          <p:cNvPr id="6" name="Rectangle 5"/>
          <p:cNvSpPr/>
          <p:nvPr/>
        </p:nvSpPr>
        <p:spPr>
          <a:xfrm>
            <a:off x="538480" y="120650"/>
            <a:ext cx="8236585" cy="3969385"/>
          </a:xfrm>
          <a:prstGeom prst="rect">
            <a:avLst/>
          </a:prstGeom>
        </p:spPr>
        <p:txBody>
          <a:bodyPr wrap="square">
            <a:spAutoFit/>
          </a:bodyPr>
          <a:lstStyle/>
          <a:p>
            <a:pPr algn="just" fontAlgn="base">
              <a:lnSpc>
                <a:spcPct val="150000"/>
              </a:lnSpc>
              <a:buClrTx/>
              <a:buSzTx/>
              <a:buFontTx/>
              <a:defRPr/>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Définition</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a:p>
            <a:pPr algn="just" fontAlgn="base">
              <a:lnSpc>
                <a:spcPct val="150000"/>
              </a:lnSpc>
              <a:buClrTx/>
              <a:buSzTx/>
              <a:buFontTx/>
              <a:defRPr/>
            </a:pPr>
            <a:r>
              <a:rPr lang="fr-FR" sz="28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La glycolyse est une voie métabolique qui consiste en une série de dix réactions enzymatiques, se déroulant dans le cytoplasme des cellules, qui convertissent une molécule de glucose (C6H12O6) en deux molécules de pyruvate (C3H4O3). </a:t>
            </a:r>
            <a:endParaRPr lang="fr-FR" sz="28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1305091" y="-104816"/>
            <a:ext cx="6548120" cy="521970"/>
          </a:xfrm>
          <a:prstGeom prst="rect">
            <a:avLst/>
          </a:prstGeom>
        </p:spPr>
        <p:txBody>
          <a:bodyPr wrap="none">
            <a:spAutoFit/>
          </a:bodyPr>
          <a:lstStyle/>
          <a:p>
            <a:pPr lvl="0" algn="ctr" fontAlgn="base">
              <a:buClrTx/>
              <a:buSzTx/>
              <a:buFontTx/>
              <a:defRPr/>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LES DIFFERENTES ETAPES DE LA GLYCOLYSE</a:t>
            </a:r>
            <a:endPar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0" name="Rectangle 9"/>
          <p:cNvSpPr/>
          <p:nvPr/>
        </p:nvSpPr>
        <p:spPr>
          <a:xfrm>
            <a:off x="71406" y="345503"/>
            <a:ext cx="9144000" cy="6185535"/>
          </a:xfrm>
          <a:prstGeom prst="rect">
            <a:avLst/>
          </a:prstGeom>
          <a:ln>
            <a:solidFill>
              <a:schemeClr val="bg1"/>
            </a:solidFill>
          </a:ln>
        </p:spPr>
        <p:txBody>
          <a:bodyPr wrap="square">
            <a:spAutoFit/>
          </a:bodyPr>
          <a:lstStyle/>
          <a:p>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1. Phosphorylation du Glucose</a:t>
            </a:r>
            <a:br>
              <a:rPr lang="fr-FR" dirty="0" smtClean="0">
                <a:ln>
                  <a:solidFill>
                    <a:schemeClr val="bg1"/>
                  </a:solidFill>
                </a:ln>
                <a:solidFill>
                  <a:schemeClr val="bg1"/>
                </a:solidFill>
              </a:rPr>
            </a:br>
            <a:r>
              <a:rPr lang="fr-FR" b="1" dirty="0">
                <a:ln>
                  <a:solidFill>
                    <a:schemeClr val="bg1"/>
                  </a:solidFill>
                </a:ln>
                <a:solidFill>
                  <a:schemeClr val="bg1"/>
                </a:solidFill>
              </a:rPr>
              <a:t>- Enzyme :</a:t>
            </a:r>
            <a:r>
              <a:rPr lang="fr-FR" dirty="0">
                <a:ln>
                  <a:solidFill>
                    <a:schemeClr val="bg1"/>
                  </a:solidFill>
                </a:ln>
                <a:solidFill>
                  <a:schemeClr val="bg1"/>
                </a:solidFill>
              </a:rPr>
              <a:t> Hexokinase (ou Glucokinase dans le foie)</a:t>
            </a:r>
            <a:br>
              <a:rPr lang="fr-FR" dirty="0">
                <a:ln>
                  <a:solidFill>
                    <a:schemeClr val="bg1"/>
                  </a:solidFill>
                </a:ln>
                <a:solidFill>
                  <a:schemeClr val="bg1"/>
                </a:solidFill>
              </a:rPr>
            </a:br>
            <a:r>
              <a:rPr lang="fr-FR" b="1" dirty="0">
                <a:ln>
                  <a:solidFill>
                    <a:schemeClr val="bg1"/>
                  </a:solidFill>
                </a:ln>
                <a:solidFill>
                  <a:schemeClr val="bg1"/>
                </a:solidFill>
              </a:rPr>
              <a:t>- Réaction :</a:t>
            </a:r>
            <a:r>
              <a:rPr lang="fr-FR" dirty="0">
                <a:ln>
                  <a:solidFill>
                    <a:schemeClr val="bg1"/>
                  </a:solidFill>
                </a:ln>
                <a:solidFill>
                  <a:schemeClr val="bg1"/>
                </a:solidFill>
              </a:rPr>
              <a:t>  Glucose  +  ATP    </a:t>
            </a:r>
            <a:r>
              <a:rPr lang="fr-FR" dirty="0" smtClean="0">
                <a:ln>
                  <a:solidFill>
                    <a:schemeClr val="bg1"/>
                  </a:solidFill>
                </a:ln>
                <a:solidFill>
                  <a:schemeClr val="bg1"/>
                </a:solidFill>
              </a:rPr>
              <a:t>    </a:t>
            </a: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    </a:t>
            </a:r>
            <a:r>
              <a:rPr lang="fr-FR" sz="1800"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hexokinase </a:t>
            </a:r>
            <a:r>
              <a:rPr lang="fr-FR" dirty="0" smtClean="0">
                <a:ln>
                  <a:solidFill>
                    <a:schemeClr val="bg1"/>
                  </a:solidFill>
                </a:ln>
                <a:solidFill>
                  <a:schemeClr val="bg1"/>
                </a:solidFill>
              </a:rPr>
              <a:t>           </a:t>
            </a:r>
            <a:r>
              <a:rPr lang="fr-FR" dirty="0">
                <a:ln>
                  <a:solidFill>
                    <a:schemeClr val="bg1"/>
                  </a:solidFill>
                </a:ln>
                <a:solidFill>
                  <a:schemeClr val="bg1"/>
                </a:solidFill>
              </a:rPr>
              <a:t>    Glucose -6-Phosphate</a:t>
            </a:r>
            <a:br>
              <a:rPr lang="fr-FR" dirty="0" smtClean="0">
                <a:ln>
                  <a:solidFill>
                    <a:schemeClr val="bg1"/>
                  </a:solidFill>
                </a:ln>
                <a:solidFill>
                  <a:schemeClr val="bg1"/>
                </a:solidFill>
              </a:rPr>
            </a:br>
            <a:r>
              <a:rPr lang="fr-FR" dirty="0">
                <a:ln>
                  <a:solidFill>
                    <a:schemeClr val="bg1"/>
                  </a:solidFill>
                </a:ln>
                <a:solidFill>
                  <a:schemeClr val="bg1"/>
                </a:solidFill>
              </a:rPr>
              <a:t>-  Cette étape "capture" le glucose dans la cellule et le prépare pour les étapes suivantes.</a:t>
            </a:r>
            <a:br>
              <a:rPr lang="fr-FR" dirty="0" smtClean="0">
                <a:ln>
                  <a:solidFill>
                    <a:schemeClr val="bg1"/>
                  </a:solidFill>
                </a:ln>
                <a:solidFill>
                  <a:schemeClr val="bg1"/>
                </a:solidFill>
              </a:rPr>
            </a:br>
            <a:br>
              <a:rPr lang="fr-FR" dirty="0" smtClean="0">
                <a:ln>
                  <a:solidFill>
                    <a:schemeClr val="bg1"/>
                  </a:solidFill>
                </a:ln>
                <a:solidFill>
                  <a:schemeClr val="bg1"/>
                </a:solidFill>
              </a:rPr>
            </a:b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2. Isomérisation</a:t>
            </a:r>
            <a:br>
              <a:rPr lang="fr-FR" dirty="0" smtClean="0">
                <a:ln>
                  <a:solidFill>
                    <a:schemeClr val="bg1"/>
                  </a:solidFill>
                </a:ln>
                <a:solidFill>
                  <a:schemeClr val="bg1"/>
                </a:solidFill>
              </a:rPr>
            </a:br>
            <a:r>
              <a:rPr lang="fr-FR" b="1" dirty="0">
                <a:ln>
                  <a:solidFill>
                    <a:schemeClr val="bg1"/>
                  </a:solidFill>
                </a:ln>
                <a:solidFill>
                  <a:schemeClr val="bg1"/>
                </a:solidFill>
              </a:rPr>
              <a:t>- Enzyme :</a:t>
            </a:r>
            <a:r>
              <a:rPr lang="fr-FR" dirty="0">
                <a:ln>
                  <a:solidFill>
                    <a:schemeClr val="bg1"/>
                  </a:solidFill>
                </a:ln>
                <a:solidFill>
                  <a:schemeClr val="bg1"/>
                </a:solidFill>
              </a:rPr>
              <a:t> Phosphoglucose isomérase</a:t>
            </a:r>
            <a:br>
              <a:rPr lang="fr-FR" dirty="0" smtClean="0">
                <a:ln>
                  <a:solidFill>
                    <a:schemeClr val="bg1"/>
                  </a:solidFill>
                </a:ln>
                <a:solidFill>
                  <a:schemeClr val="bg1"/>
                </a:solidFill>
              </a:rPr>
            </a:br>
            <a:r>
              <a:rPr lang="fr-FR" b="1" dirty="0">
                <a:ln>
                  <a:solidFill>
                    <a:schemeClr val="bg1"/>
                  </a:solidFill>
                </a:ln>
                <a:solidFill>
                  <a:schemeClr val="bg1"/>
                </a:solidFill>
              </a:rPr>
              <a:t>- Réaction :</a:t>
            </a:r>
            <a:r>
              <a:rPr lang="fr-FR" dirty="0">
                <a:ln>
                  <a:solidFill>
                    <a:schemeClr val="bg1"/>
                  </a:solidFill>
                </a:ln>
                <a:solidFill>
                  <a:schemeClr val="bg1"/>
                </a:solidFill>
              </a:rPr>
              <a:t>  Glucose-6-P       </a:t>
            </a:r>
            <a:r>
              <a:rPr lang="fr-FR" dirty="0" smtClean="0">
                <a:ln>
                  <a:solidFill>
                    <a:schemeClr val="bg1"/>
                  </a:solidFill>
                </a:ln>
                <a:solidFill>
                  <a:schemeClr val="bg1"/>
                </a:solidFill>
              </a:rPr>
              <a:t> </a:t>
            </a:r>
            <a:r>
              <a:rPr lang="fr-FR" sz="1800"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Phospho-gluco-isomérase</a:t>
            </a: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  </a:t>
            </a:r>
            <a:r>
              <a:rPr lang="fr-FR" dirty="0">
                <a:ln>
                  <a:solidFill>
                    <a:schemeClr val="bg1"/>
                  </a:solidFill>
                </a:ln>
                <a:solidFill>
                  <a:schemeClr val="bg1"/>
                </a:solidFill>
              </a:rPr>
              <a:t>     Fructose -6-P</a:t>
            </a:r>
            <a:br>
              <a:rPr lang="fr-FR" dirty="0" smtClean="0">
                <a:ln>
                  <a:solidFill>
                    <a:schemeClr val="bg1"/>
                  </a:solidFill>
                </a:ln>
                <a:solidFill>
                  <a:schemeClr val="bg1"/>
                </a:solidFill>
              </a:rPr>
            </a:br>
            <a:br>
              <a:rPr lang="fr-FR" dirty="0" smtClean="0">
                <a:ln>
                  <a:solidFill>
                    <a:schemeClr val="bg1"/>
                  </a:solidFill>
                </a:ln>
                <a:solidFill>
                  <a:schemeClr val="bg1"/>
                </a:solidFill>
              </a:rPr>
            </a:b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3. Phosphorylation du Fructose</a:t>
            </a:r>
            <a:br>
              <a:rPr lang="fr-FR" dirty="0" smtClean="0">
                <a:ln>
                  <a:solidFill>
                    <a:schemeClr val="bg1"/>
                  </a:solidFill>
                </a:ln>
                <a:solidFill>
                  <a:schemeClr val="bg1"/>
                </a:solidFill>
              </a:rPr>
            </a:br>
            <a:r>
              <a:rPr lang="fr-FR" b="1" dirty="0">
                <a:ln>
                  <a:solidFill>
                    <a:schemeClr val="bg1"/>
                  </a:solidFill>
                </a:ln>
                <a:solidFill>
                  <a:schemeClr val="bg1"/>
                </a:solidFill>
              </a:rPr>
              <a:t>- Enzyme :</a:t>
            </a:r>
            <a:r>
              <a:rPr lang="fr-FR" dirty="0">
                <a:ln>
                  <a:solidFill>
                    <a:schemeClr val="bg1"/>
                  </a:solidFill>
                </a:ln>
                <a:solidFill>
                  <a:schemeClr val="bg1"/>
                </a:solidFill>
              </a:rPr>
              <a:t> Phosphofructokinase-1 (PFK-1)</a:t>
            </a:r>
            <a:br>
              <a:rPr lang="fr-FR" dirty="0" smtClean="0">
                <a:ln>
                  <a:solidFill>
                    <a:schemeClr val="bg1"/>
                  </a:solidFill>
                </a:ln>
                <a:solidFill>
                  <a:schemeClr val="bg1"/>
                </a:solidFill>
              </a:rPr>
            </a:br>
            <a:r>
              <a:rPr lang="fr-FR" b="1" dirty="0">
                <a:ln>
                  <a:solidFill>
                    <a:schemeClr val="bg1"/>
                  </a:solidFill>
                </a:ln>
                <a:solidFill>
                  <a:schemeClr val="bg1"/>
                </a:solidFill>
              </a:rPr>
              <a:t>- Réaction :</a:t>
            </a:r>
            <a:r>
              <a:rPr lang="fr-FR" dirty="0">
                <a:ln>
                  <a:solidFill>
                    <a:schemeClr val="bg1"/>
                  </a:solidFill>
                </a:ln>
                <a:solidFill>
                  <a:schemeClr val="bg1"/>
                </a:solidFill>
              </a:rPr>
              <a:t>  Fructose-6-P  +ATP     </a:t>
            </a: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   </a:t>
            </a:r>
            <a:r>
              <a:rPr lang="fr-FR" sz="1800"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Phospho-fructo-kinase</a:t>
            </a:r>
            <a:r>
              <a:rPr lang="fr-FR" dirty="0">
                <a:ln>
                  <a:solidFill>
                    <a:schemeClr val="bg1"/>
                  </a:solidFill>
                </a:ln>
                <a:solidFill>
                  <a:schemeClr val="bg1"/>
                </a:solidFill>
              </a:rPr>
              <a:t>          Fructose -1-6-bi P</a:t>
            </a:r>
            <a:br>
              <a:rPr lang="fr-FR" dirty="0" smtClean="0">
                <a:ln>
                  <a:solidFill>
                    <a:schemeClr val="bg1"/>
                  </a:solidFill>
                </a:ln>
                <a:solidFill>
                  <a:schemeClr val="bg1"/>
                </a:solidFill>
              </a:rPr>
            </a:br>
            <a:r>
              <a:rPr lang="fr-FR" dirty="0">
                <a:ln>
                  <a:solidFill>
                    <a:schemeClr val="bg1"/>
                  </a:solidFill>
                </a:ln>
                <a:solidFill>
                  <a:schemeClr val="bg1"/>
                </a:solidFill>
              </a:rPr>
              <a:t>-  C'est une étape clé et régulatrice de la glycolyse.</a:t>
            </a:r>
            <a:br>
              <a:rPr lang="fr-FR" dirty="0" smtClean="0">
                <a:ln>
                  <a:solidFill>
                    <a:schemeClr val="bg1"/>
                  </a:solidFill>
                </a:ln>
                <a:solidFill>
                  <a:schemeClr val="bg1"/>
                </a:solidFill>
              </a:rPr>
            </a:br>
            <a:br>
              <a:rPr lang="fr-FR" dirty="0" smtClean="0">
                <a:ln>
                  <a:solidFill>
                    <a:schemeClr val="bg1"/>
                  </a:solidFill>
                </a:ln>
                <a:solidFill>
                  <a:schemeClr val="bg1"/>
                </a:solidFill>
              </a:rPr>
            </a:b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4. Clivage du Fructose-1,6-bisphosphate</a:t>
            </a:r>
            <a:br>
              <a:rPr lang="fr-FR" dirty="0" smtClean="0">
                <a:ln>
                  <a:solidFill>
                    <a:schemeClr val="bg1"/>
                  </a:solidFill>
                </a:ln>
                <a:solidFill>
                  <a:schemeClr val="bg1"/>
                </a:solidFill>
              </a:rPr>
            </a:br>
            <a:r>
              <a:rPr lang="fr-FR" b="1" dirty="0">
                <a:ln>
                  <a:solidFill>
                    <a:schemeClr val="bg1"/>
                  </a:solidFill>
                </a:ln>
                <a:solidFill>
                  <a:schemeClr val="bg1"/>
                </a:solidFill>
              </a:rPr>
              <a:t>- Enzyme :</a:t>
            </a:r>
            <a:r>
              <a:rPr lang="fr-FR" dirty="0">
                <a:ln>
                  <a:solidFill>
                    <a:schemeClr val="bg1"/>
                  </a:solidFill>
                </a:ln>
                <a:solidFill>
                  <a:schemeClr val="bg1"/>
                </a:solidFill>
              </a:rPr>
              <a:t> Aldolase/ Isomérase </a:t>
            </a:r>
            <a:br>
              <a:rPr lang="fr-FR" dirty="0" smtClean="0">
                <a:ln>
                  <a:solidFill>
                    <a:schemeClr val="bg1"/>
                  </a:solidFill>
                </a:ln>
                <a:solidFill>
                  <a:schemeClr val="bg1"/>
                </a:solidFill>
              </a:rPr>
            </a:br>
            <a:r>
              <a:rPr lang="fr-FR" b="1" dirty="0">
                <a:ln>
                  <a:solidFill>
                    <a:schemeClr val="bg1"/>
                  </a:solidFill>
                </a:ln>
                <a:solidFill>
                  <a:schemeClr val="bg1"/>
                </a:solidFill>
              </a:rPr>
              <a:t>- Réaction :</a:t>
            </a:r>
            <a:r>
              <a:rPr lang="fr-FR" dirty="0">
                <a:ln>
                  <a:solidFill>
                    <a:schemeClr val="bg1"/>
                  </a:solidFill>
                </a:ln>
                <a:solidFill>
                  <a:schemeClr val="bg1"/>
                </a:solidFill>
              </a:rPr>
              <a:t>  Fructose -1-6-Bi P         </a:t>
            </a:r>
            <a:r>
              <a:rPr lang="fr-FR" sz="1800"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Aldolase</a:t>
            </a:r>
            <a:r>
              <a:rPr lang="fr-FR" sz="1800" dirty="0">
                <a:ln>
                  <a:solidFill>
                    <a:schemeClr val="bg1"/>
                  </a:solidFill>
                </a:ln>
                <a:solidFill>
                  <a:schemeClr val="bg1"/>
                </a:solidFill>
              </a:rPr>
              <a:t> </a:t>
            </a:r>
            <a:r>
              <a:rPr lang="fr-FR" dirty="0">
                <a:ln>
                  <a:solidFill>
                    <a:schemeClr val="bg1"/>
                  </a:solidFill>
                </a:ln>
                <a:solidFill>
                  <a:schemeClr val="bg1"/>
                </a:solidFill>
              </a:rPr>
              <a:t>         Dihydroxyacetone-P + Glyceraldehyde-3-P  </a:t>
            </a:r>
            <a:endParaRPr lang="fr-FR" dirty="0">
              <a:ln>
                <a:solidFill>
                  <a:schemeClr val="bg1"/>
                </a:solidFill>
              </a:ln>
              <a:solidFill>
                <a:schemeClr val="bg1"/>
              </a:solidFill>
            </a:endParaRPr>
          </a:p>
          <a:p>
            <a:r>
              <a:rPr lang="fr-FR" dirty="0">
                <a:ln>
                  <a:solidFill>
                    <a:schemeClr val="bg1"/>
                  </a:solidFill>
                </a:ln>
                <a:solidFill>
                  <a:schemeClr val="bg1"/>
                </a:solidFill>
              </a:rPr>
              <a:t>                      </a:t>
            </a:r>
            <a:br>
              <a:rPr lang="fr-FR" dirty="0">
                <a:ln>
                  <a:solidFill>
                    <a:schemeClr val="bg1"/>
                  </a:solidFill>
                </a:ln>
                <a:solidFill>
                  <a:schemeClr val="bg1"/>
                </a:solidFill>
              </a:rPr>
            </a:b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5. Isomérisation du Dihydroxyacétone Phosphate</a:t>
            </a:r>
            <a:br>
              <a:rPr lang="fr-FR" dirty="0" smtClean="0">
                <a:ln>
                  <a:solidFill>
                    <a:schemeClr val="bg1"/>
                  </a:solidFill>
                </a:ln>
                <a:solidFill>
                  <a:schemeClr val="bg1"/>
                </a:solidFill>
              </a:rPr>
            </a:br>
            <a:r>
              <a:rPr lang="fr-FR" b="1" dirty="0">
                <a:ln>
                  <a:solidFill>
                    <a:schemeClr val="bg1"/>
                  </a:solidFill>
                </a:ln>
                <a:solidFill>
                  <a:schemeClr val="bg1"/>
                </a:solidFill>
              </a:rPr>
              <a:t>- Enzyme :</a:t>
            </a:r>
            <a:r>
              <a:rPr lang="fr-FR" dirty="0">
                <a:ln>
                  <a:solidFill>
                    <a:schemeClr val="bg1"/>
                  </a:solidFill>
                </a:ln>
                <a:solidFill>
                  <a:schemeClr val="bg1"/>
                </a:solidFill>
              </a:rPr>
              <a:t> Triose phosphate isomérase</a:t>
            </a:r>
            <a:br>
              <a:rPr lang="fr-FR" dirty="0" smtClean="0">
                <a:ln>
                  <a:solidFill>
                    <a:schemeClr val="bg1"/>
                  </a:solidFill>
                </a:ln>
                <a:solidFill>
                  <a:schemeClr val="bg1"/>
                </a:solidFill>
              </a:rPr>
            </a:br>
            <a:r>
              <a:rPr lang="fr-FR" b="1" dirty="0">
                <a:ln>
                  <a:solidFill>
                    <a:schemeClr val="bg1"/>
                  </a:solidFill>
                </a:ln>
                <a:solidFill>
                  <a:schemeClr val="bg1"/>
                </a:solidFill>
              </a:rPr>
              <a:t>- Réaction: </a:t>
            </a:r>
            <a:r>
              <a:rPr lang="fr-FR" dirty="0">
                <a:ln>
                  <a:solidFill>
                    <a:schemeClr val="bg1"/>
                  </a:solidFill>
                </a:ln>
                <a:solidFill>
                  <a:schemeClr val="bg1"/>
                </a:solidFill>
              </a:rPr>
              <a:t>Dihydroxyacetone</a:t>
            </a:r>
            <a:r>
              <a:rPr lang="fr-FR" dirty="0" smtClean="0">
                <a:ln>
                  <a:solidFill>
                    <a:schemeClr val="bg1"/>
                  </a:solidFill>
                </a:ln>
                <a:solidFill>
                  <a:schemeClr val="bg1"/>
                </a:solidFill>
              </a:rPr>
              <a:t>    </a:t>
            </a:r>
            <a:r>
              <a:rPr lang="fr-FR" b="1" kern="0" noProof="0" smtClean="0">
                <a:ln>
                  <a:solidFill>
                    <a:schemeClr val="bg1"/>
                  </a:solid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 Isomérase</a:t>
            </a:r>
            <a:r>
              <a:rPr lang="fr-FR" b="1" dirty="0" smtClean="0">
                <a:ln>
                  <a:solidFill>
                    <a:schemeClr val="bg1"/>
                  </a:solidFill>
                </a:ln>
                <a:solidFill>
                  <a:schemeClr val="bg1"/>
                </a:solidFill>
              </a:rPr>
              <a:t>        </a:t>
            </a:r>
            <a:r>
              <a:rPr lang="fr-FR" dirty="0">
                <a:ln>
                  <a:solidFill>
                    <a:schemeClr val="bg1"/>
                  </a:solidFill>
                </a:ln>
                <a:solidFill>
                  <a:schemeClr val="bg1"/>
                </a:solidFill>
              </a:rPr>
              <a:t>  Glyceraldehyde-3-P</a:t>
            </a:r>
            <a:br>
              <a:rPr lang="fr-FR" dirty="0" smtClean="0">
                <a:ln>
                  <a:solidFill>
                    <a:schemeClr val="bg1"/>
                  </a:solidFill>
                </a:ln>
                <a:solidFill>
                  <a:schemeClr val="bg1"/>
                </a:solidFill>
              </a:rPr>
            </a:br>
            <a:r>
              <a:rPr lang="fr-FR" dirty="0">
                <a:ln>
                  <a:solidFill>
                    <a:schemeClr val="bg1"/>
                  </a:solidFill>
                </a:ln>
                <a:solidFill>
                  <a:schemeClr val="bg1"/>
                </a:solidFill>
              </a:rPr>
              <a:t>-  À ce stade, il y a deux molécules de glycéraldéhyde-3-phosphate par molécule de glucose.</a:t>
            </a:r>
            <a:endParaRPr lang="fr-FR" dirty="0">
              <a:ln>
                <a:solidFill>
                  <a:schemeClr val="bg1"/>
                </a:solidFill>
              </a:ln>
              <a:solidFill>
                <a:schemeClr val="bg1"/>
              </a:solidFill>
            </a:endParaRPr>
          </a:p>
        </p:txBody>
      </p:sp>
      <p:cxnSp>
        <p:nvCxnSpPr>
          <p:cNvPr id="12" name="Connecteur droit avec flèche 11"/>
          <p:cNvCxnSpPr/>
          <p:nvPr/>
        </p:nvCxnSpPr>
        <p:spPr>
          <a:xfrm>
            <a:off x="2786050" y="1175352"/>
            <a:ext cx="228601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500298" y="2555560"/>
            <a:ext cx="285752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047526" y="3643314"/>
            <a:ext cx="2810358"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015158" y="5016820"/>
            <a:ext cx="164307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2857488" y="6096482"/>
            <a:ext cx="171451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t 3"/>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9"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2" name="Rectangle 1"/>
          <p:cNvSpPr/>
          <p:nvPr/>
        </p:nvSpPr>
        <p:spPr>
          <a:xfrm>
            <a:off x="0" y="-24"/>
            <a:ext cx="9144000" cy="6740307"/>
          </a:xfrm>
          <a:prstGeom prst="rect">
            <a:avLst/>
          </a:prstGeom>
        </p:spPr>
        <p:txBody>
          <a:bodyPr wrap="square">
            <a:spAutoFit/>
          </a:bodyPr>
          <a:lstStyle/>
          <a:p>
            <a:r>
              <a:rPr lang="fr-FR" dirty="0" smtClean="0">
                <a:solidFill>
                  <a:schemeClr val="bg1"/>
                </a:solidFill>
              </a:rPr>
              <a:t>6. </a:t>
            </a:r>
            <a:r>
              <a:rPr lang="fr-FR" b="1" dirty="0" smtClean="0">
                <a:solidFill>
                  <a:schemeClr val="bg1"/>
                </a:solidFill>
              </a:rPr>
              <a:t>Oxydation et Phosphorylation du Glycéraldéhyde-3-phosphate</a:t>
            </a:r>
            <a:br>
              <a:rPr lang="fr-FR" dirty="0" smtClean="0">
                <a:solidFill>
                  <a:schemeClr val="bg1"/>
                </a:solidFill>
              </a:rPr>
            </a:br>
            <a:r>
              <a:rPr lang="fr-FR" dirty="0" smtClean="0">
                <a:solidFill>
                  <a:schemeClr val="bg1"/>
                </a:solidFill>
              </a:rPr>
              <a:t>- </a:t>
            </a:r>
            <a:r>
              <a:rPr lang="fr-FR" b="1" dirty="0" smtClean="0">
                <a:solidFill>
                  <a:schemeClr val="bg1"/>
                </a:solidFill>
              </a:rPr>
              <a:t>Enzyme :</a:t>
            </a:r>
            <a:r>
              <a:rPr lang="fr-FR" dirty="0" smtClean="0">
                <a:solidFill>
                  <a:schemeClr val="bg1"/>
                </a:solidFill>
              </a:rPr>
              <a:t> Glycéraldéhyde-3-phosphate déshydrogénase</a:t>
            </a:r>
            <a:br>
              <a:rPr lang="fr-FR" dirty="0" smtClean="0">
                <a:solidFill>
                  <a:schemeClr val="bg1"/>
                </a:solidFill>
              </a:rPr>
            </a:br>
            <a:r>
              <a:rPr lang="fr-FR" dirty="0" smtClean="0">
                <a:solidFill>
                  <a:schemeClr val="bg1"/>
                </a:solidFill>
              </a:rPr>
              <a:t>- </a:t>
            </a:r>
            <a:r>
              <a:rPr lang="fr-FR" b="1" dirty="0" smtClean="0">
                <a:solidFill>
                  <a:schemeClr val="bg1"/>
                </a:solidFill>
              </a:rPr>
              <a:t>Réaction:</a:t>
            </a:r>
            <a:r>
              <a:rPr lang="fr-FR" dirty="0" smtClean="0">
                <a:solidFill>
                  <a:schemeClr val="bg1"/>
                </a:solidFill>
              </a:rPr>
              <a:t> </a:t>
            </a:r>
            <a:r>
              <a:rPr lang="fr-FR" sz="1700" dirty="0" err="1">
                <a:solidFill>
                  <a:schemeClr val="bg1"/>
                </a:solidFill>
              </a:rPr>
              <a:t>Glyceraldehyde</a:t>
            </a:r>
            <a:r>
              <a:rPr lang="fr-FR" sz="1700" dirty="0">
                <a:solidFill>
                  <a:schemeClr val="bg1"/>
                </a:solidFill>
              </a:rPr>
              <a:t>-3-P+ ATP   </a:t>
            </a:r>
            <a:r>
              <a:rPr lang="fr-FR" sz="1600" b="1" dirty="0">
                <a:solidFill>
                  <a:schemeClr val="bg1"/>
                </a:solidFill>
              </a:rPr>
              <a:t>Glycedaldehyde3-P-Déshydrogénase </a:t>
            </a:r>
            <a:r>
              <a:rPr lang="fr-FR" sz="1700" dirty="0" smtClean="0">
                <a:solidFill>
                  <a:schemeClr val="bg1"/>
                </a:solidFill>
              </a:rPr>
              <a:t>     1,3Biphosphoglycerate</a:t>
            </a:r>
            <a:endParaRPr lang="fr-FR" sz="1700" dirty="0" smtClean="0">
              <a:solidFill>
                <a:schemeClr val="bg1"/>
              </a:solidFill>
            </a:endParaRPr>
          </a:p>
          <a:p>
            <a:r>
              <a:rPr lang="fr-FR" dirty="0" smtClean="0">
                <a:solidFill>
                  <a:schemeClr val="bg1"/>
                </a:solidFill>
              </a:rPr>
              <a:t>   </a:t>
            </a:r>
            <a:br>
              <a:rPr lang="fr-FR" dirty="0" smtClean="0">
                <a:solidFill>
                  <a:schemeClr val="bg1"/>
                </a:solidFill>
              </a:rPr>
            </a:br>
            <a:r>
              <a:rPr lang="fr-FR" dirty="0" smtClean="0">
                <a:solidFill>
                  <a:schemeClr val="bg1"/>
                </a:solidFill>
              </a:rPr>
              <a:t>7. </a:t>
            </a:r>
            <a:r>
              <a:rPr lang="fr-FR" b="1" dirty="0" smtClean="0">
                <a:solidFill>
                  <a:schemeClr val="bg1"/>
                </a:solidFill>
              </a:rPr>
              <a:t>Transfert de Phosphate</a:t>
            </a:r>
            <a:br>
              <a:rPr lang="fr-FR" dirty="0" smtClean="0">
                <a:solidFill>
                  <a:schemeClr val="bg1"/>
                </a:solidFill>
              </a:rPr>
            </a:br>
            <a:r>
              <a:rPr lang="fr-FR" dirty="0" smtClean="0">
                <a:solidFill>
                  <a:schemeClr val="bg1"/>
                </a:solidFill>
              </a:rPr>
              <a:t>- </a:t>
            </a:r>
            <a:r>
              <a:rPr lang="fr-FR" b="1" dirty="0" smtClean="0">
                <a:solidFill>
                  <a:schemeClr val="bg1"/>
                </a:solidFill>
              </a:rPr>
              <a:t>Enzyme :</a:t>
            </a:r>
            <a:r>
              <a:rPr lang="fr-FR" dirty="0" smtClean="0">
                <a:solidFill>
                  <a:schemeClr val="bg1"/>
                </a:solidFill>
              </a:rPr>
              <a:t> </a:t>
            </a:r>
            <a:r>
              <a:rPr lang="fr-FR" dirty="0" err="1" smtClean="0">
                <a:solidFill>
                  <a:schemeClr val="bg1"/>
                </a:solidFill>
              </a:rPr>
              <a:t>Phosphoglycérate</a:t>
            </a:r>
            <a:r>
              <a:rPr lang="fr-FR" dirty="0" smtClean="0">
                <a:solidFill>
                  <a:schemeClr val="bg1"/>
                </a:solidFill>
              </a:rPr>
              <a:t> kinase</a:t>
            </a:r>
            <a:br>
              <a:rPr lang="fr-FR" dirty="0" smtClean="0">
                <a:solidFill>
                  <a:schemeClr val="bg1"/>
                </a:solidFill>
              </a:rPr>
            </a:br>
            <a:r>
              <a:rPr lang="fr-FR" dirty="0" smtClean="0">
                <a:solidFill>
                  <a:schemeClr val="bg1"/>
                </a:solidFill>
              </a:rPr>
              <a:t>- </a:t>
            </a:r>
            <a:r>
              <a:rPr lang="fr-FR" b="1" dirty="0" smtClean="0">
                <a:solidFill>
                  <a:schemeClr val="bg1"/>
                </a:solidFill>
              </a:rPr>
              <a:t>Réaction :</a:t>
            </a:r>
            <a:r>
              <a:rPr lang="fr-FR" dirty="0" smtClean="0">
                <a:solidFill>
                  <a:schemeClr val="bg1"/>
                </a:solidFill>
              </a:rPr>
              <a:t> </a:t>
            </a:r>
            <a:r>
              <a:rPr lang="fr-FR" dirty="0">
                <a:solidFill>
                  <a:schemeClr val="bg1"/>
                </a:solidFill>
              </a:rPr>
              <a:t> 1,3Phosphoglycerate                      </a:t>
            </a:r>
            <a:r>
              <a:rPr lang="fr-FR" sz="1600" b="1" dirty="0">
                <a:solidFill>
                  <a:schemeClr val="bg1"/>
                </a:solidFill>
              </a:rPr>
              <a:t>Kinase    </a:t>
            </a:r>
            <a:r>
              <a:rPr lang="fr-FR" dirty="0">
                <a:solidFill>
                  <a:schemeClr val="bg1"/>
                </a:solidFill>
              </a:rPr>
              <a:t>             </a:t>
            </a:r>
            <a:r>
              <a:rPr lang="fr-FR" dirty="0" smtClean="0">
                <a:solidFill>
                  <a:schemeClr val="bg1"/>
                </a:solidFill>
              </a:rPr>
              <a:t>3-P-</a:t>
            </a:r>
            <a:r>
              <a:rPr lang="fr-FR" dirty="0" err="1" smtClean="0">
                <a:solidFill>
                  <a:schemeClr val="bg1"/>
                </a:solidFill>
              </a:rPr>
              <a:t>Glycerate</a:t>
            </a:r>
            <a:br>
              <a:rPr lang="fr-FR" dirty="0" smtClean="0">
                <a:solidFill>
                  <a:schemeClr val="bg1"/>
                </a:solidFill>
              </a:rPr>
            </a:br>
            <a:r>
              <a:rPr lang="fr-FR" dirty="0" smtClean="0">
                <a:solidFill>
                  <a:schemeClr val="bg1"/>
                </a:solidFill>
              </a:rPr>
              <a:t>- </a:t>
            </a:r>
            <a:r>
              <a:rPr lang="fr-FR" b="1" dirty="0" smtClean="0">
                <a:solidFill>
                  <a:schemeClr val="bg1"/>
                </a:solidFill>
              </a:rPr>
              <a:t>Bilan :</a:t>
            </a:r>
            <a:r>
              <a:rPr lang="fr-FR" dirty="0" smtClean="0">
                <a:solidFill>
                  <a:schemeClr val="bg1"/>
                </a:solidFill>
              </a:rPr>
              <a:t> Production d'ATP.</a:t>
            </a:r>
            <a:br>
              <a:rPr lang="fr-FR" dirty="0" smtClean="0">
                <a:solidFill>
                  <a:schemeClr val="bg1"/>
                </a:solidFill>
              </a:rPr>
            </a:br>
            <a:br>
              <a:rPr lang="fr-FR" dirty="0" smtClean="0">
                <a:solidFill>
                  <a:schemeClr val="bg1"/>
                </a:solidFill>
              </a:rPr>
            </a:br>
            <a:r>
              <a:rPr lang="fr-FR" dirty="0" smtClean="0">
                <a:solidFill>
                  <a:schemeClr val="bg1"/>
                </a:solidFill>
              </a:rPr>
              <a:t>8. </a:t>
            </a:r>
            <a:r>
              <a:rPr lang="fr-FR" b="1" dirty="0" smtClean="0">
                <a:solidFill>
                  <a:schemeClr val="bg1"/>
                </a:solidFill>
              </a:rPr>
              <a:t>Isomérisation</a:t>
            </a:r>
            <a:br>
              <a:rPr lang="fr-FR" dirty="0" smtClean="0">
                <a:solidFill>
                  <a:schemeClr val="bg1"/>
                </a:solidFill>
              </a:rPr>
            </a:br>
            <a:r>
              <a:rPr lang="fr-FR" dirty="0" smtClean="0">
                <a:solidFill>
                  <a:schemeClr val="bg1"/>
                </a:solidFill>
              </a:rPr>
              <a:t>- </a:t>
            </a:r>
            <a:r>
              <a:rPr lang="fr-FR" b="1" dirty="0" smtClean="0">
                <a:solidFill>
                  <a:schemeClr val="bg1"/>
                </a:solidFill>
              </a:rPr>
              <a:t>Enzyme :</a:t>
            </a:r>
            <a:r>
              <a:rPr lang="fr-FR" dirty="0" smtClean="0">
                <a:solidFill>
                  <a:schemeClr val="bg1"/>
                </a:solidFill>
              </a:rPr>
              <a:t> </a:t>
            </a:r>
            <a:r>
              <a:rPr lang="fr-FR" dirty="0" err="1" smtClean="0">
                <a:solidFill>
                  <a:schemeClr val="bg1"/>
                </a:solidFill>
              </a:rPr>
              <a:t>Phosphoglycérate</a:t>
            </a:r>
            <a:r>
              <a:rPr lang="fr-FR" dirty="0" smtClean="0">
                <a:solidFill>
                  <a:schemeClr val="bg1"/>
                </a:solidFill>
              </a:rPr>
              <a:t> </a:t>
            </a:r>
            <a:r>
              <a:rPr lang="fr-FR" dirty="0" err="1" smtClean="0">
                <a:solidFill>
                  <a:schemeClr val="bg1"/>
                </a:solidFill>
              </a:rPr>
              <a:t>mutase</a:t>
            </a:r>
            <a:br>
              <a:rPr lang="fr-FR" dirty="0" smtClean="0">
                <a:solidFill>
                  <a:schemeClr val="bg1"/>
                </a:solidFill>
              </a:rPr>
            </a:br>
            <a:r>
              <a:rPr lang="fr-FR" dirty="0" smtClean="0">
                <a:solidFill>
                  <a:schemeClr val="bg1"/>
                </a:solidFill>
              </a:rPr>
              <a:t>- </a:t>
            </a:r>
            <a:r>
              <a:rPr lang="fr-FR" b="1" dirty="0" smtClean="0">
                <a:solidFill>
                  <a:schemeClr val="bg1"/>
                </a:solidFill>
              </a:rPr>
              <a:t>Réaction :</a:t>
            </a:r>
            <a:r>
              <a:rPr lang="fr-FR" dirty="0" smtClean="0">
                <a:solidFill>
                  <a:schemeClr val="bg1"/>
                </a:solidFill>
              </a:rPr>
              <a:t> </a:t>
            </a:r>
            <a:r>
              <a:rPr lang="fr-FR" dirty="0">
                <a:solidFill>
                  <a:schemeClr val="bg1"/>
                </a:solidFill>
              </a:rPr>
              <a:t>3- P-</a:t>
            </a:r>
            <a:r>
              <a:rPr lang="fr-FR" dirty="0" err="1">
                <a:solidFill>
                  <a:schemeClr val="bg1"/>
                </a:solidFill>
              </a:rPr>
              <a:t>Glycerate</a:t>
            </a:r>
            <a:r>
              <a:rPr lang="fr-FR" dirty="0">
                <a:solidFill>
                  <a:schemeClr val="bg1"/>
                </a:solidFill>
              </a:rPr>
              <a:t>                     </a:t>
            </a:r>
            <a:r>
              <a:rPr lang="fr-FR" sz="1600" b="1" dirty="0" err="1">
                <a:solidFill>
                  <a:schemeClr val="bg1"/>
                </a:solidFill>
              </a:rPr>
              <a:t>Mutase</a:t>
            </a:r>
            <a:r>
              <a:rPr lang="fr-FR" dirty="0" smtClean="0">
                <a:solidFill>
                  <a:schemeClr val="bg1"/>
                </a:solidFill>
              </a:rPr>
              <a:t>                2-P-</a:t>
            </a:r>
            <a:r>
              <a:rPr lang="fr-FR" dirty="0" err="1" smtClean="0">
                <a:solidFill>
                  <a:schemeClr val="bg1"/>
                </a:solidFill>
              </a:rPr>
              <a:t>Glycerate</a:t>
            </a:r>
            <a:br>
              <a:rPr lang="fr-FR" dirty="0" smtClean="0">
                <a:solidFill>
                  <a:schemeClr val="bg1"/>
                </a:solidFill>
              </a:rPr>
            </a:br>
            <a:br>
              <a:rPr lang="fr-FR" dirty="0" smtClean="0">
                <a:solidFill>
                  <a:schemeClr val="bg1"/>
                </a:solidFill>
              </a:rPr>
            </a:br>
            <a:r>
              <a:rPr lang="fr-FR" dirty="0" smtClean="0">
                <a:solidFill>
                  <a:schemeClr val="bg1"/>
                </a:solidFill>
              </a:rPr>
              <a:t>9. </a:t>
            </a:r>
            <a:r>
              <a:rPr lang="fr-FR" b="1" dirty="0" smtClean="0">
                <a:solidFill>
                  <a:schemeClr val="bg1"/>
                </a:solidFill>
              </a:rPr>
              <a:t>Déshydratation</a:t>
            </a:r>
            <a:br>
              <a:rPr lang="fr-FR" dirty="0" smtClean="0">
                <a:solidFill>
                  <a:schemeClr val="bg1"/>
                </a:solidFill>
              </a:rPr>
            </a:br>
            <a:r>
              <a:rPr lang="fr-FR" dirty="0" smtClean="0">
                <a:solidFill>
                  <a:schemeClr val="bg1"/>
                </a:solidFill>
              </a:rPr>
              <a:t>- </a:t>
            </a:r>
            <a:r>
              <a:rPr lang="fr-FR" b="1" dirty="0" smtClean="0">
                <a:solidFill>
                  <a:schemeClr val="bg1"/>
                </a:solidFill>
              </a:rPr>
              <a:t>Enzyme :</a:t>
            </a:r>
            <a:r>
              <a:rPr lang="fr-FR" dirty="0" smtClean="0">
                <a:solidFill>
                  <a:schemeClr val="bg1"/>
                </a:solidFill>
              </a:rPr>
              <a:t> </a:t>
            </a:r>
            <a:r>
              <a:rPr lang="fr-FR" dirty="0" err="1" smtClean="0">
                <a:solidFill>
                  <a:schemeClr val="bg1"/>
                </a:solidFill>
              </a:rPr>
              <a:t>Enolase</a:t>
            </a:r>
            <a:br>
              <a:rPr lang="fr-FR" dirty="0" smtClean="0">
                <a:solidFill>
                  <a:schemeClr val="bg1"/>
                </a:solidFill>
              </a:rPr>
            </a:br>
            <a:r>
              <a:rPr lang="fr-FR" dirty="0" smtClean="0">
                <a:solidFill>
                  <a:schemeClr val="bg1"/>
                </a:solidFill>
              </a:rPr>
              <a:t>- </a:t>
            </a:r>
            <a:r>
              <a:rPr lang="fr-FR" b="1" dirty="0" smtClean="0">
                <a:solidFill>
                  <a:schemeClr val="bg1"/>
                </a:solidFill>
              </a:rPr>
              <a:t>Réaction :</a:t>
            </a:r>
            <a:r>
              <a:rPr lang="fr-FR" dirty="0" smtClean="0">
                <a:solidFill>
                  <a:schemeClr val="bg1"/>
                </a:solidFill>
              </a:rPr>
              <a:t> </a:t>
            </a:r>
            <a:r>
              <a:rPr lang="fr-FR" dirty="0">
                <a:solidFill>
                  <a:schemeClr val="bg1"/>
                </a:solidFill>
              </a:rPr>
              <a:t> 2-P-</a:t>
            </a:r>
            <a:r>
              <a:rPr lang="fr-FR" dirty="0" err="1">
                <a:solidFill>
                  <a:schemeClr val="bg1"/>
                </a:solidFill>
              </a:rPr>
              <a:t>Glycerate</a:t>
            </a:r>
            <a:r>
              <a:rPr lang="fr-FR" dirty="0">
                <a:solidFill>
                  <a:schemeClr val="bg1"/>
                </a:solidFill>
              </a:rPr>
              <a:t>                    </a:t>
            </a:r>
            <a:r>
              <a:rPr lang="fr-FR" sz="1600" b="1" dirty="0" err="1">
                <a:solidFill>
                  <a:schemeClr val="bg1"/>
                </a:solidFill>
              </a:rPr>
              <a:t>Enolase</a:t>
            </a:r>
            <a:r>
              <a:rPr lang="fr-FR" sz="1600" b="1" dirty="0">
                <a:solidFill>
                  <a:schemeClr val="bg1"/>
                </a:solidFill>
              </a:rPr>
              <a:t>  </a:t>
            </a:r>
            <a:r>
              <a:rPr lang="fr-FR" dirty="0">
                <a:solidFill>
                  <a:schemeClr val="bg1"/>
                </a:solidFill>
              </a:rPr>
              <a:t>                     P-</a:t>
            </a:r>
            <a:r>
              <a:rPr lang="fr-FR" dirty="0" err="1">
                <a:solidFill>
                  <a:schemeClr val="bg1"/>
                </a:solidFill>
              </a:rPr>
              <a:t>Enol</a:t>
            </a:r>
            <a:r>
              <a:rPr lang="fr-FR" dirty="0">
                <a:solidFill>
                  <a:schemeClr val="bg1"/>
                </a:solidFill>
              </a:rPr>
              <a:t>-Pyruvate</a:t>
            </a:r>
            <a:r>
              <a:rPr lang="fr-FR" dirty="0" smtClean="0">
                <a:solidFill>
                  <a:schemeClr val="bg1"/>
                </a:solidFill>
              </a:rPr>
              <a:t>).</a:t>
            </a:r>
            <a:br>
              <a:rPr lang="fr-FR" dirty="0" smtClean="0">
                <a:solidFill>
                  <a:schemeClr val="bg1"/>
                </a:solidFill>
              </a:rPr>
            </a:br>
            <a:br>
              <a:rPr lang="fr-FR" dirty="0" smtClean="0">
                <a:solidFill>
                  <a:schemeClr val="bg1"/>
                </a:solidFill>
              </a:rPr>
            </a:br>
            <a:r>
              <a:rPr lang="fr-FR" b="1" dirty="0">
                <a:solidFill>
                  <a:schemeClr val="bg1"/>
                </a:solidFill>
              </a:rPr>
              <a:t>10.  Réaction de </a:t>
            </a:r>
            <a:r>
              <a:rPr lang="fr-FR" b="1" dirty="0" err="1">
                <a:solidFill>
                  <a:schemeClr val="bg1"/>
                </a:solidFill>
              </a:rPr>
              <a:t>transphosphorylation</a:t>
            </a:r>
            <a:r>
              <a:rPr lang="fr-FR" b="1" dirty="0">
                <a:solidFill>
                  <a:schemeClr val="bg1"/>
                </a:solidFill>
              </a:rPr>
              <a:t> et réaction de tautomérie cétone-</a:t>
            </a:r>
            <a:r>
              <a:rPr lang="fr-FR" b="1" dirty="0" err="1">
                <a:solidFill>
                  <a:schemeClr val="bg1"/>
                </a:solidFill>
              </a:rPr>
              <a:t>énol</a:t>
            </a:r>
            <a:r>
              <a:rPr lang="fr-FR" b="1" dirty="0">
                <a:solidFill>
                  <a:schemeClr val="bg1"/>
                </a:solidFill>
              </a:rPr>
              <a:t> de l’</a:t>
            </a:r>
            <a:r>
              <a:rPr lang="fr-FR" b="1" dirty="0" err="1">
                <a:solidFill>
                  <a:schemeClr val="bg1"/>
                </a:solidFill>
              </a:rPr>
              <a:t>énolpyruvate</a:t>
            </a:r>
            <a:r>
              <a:rPr lang="fr-FR" b="1" dirty="0">
                <a:solidFill>
                  <a:schemeClr val="bg1"/>
                </a:solidFill>
              </a:rPr>
              <a:t> en pyruvate </a:t>
            </a:r>
            <a:br>
              <a:rPr lang="fr-FR" dirty="0" smtClean="0">
                <a:solidFill>
                  <a:schemeClr val="bg1"/>
                </a:solidFill>
              </a:rPr>
            </a:br>
            <a:r>
              <a:rPr lang="fr-FR" dirty="0" smtClean="0">
                <a:solidFill>
                  <a:schemeClr val="bg1"/>
                </a:solidFill>
              </a:rPr>
              <a:t>- </a:t>
            </a:r>
            <a:r>
              <a:rPr lang="fr-FR" b="1" dirty="0" smtClean="0">
                <a:solidFill>
                  <a:schemeClr val="bg1"/>
                </a:solidFill>
              </a:rPr>
              <a:t>Enzyme :</a:t>
            </a:r>
            <a:r>
              <a:rPr lang="fr-FR" dirty="0" smtClean="0">
                <a:solidFill>
                  <a:schemeClr val="bg1"/>
                </a:solidFill>
              </a:rPr>
              <a:t> Pyruvate kinase</a:t>
            </a:r>
            <a:br>
              <a:rPr lang="fr-FR" dirty="0" smtClean="0">
                <a:solidFill>
                  <a:schemeClr val="bg1"/>
                </a:solidFill>
              </a:rPr>
            </a:br>
            <a:r>
              <a:rPr lang="fr-FR" dirty="0" smtClean="0">
                <a:solidFill>
                  <a:schemeClr val="bg1"/>
                </a:solidFill>
              </a:rPr>
              <a:t>- </a:t>
            </a:r>
            <a:r>
              <a:rPr lang="fr-FR" b="1" dirty="0" smtClean="0">
                <a:solidFill>
                  <a:schemeClr val="bg1"/>
                </a:solidFill>
              </a:rPr>
              <a:t>Réaction :</a:t>
            </a:r>
            <a:r>
              <a:rPr lang="fr-FR" dirty="0" smtClean="0">
                <a:solidFill>
                  <a:schemeClr val="bg1"/>
                </a:solidFill>
              </a:rPr>
              <a:t> </a:t>
            </a:r>
            <a:r>
              <a:rPr lang="fr-FR" dirty="0">
                <a:solidFill>
                  <a:schemeClr val="bg1"/>
                </a:solidFill>
              </a:rPr>
              <a:t> P-</a:t>
            </a:r>
            <a:r>
              <a:rPr lang="fr-FR" dirty="0" err="1">
                <a:solidFill>
                  <a:schemeClr val="bg1"/>
                </a:solidFill>
              </a:rPr>
              <a:t>Enol</a:t>
            </a:r>
            <a:r>
              <a:rPr lang="fr-FR" dirty="0">
                <a:solidFill>
                  <a:schemeClr val="bg1"/>
                </a:solidFill>
              </a:rPr>
              <a:t>-Pyruvate                        </a:t>
            </a:r>
            <a:r>
              <a:rPr lang="fr-FR" sz="1600" b="1" dirty="0">
                <a:solidFill>
                  <a:schemeClr val="bg1"/>
                </a:solidFill>
              </a:rPr>
              <a:t>Kinase</a:t>
            </a:r>
            <a:r>
              <a:rPr lang="fr-FR" sz="1600" b="1" i="1" dirty="0">
                <a:solidFill>
                  <a:schemeClr val="bg1"/>
                </a:solidFill>
              </a:rPr>
              <a:t>  </a:t>
            </a:r>
            <a:r>
              <a:rPr lang="fr-FR" dirty="0">
                <a:solidFill>
                  <a:schemeClr val="bg1"/>
                </a:solidFill>
              </a:rPr>
              <a:t>                         </a:t>
            </a:r>
            <a:r>
              <a:rPr lang="fr-FR" dirty="0" err="1">
                <a:solidFill>
                  <a:schemeClr val="bg1"/>
                </a:solidFill>
              </a:rPr>
              <a:t>Enol</a:t>
            </a:r>
            <a:r>
              <a:rPr lang="fr-FR" dirty="0">
                <a:solidFill>
                  <a:schemeClr val="bg1"/>
                </a:solidFill>
              </a:rPr>
              <a:t>-Pyruvate</a:t>
            </a:r>
            <a:r>
              <a:rPr lang="fr-FR" dirty="0" smtClean="0">
                <a:solidFill>
                  <a:schemeClr val="bg1"/>
                </a:solidFill>
              </a:rPr>
              <a:t> </a:t>
            </a:r>
            <a:endParaRPr lang="fr-FR" dirty="0" smtClean="0">
              <a:solidFill>
                <a:schemeClr val="bg1"/>
              </a:solidFill>
            </a:endParaRPr>
          </a:p>
          <a:p>
            <a:r>
              <a:rPr lang="fr-FR" dirty="0" smtClean="0">
                <a:solidFill>
                  <a:schemeClr val="bg1"/>
                </a:solidFill>
              </a:rPr>
              <a:t>                      </a:t>
            </a:r>
            <a:r>
              <a:rPr lang="fr-FR" dirty="0">
                <a:solidFill>
                  <a:schemeClr val="bg1"/>
                </a:solidFill>
              </a:rPr>
              <a:t> </a:t>
            </a:r>
            <a:r>
              <a:rPr lang="fr-FR" dirty="0" err="1" smtClean="0">
                <a:solidFill>
                  <a:schemeClr val="bg1"/>
                </a:solidFill>
              </a:rPr>
              <a:t>Enol</a:t>
            </a:r>
            <a:r>
              <a:rPr lang="fr-FR" dirty="0" smtClean="0">
                <a:solidFill>
                  <a:schemeClr val="bg1"/>
                </a:solidFill>
              </a:rPr>
              <a:t>-Pyruvate                        </a:t>
            </a:r>
            <a:r>
              <a:rPr lang="fr-FR" sz="1600" b="1" dirty="0">
                <a:solidFill>
                  <a:schemeClr val="bg1"/>
                </a:solidFill>
              </a:rPr>
              <a:t>Kinase  </a:t>
            </a:r>
            <a:r>
              <a:rPr lang="fr-FR" dirty="0" smtClean="0">
                <a:solidFill>
                  <a:schemeClr val="bg1"/>
                </a:solidFill>
              </a:rPr>
              <a:t>                       Pyruvate</a:t>
            </a:r>
            <a:br>
              <a:rPr lang="fr-FR" dirty="0" smtClean="0">
                <a:solidFill>
                  <a:schemeClr val="bg1"/>
                </a:solidFill>
              </a:rPr>
            </a:br>
            <a:r>
              <a:rPr lang="fr-FR" dirty="0" smtClean="0">
                <a:solidFill>
                  <a:schemeClr val="bg1"/>
                </a:solidFill>
              </a:rPr>
              <a:t>- </a:t>
            </a:r>
            <a:r>
              <a:rPr lang="fr-FR" b="1" dirty="0" smtClean="0">
                <a:solidFill>
                  <a:schemeClr val="bg1"/>
                </a:solidFill>
              </a:rPr>
              <a:t>Bilan :</a:t>
            </a:r>
            <a:r>
              <a:rPr lang="fr-FR" dirty="0" smtClean="0">
                <a:solidFill>
                  <a:schemeClr val="bg1"/>
                </a:solidFill>
              </a:rPr>
              <a:t> Production d'ATP.</a:t>
            </a:r>
            <a:br>
              <a:rPr lang="fr-FR" dirty="0" smtClean="0"/>
            </a:br>
            <a:endParaRPr lang="fr-FR" dirty="0"/>
          </a:p>
        </p:txBody>
      </p:sp>
      <p:cxnSp>
        <p:nvCxnSpPr>
          <p:cNvPr id="3" name="Connecteur droit avec flèche 2"/>
          <p:cNvCxnSpPr/>
          <p:nvPr/>
        </p:nvCxnSpPr>
        <p:spPr>
          <a:xfrm>
            <a:off x="2578438" y="6030158"/>
            <a:ext cx="307183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389922" y="824666"/>
            <a:ext cx="335758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214678" y="1928802"/>
            <a:ext cx="2571768"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500298" y="3286124"/>
            <a:ext cx="264320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500298" y="4404856"/>
            <a:ext cx="3000396" cy="2427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880374" y="5762178"/>
            <a:ext cx="307183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t 2"/>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pic>
        <p:nvPicPr>
          <p:cNvPr id="16386" name="Picture 2"/>
          <p:cNvPicPr>
            <a:picLocks noChangeAspect="1" noChangeArrowheads="1"/>
          </p:cNvPicPr>
          <p:nvPr/>
        </p:nvPicPr>
        <p:blipFill>
          <a:blip r:embed="rId3"/>
          <a:srcRect/>
          <a:stretch>
            <a:fillRect/>
          </a:stretch>
        </p:blipFill>
        <p:spPr bwMode="auto">
          <a:xfrm>
            <a:off x="499745" y="629920"/>
            <a:ext cx="8143875" cy="6228080"/>
          </a:xfrm>
          <a:prstGeom prst="rect">
            <a:avLst/>
          </a:prstGeom>
          <a:noFill/>
        </p:spPr>
      </p:pic>
      <p:sp>
        <p:nvSpPr>
          <p:cNvPr id="16387" name="Rectangle 3"/>
          <p:cNvSpPr>
            <a:spLocks noChangeArrowheads="1"/>
          </p:cNvSpPr>
          <p:nvPr/>
        </p:nvSpPr>
        <p:spPr bwMode="auto">
          <a:xfrm>
            <a:off x="1283316" y="41603"/>
            <a:ext cx="6548120" cy="521970"/>
          </a:xfrm>
          <a:prstGeom prst="rect">
            <a:avLst/>
          </a:prstGeom>
          <a:noFill/>
          <a:ln w="9525">
            <a:noFill/>
            <a:miter lim="800000"/>
          </a:ln>
          <a:effectLst/>
        </p:spPr>
        <p:txBody>
          <a:bodyPr vert="horz" wrap="none" lIns="91440" tIns="45720" rIns="91440" bIns="45720" numCol="1" anchor="ctr" anchorCtr="0" compatLnSpc="1">
            <a:spAutoFit/>
          </a:bodyPr>
          <a:lstStyle/>
          <a:p>
            <a:pPr marL="0" marR="0" lvl="0" algn="l" defTabSz="914400" rtl="0" eaLnBrk="1" fontAlgn="base" latinLnBrk="0" hangingPunct="1">
              <a:lnSpc>
                <a:spcPct val="100000"/>
              </a:lnSpc>
              <a:buClrTx/>
              <a:buSzTx/>
              <a:buFontTx/>
              <a:defRPr/>
            </a:pPr>
            <a:r>
              <a:rPr kumimoji="0" lang="fr-FR" sz="2800" b="1" i="0" u="none" strike="noStrike" kern="0" cap="none" normalizeH="0" baseline="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LES DIFFERENTES ETAPES DE LA GLYCOLYSE</a:t>
            </a:r>
            <a:endParaRPr kumimoji="0" lang="fr-FR" sz="2800" b="1" i="0" u="none" strike="noStrike" kern="0" cap="none" normalizeH="0" baseline="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t 3"/>
          <p:cNvGraphicFramePr/>
          <p:nvPr/>
        </p:nvGraphicFramePr>
        <p:xfrm>
          <a:off x="-51435" y="0"/>
          <a:ext cx="9210675" cy="6858635"/>
        </p:xfrm>
        <a:graphic>
          <a:graphicData uri="http://schemas.openxmlformats.org/presentationml/2006/ole">
            <mc:AlternateContent xmlns:mc="http://schemas.openxmlformats.org/markup-compatibility/2006">
              <mc:Choice xmlns:v="urn:schemas-microsoft-com:vml" Requires="v">
                <p:oleObj spid="_x0000_s9"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51435" y="0"/>
                        <a:ext cx="9210675" cy="6858635"/>
                      </a:xfrm>
                      <a:prstGeom prst="rect">
                        <a:avLst/>
                      </a:prstGeom>
                    </p:spPr>
                  </p:pic>
                </p:oleObj>
              </mc:Fallback>
            </mc:AlternateContent>
          </a:graphicData>
        </a:graphic>
      </p:graphicFrame>
      <p:sp>
        <p:nvSpPr>
          <p:cNvPr id="3" name="Rectangle 2"/>
          <p:cNvSpPr/>
          <p:nvPr/>
        </p:nvSpPr>
        <p:spPr>
          <a:xfrm>
            <a:off x="642910" y="1142984"/>
            <a:ext cx="7715304" cy="1753235"/>
          </a:xfrm>
          <a:prstGeom prst="rect">
            <a:avLst/>
          </a:prstGeom>
        </p:spPr>
        <p:txBody>
          <a:bodyPr wrap="square">
            <a:spAutoFit/>
          </a:bodyPr>
          <a:lstStyle/>
          <a:p>
            <a:pPr>
              <a:buFont typeface="Wingdings" panose="05000000000000000000" pitchFamily="2" charset="2"/>
              <a:buChar char="Ø"/>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ATP net produit :</a:t>
            </a:r>
            <a:r>
              <a:rPr lang="fr-FR" sz="2400" dirty="0"/>
              <a:t> </a:t>
            </a:r>
            <a:r>
              <a:rPr lang="fr-FR" sz="2400" b="1" dirty="0">
                <a:solidFill>
                  <a:schemeClr val="bg1"/>
                </a:solidFill>
              </a:rPr>
              <a:t>2 ATP par molécule de glucose (4 ATP produits - 2 ATP consommés</a:t>
            </a:r>
            <a:r>
              <a:rPr lang="fr-FR" sz="2400" b="1" dirty="0" smtClean="0">
                <a:solidFill>
                  <a:schemeClr val="bg1"/>
                </a:solidFill>
              </a:rPr>
              <a:t>).</a:t>
            </a:r>
            <a:endParaRPr lang="fr-FR" sz="2400" b="1" dirty="0" smtClean="0">
              <a:solidFill>
                <a:schemeClr val="bg1"/>
              </a:solidFill>
            </a:endParaRPr>
          </a:p>
          <a:p>
            <a:endPar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a:p>
            <a:pPr>
              <a:buFont typeface="Wingdings" panose="05000000000000000000" pitchFamily="2" charset="2"/>
              <a:buChar char="Ø"/>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NADH produit : </a:t>
            </a:r>
            <a:r>
              <a:rPr lang="fr-FR" sz="2400" b="1" dirty="0">
                <a:solidFill>
                  <a:schemeClr val="bg1"/>
                </a:solidFill>
              </a:rPr>
              <a:t>2 NADH par molécule de glucose.</a:t>
            </a:r>
            <a:endParaRPr lang="fr-FR" sz="2400" b="1" dirty="0">
              <a:solidFill>
                <a:schemeClr val="bg1"/>
              </a:solidFill>
            </a:endParaRPr>
          </a:p>
        </p:txBody>
      </p:sp>
      <p:sp>
        <p:nvSpPr>
          <p:cNvPr id="5" name="Rectangle 4"/>
          <p:cNvSpPr/>
          <p:nvPr/>
        </p:nvSpPr>
        <p:spPr>
          <a:xfrm>
            <a:off x="1205138" y="285728"/>
            <a:ext cx="5893435" cy="521970"/>
          </a:xfrm>
          <a:prstGeom prst="rect">
            <a:avLst/>
          </a:prstGeom>
        </p:spPr>
        <p:txBody>
          <a:bodyPr wrap="none">
            <a:spAutoFit/>
          </a:bodyPr>
          <a:lstStyle/>
          <a:p>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Bilan Énergétique de la Glycolyse</a:t>
            </a:r>
            <a:endParaRPr lang="fr-FR" sz="2800" b="1" kern="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2" name="Zone de texte 1"/>
          <p:cNvSpPr txBox="1"/>
          <p:nvPr/>
        </p:nvSpPr>
        <p:spPr>
          <a:xfrm>
            <a:off x="726440" y="3710940"/>
            <a:ext cx="7777480" cy="953135"/>
          </a:xfrm>
          <a:prstGeom prst="rect">
            <a:avLst/>
          </a:prstGeom>
        </p:spPr>
        <p:txBody>
          <a:bodyPr wrap="square">
            <a:spAutoFit/>
          </a:bodyPr>
          <a:p>
            <a:r>
              <a:rPr sz="2800" b="1">
                <a:solidFill>
                  <a:schemeClr val="bg1"/>
                </a:solidFill>
              </a:rPr>
              <a:t>Glucose + 2 NAD+ + 2 ADP + 2 PO4H- ⟶ </a:t>
            </a:r>
            <a:r>
              <a:rPr lang="fr-FR" sz="2800" b="1">
                <a:solidFill>
                  <a:schemeClr val="bg1"/>
                </a:solidFill>
              </a:rPr>
              <a:t> </a:t>
            </a:r>
            <a:r>
              <a:rPr sz="2800" b="1">
                <a:solidFill>
                  <a:schemeClr val="bg1"/>
                </a:solidFill>
              </a:rPr>
              <a:t>Pyruvates + 2 NADH + 2 H+ + 2 ATP + 2 H2O + 72kJ</a:t>
            </a:r>
            <a:endParaRPr sz="2800" b="1">
              <a:solidFill>
                <a:schemeClr val="bg1"/>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9613</Words>
  <Application>WPS Presentation</Application>
  <PresentationFormat>Affichage à l'écran (4:3)</PresentationFormat>
  <Paragraphs>157</Paragraphs>
  <Slides>33</Slides>
  <Notes>2</Notes>
  <HiddenSlides>1</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33</vt:i4>
      </vt:variant>
      <vt:variant>
        <vt:lpstr>幻灯片标题</vt:lpstr>
      </vt:variant>
      <vt:variant>
        <vt:i4>33</vt:i4>
      </vt:variant>
    </vt:vector>
  </HeadingPairs>
  <TitlesOfParts>
    <vt:vector size="76" baseType="lpstr">
      <vt:lpstr>Arial</vt:lpstr>
      <vt:lpstr>SimSun</vt:lpstr>
      <vt:lpstr>Wingdings</vt:lpstr>
      <vt:lpstr>MS PGothic</vt:lpstr>
      <vt:lpstr>Calibri</vt:lpstr>
      <vt:lpstr>Microsoft YaHei</vt:lpstr>
      <vt:lpstr>Arial Unicode MS</vt:lpstr>
      <vt:lpstr>Times New Roman</vt:lpstr>
      <vt:lpstr>Wingdings</vt:lpstr>
      <vt:lpstr>Thème Office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BIO</dc:creator>
  <cp:lastModifiedBy>Samir Zeroual</cp:lastModifiedBy>
  <cp:revision>102</cp:revision>
  <dcterms:created xsi:type="dcterms:W3CDTF">2024-10-24T10:38:00Z</dcterms:created>
  <dcterms:modified xsi:type="dcterms:W3CDTF">2024-11-16T14:53:49Z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0A2AD260142F46F790F765081503B97F_13</vt:lpwstr>
  </property>
  <property fmtid="{D5CDD505-2E9C-101B-9397-08002B2CF9AE}" pid="3" name="KSOProductBuildVer">
    <vt:lpwstr>1036-12.2.0.18607</vt:lpwstr>
  </property>
</Properties>
</file>