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720" y="-3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D3BBE5-CDA1-4D43-AD8A-4947DDB99477}" type="datetimeFigureOut">
              <a:rPr lang="fr-FR" smtClean="0"/>
              <a:pPr/>
              <a:t>26/11/2024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6A592-F020-4007-85FF-F2B0FDE87679}" type="slidenum">
              <a:rPr lang="fr-FR" smtClean="0"/>
              <a:pPr/>
              <a:t>‹N°›</a:t>
            </a:fld>
            <a:endParaRPr lang="fr-FR"/>
          </a:p>
        </p:txBody>
      </p:sp>
    </p:spTree>
    <p:extLst>
      <p:ext uri="{BB962C8B-B14F-4D97-AF65-F5344CB8AC3E}">
        <p14:creationId xmlns:p14="http://schemas.microsoft.com/office/powerpoint/2010/main" xmlns="" val="1917242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056A592-F020-4007-85FF-F2B0FDE87679}" type="slidenum">
              <a:rPr lang="fr-FR" smtClean="0"/>
              <a:pPr/>
              <a:t>12</a:t>
            </a:fld>
            <a:endParaRPr lang="fr-FR"/>
          </a:p>
        </p:txBody>
      </p:sp>
    </p:spTree>
    <p:extLst>
      <p:ext uri="{BB962C8B-B14F-4D97-AF65-F5344CB8AC3E}">
        <p14:creationId xmlns:p14="http://schemas.microsoft.com/office/powerpoint/2010/main" xmlns="" val="3877610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063DD68-4EA1-4662-9C05-3D786EA15614}" type="datetimeFigureOut">
              <a:rPr lang="fr-FR" smtClean="0"/>
              <a:pPr/>
              <a:t>26/11/2024</a:t>
            </a:fld>
            <a:endParaRPr lang="fr-F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3C0451F9-D0BA-47C3-8202-92914B3A9699}" type="slidenum">
              <a:rPr lang="fr-FR" smtClean="0"/>
              <a:pPr/>
              <a:t>‹N°›</a:t>
            </a:fld>
            <a:endParaRPr lang="fr-F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xmlns="" val="236687000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063DD68-4EA1-4662-9C05-3D786EA15614}" type="datetimeFigureOut">
              <a:rPr lang="fr-FR" smtClean="0"/>
              <a:pPr/>
              <a:t>26/11/2024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C0451F9-D0BA-47C3-8202-92914B3A9699}" type="slidenum">
              <a:rPr lang="fr-FR" smtClean="0"/>
              <a:pPr/>
              <a:t>‹N°›</a:t>
            </a:fld>
            <a:endParaRPr lang="fr-FR"/>
          </a:p>
        </p:txBody>
      </p:sp>
    </p:spTree>
    <p:extLst>
      <p:ext uri="{BB962C8B-B14F-4D97-AF65-F5344CB8AC3E}">
        <p14:creationId xmlns:p14="http://schemas.microsoft.com/office/powerpoint/2010/main" xmlns="" val="201828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063DD68-4EA1-4662-9C05-3D786EA15614}" type="datetimeFigureOut">
              <a:rPr lang="fr-FR" smtClean="0"/>
              <a:pPr/>
              <a:t>26/11/2024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C0451F9-D0BA-47C3-8202-92914B3A9699}" type="slidenum">
              <a:rPr lang="fr-FR" smtClean="0"/>
              <a:pPr/>
              <a:t>‹N°›</a:t>
            </a:fld>
            <a:endParaRPr lang="fr-FR"/>
          </a:p>
        </p:txBody>
      </p:sp>
    </p:spTree>
    <p:extLst>
      <p:ext uri="{BB962C8B-B14F-4D97-AF65-F5344CB8AC3E}">
        <p14:creationId xmlns:p14="http://schemas.microsoft.com/office/powerpoint/2010/main" xmlns="" val="1039425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063DD68-4EA1-4662-9C05-3D786EA15614}" type="datetimeFigureOut">
              <a:rPr lang="fr-FR" smtClean="0"/>
              <a:pPr/>
              <a:t>26/11/2024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C0451F9-D0BA-47C3-8202-92914B3A9699}" type="slidenum">
              <a:rPr lang="fr-FR" smtClean="0"/>
              <a:pPr/>
              <a:t>‹N°›</a:t>
            </a:fld>
            <a:endParaRPr lang="fr-FR"/>
          </a:p>
        </p:txBody>
      </p:sp>
    </p:spTree>
    <p:extLst>
      <p:ext uri="{BB962C8B-B14F-4D97-AF65-F5344CB8AC3E}">
        <p14:creationId xmlns:p14="http://schemas.microsoft.com/office/powerpoint/2010/main" xmlns="" val="355358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063DD68-4EA1-4662-9C05-3D786EA15614}" type="datetimeFigureOut">
              <a:rPr lang="fr-FR" smtClean="0"/>
              <a:pPr/>
              <a:t>26/11/2024</a:t>
            </a:fld>
            <a:endParaRPr lang="fr-F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3C0451F9-D0BA-47C3-8202-92914B3A9699}" type="slidenum">
              <a:rPr lang="fr-FR" smtClean="0"/>
              <a:pPr/>
              <a:t>‹N°›</a:t>
            </a:fld>
            <a:endParaRPr lang="fr-FR"/>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xmlns="" val="26378031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smtClean="0"/>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063DD68-4EA1-4662-9C05-3D786EA15614}" type="datetimeFigureOut">
              <a:rPr lang="fr-FR" smtClean="0"/>
              <a:pPr/>
              <a:t>26/11/2024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C0451F9-D0BA-47C3-8202-92914B3A9699}" type="slidenum">
              <a:rPr lang="fr-FR" smtClean="0"/>
              <a:pPr/>
              <a:t>‹N°›</a:t>
            </a:fld>
            <a:endParaRPr lang="fr-FR"/>
          </a:p>
        </p:txBody>
      </p:sp>
    </p:spTree>
    <p:extLst>
      <p:ext uri="{BB962C8B-B14F-4D97-AF65-F5344CB8AC3E}">
        <p14:creationId xmlns:p14="http://schemas.microsoft.com/office/powerpoint/2010/main" xmlns="" val="2681362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063DD68-4EA1-4662-9C05-3D786EA15614}" type="datetimeFigureOut">
              <a:rPr lang="fr-FR" smtClean="0"/>
              <a:pPr/>
              <a:t>26/11/2024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C0451F9-D0BA-47C3-8202-92914B3A9699}" type="slidenum">
              <a:rPr lang="fr-FR" smtClean="0"/>
              <a:pPr/>
              <a:t>‹N°›</a:t>
            </a:fld>
            <a:endParaRPr lang="fr-FR"/>
          </a:p>
        </p:txBody>
      </p:sp>
    </p:spTree>
    <p:extLst>
      <p:ext uri="{BB962C8B-B14F-4D97-AF65-F5344CB8AC3E}">
        <p14:creationId xmlns:p14="http://schemas.microsoft.com/office/powerpoint/2010/main" xmlns="" val="1311687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2063DD68-4EA1-4662-9C05-3D786EA15614}" type="datetimeFigureOut">
              <a:rPr lang="fr-FR" smtClean="0"/>
              <a:pPr/>
              <a:t>26/11/2024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C0451F9-D0BA-47C3-8202-92914B3A9699}" type="slidenum">
              <a:rPr lang="fr-FR" smtClean="0"/>
              <a:pPr/>
              <a:t>‹N°›</a:t>
            </a:fld>
            <a:endParaRPr lang="fr-FR"/>
          </a:p>
        </p:txBody>
      </p:sp>
    </p:spTree>
    <p:extLst>
      <p:ext uri="{BB962C8B-B14F-4D97-AF65-F5344CB8AC3E}">
        <p14:creationId xmlns:p14="http://schemas.microsoft.com/office/powerpoint/2010/main" xmlns="" val="2103378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63DD68-4EA1-4662-9C05-3D786EA15614}" type="datetimeFigureOut">
              <a:rPr lang="fr-FR" smtClean="0"/>
              <a:pPr/>
              <a:t>26/11/2024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C0451F9-D0BA-47C3-8202-92914B3A9699}" type="slidenum">
              <a:rPr lang="fr-FR" smtClean="0"/>
              <a:pPr/>
              <a:t>‹N°›</a:t>
            </a:fld>
            <a:endParaRPr lang="fr-FR"/>
          </a:p>
        </p:txBody>
      </p:sp>
    </p:spTree>
    <p:extLst>
      <p:ext uri="{BB962C8B-B14F-4D97-AF65-F5344CB8AC3E}">
        <p14:creationId xmlns:p14="http://schemas.microsoft.com/office/powerpoint/2010/main" xmlns="" val="2120148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063DD68-4EA1-4662-9C05-3D786EA15614}" type="datetimeFigureOut">
              <a:rPr lang="fr-FR" smtClean="0"/>
              <a:pPr/>
              <a:t>26/11/2024</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C0451F9-D0BA-47C3-8202-92914B3A9699}" type="slidenum">
              <a:rPr lang="fr-FR" smtClean="0"/>
              <a:pPr/>
              <a:t>‹N°›</a:t>
            </a:fld>
            <a:endParaRPr lang="fr-FR"/>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35183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063DD68-4EA1-4662-9C05-3D786EA15614}" type="datetimeFigureOut">
              <a:rPr lang="fr-FR" smtClean="0"/>
              <a:pPr/>
              <a:t>26/11/2024</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C0451F9-D0BA-47C3-8202-92914B3A9699}" type="slidenum">
              <a:rPr lang="fr-FR" smtClean="0"/>
              <a:pPr/>
              <a:t>‹N°›</a:t>
            </a:fld>
            <a:endParaRPr lang="fr-FR"/>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1261780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063DD68-4EA1-4662-9C05-3D786EA15614}" type="datetimeFigureOut">
              <a:rPr lang="fr-FR" smtClean="0"/>
              <a:pPr/>
              <a:t>26/11/2024</a:t>
            </a:fld>
            <a:endParaRPr lang="fr-F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r-F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3C0451F9-D0BA-47C3-8202-92914B3A9699}" type="slidenum">
              <a:rPr lang="fr-FR" smtClean="0"/>
              <a:pPr/>
              <a:t>‹N°›</a:t>
            </a:fld>
            <a:endParaRPr lang="fr-FR"/>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5798625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163773"/>
            <a:ext cx="12192000" cy="6858000"/>
          </a:xfrm>
          <a:prstGeom prst="rect">
            <a:avLst/>
          </a:prstGeom>
        </p:spPr>
      </p:pic>
      <p:sp>
        <p:nvSpPr>
          <p:cNvPr id="5" name="Rectangle 4"/>
          <p:cNvSpPr/>
          <p:nvPr/>
        </p:nvSpPr>
        <p:spPr>
          <a:xfrm>
            <a:off x="1071226" y="1466081"/>
            <a:ext cx="10049547" cy="954107"/>
          </a:xfrm>
          <a:prstGeom prst="rect">
            <a:avLst/>
          </a:prstGeom>
          <a:noFill/>
        </p:spPr>
        <p:txBody>
          <a:bodyPr wrap="square" lIns="91440" tIns="45720" rIns="91440" bIns="45720">
            <a:spAutoFit/>
          </a:bodyPr>
          <a:lstStyle/>
          <a:p>
            <a:pPr algn="ctr"/>
            <a:r>
              <a:rPr lang="ar-DZ" sz="2800" b="1" dirty="0" smtClean="0">
                <a:ln w="0"/>
                <a:effectLst>
                  <a:outerShdw blurRad="38100" dist="19050" dir="2700000" algn="tl" rotWithShape="0">
                    <a:schemeClr val="dk1">
                      <a:alpha val="40000"/>
                    </a:schemeClr>
                  </a:outerShdw>
                </a:effectLst>
              </a:rPr>
              <a:t>اليات تسوية النزاعات العمل الجماعية في التشريع </a:t>
            </a:r>
            <a:r>
              <a:rPr lang="ar-DZ" sz="2800" b="1" dirty="0" smtClean="0">
                <a:ln w="0"/>
                <a:effectLst>
                  <a:outerShdw blurRad="38100" dist="19050" dir="2700000" algn="tl" rotWithShape="0">
                    <a:schemeClr val="dk1">
                      <a:alpha val="40000"/>
                    </a:schemeClr>
                  </a:outerShdw>
                </a:effectLst>
              </a:rPr>
              <a:t>الجزائري</a:t>
            </a:r>
          </a:p>
          <a:p>
            <a:pPr algn="ctr"/>
            <a:r>
              <a:rPr lang="ar-DZ" sz="2800" b="1" cap="none" spc="0" dirty="0" smtClean="0">
                <a:ln w="0"/>
                <a:solidFill>
                  <a:schemeClr val="tx1"/>
                </a:solidFill>
                <a:effectLst>
                  <a:outerShdw blurRad="38100" dist="19050" dir="2700000" algn="tl" rotWithShape="0">
                    <a:schemeClr val="dk1">
                      <a:alpha val="40000"/>
                    </a:schemeClr>
                  </a:outerShdw>
                </a:effectLst>
              </a:rPr>
              <a:t>الدكتورة نوال ملوك</a:t>
            </a:r>
            <a:endParaRPr lang="fr-FR" sz="2800" b="1" cap="none" spc="0" dirty="0">
              <a:ln w="0"/>
              <a:solidFill>
                <a:schemeClr val="tx1"/>
              </a:solidFill>
              <a:effectLst>
                <a:outerShdw blurRad="38100" dist="19050" dir="2700000" algn="tl" rotWithShape="0">
                  <a:schemeClr val="dk1">
                    <a:alpha val="40000"/>
                  </a:schemeClr>
                </a:outerShdw>
              </a:effectLst>
            </a:endParaRPr>
          </a:p>
        </p:txBody>
      </p:sp>
      <p:sp>
        <p:nvSpPr>
          <p:cNvPr id="6" name="Rectangle 5"/>
          <p:cNvSpPr/>
          <p:nvPr/>
        </p:nvSpPr>
        <p:spPr>
          <a:xfrm>
            <a:off x="9192948" y="3895383"/>
            <a:ext cx="2786340" cy="1569660"/>
          </a:xfrm>
          <a:prstGeom prst="rect">
            <a:avLst/>
          </a:prstGeom>
          <a:noFill/>
        </p:spPr>
        <p:txBody>
          <a:bodyPr wrap="none" lIns="91440" tIns="45720" rIns="91440" bIns="45720">
            <a:spAutoFit/>
          </a:bodyPr>
          <a:lstStyle/>
          <a:p>
            <a:pPr algn="r"/>
            <a:r>
              <a:rPr lang="ar-DZ" sz="2400" b="0" cap="none" spc="0" dirty="0" smtClean="0">
                <a:ln w="0"/>
                <a:solidFill>
                  <a:schemeClr val="bg1"/>
                </a:solidFill>
                <a:effectLst>
                  <a:outerShdw blurRad="38100" dist="19050" dir="2700000" algn="tl" rotWithShape="0">
                    <a:schemeClr val="dk1">
                      <a:alpha val="40000"/>
                    </a:schemeClr>
                  </a:outerShdw>
                </a:effectLst>
              </a:rPr>
              <a:t>من إعداد الطالبات</a:t>
            </a:r>
          </a:p>
          <a:p>
            <a:pPr algn="r"/>
            <a:r>
              <a:rPr lang="ar-DZ" sz="2400" dirty="0" smtClean="0">
                <a:ln w="0"/>
                <a:solidFill>
                  <a:schemeClr val="bg1"/>
                </a:solidFill>
                <a:effectLst>
                  <a:outerShdw blurRad="38100" dist="19050" dir="2700000" algn="tl" rotWithShape="0">
                    <a:schemeClr val="dk1">
                      <a:alpha val="40000"/>
                    </a:schemeClr>
                  </a:outerShdw>
                </a:effectLst>
              </a:rPr>
              <a:t>القص  ملاك</a:t>
            </a:r>
          </a:p>
          <a:p>
            <a:pPr algn="r"/>
            <a:r>
              <a:rPr lang="ar-DZ" sz="2400" b="0" cap="none" spc="0" dirty="0" smtClean="0">
                <a:ln w="0"/>
                <a:solidFill>
                  <a:schemeClr val="bg1"/>
                </a:solidFill>
                <a:effectLst>
                  <a:outerShdw blurRad="38100" dist="19050" dir="2700000" algn="tl" rotWithShape="0">
                    <a:schemeClr val="dk1">
                      <a:alpha val="40000"/>
                    </a:schemeClr>
                  </a:outerShdw>
                </a:effectLst>
              </a:rPr>
              <a:t>بلقاسمي سلسبيل </a:t>
            </a:r>
          </a:p>
          <a:p>
            <a:pPr algn="r"/>
            <a:r>
              <a:rPr lang="ar-DZ" sz="2400" dirty="0" smtClean="0">
                <a:ln w="0"/>
                <a:solidFill>
                  <a:schemeClr val="bg1"/>
                </a:solidFill>
                <a:effectLst>
                  <a:outerShdw blurRad="38100" dist="19050" dir="2700000" algn="tl" rotWithShape="0">
                    <a:schemeClr val="dk1">
                      <a:alpha val="40000"/>
                    </a:schemeClr>
                  </a:outerShdw>
                </a:effectLst>
              </a:rPr>
              <a:t>الفتني دنيا</a:t>
            </a:r>
            <a:endParaRPr lang="fr-FR" sz="2400" b="0" cap="none" spc="0" dirty="0">
              <a:ln w="0"/>
              <a:solidFill>
                <a:schemeClr val="bg1"/>
              </a:solidFill>
              <a:effectLst>
                <a:outerShdw blurRad="38100" dist="19050" dir="2700000" algn="tl" rotWithShape="0">
                  <a:schemeClr val="dk1">
                    <a:alpha val="40000"/>
                  </a:schemeClr>
                </a:outerShdw>
              </a:effectLst>
            </a:endParaRPr>
          </a:p>
        </p:txBody>
      </p:sp>
      <p:sp>
        <p:nvSpPr>
          <p:cNvPr id="7" name="Rectangle 6"/>
          <p:cNvSpPr/>
          <p:nvPr/>
        </p:nvSpPr>
        <p:spPr>
          <a:xfrm>
            <a:off x="0" y="3849216"/>
            <a:ext cx="2161168" cy="830997"/>
          </a:xfrm>
          <a:prstGeom prst="rect">
            <a:avLst/>
          </a:prstGeom>
          <a:noFill/>
        </p:spPr>
        <p:txBody>
          <a:bodyPr wrap="none" lIns="91440" tIns="45720" rIns="91440" bIns="45720">
            <a:spAutoFit/>
          </a:bodyPr>
          <a:lstStyle/>
          <a:p>
            <a:pPr algn="ctr"/>
            <a:r>
              <a:rPr lang="ar-DZ" sz="24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تحت اشراف </a:t>
            </a:r>
          </a:p>
          <a:p>
            <a:pPr algn="ctr"/>
            <a:r>
              <a:rPr lang="ar-DZ" sz="24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وهيبة </a:t>
            </a:r>
            <a:r>
              <a:rPr lang="ar-DZ" sz="24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داسي</a:t>
            </a:r>
            <a:r>
              <a:rPr lang="ar-DZ" sz="24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
            </a:r>
            <a:endParaRPr lang="fr-FR" sz="2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xmlns="" val="38804519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e 3"/>
          <p:cNvSpPr/>
          <p:nvPr/>
        </p:nvSpPr>
        <p:spPr>
          <a:xfrm>
            <a:off x="8529851" y="382137"/>
            <a:ext cx="3411940" cy="859809"/>
          </a:xfrm>
          <a:prstGeom prst="homePlat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sz="2000" b="1" dirty="0" smtClean="0">
                <a:solidFill>
                  <a:schemeClr val="tx1"/>
                </a:solidFill>
              </a:rPr>
              <a:t>إجراءات الوساطة</a:t>
            </a:r>
            <a:endParaRPr lang="fr-FR" sz="2000" b="1" dirty="0">
              <a:solidFill>
                <a:schemeClr val="tx1"/>
              </a:solidFill>
            </a:endParaRPr>
          </a:p>
        </p:txBody>
      </p:sp>
      <p:sp>
        <p:nvSpPr>
          <p:cNvPr id="6" name="Rectangle 5"/>
          <p:cNvSpPr/>
          <p:nvPr/>
        </p:nvSpPr>
        <p:spPr>
          <a:xfrm>
            <a:off x="846161" y="1648513"/>
            <a:ext cx="11250305" cy="4693593"/>
          </a:xfrm>
          <a:prstGeom prst="rect">
            <a:avLst/>
          </a:prstGeom>
        </p:spPr>
        <p:txBody>
          <a:bodyPr wrap="square">
            <a:spAutoFit/>
          </a:bodyPr>
          <a:lstStyle/>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تقوم مفتشيه العمل المختصة إقليميا بتسليم الوسيط ملف النزاع الجماعي بمحضر الغياب أو عدم المصالحة كليا أو جزئيا في غضون 15 يوم</a:t>
            </a:r>
            <a:endParaRPr lang="fr-FR" sz="16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يقوم الوسيط بتقديم توصياته للأطراف المتنازعة في مدة 10 أيام كحد أقصى من تاريخ استلام الملف</a:t>
            </a:r>
            <a:r>
              <a:rPr lang="fr-FR" sz="20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a:t>
            </a:r>
            <a:endParaRPr lang="fr-FR" sz="16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يقوم الوسيط أيضا بإرسال نسخة كتابية تتضمن مختلف الاقتراحات لمفتشيه الهمل المختصة إقليميا</a:t>
            </a:r>
            <a:r>
              <a:rPr lang="fr-FR" sz="20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a:t>
            </a:r>
            <a:endParaRPr lang="fr-FR" sz="16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على الطرفين أن يبلغا الوسيط بأي وسيلة قانونية مع الأشعار بالاستلام بقبول اقتراحاته أو رفضها وذلك في غضون مدة 8 أيام من تاريخ استلامهما لهذه الاقتراحات</a:t>
            </a:r>
            <a:r>
              <a:rPr lang="fr-FR" sz="20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a:t>
            </a:r>
            <a:endParaRPr lang="fr-FR" sz="16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في حالة سكوت الطرفان عن الرد في أجل 8 أيام من تاريخ تسلمهما الاقتراحات تعتبر مرفوضة</a:t>
            </a:r>
            <a:endParaRPr lang="fr-FR" sz="16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في حالة ما إذا اتفقا على قبول توصيات الوسيط يحرر اتفاق جماعي للعمل ويوقع عليه الطرفان ويجب إيداع الاتفاق لدى مفتشية العمل وكذلك أمانة ضبط المحكة المختصة إقليميا</a:t>
            </a:r>
            <a:r>
              <a:rPr lang="fr-FR" sz="20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a:t>
            </a:r>
            <a:endParaRPr lang="fr-FR" sz="16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إرسال الوسيط نسخة إلى السلطة المكلفة بالوظيفة العمومية وإلى الوزير المعني بالقطاع والوالي ورئيس المجلس الشعبي البلدي ومفتش العمل المختص إقليميا وذلك في حالة نزاع المؤسسات العمومية</a:t>
            </a:r>
            <a:r>
              <a:rPr lang="fr-FR" sz="20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sz="16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ويرسل أيضا تقريرا مفصلا إلى الوزير المكلف بالعمل وإلى وزير القطاع المعني وإلى مفتشية العمل وكذلك لدى أمانة ضبط المحكمة المختصة إقليميا يتضمن نتائج مهمته</a:t>
            </a:r>
            <a:r>
              <a:rPr lang="fr-FR" sz="20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sz="16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التوصية التي يقترحها الوسيط مجرد اقتراح لتسوية النزاع لا تمثل أمرا ولا حكما</a:t>
            </a:r>
            <a:endParaRPr lang="fr-FR" sz="1600"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xmlns="" val="4158816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rganigramme : Terminateur 4"/>
          <p:cNvSpPr/>
          <p:nvPr/>
        </p:nvSpPr>
        <p:spPr>
          <a:xfrm>
            <a:off x="4940490" y="368490"/>
            <a:ext cx="2906973" cy="887104"/>
          </a:xfrm>
          <a:prstGeom prst="flowChartTerminator">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ar-DZ" sz="2000" b="1" dirty="0" smtClean="0">
                <a:solidFill>
                  <a:schemeClr val="tx1"/>
                </a:solidFill>
              </a:rPr>
              <a:t>التحكيم</a:t>
            </a:r>
            <a:endParaRPr lang="fr-FR" sz="2000" b="1" dirty="0">
              <a:solidFill>
                <a:schemeClr val="tx1"/>
              </a:solidFill>
            </a:endParaRPr>
          </a:p>
        </p:txBody>
      </p:sp>
      <p:sp>
        <p:nvSpPr>
          <p:cNvPr id="8" name="Rectangle 7"/>
          <p:cNvSpPr/>
          <p:nvPr/>
        </p:nvSpPr>
        <p:spPr>
          <a:xfrm>
            <a:off x="1289713" y="1693432"/>
            <a:ext cx="10208526" cy="707886"/>
          </a:xfrm>
          <a:prstGeom prst="rect">
            <a:avLst/>
          </a:prstGeom>
        </p:spPr>
        <p:txBody>
          <a:bodyPr wrap="square">
            <a:spAutoFit/>
          </a:bodyPr>
          <a:lstStyle/>
          <a:p>
            <a:pPr algn="r"/>
            <a:r>
              <a:rPr lang="ar-SA" sz="2000" b="1" dirty="0" smtClean="0">
                <a:solidFill>
                  <a:srgbClr val="222222"/>
                </a:solidFill>
                <a:effectLst/>
                <a:ea typeface="Times New Roman" panose="02020603050405020304" pitchFamily="18" charset="0"/>
                <a:cs typeface="Traditional Arabic" panose="02020603050405020304" pitchFamily="18" charset="-78"/>
              </a:rPr>
              <a:t>هو طريقة يتم بموجبها تفويض المحكم أو هيئة التحكيم ومنحه سلطة النظر في المنازعة ا بناء على اتفاق بين الأطراف المتنازعة وعزوفهم عن اللجوء إلى القضاء لتجنب بطئ إجراءاته</a:t>
            </a:r>
            <a:endParaRPr lang="fr-FR" sz="2800" b="1" dirty="0"/>
          </a:p>
        </p:txBody>
      </p:sp>
      <p:sp>
        <p:nvSpPr>
          <p:cNvPr id="9" name="Vague 8"/>
          <p:cNvSpPr/>
          <p:nvPr/>
        </p:nvSpPr>
        <p:spPr>
          <a:xfrm>
            <a:off x="5895833" y="2634018"/>
            <a:ext cx="5964071" cy="982639"/>
          </a:xfrm>
          <a:prstGeom prst="wave">
            <a:avLst/>
          </a:prstGeom>
        </p:spPr>
        <p:style>
          <a:lnRef idx="1">
            <a:schemeClr val="accent4"/>
          </a:lnRef>
          <a:fillRef idx="2">
            <a:schemeClr val="accent4"/>
          </a:fillRef>
          <a:effectRef idx="1">
            <a:schemeClr val="accent4"/>
          </a:effectRef>
          <a:fontRef idx="minor">
            <a:schemeClr val="dk1"/>
          </a:fontRef>
        </p:style>
        <p:txBody>
          <a:bodyPr rtlCol="0" anchor="ctr"/>
          <a:lstStyle/>
          <a:p>
            <a:pPr algn="r" rtl="1">
              <a:lnSpc>
                <a:spcPct val="115000"/>
              </a:lnSpc>
              <a:spcAft>
                <a:spcPts val="0"/>
              </a:spcAft>
            </a:pPr>
            <a:r>
              <a:rPr lang="ar-SA" sz="24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إجراءات عرض النزاع الجماعي للعمل على التحكيم والفصل فيه</a:t>
            </a:r>
            <a:endParaRPr lang="fr-FR"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2" name="Rectangle 11"/>
          <p:cNvSpPr/>
          <p:nvPr/>
        </p:nvSpPr>
        <p:spPr>
          <a:xfrm>
            <a:off x="1289713" y="3849357"/>
            <a:ext cx="10902287" cy="1437317"/>
          </a:xfrm>
          <a:prstGeom prst="rect">
            <a:avLst/>
          </a:prstGeom>
        </p:spPr>
        <p:txBody>
          <a:bodyPr wrap="square">
            <a:spAutoFit/>
          </a:bodyPr>
          <a:lstStyle/>
          <a:p>
            <a:pPr algn="r" rtl="1">
              <a:lnSpc>
                <a:spcPct val="115000"/>
              </a:lnSpc>
              <a:spcAft>
                <a:spcPts val="0"/>
              </a:spcAft>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بالرجوع إلى نص المادة  20 من القانون 23_08 والتي تنص "عندما يتفق الطرفان على عرض نزاعهما على التحكيم بعد فشل محاولتي المصالحة والوساطة  يطبق أحكام قانون الإجراءات المدنية والإدارية المتعلقة بالتحكيم مع مراعاة الأحكام".</a:t>
            </a:r>
            <a:endParaRPr lang="fr-FR" b="1" dirty="0" smtClean="0">
              <a:effectLst/>
              <a:latin typeface="Calibri" panose="020F0502020204030204" pitchFamily="34" charset="0"/>
              <a:ea typeface="Times New Roman" panose="02020603050405020304" pitchFamily="18" charset="0"/>
              <a:cs typeface="Arial" panose="020B0604020202020204" pitchFamily="34" charset="0"/>
            </a:endParaRPr>
          </a:p>
          <a:p>
            <a:pPr marL="449580" algn="r">
              <a:lnSpc>
                <a:spcPct val="115000"/>
              </a:lnSpc>
              <a:spcAft>
                <a:spcPts val="1000"/>
              </a:spcAft>
            </a:pPr>
            <a:r>
              <a:rPr lang="ar-SA" b="1" dirty="0"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ـإذا اتفق أطراف النزاع على إدراج شرط التحكيم في اتفاقياتهم فإنهما في هذه الحالة يلتزمان بعرض النزاع على التحكيم وذلك طبقا لنص المادة 1007 من قانون الإجراءات المدنية والإدارية.</a:t>
            </a:r>
            <a:endParaRPr lang="fr-FR" sz="1600" b="1"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4" name="Rectangle 13"/>
          <p:cNvSpPr/>
          <p:nvPr/>
        </p:nvSpPr>
        <p:spPr>
          <a:xfrm>
            <a:off x="1717343" y="5286674"/>
            <a:ext cx="10474657" cy="729430"/>
          </a:xfrm>
          <a:prstGeom prst="rect">
            <a:avLst/>
          </a:prstGeom>
        </p:spPr>
        <p:txBody>
          <a:bodyPr wrap="square">
            <a:spAutoFit/>
          </a:bodyPr>
          <a:lstStyle/>
          <a:p>
            <a:pPr marL="449580" algn="r">
              <a:lnSpc>
                <a:spcPct val="115000"/>
              </a:lnSpc>
              <a:spcAft>
                <a:spcPts val="0"/>
              </a:spcAft>
            </a:pPr>
            <a:r>
              <a:rPr lang="ar-SA" b="1" dirty="0"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ـوحسب نص المادة 1009 من قانون الإجراءات المدنية والإدارية وفي حالة ما إذا اعترضت صعوبة في تشكيل محكمة التحكيم بفعل أحد الأطراف أو بمناسبة تنفيذ إجراءات تعيين المحكم، يقوم رئيس المحكمة التي تقع في دائرة اختصاصها محل إبرام العقد أو تنفيذه</a:t>
            </a:r>
            <a:r>
              <a:rPr lang="ar-SA" sz="1200" dirty="0"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xmlns="" val="3346211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87104" y="428706"/>
            <a:ext cx="11095630" cy="3139321"/>
          </a:xfrm>
          <a:prstGeom prst="rect">
            <a:avLst/>
          </a:prstGeom>
        </p:spPr>
        <p:txBody>
          <a:bodyPr wrap="square">
            <a:spAutoFit/>
          </a:bodyPr>
          <a:lstStyle/>
          <a:p>
            <a:pPr marL="449580" algn="r">
              <a:lnSpc>
                <a:spcPct val="115000"/>
              </a:lnSpc>
              <a:spcAft>
                <a:spcPts val="0"/>
              </a:spcAft>
            </a:pPr>
            <a:r>
              <a:rPr lang="ar-SA" sz="2000" b="1" dirty="0"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ـفي حالة كان شرط التحكيم باطل أو غير كاف لتشكيل محكمة التحكيم يعاين رئيس المحكمة ذلك ويصرح بالأوجه للتعيين ولا يعد تشكيل محكمة التحكيم صحيحا إلا إذا قبل المحكم أو المحكومون بالمهمة.</a:t>
            </a:r>
            <a:endParaRPr lang="fr-FR" sz="20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449580" algn="r">
              <a:lnSpc>
                <a:spcPct val="115000"/>
              </a:lnSpc>
              <a:spcAft>
                <a:spcPts val="0"/>
              </a:spcAft>
            </a:pPr>
            <a:r>
              <a:rPr lang="ar-SA" sz="2000" b="1" dirty="0"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يلزم المحكم بإتمام مهمته في ظرف 4أشهر تبدأ من تاريخ تعيينه.</a:t>
            </a:r>
            <a:endParaRPr lang="fr-FR" sz="20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449580" algn="r">
              <a:lnSpc>
                <a:spcPct val="115000"/>
              </a:lnSpc>
              <a:spcAft>
                <a:spcPts val="0"/>
              </a:spcAft>
            </a:pPr>
            <a:r>
              <a:rPr lang="ar-SA" sz="2000" b="1" dirty="0"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ـبعد استدعاء أطراف النزاع من قبل هيئة التحكيم يمثلون أمامها بصفة شخصية أو بواسطة وكيل لهم وفي حالة تأخرهم أو لم يقدموا الوثائق اللازمة يمكن أن يتعرضوا </a:t>
            </a:r>
            <a:r>
              <a:rPr lang="ar-SA" sz="2000" b="1" dirty="0" err="1"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لجزاءات</a:t>
            </a:r>
            <a:r>
              <a:rPr lang="ar-SA" sz="2000" b="1" dirty="0"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 قانونية.</a:t>
            </a:r>
            <a:r>
              <a:rPr lang="fr-FR" sz="2000" b="1" dirty="0" smtClean="0">
                <a:solidFill>
                  <a:srgbClr val="222222"/>
                </a:solidFill>
                <a:effectLst/>
                <a:latin typeface="Arial" panose="020B0604020202020204" pitchFamily="34" charset="0"/>
                <a:ea typeface="Times New Roman" panose="02020603050405020304" pitchFamily="18" charset="0"/>
                <a:cs typeface="Arial" panose="020B0604020202020204" pitchFamily="34" charset="0"/>
              </a:rPr>
              <a:t>.</a:t>
            </a:r>
            <a:endParaRPr lang="fr-FR" sz="20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449580" algn="r">
              <a:lnSpc>
                <a:spcPct val="115000"/>
              </a:lnSpc>
              <a:spcAft>
                <a:spcPts val="0"/>
              </a:spcAft>
            </a:pPr>
            <a:r>
              <a:rPr lang="ar-SA" sz="2000" b="1" dirty="0" smtClean="0">
                <a:solidFill>
                  <a:srgbClr val="222222"/>
                </a:solidFill>
                <a:effectLst/>
                <a:latin typeface="Calibri" panose="020F0502020204030204" pitchFamily="34" charset="0"/>
                <a:ea typeface="Times New Roman" panose="02020603050405020304" pitchFamily="18" charset="0"/>
                <a:cs typeface="Arial" panose="020B0604020202020204" pitchFamily="34" charset="0"/>
              </a:rPr>
              <a:t>تقوم هيئة التحكيم بعد التحقيقات والبحث في المحاضر باتخاذ قراراها وإصدار الحكم في مدة أقصاها 30يوم.</a:t>
            </a:r>
            <a:r>
              <a:rPr lang="fr-FR" sz="2000" b="1" dirty="0" smtClean="0">
                <a:solidFill>
                  <a:srgbClr val="222222"/>
                </a:solidFill>
                <a:effectLst/>
                <a:latin typeface="Arial" panose="020B0604020202020204" pitchFamily="34" charset="0"/>
                <a:ea typeface="Times New Roman" panose="02020603050405020304" pitchFamily="18" charset="0"/>
                <a:cs typeface="Arial" panose="020B0604020202020204" pitchFamily="34" charset="0"/>
              </a:rPr>
              <a:t>.</a:t>
            </a:r>
            <a:endParaRPr lang="fr-FR" sz="2000" b="1" dirty="0" smtClean="0">
              <a:effectLst/>
              <a:latin typeface="Calibri" panose="020F0502020204030204" pitchFamily="34" charset="0"/>
              <a:ea typeface="Times New Roman" panose="02020603050405020304" pitchFamily="18" charset="0"/>
              <a:cs typeface="Arial" panose="020B0604020202020204" pitchFamily="34" charset="0"/>
            </a:endParaRPr>
          </a:p>
          <a:p>
            <a:pPr algn="r"/>
            <a:r>
              <a:rPr lang="fr-FR" sz="2000" b="1" dirty="0" smtClean="0">
                <a:solidFill>
                  <a:srgbClr val="222222"/>
                </a:solidFill>
                <a:effectLst/>
                <a:latin typeface="Arial" panose="020B0604020202020204" pitchFamily="34" charset="0"/>
                <a:ea typeface="Times New Roman" panose="02020603050405020304" pitchFamily="18" charset="0"/>
              </a:rPr>
              <a:t/>
            </a:r>
            <a:br>
              <a:rPr lang="fr-FR" sz="2000" b="1" dirty="0" smtClean="0">
                <a:solidFill>
                  <a:srgbClr val="222222"/>
                </a:solidFill>
                <a:effectLst/>
                <a:latin typeface="Arial" panose="020B0604020202020204" pitchFamily="34" charset="0"/>
                <a:ea typeface="Times New Roman" panose="02020603050405020304" pitchFamily="18" charset="0"/>
              </a:rPr>
            </a:br>
            <a:endParaRPr lang="ar-DZ" sz="2000" b="1" dirty="0" smtClean="0">
              <a:solidFill>
                <a:srgbClr val="222222"/>
              </a:solidFill>
              <a:effectLst/>
              <a:latin typeface="Arial" panose="020B0604020202020204" pitchFamily="34" charset="0"/>
              <a:ea typeface="Times New Roman" panose="02020603050405020304" pitchFamily="18" charset="0"/>
            </a:endParaRPr>
          </a:p>
          <a:p>
            <a:pPr algn="r"/>
            <a:endParaRPr lang="fr-FR" sz="2000" dirty="0"/>
          </a:p>
        </p:txBody>
      </p:sp>
      <p:sp>
        <p:nvSpPr>
          <p:cNvPr id="6" name="Vague 5"/>
          <p:cNvSpPr/>
          <p:nvPr/>
        </p:nvSpPr>
        <p:spPr>
          <a:xfrm>
            <a:off x="7506268" y="2661313"/>
            <a:ext cx="4217158" cy="1214651"/>
          </a:xfrm>
          <a:prstGeom prst="wav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DZ" sz="2000" b="1" dirty="0" smtClean="0"/>
              <a:t>تنفيذ قرار التحكيم</a:t>
            </a:r>
            <a:endParaRPr lang="fr-FR" sz="2000" b="1" dirty="0"/>
          </a:p>
        </p:txBody>
      </p:sp>
      <p:sp>
        <p:nvSpPr>
          <p:cNvPr id="9" name="Rectangle 8"/>
          <p:cNvSpPr/>
          <p:nvPr/>
        </p:nvSpPr>
        <p:spPr>
          <a:xfrm>
            <a:off x="1023581" y="3985146"/>
            <a:ext cx="10959153" cy="287285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ar-SA" sz="2400" b="1" dirty="0" smtClean="0">
                <a:solidFill>
                  <a:srgbClr val="222222"/>
                </a:solidFill>
                <a:effectLst/>
                <a:ea typeface="Times New Roman" panose="02020603050405020304" pitchFamily="18" charset="0"/>
                <a:cs typeface="Arial" panose="020B0604020202020204" pitchFamily="34" charset="0"/>
              </a:rPr>
              <a:t>ويصبح الحكم نافذا بموجب أمر من رئيس المحكمة التي صدر في دائرة اختصاصها؛ كما يودع أصل الحكم في أمانة الضبط المحكمة من الطرف الذي يهمه التعجيل؛ على أن يسلم رئيس أمناء الضبط نسخة ممهورة بالصيغة التنفيذية من حكم التحكيم لمن يطلبها من الأطراف</a:t>
            </a:r>
            <a:r>
              <a:rPr lang="fr-FR" sz="2000" b="1" dirty="0" smtClean="0">
                <a:solidFill>
                  <a:srgbClr val="222222"/>
                </a:solidFill>
                <a:effectLst/>
                <a:latin typeface="Arial" panose="020B0604020202020204" pitchFamily="34" charset="0"/>
                <a:ea typeface="Times New Roman" panose="02020603050405020304" pitchFamily="18" charset="0"/>
              </a:rPr>
              <a:t>.</a:t>
            </a:r>
            <a:br>
              <a:rPr lang="fr-FR" sz="2000" b="1" dirty="0" smtClean="0">
                <a:solidFill>
                  <a:srgbClr val="222222"/>
                </a:solidFill>
                <a:effectLst/>
                <a:latin typeface="Arial" panose="020B0604020202020204" pitchFamily="34" charset="0"/>
                <a:ea typeface="Times New Roman" panose="02020603050405020304" pitchFamily="18" charset="0"/>
              </a:rPr>
            </a:br>
            <a:r>
              <a:rPr lang="ar-SA" sz="2000" b="1" dirty="0" smtClean="0">
                <a:solidFill>
                  <a:srgbClr val="222222"/>
                </a:solidFill>
                <a:effectLst/>
                <a:latin typeface="Arial" panose="020B0604020202020204" pitchFamily="34" charset="0"/>
                <a:ea typeface="Times New Roman" panose="02020603050405020304" pitchFamily="18" charset="0"/>
              </a:rPr>
              <a:t>ويجب الإشارة الى أن هذه الإجراءات والآليات العلاجية سابقة الذكر من مصالحة ووساطة وتحكيم جعلها المشرع وجوبية </a:t>
            </a:r>
            <a:r>
              <a:rPr lang="ar-SA" sz="2000" b="1" dirty="0" err="1" smtClean="0">
                <a:solidFill>
                  <a:srgbClr val="222222"/>
                </a:solidFill>
                <a:effectLst/>
                <a:latin typeface="Arial" panose="020B0604020202020204" pitchFamily="34" charset="0"/>
                <a:ea typeface="Times New Roman" panose="02020603050405020304" pitchFamily="18" charset="0"/>
              </a:rPr>
              <a:t>وإلزامية.وفي</a:t>
            </a:r>
            <a:r>
              <a:rPr lang="ar-SA" sz="2000" b="1" dirty="0" smtClean="0">
                <a:solidFill>
                  <a:srgbClr val="222222"/>
                </a:solidFill>
                <a:effectLst/>
                <a:latin typeface="Arial" panose="020B0604020202020204" pitchFamily="34" charset="0"/>
                <a:ea typeface="Times New Roman" panose="02020603050405020304" pitchFamily="18" charset="0"/>
              </a:rPr>
              <a:t> حالة عدم احترامها والتغيب عن جلساتها يتعرض الأطراف لعقوبات جزائي</a:t>
            </a:r>
            <a:r>
              <a:rPr lang="ar-SA" sz="2400" b="1" dirty="0" smtClean="0">
                <a:solidFill>
                  <a:srgbClr val="222222"/>
                </a:solidFill>
                <a:effectLst/>
                <a:ea typeface="Times New Roman" panose="02020603050405020304" pitchFamily="18" charset="0"/>
                <a:cs typeface="Traditional Arabic" panose="02020603050405020304" pitchFamily="18" charset="-78"/>
              </a:rPr>
              <a:t> </a:t>
            </a:r>
            <a:endParaRPr lang="fr-FR" sz="2000" b="1" dirty="0"/>
          </a:p>
        </p:txBody>
      </p:sp>
    </p:spTree>
    <p:extLst>
      <p:ext uri="{BB962C8B-B14F-4D97-AF65-F5344CB8AC3E}">
        <p14:creationId xmlns:p14="http://schemas.microsoft.com/office/powerpoint/2010/main" xmlns="" val="1474975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821373" y="354841"/>
            <a:ext cx="5636526" cy="8052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accent2">
                    <a:lumMod val="75000"/>
                  </a:schemeClr>
                </a:solidFill>
              </a:rPr>
              <a:t>الإضراب كألية ضاغطة لتسوية نزاعات جماعية للعمل </a:t>
            </a:r>
            <a:endParaRPr lang="fr-FR" sz="2000" b="1" dirty="0">
              <a:solidFill>
                <a:schemeClr val="accent2">
                  <a:lumMod val="75000"/>
                </a:schemeClr>
              </a:solidFill>
            </a:endParaRPr>
          </a:p>
        </p:txBody>
      </p:sp>
      <p:sp>
        <p:nvSpPr>
          <p:cNvPr id="6" name="Rectangle 5"/>
          <p:cNvSpPr/>
          <p:nvPr/>
        </p:nvSpPr>
        <p:spPr>
          <a:xfrm>
            <a:off x="887104" y="1437045"/>
            <a:ext cx="11304896" cy="1569660"/>
          </a:xfrm>
          <a:prstGeom prst="rect">
            <a:avLst/>
          </a:prstGeom>
        </p:spPr>
        <p:txBody>
          <a:bodyPr wrap="square">
            <a:spAutoFit/>
          </a:bodyPr>
          <a:lstStyle/>
          <a:p>
            <a:pPr algn="r"/>
            <a:r>
              <a:rPr lang="ar-SA" sz="2400" b="1" dirty="0" smtClean="0">
                <a:solidFill>
                  <a:srgbClr val="222222"/>
                </a:solidFill>
                <a:effectLst/>
                <a:ea typeface="Times New Roman" panose="02020603050405020304" pitchFamily="18" charset="0"/>
                <a:cs typeface="Traditional Arabic" panose="02020603050405020304" pitchFamily="18" charset="-78"/>
              </a:rPr>
              <a:t>يتم اللجوء إلى الإضراب كوسيلة ضاغطة ومشروعة في حالة فشل الطرق والآليات السلمية،  ويعد الإضراب من الوسائل ذات الطابع الاحتجاجي لحل الخلافات الجماعية وفرض المطالب العمالية والدفاع عن الحقوق والمصالح المادية والمهنية والاجتماعية كما أصبح يعد من الحقوق الدستورية، وقد صدر القانون 23-08 مبينا في نصوصه كيفيات وشروط ممارسة هذا الحق، كما بين الحالات والقطاعات التي يمنع أو يقيد فيها اللجوء إلى الإضراب كما تضمن في نصوصه عدة أحكام جزائية تعاقب على المساس </a:t>
            </a:r>
            <a:endParaRPr lang="fr-FR" sz="2400" b="1" dirty="0"/>
          </a:p>
        </p:txBody>
      </p:sp>
      <p:sp>
        <p:nvSpPr>
          <p:cNvPr id="7" name="Organigramme : Terminateur 6"/>
          <p:cNvSpPr/>
          <p:nvPr/>
        </p:nvSpPr>
        <p:spPr>
          <a:xfrm>
            <a:off x="3630304" y="3275463"/>
            <a:ext cx="5964072" cy="818865"/>
          </a:xfrm>
          <a:prstGeom prst="flowChartTerminator">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400" b="1" dirty="0" smtClean="0"/>
              <a:t>شروط الاضراب </a:t>
            </a:r>
            <a:endParaRPr lang="fr-FR" sz="2400" b="1" dirty="0"/>
          </a:p>
        </p:txBody>
      </p:sp>
      <p:sp>
        <p:nvSpPr>
          <p:cNvPr id="8" name="Flèche gauche 7"/>
          <p:cNvSpPr/>
          <p:nvPr/>
        </p:nvSpPr>
        <p:spPr>
          <a:xfrm>
            <a:off x="6939887" y="4144721"/>
            <a:ext cx="5036024" cy="1396270"/>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SA" sz="2400" b="1" dirty="0" smtClean="0">
                <a:solidFill>
                  <a:srgbClr val="222222"/>
                </a:solidFill>
                <a:effectLst/>
                <a:ea typeface="Times New Roman" panose="02020603050405020304" pitchFamily="18" charset="0"/>
                <a:cs typeface="Traditional Arabic" panose="02020603050405020304" pitchFamily="18" charset="-78"/>
              </a:rPr>
              <a:t>استنفاذ إجراءات وطرق التسوية الودية السابقة على الإضراب</a:t>
            </a:r>
            <a:r>
              <a:rPr lang="ar-SA" b="1" dirty="0" smtClean="0">
                <a:solidFill>
                  <a:srgbClr val="222222"/>
                </a:solidFill>
                <a:effectLst/>
                <a:ea typeface="Times New Roman" panose="02020603050405020304" pitchFamily="18" charset="0"/>
                <a:cs typeface="Traditional Arabic" panose="02020603050405020304" pitchFamily="18" charset="-78"/>
              </a:rPr>
              <a:t>.</a:t>
            </a:r>
            <a:endParaRPr lang="fr-FR" dirty="0"/>
          </a:p>
        </p:txBody>
      </p:sp>
      <p:sp>
        <p:nvSpPr>
          <p:cNvPr id="11" name="Rectangle 10"/>
          <p:cNvSpPr/>
          <p:nvPr/>
        </p:nvSpPr>
        <p:spPr>
          <a:xfrm>
            <a:off x="968991" y="5591384"/>
            <a:ext cx="11141122" cy="941796"/>
          </a:xfrm>
          <a:prstGeom prst="rect">
            <a:avLst/>
          </a:prstGeom>
        </p:spPr>
        <p:txBody>
          <a:bodyPr wrap="square">
            <a:spAutoFit/>
          </a:bodyPr>
          <a:lstStyle/>
          <a:p>
            <a:pPr algn="r" rtl="1">
              <a:lnSpc>
                <a:spcPct val="115000"/>
              </a:lnSpc>
              <a:spcAft>
                <a:spcPts val="1000"/>
              </a:spcAft>
            </a:pP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استنفاذ كل الوسائل الوقائية والعلاجية من عقد اجتماعات دورية ومفاوضات جماعية إضافة إلى محاولة التسوية عن طريق المصالحة والوساطة والتحكيم، وأي إضراب يشرع </a:t>
            </a:r>
            <a:r>
              <a:rPr lang="ar-SA" sz="2400" b="1" dirty="0" err="1"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قيه</a:t>
            </a: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 قبل استنفاذ هذا الشرط يعد غير مشروع</a:t>
            </a: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a:t>
            </a:r>
            <a:endParaRPr lang="fr-FR"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xmlns="" val="18176892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gauche 3"/>
          <p:cNvSpPr/>
          <p:nvPr/>
        </p:nvSpPr>
        <p:spPr>
          <a:xfrm>
            <a:off x="7055893" y="341194"/>
            <a:ext cx="4954137" cy="1241946"/>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smtClean="0"/>
              <a:t>انعقاد الجمعية العامة</a:t>
            </a:r>
            <a:endParaRPr lang="fr-FR" dirty="0"/>
          </a:p>
        </p:txBody>
      </p:sp>
      <p:sp>
        <p:nvSpPr>
          <p:cNvPr id="6" name="Rectangle 5"/>
          <p:cNvSpPr/>
          <p:nvPr/>
        </p:nvSpPr>
        <p:spPr>
          <a:xfrm>
            <a:off x="791570" y="1681244"/>
            <a:ext cx="11218460" cy="1015663"/>
          </a:xfrm>
          <a:prstGeom prst="rect">
            <a:avLst/>
          </a:prstGeom>
        </p:spPr>
        <p:txBody>
          <a:bodyPr wrap="square">
            <a:spAutoFit/>
          </a:bodyPr>
          <a:lstStyle/>
          <a:p>
            <a:pPr algn="r"/>
            <a:r>
              <a:rPr lang="ar-SA" sz="2000" b="1" dirty="0" smtClean="0">
                <a:solidFill>
                  <a:srgbClr val="222222"/>
                </a:solidFill>
                <a:effectLst/>
                <a:ea typeface="Times New Roman" panose="02020603050405020304" pitchFamily="18" charset="0"/>
                <a:cs typeface="Traditional Arabic" panose="02020603050405020304" pitchFamily="18" charset="-78"/>
              </a:rPr>
              <a:t>تنعقد في أماكن العمل المعتادة وذلك بحضور العمال المعنيين من جهة أو من طرف منظمة نقابية تمثيلية أو ممثلي العمال في حالة عدم وجود منظمة نقابية وكذلك بحضور المستخدم أو ممثله من جهة ثانية ويجب عليهم إبلاغ المستخدم قبل مدة 48 ساعة على الأقل من انعقاد الجمعية العامة ويكون ذلك كتابيا مقابل إشعار بالاستلام</a:t>
            </a:r>
            <a:r>
              <a:rPr lang="fr-FR" sz="1400" dirty="0" smtClean="0">
                <a:solidFill>
                  <a:srgbClr val="222222"/>
                </a:solidFill>
                <a:effectLst/>
                <a:latin typeface="Traditional Arabic" panose="02020603050405020304" pitchFamily="18" charset="-78"/>
                <a:ea typeface="Times New Roman" panose="02020603050405020304" pitchFamily="18" charset="0"/>
              </a:rPr>
              <a:t>.</a:t>
            </a:r>
            <a:endParaRPr lang="fr-FR" dirty="0"/>
          </a:p>
        </p:txBody>
      </p:sp>
      <p:sp>
        <p:nvSpPr>
          <p:cNvPr id="7" name="Flèche gauche 6"/>
          <p:cNvSpPr/>
          <p:nvPr/>
        </p:nvSpPr>
        <p:spPr>
          <a:xfrm>
            <a:off x="7035421" y="2696907"/>
            <a:ext cx="4954137" cy="1520251"/>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smtClean="0"/>
              <a:t>يجب أن يكون الاضراب تحت إشراف هيئة نقابية</a:t>
            </a:r>
            <a:endParaRPr lang="fr-FR" dirty="0"/>
          </a:p>
        </p:txBody>
      </p:sp>
      <p:sp>
        <p:nvSpPr>
          <p:cNvPr id="9" name="Rectangle 8"/>
          <p:cNvSpPr/>
          <p:nvPr/>
        </p:nvSpPr>
        <p:spPr>
          <a:xfrm>
            <a:off x="791570" y="4576030"/>
            <a:ext cx="11400430" cy="1323439"/>
          </a:xfrm>
          <a:prstGeom prst="rect">
            <a:avLst/>
          </a:prstGeom>
        </p:spPr>
        <p:txBody>
          <a:bodyPr wrap="square">
            <a:spAutoFit/>
          </a:bodyPr>
          <a:lstStyle/>
          <a:p>
            <a:pPr algn="r"/>
            <a:r>
              <a:rPr lang="ar-SA" sz="2000" b="1" dirty="0" smtClean="0">
                <a:solidFill>
                  <a:srgbClr val="222222"/>
                </a:solidFill>
                <a:effectLst/>
                <a:ea typeface="Times New Roman" panose="02020603050405020304" pitchFamily="18" charset="0"/>
                <a:cs typeface="Traditional Arabic" panose="02020603050405020304" pitchFamily="18" charset="-78"/>
              </a:rPr>
              <a:t>وهي تلك المنظمة التي تتكون بطريقة حرة من جماعة من العمال أو المستخدمين لتمارس نشاطا مهنيا بقصد الدفاع عن المصالح المشتركة لأعضائها والتعبير عنهم على الصعيد المهني والوطني. وهذا ما نصت عليه المادة 04 من القانون 23-02المتعلق بممارسة الحق النقابي،  كما تقوم بجمع أعضاء التنظيم النقابي في الأماكن والمحلات المتصلة بها خارج أوقات العمل واستثناء أثناء ساعات العمل إذا حصل اتفاق مع المستخدم، أما فيما يخص تنظيمها للإضراب فقد نص المشرع على ذلك من خلال المادة 47 من </a:t>
            </a:r>
            <a:endParaRPr lang="fr-FR" sz="2800" b="1" dirty="0"/>
          </a:p>
        </p:txBody>
      </p:sp>
    </p:spTree>
    <p:extLst>
      <p:ext uri="{BB962C8B-B14F-4D97-AF65-F5344CB8AC3E}">
        <p14:creationId xmlns:p14="http://schemas.microsoft.com/office/powerpoint/2010/main" xmlns="" val="32662100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7063" y="300799"/>
            <a:ext cx="11354937" cy="1138773"/>
          </a:xfrm>
          <a:prstGeom prst="rect">
            <a:avLst/>
          </a:prstGeom>
        </p:spPr>
        <p:txBody>
          <a:bodyPr wrap="square">
            <a:spAutoFit/>
          </a:bodyPr>
          <a:lstStyle/>
          <a:p>
            <a:pPr algn="r"/>
            <a:r>
              <a:rPr lang="ar-SA" sz="2000" b="1" dirty="0" smtClean="0">
                <a:solidFill>
                  <a:srgbClr val="222222"/>
                </a:solidFill>
                <a:effectLst/>
                <a:ea typeface="Times New Roman" panose="02020603050405020304" pitchFamily="18" charset="0"/>
                <a:cs typeface="Traditional Arabic" panose="02020603050405020304" pitchFamily="18" charset="-78"/>
              </a:rPr>
              <a:t>القانون 23-08 والتي تنص على </a:t>
            </a:r>
            <a:r>
              <a:rPr lang="ar-SA" sz="2000" b="1" dirty="0" err="1" smtClean="0">
                <a:solidFill>
                  <a:srgbClr val="222222"/>
                </a:solidFill>
                <a:effectLst/>
                <a:ea typeface="Times New Roman" panose="02020603050405020304" pitchFamily="18" charset="0"/>
                <a:cs typeface="Traditional Arabic" panose="02020603050405020304" pitchFamily="18" charset="-78"/>
              </a:rPr>
              <a:t>مايلي</a:t>
            </a:r>
            <a:r>
              <a:rPr lang="ar-SA" sz="2000" b="1" dirty="0" smtClean="0">
                <a:solidFill>
                  <a:srgbClr val="222222"/>
                </a:solidFill>
                <a:effectLst/>
                <a:ea typeface="Times New Roman" panose="02020603050405020304" pitchFamily="18" charset="0"/>
                <a:cs typeface="Traditional Arabic" panose="02020603050405020304" pitchFamily="18" charset="-78"/>
              </a:rPr>
              <a:t> ".... يستدعى العمال المعنيون إلى الجمعية العامة في أماكن العمل المعتادة بمبادرة وتحت مسؤولية منظمة نقابية تمثيلية..." ويعد الإضراب غير قانوني الذي تشرع فيه منظمة نقابية لم يثبت وجودها القانوني وهذا ما نصت عليه المادة 45</a:t>
            </a:r>
            <a:r>
              <a:rPr lang="fr-FR" sz="2000" b="1" dirty="0" smtClean="0">
                <a:solidFill>
                  <a:srgbClr val="222222"/>
                </a:solidFill>
                <a:effectLst/>
                <a:latin typeface="Traditional Arabic" panose="02020603050405020304" pitchFamily="18" charset="-78"/>
                <a:ea typeface="Times New Roman" panose="02020603050405020304" pitchFamily="18" charset="0"/>
              </a:rPr>
              <a:t>.</a:t>
            </a:r>
            <a:br>
              <a:rPr lang="fr-FR" sz="2000" b="1" dirty="0" smtClean="0">
                <a:solidFill>
                  <a:srgbClr val="222222"/>
                </a:solidFill>
                <a:effectLst/>
                <a:latin typeface="Traditional Arabic" panose="02020603050405020304" pitchFamily="18" charset="-78"/>
                <a:ea typeface="Times New Roman" panose="02020603050405020304" pitchFamily="18" charset="0"/>
              </a:rPr>
            </a:br>
            <a:endParaRPr lang="fr-FR" sz="2800" b="1" dirty="0"/>
          </a:p>
        </p:txBody>
      </p:sp>
      <p:sp>
        <p:nvSpPr>
          <p:cNvPr id="6" name="Flèche gauche 5"/>
          <p:cNvSpPr/>
          <p:nvPr/>
        </p:nvSpPr>
        <p:spPr>
          <a:xfrm>
            <a:off x="7438030" y="1228299"/>
            <a:ext cx="4572000" cy="1310185"/>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smtClean="0"/>
              <a:t>التوسيط العمالي على الاضراب بالأغلبية</a:t>
            </a:r>
          </a:p>
          <a:p>
            <a:pPr algn="ctr"/>
            <a:r>
              <a:rPr lang="ar-DZ" dirty="0" smtClean="0"/>
              <a:t> البسيطة</a:t>
            </a:r>
            <a:endParaRPr lang="fr-FR" dirty="0"/>
          </a:p>
        </p:txBody>
      </p:sp>
      <p:sp>
        <p:nvSpPr>
          <p:cNvPr id="8" name="Rectangle 7"/>
          <p:cNvSpPr/>
          <p:nvPr/>
        </p:nvSpPr>
        <p:spPr>
          <a:xfrm>
            <a:off x="837064" y="2804264"/>
            <a:ext cx="11172966" cy="1323439"/>
          </a:xfrm>
          <a:prstGeom prst="rect">
            <a:avLst/>
          </a:prstGeom>
        </p:spPr>
        <p:txBody>
          <a:bodyPr wrap="square">
            <a:spAutoFit/>
          </a:bodyPr>
          <a:lstStyle/>
          <a:p>
            <a:pPr algn="r"/>
            <a:r>
              <a:rPr lang="ar-SA" sz="2000" b="1" dirty="0" smtClean="0">
                <a:solidFill>
                  <a:srgbClr val="222222"/>
                </a:solidFill>
                <a:effectLst/>
                <a:ea typeface="Times New Roman" panose="02020603050405020304" pitchFamily="18" charset="0"/>
                <a:cs typeface="Traditional Arabic" panose="02020603050405020304" pitchFamily="18" charset="-78"/>
              </a:rPr>
              <a:t>وهو أن يصدر قرار الإضراب من قبل جماعة العمال المعنيين بالنزاع بصفة ديمقراطية بعيد عن أي ضغط أو إكراه أو مساومة في إطار جمعية عامة يحضرها أكثر من نصف عدد العمال المعنيين على الأقل عن طريق اقتراع سري، كما يجب موافقة ثلثي عدد العمال،   وهذا إضافة إلى التزاميه أن يتم معاينة نتائج الاقتراع بإشراف محضر قضائي حتى تكون العملية أكثر وضوحا</a:t>
            </a:r>
            <a:r>
              <a:rPr lang="fr-FR" sz="2000" b="1" dirty="0" smtClean="0">
                <a:solidFill>
                  <a:srgbClr val="222222"/>
                </a:solidFill>
                <a:effectLst/>
                <a:latin typeface="Traditional Arabic" panose="02020603050405020304" pitchFamily="18" charset="-78"/>
                <a:ea typeface="Times New Roman" panose="02020603050405020304" pitchFamily="18" charset="0"/>
              </a:rPr>
              <a:t>.</a:t>
            </a:r>
            <a:br>
              <a:rPr lang="fr-FR" sz="2000" b="1" dirty="0" smtClean="0">
                <a:solidFill>
                  <a:srgbClr val="222222"/>
                </a:solidFill>
                <a:effectLst/>
                <a:latin typeface="Traditional Arabic" panose="02020603050405020304" pitchFamily="18" charset="-78"/>
                <a:ea typeface="Times New Roman" panose="02020603050405020304" pitchFamily="18" charset="0"/>
              </a:rPr>
            </a:br>
            <a:endParaRPr lang="fr-FR" sz="2000" b="1" dirty="0"/>
          </a:p>
        </p:txBody>
      </p:sp>
    </p:spTree>
    <p:extLst>
      <p:ext uri="{BB962C8B-B14F-4D97-AF65-F5344CB8AC3E}">
        <p14:creationId xmlns:p14="http://schemas.microsoft.com/office/powerpoint/2010/main" xmlns="" val="10378946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gauche 3"/>
          <p:cNvSpPr/>
          <p:nvPr/>
        </p:nvSpPr>
        <p:spPr>
          <a:xfrm>
            <a:off x="7397087" y="286603"/>
            <a:ext cx="4408226" cy="1364776"/>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smtClean="0"/>
              <a:t>الاشراف المسبق للمؤسسة للجود </a:t>
            </a:r>
            <a:r>
              <a:rPr lang="ar-DZ" dirty="0" err="1" smtClean="0"/>
              <a:t>للاضراب</a:t>
            </a:r>
            <a:r>
              <a:rPr lang="ar-DZ" dirty="0" smtClean="0"/>
              <a:t> </a:t>
            </a:r>
            <a:endParaRPr lang="fr-FR" dirty="0"/>
          </a:p>
        </p:txBody>
      </p:sp>
      <p:sp>
        <p:nvSpPr>
          <p:cNvPr id="6" name="Rectangle 5"/>
          <p:cNvSpPr/>
          <p:nvPr/>
        </p:nvSpPr>
        <p:spPr>
          <a:xfrm>
            <a:off x="900752" y="2046307"/>
            <a:ext cx="11291248" cy="3293209"/>
          </a:xfrm>
          <a:prstGeom prst="rect">
            <a:avLst/>
          </a:prstGeom>
        </p:spPr>
        <p:txBody>
          <a:bodyPr wrap="square">
            <a:spAutoFit/>
          </a:bodyPr>
          <a:lstStyle/>
          <a:p>
            <a:pPr algn="r"/>
            <a:r>
              <a:rPr lang="ar-SA" sz="2400" b="1" dirty="0" smtClean="0">
                <a:solidFill>
                  <a:srgbClr val="222222"/>
                </a:solidFill>
                <a:effectLst/>
                <a:ea typeface="Times New Roman" panose="02020603050405020304" pitchFamily="18" charset="0"/>
                <a:cs typeface="Traditional Arabic" panose="02020603050405020304" pitchFamily="18" charset="-78"/>
              </a:rPr>
              <a:t>هو إعلام المستخدم ومتفشية العمل المختصة إقليميا بقرار اللجوء إلى الإضراب مسبقا، وتحدد بالتفاوض وفي حالة عدم الاتفاق فهي لا تقل عن 10أيام من تاريخ إيداعه وذلك مقابل إشعار بالاستلام وتحت إشراف محضر قضائي</a:t>
            </a:r>
            <a:r>
              <a:rPr lang="fr-FR" sz="2000" b="1" dirty="0" smtClean="0">
                <a:solidFill>
                  <a:srgbClr val="222222"/>
                </a:solidFill>
                <a:effectLst/>
                <a:latin typeface="Traditional Arabic" panose="02020603050405020304" pitchFamily="18" charset="-78"/>
                <a:ea typeface="Times New Roman" panose="02020603050405020304" pitchFamily="18" charset="0"/>
              </a:rPr>
              <a:t>.</a:t>
            </a:r>
            <a:br>
              <a:rPr lang="fr-FR" sz="2000" b="1" dirty="0" smtClean="0">
                <a:solidFill>
                  <a:srgbClr val="222222"/>
                </a:solidFill>
                <a:effectLst/>
                <a:latin typeface="Traditional Arabic" panose="02020603050405020304" pitchFamily="18" charset="-78"/>
                <a:ea typeface="Times New Roman" panose="02020603050405020304" pitchFamily="18" charset="0"/>
              </a:rPr>
            </a:br>
            <a:r>
              <a:rPr lang="ar-SA" sz="2000" b="1" dirty="0" smtClean="0">
                <a:solidFill>
                  <a:srgbClr val="222222"/>
                </a:solidFill>
                <a:effectLst/>
                <a:latin typeface="Traditional Arabic" panose="02020603050405020304" pitchFamily="18" charset="-78"/>
                <a:ea typeface="Times New Roman" panose="02020603050405020304" pitchFamily="18" charset="0"/>
              </a:rPr>
              <a:t>ما يجب أن يتضمنه الإشعار المسبق بالإضراب:  تسمية المنظمة النقابية التمثيلية أو أسماء أو ألقاب ممثلي العمال المنتخبين،  اسم ولقب وصفة عضو هيئة القيادة والإدارة للمنظمة النقابية أو ممثلي العمال</a:t>
            </a:r>
            <a:r>
              <a:rPr lang="fr-FR" sz="2000" b="1" dirty="0" smtClean="0">
                <a:solidFill>
                  <a:srgbClr val="222222"/>
                </a:solidFill>
                <a:effectLst/>
                <a:latin typeface="Traditional Arabic" panose="02020603050405020304" pitchFamily="18" charset="-78"/>
                <a:ea typeface="Times New Roman" panose="02020603050405020304" pitchFamily="18" charset="0"/>
              </a:rPr>
              <a:t>.</a:t>
            </a:r>
            <a:br>
              <a:rPr lang="fr-FR" sz="2000" b="1" dirty="0" smtClean="0">
                <a:solidFill>
                  <a:srgbClr val="222222"/>
                </a:solidFill>
                <a:effectLst/>
                <a:latin typeface="Traditional Arabic" panose="02020603050405020304" pitchFamily="18" charset="-78"/>
                <a:ea typeface="Times New Roman" panose="02020603050405020304" pitchFamily="18" charset="0"/>
              </a:rPr>
            </a:br>
            <a:r>
              <a:rPr lang="fr-FR" sz="2000" b="1" dirty="0" smtClean="0">
                <a:solidFill>
                  <a:srgbClr val="222222"/>
                </a:solidFill>
                <a:effectLst/>
                <a:latin typeface="Traditional Arabic" panose="02020603050405020304" pitchFamily="18" charset="-78"/>
                <a:ea typeface="Times New Roman" panose="02020603050405020304" pitchFamily="18" charset="0"/>
              </a:rPr>
              <a:t>-</a:t>
            </a:r>
            <a:r>
              <a:rPr lang="ar-SA" sz="2000" b="1" dirty="0" smtClean="0">
                <a:solidFill>
                  <a:srgbClr val="222222"/>
                </a:solidFill>
                <a:effectLst/>
                <a:latin typeface="Traditional Arabic" panose="02020603050405020304" pitchFamily="18" charset="-78"/>
                <a:ea typeface="Times New Roman" panose="02020603050405020304" pitchFamily="18" charset="0"/>
              </a:rPr>
              <a:t>تاريخ الشروع في الإضراب ومدته وسببه، عدد العمال بالتصويت، مكان أو النطاق الإقليمي للإضراب</a:t>
            </a:r>
            <a:r>
              <a:rPr lang="fr-FR" sz="2000" b="1" dirty="0" smtClean="0">
                <a:solidFill>
                  <a:srgbClr val="222222"/>
                </a:solidFill>
                <a:effectLst/>
                <a:latin typeface="Traditional Arabic" panose="02020603050405020304" pitchFamily="18" charset="-78"/>
                <a:ea typeface="Times New Roman" panose="02020603050405020304" pitchFamily="18" charset="0"/>
              </a:rPr>
              <a:t>.</a:t>
            </a:r>
            <a:br>
              <a:rPr lang="fr-FR" sz="2000" b="1" dirty="0" smtClean="0">
                <a:solidFill>
                  <a:srgbClr val="222222"/>
                </a:solidFill>
                <a:effectLst/>
                <a:latin typeface="Traditional Arabic" panose="02020603050405020304" pitchFamily="18" charset="-78"/>
                <a:ea typeface="Times New Roman" panose="02020603050405020304" pitchFamily="18" charset="0"/>
              </a:rPr>
            </a:br>
            <a:r>
              <a:rPr lang="fr-FR" sz="2000" b="1" dirty="0" smtClean="0">
                <a:solidFill>
                  <a:srgbClr val="222222"/>
                </a:solidFill>
                <a:effectLst/>
                <a:latin typeface="Traditional Arabic" panose="02020603050405020304" pitchFamily="18" charset="-78"/>
                <a:ea typeface="Times New Roman" panose="02020603050405020304" pitchFamily="18" charset="0"/>
              </a:rPr>
              <a:t>*</a:t>
            </a:r>
            <a:r>
              <a:rPr lang="ar-SA" sz="2000" b="1" dirty="0" smtClean="0">
                <a:solidFill>
                  <a:srgbClr val="222222"/>
                </a:solidFill>
                <a:effectLst/>
                <a:latin typeface="Traditional Arabic" panose="02020603050405020304" pitchFamily="18" charset="-78"/>
                <a:ea typeface="Times New Roman" panose="02020603050405020304" pitchFamily="18" charset="0"/>
              </a:rPr>
              <a:t>يعد باطلا إذا كانت تبادر به منظمة نقابية لم يتم إثبات وجودها القانوني</a:t>
            </a:r>
            <a:r>
              <a:rPr lang="fr-FR" sz="2000" b="1" dirty="0" smtClean="0">
                <a:solidFill>
                  <a:srgbClr val="222222"/>
                </a:solidFill>
                <a:effectLst/>
                <a:latin typeface="Traditional Arabic" panose="02020603050405020304" pitchFamily="18" charset="-78"/>
                <a:ea typeface="Times New Roman" panose="02020603050405020304" pitchFamily="18" charset="0"/>
              </a:rPr>
              <a:t>.</a:t>
            </a:r>
            <a:br>
              <a:rPr lang="fr-FR" sz="2000" b="1" dirty="0" smtClean="0">
                <a:solidFill>
                  <a:srgbClr val="222222"/>
                </a:solidFill>
                <a:effectLst/>
                <a:latin typeface="Traditional Arabic" panose="02020603050405020304" pitchFamily="18" charset="-78"/>
                <a:ea typeface="Times New Roman" panose="02020603050405020304" pitchFamily="18" charset="0"/>
              </a:rPr>
            </a:br>
            <a:r>
              <a:rPr lang="fr-FR" sz="2000" b="1" dirty="0" smtClean="0">
                <a:solidFill>
                  <a:srgbClr val="222222"/>
                </a:solidFill>
                <a:effectLst/>
                <a:latin typeface="Traditional Arabic" panose="02020603050405020304" pitchFamily="18" charset="-78"/>
                <a:ea typeface="Times New Roman" panose="02020603050405020304" pitchFamily="18" charset="0"/>
              </a:rPr>
              <a:t>*</a:t>
            </a:r>
            <a:r>
              <a:rPr lang="ar-SA" sz="2000" b="1" dirty="0" smtClean="0">
                <a:solidFill>
                  <a:srgbClr val="222222"/>
                </a:solidFill>
                <a:effectLst/>
                <a:latin typeface="Traditional Arabic" panose="02020603050405020304" pitchFamily="18" charset="-78"/>
                <a:ea typeface="Times New Roman" panose="02020603050405020304" pitchFamily="18" charset="0"/>
              </a:rPr>
              <a:t>للمستخدم الحق في اللجوء إلى القضاء الاستعجالي لتعليق الإضراب على أساس عدم احترام الإجراءات والشروط السابقة</a:t>
            </a:r>
            <a:endParaRPr lang="fr-FR" sz="2000" b="1" dirty="0"/>
          </a:p>
        </p:txBody>
      </p:sp>
    </p:spTree>
    <p:extLst>
      <p:ext uri="{BB962C8B-B14F-4D97-AF65-F5344CB8AC3E}">
        <p14:creationId xmlns:p14="http://schemas.microsoft.com/office/powerpoint/2010/main" xmlns="" val="1568174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Terminateur 3"/>
          <p:cNvSpPr/>
          <p:nvPr/>
        </p:nvSpPr>
        <p:spPr>
          <a:xfrm>
            <a:off x="4094328" y="286603"/>
            <a:ext cx="4844955" cy="955343"/>
          </a:xfrm>
          <a:prstGeom prst="flowChartTerminator">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ar-DZ" sz="2000" b="1" dirty="0" smtClean="0"/>
              <a:t>القيود الواردة على ممارسة حق للجوء </a:t>
            </a:r>
            <a:r>
              <a:rPr lang="ar-DZ" sz="2000" b="1" dirty="0" err="1" smtClean="0"/>
              <a:t>للاضراب</a:t>
            </a:r>
            <a:r>
              <a:rPr lang="ar-DZ" sz="2000" b="1" dirty="0" smtClean="0"/>
              <a:t> </a:t>
            </a:r>
            <a:endParaRPr lang="fr-FR" sz="2000" b="1" dirty="0"/>
          </a:p>
        </p:txBody>
      </p:sp>
      <p:sp>
        <p:nvSpPr>
          <p:cNvPr id="5" name="Vague 4"/>
          <p:cNvSpPr/>
          <p:nvPr/>
        </p:nvSpPr>
        <p:spPr>
          <a:xfrm>
            <a:off x="7519916" y="1501254"/>
            <a:ext cx="4435523" cy="1296537"/>
          </a:xfrm>
          <a:prstGeom prst="wav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dirty="0" smtClean="0"/>
              <a:t>موانع للجوء الى الإضراب </a:t>
            </a:r>
            <a:endParaRPr lang="fr-FR" dirty="0"/>
          </a:p>
        </p:txBody>
      </p:sp>
      <p:sp>
        <p:nvSpPr>
          <p:cNvPr id="7" name="Rectangle 6"/>
          <p:cNvSpPr/>
          <p:nvPr/>
        </p:nvSpPr>
        <p:spPr>
          <a:xfrm>
            <a:off x="582305" y="3057099"/>
            <a:ext cx="11373134" cy="707886"/>
          </a:xfrm>
          <a:prstGeom prst="rect">
            <a:avLst/>
          </a:prstGeom>
        </p:spPr>
        <p:txBody>
          <a:bodyPr wrap="square">
            <a:spAutoFit/>
          </a:bodyPr>
          <a:lstStyle/>
          <a:p>
            <a:pPr algn="r"/>
            <a:r>
              <a:rPr lang="ar-SA" sz="2000" b="1" dirty="0" smtClean="0">
                <a:solidFill>
                  <a:srgbClr val="222222"/>
                </a:solidFill>
                <a:effectLst/>
                <a:ea typeface="Times New Roman" panose="02020603050405020304" pitchFamily="18" charset="0"/>
                <a:cs typeface="Traditional Arabic" panose="02020603050405020304" pitchFamily="18" charset="-78"/>
              </a:rPr>
              <a:t>أكده القانون 23-08 من خلال نص المادة 67"يمنع اللجوء إلى الإضراب للمستخدمين العاملين في مجالات الدفاع والأمن الوطنيين أو الذين يؤدون وظائف السلطة باسم الدولة أو أولئك الذين يشغلون وظائف في قطاعات </a:t>
            </a:r>
            <a:r>
              <a:rPr lang="ar-SA" sz="2000" b="1" dirty="0" err="1" smtClean="0">
                <a:solidFill>
                  <a:srgbClr val="222222"/>
                </a:solidFill>
                <a:effectLst/>
                <a:ea typeface="Times New Roman" panose="02020603050405020304" pitchFamily="18" charset="0"/>
                <a:cs typeface="Traditional Arabic" panose="02020603050405020304" pitchFamily="18" charset="-78"/>
              </a:rPr>
              <a:t>إستراتيجية</a:t>
            </a:r>
            <a:r>
              <a:rPr lang="ar-SA" sz="2000" b="1" dirty="0" smtClean="0">
                <a:solidFill>
                  <a:srgbClr val="222222"/>
                </a:solidFill>
                <a:effectLst/>
                <a:ea typeface="Times New Roman" panose="02020603050405020304" pitchFamily="18" charset="0"/>
                <a:cs typeface="Traditional Arabic" panose="02020603050405020304" pitchFamily="18" charset="-78"/>
              </a:rPr>
              <a:t> وحساسة من حيث السيادة أو في الحفاظ على المصالح الأساسية ذات الأهمية الحيوية لل</a:t>
            </a:r>
            <a:r>
              <a:rPr lang="ar-SA" sz="1400" dirty="0" smtClean="0">
                <a:solidFill>
                  <a:srgbClr val="222222"/>
                </a:solidFill>
                <a:effectLst/>
                <a:ea typeface="Times New Roman" panose="02020603050405020304" pitchFamily="18" charset="0"/>
                <a:cs typeface="Traditional Arabic" panose="02020603050405020304" pitchFamily="18" charset="-78"/>
              </a:rPr>
              <a:t>أمة</a:t>
            </a:r>
            <a:r>
              <a:rPr lang="fr-FR" sz="1400" dirty="0" smtClean="0">
                <a:solidFill>
                  <a:srgbClr val="222222"/>
                </a:solidFill>
                <a:effectLst/>
                <a:latin typeface="Traditional Arabic" panose="02020603050405020304" pitchFamily="18" charset="-78"/>
                <a:ea typeface="Times New Roman" panose="02020603050405020304" pitchFamily="18" charset="0"/>
              </a:rPr>
              <a:t>... </a:t>
            </a:r>
            <a:endParaRPr lang="fr-FR" dirty="0"/>
          </a:p>
        </p:txBody>
      </p:sp>
      <p:sp>
        <p:nvSpPr>
          <p:cNvPr id="8" name="Vague 7"/>
          <p:cNvSpPr/>
          <p:nvPr/>
        </p:nvSpPr>
        <p:spPr>
          <a:xfrm>
            <a:off x="7724633" y="4087505"/>
            <a:ext cx="4135271" cy="1050877"/>
          </a:xfrm>
          <a:prstGeom prst="wav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dirty="0" smtClean="0"/>
              <a:t>اجبارية الحد الأدنى من الخدمة</a:t>
            </a:r>
            <a:endParaRPr lang="fr-FR" dirty="0"/>
          </a:p>
        </p:txBody>
      </p:sp>
      <p:sp>
        <p:nvSpPr>
          <p:cNvPr id="10" name="Rectangle 9"/>
          <p:cNvSpPr/>
          <p:nvPr/>
        </p:nvSpPr>
        <p:spPr>
          <a:xfrm>
            <a:off x="750627" y="5413135"/>
            <a:ext cx="11441373" cy="1754326"/>
          </a:xfrm>
          <a:prstGeom prst="rect">
            <a:avLst/>
          </a:prstGeom>
        </p:spPr>
        <p:txBody>
          <a:bodyPr wrap="square">
            <a:spAutoFit/>
          </a:bodyPr>
          <a:lstStyle/>
          <a:p>
            <a:pPr algn="r"/>
            <a:r>
              <a:rPr lang="ar-SA" sz="2400" b="1" dirty="0" smtClean="0">
                <a:solidFill>
                  <a:srgbClr val="222222"/>
                </a:solidFill>
                <a:effectLst/>
                <a:ea typeface="Times New Roman" panose="02020603050405020304" pitchFamily="18" charset="0"/>
                <a:cs typeface="Traditional Arabic" panose="02020603050405020304" pitchFamily="18" charset="-78"/>
              </a:rPr>
              <a:t>يتمثل في ضمان العامل أو الموظف المضرب بأداء كامل لعمله أو لجزء منه بالرغم من كونه مضربا وهذا ما نص عليه المشرع من خلال المادة 62 من القانون 23-08</a:t>
            </a:r>
            <a:r>
              <a:rPr lang="fr-FR" dirty="0" smtClean="0">
                <a:solidFill>
                  <a:srgbClr val="222222"/>
                </a:solidFill>
                <a:effectLst/>
                <a:latin typeface="Traditional Arabic" panose="02020603050405020304" pitchFamily="18" charset="-78"/>
                <a:ea typeface="Times New Roman" panose="02020603050405020304" pitchFamily="18" charset="0"/>
              </a:rPr>
              <a:t/>
            </a:r>
            <a:br>
              <a:rPr lang="fr-FR" dirty="0" smtClean="0">
                <a:solidFill>
                  <a:srgbClr val="222222"/>
                </a:solidFill>
                <a:effectLst/>
                <a:latin typeface="Traditional Arabic" panose="02020603050405020304" pitchFamily="18" charset="-78"/>
                <a:ea typeface="Times New Roman" panose="02020603050405020304" pitchFamily="18" charset="0"/>
              </a:rPr>
            </a:br>
            <a:r>
              <a:rPr lang="ar-SA" dirty="0" smtClean="0">
                <a:solidFill>
                  <a:srgbClr val="222222"/>
                </a:solidFill>
                <a:effectLst/>
                <a:latin typeface="Traditional Arabic" panose="02020603050405020304" pitchFamily="18" charset="-78"/>
                <a:ea typeface="Times New Roman" panose="02020603050405020304" pitchFamily="18" charset="0"/>
              </a:rPr>
              <a:t>وجعله إلزاميا في القطاعات المتعلقة بالمرافق العامة الأساسية والأنشطة الاقتصادية الحيوية والنسبة لا تقل عن 30 </a:t>
            </a:r>
            <a:r>
              <a:rPr lang="fr-FR" dirty="0" smtClean="0">
                <a:solidFill>
                  <a:srgbClr val="222222"/>
                </a:solidFill>
                <a:effectLst/>
                <a:latin typeface="Traditional Arabic" panose="02020603050405020304" pitchFamily="18" charset="-78"/>
                <a:ea typeface="Times New Roman" panose="02020603050405020304" pitchFamily="18" charset="0"/>
              </a:rPr>
              <a:t>%</a:t>
            </a:r>
            <a:r>
              <a:rPr lang="ar-SA" dirty="0" smtClean="0">
                <a:solidFill>
                  <a:srgbClr val="222222"/>
                </a:solidFill>
                <a:effectLst/>
                <a:latin typeface="Traditional Arabic" panose="02020603050405020304" pitchFamily="18" charset="-78"/>
                <a:ea typeface="Times New Roman" panose="02020603050405020304" pitchFamily="18" charset="0"/>
              </a:rPr>
              <a:t>من مجموع العمال المعنيين بالإضراب</a:t>
            </a:r>
            <a:r>
              <a:rPr lang="fr-FR" dirty="0" smtClean="0">
                <a:solidFill>
                  <a:srgbClr val="222222"/>
                </a:solidFill>
                <a:effectLst/>
                <a:latin typeface="Traditional Arabic" panose="02020603050405020304" pitchFamily="18" charset="-78"/>
                <a:ea typeface="Times New Roman" panose="02020603050405020304" pitchFamily="18" charset="0"/>
              </a:rPr>
              <a:t>.</a:t>
            </a:r>
            <a:br>
              <a:rPr lang="fr-FR" dirty="0" smtClean="0">
                <a:solidFill>
                  <a:srgbClr val="222222"/>
                </a:solidFill>
                <a:effectLst/>
                <a:latin typeface="Traditional Arabic" panose="02020603050405020304" pitchFamily="18" charset="-78"/>
                <a:ea typeface="Times New Roman" panose="02020603050405020304" pitchFamily="18" charset="0"/>
              </a:rPr>
            </a:br>
            <a:endParaRPr lang="fr-FR" sz="2400" dirty="0"/>
          </a:p>
        </p:txBody>
      </p:sp>
    </p:spTree>
    <p:extLst>
      <p:ext uri="{BB962C8B-B14F-4D97-AF65-F5344CB8AC3E}">
        <p14:creationId xmlns:p14="http://schemas.microsoft.com/office/powerpoint/2010/main" xmlns="" val="8656561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Vague 4"/>
          <p:cNvSpPr/>
          <p:nvPr/>
        </p:nvSpPr>
        <p:spPr>
          <a:xfrm>
            <a:off x="7779225" y="382137"/>
            <a:ext cx="4121623" cy="1105469"/>
          </a:xfrm>
          <a:prstGeom prst="wav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dirty="0" smtClean="0"/>
              <a:t>التسخير </a:t>
            </a:r>
            <a:endParaRPr lang="fr-FR" dirty="0"/>
          </a:p>
        </p:txBody>
      </p:sp>
      <p:sp>
        <p:nvSpPr>
          <p:cNvPr id="7" name="Rectangle 6"/>
          <p:cNvSpPr/>
          <p:nvPr/>
        </p:nvSpPr>
        <p:spPr>
          <a:xfrm>
            <a:off x="1041779" y="1810192"/>
            <a:ext cx="11150221" cy="800219"/>
          </a:xfrm>
          <a:prstGeom prst="rect">
            <a:avLst/>
          </a:prstGeom>
        </p:spPr>
        <p:txBody>
          <a:bodyPr wrap="square">
            <a:spAutoFit/>
          </a:bodyPr>
          <a:lstStyle/>
          <a:p>
            <a:pPr algn="r" rtl="1">
              <a:lnSpc>
                <a:spcPct val="115000"/>
              </a:lnSpc>
              <a:spcAft>
                <a:spcPts val="1000"/>
              </a:spcAft>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يجوز للسلطات العمومية تسخير العمال المضربين إذا كانوا يشغلون مناصب ضرورية وعند الرفض جعل له المشرع </a:t>
            </a:r>
            <a:r>
              <a:rPr lang="ar-SA" sz="2000" b="1" dirty="0" err="1"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جزاءات</a:t>
            </a: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 في قانون العقوبات في المادة187الحبس شهرين إلى ستة أشهر وبغرامة من 20000الى 100000 دج، إضافة إلى العقوبات التأديبية الأخرى</a:t>
            </a:r>
            <a:r>
              <a:rPr lang="fr-FR" sz="20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a:t>
            </a:r>
            <a:endParaRPr lang="fr-FR" sz="1600" b="1"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8" name="Organigramme : Terminateur 7"/>
          <p:cNvSpPr/>
          <p:nvPr/>
        </p:nvSpPr>
        <p:spPr>
          <a:xfrm>
            <a:off x="3848669" y="2932997"/>
            <a:ext cx="4995081" cy="764274"/>
          </a:xfrm>
          <a:prstGeom prst="flowChartTerminator">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sz="2000" b="1" dirty="0" smtClean="0"/>
              <a:t>تسوية الاضراب و الاحكام الجزائية  المتعلقة به</a:t>
            </a:r>
            <a:endParaRPr lang="fr-FR" sz="2000" b="1" dirty="0"/>
          </a:p>
        </p:txBody>
      </p:sp>
      <p:sp>
        <p:nvSpPr>
          <p:cNvPr id="9" name="Rectangle à coins arrondis 8"/>
          <p:cNvSpPr/>
          <p:nvPr/>
        </p:nvSpPr>
        <p:spPr>
          <a:xfrm>
            <a:off x="8529851" y="4094328"/>
            <a:ext cx="3248167" cy="968991"/>
          </a:xfrm>
          <a:prstGeom prst="wedgeRoundRect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b="1" dirty="0" smtClean="0"/>
              <a:t>التفاوض الجماعي</a:t>
            </a:r>
            <a:endParaRPr lang="fr-FR" b="1" dirty="0"/>
          </a:p>
        </p:txBody>
      </p:sp>
      <p:sp>
        <p:nvSpPr>
          <p:cNvPr id="11" name="Rectangle à coins arrondis 10"/>
          <p:cNvSpPr/>
          <p:nvPr/>
        </p:nvSpPr>
        <p:spPr>
          <a:xfrm>
            <a:off x="1378425" y="4189862"/>
            <a:ext cx="3411940" cy="873457"/>
          </a:xfrm>
          <a:prstGeom prst="wedgeRoundRect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000" b="1" dirty="0" smtClean="0"/>
              <a:t>الوساطة</a:t>
            </a:r>
            <a:endParaRPr lang="fr-FR" sz="2000" b="1" dirty="0"/>
          </a:p>
        </p:txBody>
      </p:sp>
      <p:sp>
        <p:nvSpPr>
          <p:cNvPr id="12" name="Rectangle à coins arrondis 11"/>
          <p:cNvSpPr/>
          <p:nvPr/>
        </p:nvSpPr>
        <p:spPr>
          <a:xfrm>
            <a:off x="8529851" y="5332586"/>
            <a:ext cx="3370997" cy="1119116"/>
          </a:xfrm>
          <a:prstGeom prst="wedgeRoundRect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b="1" dirty="0" smtClean="0"/>
              <a:t>عرض النزاع على اللجنة الوطنية و اللجنة الولائية لتحكيم</a:t>
            </a:r>
            <a:endParaRPr lang="fr-FR" b="1" dirty="0"/>
          </a:p>
        </p:txBody>
      </p:sp>
      <p:sp>
        <p:nvSpPr>
          <p:cNvPr id="13" name="Rectangle à coins arrondis 12"/>
          <p:cNvSpPr/>
          <p:nvPr/>
        </p:nvSpPr>
        <p:spPr>
          <a:xfrm>
            <a:off x="1219201" y="5550950"/>
            <a:ext cx="3571164" cy="900752"/>
          </a:xfrm>
          <a:prstGeom prst="wedgeRoundRect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b="1" dirty="0" smtClean="0"/>
              <a:t>الأحكام الجزائية المتعلقة بممارسة الاضراب </a:t>
            </a:r>
            <a:endParaRPr lang="fr-FR" b="1" dirty="0"/>
          </a:p>
        </p:txBody>
      </p:sp>
    </p:spTree>
    <p:extLst>
      <p:ext uri="{BB962C8B-B14F-4D97-AF65-F5344CB8AC3E}">
        <p14:creationId xmlns:p14="http://schemas.microsoft.com/office/powerpoint/2010/main" xmlns="" val="4044194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138985" y="300251"/>
            <a:ext cx="6755642" cy="887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accent2">
                    <a:lumMod val="75000"/>
                  </a:schemeClr>
                </a:solidFill>
              </a:rPr>
              <a:t>الملخص</a:t>
            </a:r>
            <a:endParaRPr lang="fr-FR" sz="2400" b="1" dirty="0">
              <a:solidFill>
                <a:schemeClr val="accent2">
                  <a:lumMod val="75000"/>
                </a:schemeClr>
              </a:solidFill>
            </a:endParaRPr>
          </a:p>
        </p:txBody>
      </p:sp>
      <p:sp>
        <p:nvSpPr>
          <p:cNvPr id="5" name="Rectangle 4"/>
          <p:cNvSpPr/>
          <p:nvPr/>
        </p:nvSpPr>
        <p:spPr>
          <a:xfrm>
            <a:off x="1078173" y="1528550"/>
            <a:ext cx="10836323" cy="311168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000" dirty="0" smtClean="0"/>
              <a:t>نظرا لأهمية الكبرى للعلاقات العمل و ما ينتج عنها من نزاعات جماعية ناتجة عن تضارب المصالح بين العمال و صاحب العمل، ونظرا لتأثيرها السلبي المباشر على المجالات الاقتصادية و الاجتماعية و المهنية ، كان لابد من تدخل المشروع الجزائري لتجسيد أليات لفض النزاعات الناتجة عن هده العلاقات و تسويتها بالطرق السليمة الحضارية و المشروعة. كما لم يغفل المشرع على تنظيم وتأطير حق دستوري يستعمله العامل كوسيط ضغط للاستجابة لمطالبة أألا هو الحق في مماسة الإضراب وسوف نتناول مختلف الاليات و الوسائل لتسوية نزاعات العمل الجماعية و الأحكام القانونية المتعلقة بيها . </a:t>
            </a:r>
            <a:endParaRPr lang="fr-FR" sz="2000" dirty="0"/>
          </a:p>
        </p:txBody>
      </p:sp>
      <p:sp>
        <p:nvSpPr>
          <p:cNvPr id="7" name="Ellipse 6"/>
          <p:cNvSpPr/>
          <p:nvPr/>
        </p:nvSpPr>
        <p:spPr>
          <a:xfrm>
            <a:off x="3502925" y="4899545"/>
            <a:ext cx="5186149" cy="85980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accent2">
                    <a:lumMod val="75000"/>
                  </a:schemeClr>
                </a:solidFill>
              </a:rPr>
              <a:t>الكلمات المفتاحية</a:t>
            </a:r>
            <a:endParaRPr lang="fr-FR" sz="2000" b="1" dirty="0">
              <a:solidFill>
                <a:schemeClr val="accent2">
                  <a:lumMod val="75000"/>
                </a:schemeClr>
              </a:solidFill>
            </a:endParaRPr>
          </a:p>
        </p:txBody>
      </p:sp>
      <p:sp>
        <p:nvSpPr>
          <p:cNvPr id="8" name="Rectangle 7"/>
          <p:cNvSpPr/>
          <p:nvPr/>
        </p:nvSpPr>
        <p:spPr>
          <a:xfrm>
            <a:off x="6003634" y="2967335"/>
            <a:ext cx="184731" cy="923330"/>
          </a:xfrm>
          <a:prstGeom prst="rect">
            <a:avLst/>
          </a:prstGeom>
          <a:noFill/>
        </p:spPr>
        <p:txBody>
          <a:bodyPr wrap="none" lIns="91440" tIns="45720" rIns="91440" bIns="45720">
            <a:spAutoFit/>
          </a:bodyPr>
          <a:lstStyle/>
          <a:p>
            <a:pPr algn="ctr"/>
            <a:endParaRPr lang="fr-FR" sz="5400" b="0" cap="none" spc="0" dirty="0">
              <a:ln w="0"/>
              <a:solidFill>
                <a:schemeClr val="tx1"/>
              </a:solidFill>
              <a:effectLst>
                <a:outerShdw blurRad="38100" dist="19050" dir="2700000" algn="tl" rotWithShape="0">
                  <a:schemeClr val="dk1">
                    <a:alpha val="40000"/>
                  </a:schemeClr>
                </a:outerShdw>
              </a:effectLst>
            </a:endParaRPr>
          </a:p>
        </p:txBody>
      </p:sp>
      <p:sp>
        <p:nvSpPr>
          <p:cNvPr id="14" name="Rectangle 13"/>
          <p:cNvSpPr/>
          <p:nvPr/>
        </p:nvSpPr>
        <p:spPr>
          <a:xfrm>
            <a:off x="1209471" y="6079024"/>
            <a:ext cx="10573728" cy="400110"/>
          </a:xfrm>
          <a:prstGeom prst="rect">
            <a:avLst/>
          </a:prstGeom>
        </p:spPr>
        <p:txBody>
          <a:bodyPr wrap="none">
            <a:spAutoFit/>
          </a:bodyPr>
          <a:lstStyle/>
          <a:p>
            <a:pPr algn="ctr"/>
            <a:r>
              <a:rPr lang="ar-DZ" sz="2000" b="0" cap="none" spc="0" dirty="0" smtClean="0">
                <a:ln w="0"/>
                <a:solidFill>
                  <a:srgbClr val="7030A0"/>
                </a:solidFill>
                <a:effectLst>
                  <a:outerShdw blurRad="38100" dist="19050" dir="2700000" algn="tl" rotWithShape="0">
                    <a:schemeClr val="dk1">
                      <a:alpha val="40000"/>
                    </a:schemeClr>
                  </a:outerShdw>
                </a:effectLst>
              </a:rPr>
              <a:t>نزاعات العمل، الاتفاقيات الجماعية، طرق الوقائية لتسوية، طرق العلاجية لتسوية، الحق في الإضراب </a:t>
            </a:r>
            <a:endParaRPr lang="fr-FR" sz="2000" b="0" cap="none" spc="0" dirty="0">
              <a:ln w="0"/>
              <a:solidFill>
                <a:srgbClr val="7030A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xmlns="" val="19914210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3138985" y="272956"/>
            <a:ext cx="6605516" cy="1064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accent2">
                    <a:lumMod val="75000"/>
                  </a:schemeClr>
                </a:solidFill>
              </a:rPr>
              <a:t>الوسائل و الأليات الوقائية لتسوية النزاعات الجماعية للعمل </a:t>
            </a:r>
            <a:endParaRPr lang="fr-FR" sz="2000" b="1" dirty="0">
              <a:solidFill>
                <a:schemeClr val="accent2">
                  <a:lumMod val="75000"/>
                </a:schemeClr>
              </a:solidFill>
            </a:endParaRPr>
          </a:p>
        </p:txBody>
      </p:sp>
      <p:sp>
        <p:nvSpPr>
          <p:cNvPr id="11" name="Rectangle 10"/>
          <p:cNvSpPr/>
          <p:nvPr/>
        </p:nvSpPr>
        <p:spPr>
          <a:xfrm>
            <a:off x="1330656" y="1513789"/>
            <a:ext cx="10222173" cy="191179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2000" dirty="0" smtClean="0"/>
              <a:t>يقصد بالنزاعات العمل الجماعية ذلك الخلاف القائم بين مجموعة من العمال أو فريق منها و بين صاحب العمل ، حول تطبيق أو تفسير القانون أو تنظيم اتفاقي يتعلق بظروف أو شروط العمل</a:t>
            </a:r>
            <a:endParaRPr lang="fr-FR" sz="2000" dirty="0"/>
          </a:p>
        </p:txBody>
      </p:sp>
      <p:sp>
        <p:nvSpPr>
          <p:cNvPr id="15" name="Organigramme : Terminateur 14"/>
          <p:cNvSpPr/>
          <p:nvPr/>
        </p:nvSpPr>
        <p:spPr>
          <a:xfrm>
            <a:off x="3568888" y="3712190"/>
            <a:ext cx="5745707" cy="87345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accent2">
                    <a:lumMod val="75000"/>
                  </a:schemeClr>
                </a:solidFill>
              </a:rPr>
              <a:t>الية التفاوض الجماعي </a:t>
            </a:r>
            <a:endParaRPr lang="fr-FR" sz="2000" b="1" dirty="0">
              <a:solidFill>
                <a:schemeClr val="accent2">
                  <a:lumMod val="75000"/>
                </a:schemeClr>
              </a:solidFill>
            </a:endParaRPr>
          </a:p>
        </p:txBody>
      </p:sp>
      <p:sp>
        <p:nvSpPr>
          <p:cNvPr id="16" name="Rectangle 15"/>
          <p:cNvSpPr/>
          <p:nvPr/>
        </p:nvSpPr>
        <p:spPr>
          <a:xfrm>
            <a:off x="1071347" y="4872250"/>
            <a:ext cx="10740788" cy="163773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2000" dirty="0" smtClean="0"/>
              <a:t>تقوم هذه الطريقة على التقاء واجتماع ممثلي العمال داخل الهيئة المستخدمة بغية دراسة القضايا و المسائل المتعلقة بالأوضاع المهنية و الاجتماعية و الظروف العامة للعمل</a:t>
            </a:r>
            <a:endParaRPr lang="fr-FR" sz="2000" dirty="0"/>
          </a:p>
        </p:txBody>
      </p:sp>
    </p:spTree>
    <p:extLst>
      <p:ext uri="{BB962C8B-B14F-4D97-AF65-F5344CB8AC3E}">
        <p14:creationId xmlns:p14="http://schemas.microsoft.com/office/powerpoint/2010/main" xmlns="" val="3013849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289110" y="204716"/>
            <a:ext cx="6892120" cy="9962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accent2">
                    <a:lumMod val="75000"/>
                  </a:schemeClr>
                </a:solidFill>
              </a:rPr>
              <a:t>أهمية ألية التفاوض الجماعي </a:t>
            </a:r>
            <a:endParaRPr lang="fr-FR" sz="2000" b="1" dirty="0">
              <a:solidFill>
                <a:schemeClr val="accent2">
                  <a:lumMod val="75000"/>
                </a:schemeClr>
              </a:solidFill>
            </a:endParaRPr>
          </a:p>
        </p:txBody>
      </p:sp>
      <p:sp>
        <p:nvSpPr>
          <p:cNvPr id="6" name="Rectangle 5"/>
          <p:cNvSpPr/>
          <p:nvPr/>
        </p:nvSpPr>
        <p:spPr>
          <a:xfrm>
            <a:off x="655092" y="1672622"/>
            <a:ext cx="11136574" cy="830997"/>
          </a:xfrm>
          <a:prstGeom prst="rect">
            <a:avLst/>
          </a:prstGeom>
        </p:spPr>
        <p:txBody>
          <a:bodyPr wrap="square">
            <a:spAutoFit/>
          </a:bodyPr>
          <a:lstStyle/>
          <a:p>
            <a:pPr algn="r"/>
            <a:r>
              <a:rPr lang="ar-DZ" sz="2400" b="1" dirty="0" smtClean="0">
                <a:solidFill>
                  <a:srgbClr val="222222"/>
                </a:solidFill>
                <a:ea typeface="Times New Roman" panose="02020603050405020304" pitchFamily="18" charset="0"/>
                <a:cs typeface="Traditional Arabic" panose="02020603050405020304" pitchFamily="18" charset="-78"/>
              </a:rPr>
              <a:t>_</a:t>
            </a:r>
            <a:r>
              <a:rPr lang="ar-SA" sz="2400" b="1" dirty="0" smtClean="0">
                <a:solidFill>
                  <a:srgbClr val="222222"/>
                </a:solidFill>
                <a:effectLst/>
                <a:ea typeface="Times New Roman" panose="02020603050405020304" pitchFamily="18" charset="0"/>
                <a:cs typeface="Traditional Arabic" panose="02020603050405020304" pitchFamily="18" charset="-78"/>
              </a:rPr>
              <a:t>التفاوض يُعد آلية حضارية تعزز الحوار الديمقراطي في بيئة العمل، حيث يتيح صياغة أو تعديل اتفاقيات جماعية دون صراعات غير منتهية، ويُعد التفاوض عبر النقابات العمالية ضروريًا لنيل الحقوق وتحقيق المطالب المشروعة</a:t>
            </a:r>
            <a:r>
              <a:rPr lang="ar-DZ" sz="2400" b="1" dirty="0">
                <a:solidFill>
                  <a:srgbClr val="222222"/>
                </a:solidFill>
                <a:ea typeface="Times New Roman" panose="02020603050405020304" pitchFamily="18" charset="0"/>
                <a:cs typeface="Traditional Arabic" panose="02020603050405020304" pitchFamily="18" charset="-78"/>
              </a:rPr>
              <a:t>.</a:t>
            </a:r>
            <a:endParaRPr lang="fr-FR" sz="2800" b="1" dirty="0"/>
          </a:p>
        </p:txBody>
      </p:sp>
      <p:sp>
        <p:nvSpPr>
          <p:cNvPr id="8" name="Rectangle 7"/>
          <p:cNvSpPr/>
          <p:nvPr/>
        </p:nvSpPr>
        <p:spPr>
          <a:xfrm>
            <a:off x="2074460" y="2730871"/>
            <a:ext cx="9921922" cy="830997"/>
          </a:xfrm>
          <a:prstGeom prst="rect">
            <a:avLst/>
          </a:prstGeom>
        </p:spPr>
        <p:txBody>
          <a:bodyPr wrap="square">
            <a:spAutoFit/>
          </a:bodyPr>
          <a:lstStyle/>
          <a:p>
            <a:pPr algn="r"/>
            <a:r>
              <a:rPr lang="ar-DZ" sz="2400" b="1" dirty="0" smtClean="0">
                <a:solidFill>
                  <a:srgbClr val="222222"/>
                </a:solidFill>
                <a:effectLst/>
                <a:ea typeface="Times New Roman" panose="02020603050405020304" pitchFamily="18" charset="0"/>
                <a:cs typeface="Traditional Arabic" panose="02020603050405020304" pitchFamily="18" charset="-78"/>
              </a:rPr>
              <a:t>_</a:t>
            </a:r>
            <a:r>
              <a:rPr lang="ar-SA" sz="2400" b="1" dirty="0" smtClean="0">
                <a:solidFill>
                  <a:srgbClr val="222222"/>
                </a:solidFill>
                <a:effectLst/>
                <a:ea typeface="Times New Roman" panose="02020603050405020304" pitchFamily="18" charset="0"/>
                <a:cs typeface="Traditional Arabic" panose="02020603050405020304" pitchFamily="18" charset="-78"/>
              </a:rPr>
              <a:t>كما يسهم في تحقيق السلم الاجتماعي داخل المؤسسة بتعزيز العدالة الاجتماعية، ويشرك العمال في وضع قواعد مهنية تضمن العدالة والمساواة بين الأفراد</a:t>
            </a:r>
            <a:endParaRPr lang="fr-FR" sz="2800" b="1" dirty="0"/>
          </a:p>
        </p:txBody>
      </p:sp>
      <p:sp>
        <p:nvSpPr>
          <p:cNvPr id="14" name="Rectangle 13"/>
          <p:cNvSpPr/>
          <p:nvPr/>
        </p:nvSpPr>
        <p:spPr>
          <a:xfrm>
            <a:off x="1330656" y="3789121"/>
            <a:ext cx="10809027" cy="1846659"/>
          </a:xfrm>
          <a:prstGeom prst="rect">
            <a:avLst/>
          </a:prstGeom>
        </p:spPr>
        <p:txBody>
          <a:bodyPr wrap="square">
            <a:spAutoFit/>
          </a:bodyPr>
          <a:lstStyle/>
          <a:p>
            <a:pPr algn="r"/>
            <a:r>
              <a:rPr lang="ar-SA" sz="1600" b="1" dirty="0" smtClean="0">
                <a:solidFill>
                  <a:srgbClr val="222222"/>
                </a:solidFill>
                <a:effectLst/>
                <a:ea typeface="Times New Roman" panose="02020603050405020304" pitchFamily="18" charset="0"/>
                <a:cs typeface="Traditional Arabic" panose="02020603050405020304" pitchFamily="18" charset="-78"/>
              </a:rPr>
              <a:t>_</a:t>
            </a:r>
            <a:r>
              <a:rPr lang="ar-SA" sz="2400" b="1" dirty="0" smtClean="0">
                <a:solidFill>
                  <a:srgbClr val="222222"/>
                </a:solidFill>
                <a:effectLst/>
                <a:ea typeface="Times New Roman" panose="02020603050405020304" pitchFamily="18" charset="0"/>
                <a:cs typeface="Traditional Arabic" panose="02020603050405020304" pitchFamily="18" charset="-78"/>
              </a:rPr>
              <a:t>نصّ المشرع الجزائري في المادة 5 من القانون 23-08 على ضرورة عقد اجتماعات دورية بين المستخدمين وممثلي العمال لحل النزاعات الجماعية ودراسة أوضاع العمل، وجعلها إلزامية عند عدم وجود اتفاقية تنظم دورية الاجتماعات، بحيث تعقد مرة كل ستة أشهر على الأقل. بينما كان القانون الملغى 90-02 يجعل التفاوض اختيارياً، مما يبرز أهمية التفاوض كإجراء أولي وجوبي في حل النزاعات</a:t>
            </a:r>
            <a:r>
              <a:rPr lang="ar-SA" b="1" dirty="0" smtClean="0">
                <a:solidFill>
                  <a:srgbClr val="222222"/>
                </a:solidFill>
                <a:effectLst/>
                <a:ea typeface="Times New Roman" panose="02020603050405020304" pitchFamily="18" charset="0"/>
                <a:cs typeface="Traditional Arabic" panose="02020603050405020304" pitchFamily="18" charset="-78"/>
              </a:rPr>
              <a:t>.</a:t>
            </a:r>
            <a:r>
              <a:rPr lang="fr-FR" b="1" dirty="0" smtClean="0">
                <a:solidFill>
                  <a:srgbClr val="222222"/>
                </a:solidFill>
                <a:effectLst/>
                <a:latin typeface="Traditional Arabic" panose="02020603050405020304" pitchFamily="18" charset="-78"/>
                <a:ea typeface="Times New Roman" panose="02020603050405020304" pitchFamily="18" charset="0"/>
              </a:rPr>
              <a:t/>
            </a:r>
            <a:br>
              <a:rPr lang="fr-FR" b="1" dirty="0" smtClean="0">
                <a:solidFill>
                  <a:srgbClr val="222222"/>
                </a:solidFill>
                <a:effectLst/>
                <a:latin typeface="Traditional Arabic" panose="02020603050405020304" pitchFamily="18" charset="-78"/>
                <a:ea typeface="Times New Roman" panose="02020603050405020304" pitchFamily="18" charset="0"/>
              </a:rPr>
            </a:br>
            <a:endParaRPr lang="fr-FR" b="1" dirty="0"/>
          </a:p>
        </p:txBody>
      </p:sp>
    </p:spTree>
    <p:extLst>
      <p:ext uri="{BB962C8B-B14F-4D97-AF65-F5344CB8AC3E}">
        <p14:creationId xmlns:p14="http://schemas.microsoft.com/office/powerpoint/2010/main" xmlns="" val="25730286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4026089" y="341194"/>
            <a:ext cx="4995081" cy="8188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accent2">
                    <a:lumMod val="75000"/>
                  </a:schemeClr>
                </a:solidFill>
              </a:rPr>
              <a:t>ألية اللجان المشتركة</a:t>
            </a:r>
            <a:endParaRPr lang="fr-FR" sz="2000" b="1" dirty="0">
              <a:solidFill>
                <a:schemeClr val="accent2">
                  <a:lumMod val="75000"/>
                </a:schemeClr>
              </a:solidFill>
            </a:endParaRPr>
          </a:p>
        </p:txBody>
      </p:sp>
      <p:sp>
        <p:nvSpPr>
          <p:cNvPr id="5" name="Rectangle 4"/>
          <p:cNvSpPr/>
          <p:nvPr/>
        </p:nvSpPr>
        <p:spPr>
          <a:xfrm>
            <a:off x="1241946" y="1610436"/>
            <a:ext cx="10263117" cy="129653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b="1" dirty="0" smtClean="0">
                <a:solidFill>
                  <a:srgbClr val="222222"/>
                </a:solidFill>
                <a:effectLst/>
                <a:ea typeface="Times New Roman" panose="02020603050405020304" pitchFamily="18" charset="0"/>
                <a:cs typeface="Traditional Arabic" panose="02020603050405020304" pitchFamily="18" charset="-78"/>
              </a:rPr>
              <a:t>في أغلب الأحيان ما يوكل أمر الوقاية من وقوع نزاعات الجماعية في العمل إلى لجان مختلطة دائمة أو مؤقتة، تنشأ لغرض التصدي لمثل هذه المنازعات. ولهذه اللجان دورين أساسيين هما</a:t>
            </a:r>
            <a:r>
              <a:rPr lang="ar-DZ" sz="2000" b="1" dirty="0"/>
              <a:t>:</a:t>
            </a:r>
            <a:endParaRPr lang="fr-FR" sz="2000" b="1" dirty="0"/>
          </a:p>
        </p:txBody>
      </p:sp>
      <p:cxnSp>
        <p:nvCxnSpPr>
          <p:cNvPr id="8" name="Connecteur droit avec flèche 7"/>
          <p:cNvCxnSpPr>
            <a:stCxn id="5" idx="2"/>
          </p:cNvCxnSpPr>
          <p:nvPr/>
        </p:nvCxnSpPr>
        <p:spPr>
          <a:xfrm>
            <a:off x="6373505" y="2906973"/>
            <a:ext cx="900752" cy="6687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Rectangle à coins arrondis 8"/>
          <p:cNvSpPr/>
          <p:nvPr/>
        </p:nvSpPr>
        <p:spPr>
          <a:xfrm>
            <a:off x="7615451" y="3862317"/>
            <a:ext cx="3179929" cy="1719618"/>
          </a:xfrm>
          <a:prstGeom prst="wedgeRoundRect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sz="2000" dirty="0" smtClean="0"/>
              <a:t>دور اللجنة المشتركة في تفسير أحكام الاتفاقية الجماعية</a:t>
            </a:r>
            <a:endParaRPr lang="fr-FR" sz="2000" dirty="0"/>
          </a:p>
        </p:txBody>
      </p:sp>
      <p:cxnSp>
        <p:nvCxnSpPr>
          <p:cNvPr id="11" name="Connecteur droit avec flèche 10"/>
          <p:cNvCxnSpPr>
            <a:stCxn id="5" idx="2"/>
          </p:cNvCxnSpPr>
          <p:nvPr/>
        </p:nvCxnSpPr>
        <p:spPr>
          <a:xfrm flipH="1">
            <a:off x="5049672" y="2906973"/>
            <a:ext cx="1323833" cy="5459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à coins arrondis 11"/>
          <p:cNvSpPr/>
          <p:nvPr/>
        </p:nvSpPr>
        <p:spPr>
          <a:xfrm>
            <a:off x="1433015" y="3684897"/>
            <a:ext cx="3302758" cy="1596786"/>
          </a:xfrm>
          <a:prstGeom prst="wedgeRoundRect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dirty="0" smtClean="0"/>
              <a:t>دور اللجنة المشتركة في تطبيق أحكام الاتفاقية الجماعية </a:t>
            </a:r>
            <a:endParaRPr lang="fr-FR" dirty="0"/>
          </a:p>
        </p:txBody>
      </p:sp>
    </p:spTree>
    <p:extLst>
      <p:ext uri="{BB962C8B-B14F-4D97-AF65-F5344CB8AC3E}">
        <p14:creationId xmlns:p14="http://schemas.microsoft.com/office/powerpoint/2010/main" xmlns="" val="1362326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411941" y="354842"/>
            <a:ext cx="6073254" cy="900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smtClean="0">
                <a:solidFill>
                  <a:schemeClr val="accent2">
                    <a:lumMod val="75000"/>
                  </a:schemeClr>
                </a:solidFill>
                <a:effectLst/>
                <a:ea typeface="Times New Roman" panose="02020603050405020304" pitchFamily="18" charset="0"/>
                <a:cs typeface="Traditional Arabic" panose="02020603050405020304" pitchFamily="18" charset="-78"/>
              </a:rPr>
              <a:t>الآليات والوسائل العلاجية لتسوية النزاعات الجماعية للعمل</a:t>
            </a:r>
            <a:endParaRPr lang="fr-FR" sz="2400" dirty="0">
              <a:solidFill>
                <a:schemeClr val="accent2">
                  <a:lumMod val="75000"/>
                </a:schemeClr>
              </a:solidFill>
            </a:endParaRPr>
          </a:p>
        </p:txBody>
      </p:sp>
      <p:sp>
        <p:nvSpPr>
          <p:cNvPr id="6" name="Organigramme : Terminateur 5"/>
          <p:cNvSpPr/>
          <p:nvPr/>
        </p:nvSpPr>
        <p:spPr>
          <a:xfrm>
            <a:off x="5145206" y="1665027"/>
            <a:ext cx="2961564" cy="777922"/>
          </a:xfrm>
          <a:prstGeom prst="flowChartTerminator">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000" b="1" dirty="0" smtClean="0">
                <a:solidFill>
                  <a:schemeClr val="tx1"/>
                </a:solidFill>
              </a:rPr>
              <a:t>المصالحة</a:t>
            </a:r>
            <a:endParaRPr lang="fr-FR" sz="2000" b="1" dirty="0">
              <a:solidFill>
                <a:schemeClr val="tx1"/>
              </a:solidFill>
            </a:endParaRPr>
          </a:p>
        </p:txBody>
      </p:sp>
      <p:sp>
        <p:nvSpPr>
          <p:cNvPr id="8" name="Rectangle 7"/>
          <p:cNvSpPr/>
          <p:nvPr/>
        </p:nvSpPr>
        <p:spPr>
          <a:xfrm>
            <a:off x="928049" y="2606721"/>
            <a:ext cx="11263951" cy="2074414"/>
          </a:xfrm>
          <a:prstGeom prst="rect">
            <a:avLst/>
          </a:prstGeom>
        </p:spPr>
        <p:txBody>
          <a:bodyPr wrap="square">
            <a:spAutoFit/>
          </a:bodyPr>
          <a:lstStyle/>
          <a:p>
            <a:pPr algn="r" rtl="1">
              <a:lnSpc>
                <a:spcPct val="115000"/>
              </a:lnSpc>
              <a:spcAft>
                <a:spcPts val="0"/>
              </a:spcAft>
            </a:pPr>
            <a:r>
              <a:rPr lang="ar-SA" sz="28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يتم اللجوء إليها عند فشل مفاوضات المرحلة الأولى وذلك بواسطة </a:t>
            </a:r>
            <a:r>
              <a:rPr lang="ar-SA" sz="2800" b="1" dirty="0" err="1"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تدخل:"قائم</a:t>
            </a:r>
            <a:r>
              <a:rPr lang="ar-SA" sz="28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 </a:t>
            </a:r>
            <a:r>
              <a:rPr lang="ar-SA" sz="2800" b="1" dirty="0" err="1"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بالمصالحة"لأجل</a:t>
            </a:r>
            <a:r>
              <a:rPr lang="ar-SA" sz="28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 تسوية النزاع الجماعي بين رب العمل والعمال وذلك للتوفيق بين وجهات النظر وتقليل المخاطر</a:t>
            </a:r>
            <a:r>
              <a:rPr lang="fr-FR" sz="28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sz="2000" b="1"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ar-SA" sz="28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كما أن المشرع الجزائري جعلها إجبارية لحل النزاعات العمل سواء المؤسسات الاقتصادية أو الإدارات العمومية وهي نوعان</a:t>
            </a:r>
            <a:r>
              <a:rPr lang="fr-FR" sz="28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a:t>
            </a:r>
            <a:endParaRPr lang="fr-FR" sz="2000" b="1" dirty="0" smtClean="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9" name="Organigramme : Données 8"/>
          <p:cNvSpPr/>
          <p:nvPr/>
        </p:nvSpPr>
        <p:spPr>
          <a:xfrm>
            <a:off x="7246960" y="4653792"/>
            <a:ext cx="3957851" cy="2176865"/>
          </a:xfrm>
          <a:prstGeom prst="flowChartInputOutput">
            <a:avLst/>
          </a:prstGeom>
        </p:spPr>
        <p:style>
          <a:lnRef idx="1">
            <a:schemeClr val="accent6"/>
          </a:lnRef>
          <a:fillRef idx="3">
            <a:schemeClr val="accent6"/>
          </a:fillRef>
          <a:effectRef idx="2">
            <a:schemeClr val="accent6"/>
          </a:effectRef>
          <a:fontRef idx="minor">
            <a:schemeClr val="lt1"/>
          </a:fontRef>
        </p:style>
        <p:txBody>
          <a:bodyPr rtlCol="0" anchor="ctr"/>
          <a:lstStyle/>
          <a:p>
            <a:pPr algn="r" rtl="1">
              <a:lnSpc>
                <a:spcPct val="115000"/>
              </a:lnSpc>
              <a:spcAft>
                <a:spcPts val="0"/>
              </a:spcAft>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مصالحة اتفاقية: تقررها الاتفاقيات الجماعية لإيجاد الحلول المناسبة أثناء سيران العمل</a:t>
            </a:r>
            <a:r>
              <a:rPr lang="fr-FR" sz="20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a:t>
            </a:r>
            <a:r>
              <a:rPr lang="fr-FR"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0" name="Organigramme : Données 9"/>
          <p:cNvSpPr/>
          <p:nvPr/>
        </p:nvSpPr>
        <p:spPr>
          <a:xfrm>
            <a:off x="1091821" y="4503761"/>
            <a:ext cx="3862315" cy="2326896"/>
          </a:xfrm>
          <a:prstGeom prst="flowChartInputOutpu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SA" sz="2400" b="1" dirty="0" smtClean="0">
                <a:solidFill>
                  <a:srgbClr val="222222"/>
                </a:solidFill>
                <a:effectLst/>
                <a:ea typeface="Times New Roman" panose="02020603050405020304" pitchFamily="18" charset="0"/>
                <a:cs typeface="Traditional Arabic" panose="02020603050405020304" pitchFamily="18" charset="-78"/>
              </a:rPr>
              <a:t>مصالحة قانونية: يلجأ إليها في</a:t>
            </a:r>
            <a:r>
              <a:rPr lang="fr-FR" sz="2000" dirty="0" smtClean="0">
                <a:solidFill>
                  <a:srgbClr val="222222"/>
                </a:solidFill>
                <a:effectLst/>
                <a:latin typeface="Traditional Arabic" panose="02020603050405020304" pitchFamily="18" charset="-78"/>
                <a:ea typeface="Times New Roman" panose="02020603050405020304" pitchFamily="18" charset="0"/>
              </a:rPr>
              <a:t> </a:t>
            </a:r>
            <a:r>
              <a:rPr lang="ar-SA" dirty="0" smtClean="0">
                <a:solidFill>
                  <a:srgbClr val="222222"/>
                </a:solidFill>
                <a:effectLst/>
                <a:latin typeface="Traditional Arabic" panose="02020603050405020304" pitchFamily="18" charset="-78"/>
                <a:ea typeface="Times New Roman" panose="02020603050405020304" pitchFamily="18" charset="0"/>
              </a:rPr>
              <a:t>حالة فشل المصالحة الاتفاقية</a:t>
            </a:r>
            <a:endParaRPr lang="fr-FR" dirty="0"/>
          </a:p>
        </p:txBody>
      </p:sp>
    </p:spTree>
    <p:extLst>
      <p:ext uri="{BB962C8B-B14F-4D97-AF65-F5344CB8AC3E}">
        <p14:creationId xmlns:p14="http://schemas.microsoft.com/office/powerpoint/2010/main" xmlns="" val="3968686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Terminateur 3"/>
          <p:cNvSpPr/>
          <p:nvPr/>
        </p:nvSpPr>
        <p:spPr>
          <a:xfrm>
            <a:off x="3794078" y="341194"/>
            <a:ext cx="6318913" cy="968991"/>
          </a:xfrm>
          <a:prstGeom prst="flowChartTerminator">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000" b="1" dirty="0" smtClean="0">
                <a:solidFill>
                  <a:schemeClr val="tx1"/>
                </a:solidFill>
              </a:rPr>
              <a:t>إجراءات المصالحة ونتائجها</a:t>
            </a:r>
            <a:endParaRPr lang="fr-FR" sz="2000" b="1" dirty="0">
              <a:solidFill>
                <a:schemeClr val="tx1"/>
              </a:solidFill>
            </a:endParaRPr>
          </a:p>
        </p:txBody>
      </p:sp>
      <p:sp>
        <p:nvSpPr>
          <p:cNvPr id="5" name="Flèche gauche 4"/>
          <p:cNvSpPr/>
          <p:nvPr/>
        </p:nvSpPr>
        <p:spPr>
          <a:xfrm>
            <a:off x="6346209" y="1555844"/>
            <a:ext cx="5581934" cy="1282890"/>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b="1" dirty="0" smtClean="0">
                <a:solidFill>
                  <a:srgbClr val="222222"/>
                </a:solidFill>
                <a:latin typeface="Traditional Arabic" panose="02020603050405020304" pitchFamily="18" charset="-78"/>
                <a:ea typeface="Times New Roman" panose="02020603050405020304" pitchFamily="18" charset="0"/>
              </a:rPr>
              <a:t>1-</a:t>
            </a:r>
            <a:r>
              <a:rPr lang="ar-SA" b="1" dirty="0" smtClean="0">
                <a:solidFill>
                  <a:srgbClr val="222222"/>
                </a:solidFill>
                <a:effectLst/>
                <a:latin typeface="Traditional Arabic" panose="02020603050405020304" pitchFamily="18" charset="-78"/>
                <a:ea typeface="Times New Roman" panose="02020603050405020304" pitchFamily="18" charset="0"/>
              </a:rPr>
              <a:t>المنازعات في المؤسسات الاقتصادية</a:t>
            </a:r>
            <a:endParaRPr lang="fr-FR" dirty="0"/>
          </a:p>
        </p:txBody>
      </p:sp>
      <p:sp>
        <p:nvSpPr>
          <p:cNvPr id="8" name="Rectangle 7"/>
          <p:cNvSpPr/>
          <p:nvPr/>
        </p:nvSpPr>
        <p:spPr>
          <a:xfrm>
            <a:off x="1180531" y="2952401"/>
            <a:ext cx="11011469" cy="3065455"/>
          </a:xfrm>
          <a:prstGeom prst="rect">
            <a:avLst/>
          </a:prstGeom>
        </p:spPr>
        <p:txBody>
          <a:bodyPr wrap="square">
            <a:spAutoFit/>
          </a:bodyPr>
          <a:lstStyle/>
          <a:p>
            <a:pPr algn="r" rtl="1">
              <a:lnSpc>
                <a:spcPct val="115000"/>
              </a:lnSpc>
              <a:spcAft>
                <a:spcPts val="0"/>
              </a:spcAft>
            </a:pPr>
            <a:r>
              <a:rPr lang="ar-DZ"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_</a:t>
            </a: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يتم عرض النزاع على مفتش العمل وهو الذي يتولى المصالحة بين طرفي النزاع</a:t>
            </a: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b="1"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_</a:t>
            </a: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يقوم باستدعائها إلى الجلسة الأولى خلال مدة لا تتجاوز 8أيام</a:t>
            </a: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b="1"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_</a:t>
            </a: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يقوم مفتش العمل بمباشرة التحقيق ويطلب جميع الوثائق والمعلومات من أطراف النزاع</a:t>
            </a: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b="1"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بعد انقضاء 5 اليوم من الجلسة الأولى للمصالحة بعد مفتش العمل محضرا يدون فيه المسائل المتفق عليها والمسائل التي استمر فيها النزاع ويوقعه طرفي النزاع (مادة 11من  القانون 23_8).</a:t>
            </a:r>
            <a:endParaRPr lang="fr-FR" b="1"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_</a:t>
            </a: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في حالة فشل المصالحة يعد مفتش العمل محضرا بعدم المصالحة ويرسله إلى طرفي النزاع وإلى الوالي المختص إقليميا وإلى الوزير المكلف بالعمل</a:t>
            </a: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xmlns="" val="35379893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gauche 3"/>
          <p:cNvSpPr/>
          <p:nvPr/>
        </p:nvSpPr>
        <p:spPr>
          <a:xfrm>
            <a:off x="6168788" y="0"/>
            <a:ext cx="5008728" cy="1378424"/>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r"/>
            <a:r>
              <a:rPr lang="ar-DZ" b="1" dirty="0" smtClean="0">
                <a:solidFill>
                  <a:srgbClr val="222222"/>
                </a:solidFill>
                <a:latin typeface="Traditional Arabic" panose="02020603050405020304" pitchFamily="18" charset="-78"/>
                <a:ea typeface="Times New Roman" panose="02020603050405020304" pitchFamily="18" charset="0"/>
              </a:rPr>
              <a:t>2-</a:t>
            </a:r>
            <a:r>
              <a:rPr lang="ar-SA" b="1" dirty="0" smtClean="0">
                <a:solidFill>
                  <a:srgbClr val="222222"/>
                </a:solidFill>
                <a:effectLst/>
                <a:latin typeface="Traditional Arabic" panose="02020603050405020304" pitchFamily="18" charset="-78"/>
                <a:ea typeface="Times New Roman" panose="02020603050405020304" pitchFamily="18" charset="0"/>
              </a:rPr>
              <a:t>المنازعات في المؤسسات العمومية</a:t>
            </a:r>
            <a:endParaRPr lang="fr-FR" dirty="0"/>
          </a:p>
        </p:txBody>
      </p:sp>
      <p:sp>
        <p:nvSpPr>
          <p:cNvPr id="7" name="Rectangle 6"/>
          <p:cNvSpPr/>
          <p:nvPr/>
        </p:nvSpPr>
        <p:spPr>
          <a:xfrm>
            <a:off x="887105" y="1862681"/>
            <a:ext cx="11086531" cy="3065455"/>
          </a:xfrm>
          <a:prstGeom prst="rect">
            <a:avLst/>
          </a:prstGeom>
        </p:spPr>
        <p:txBody>
          <a:bodyPr wrap="square">
            <a:spAutoFit/>
          </a:bodyPr>
          <a:lstStyle/>
          <a:p>
            <a:pPr algn="r" rtl="1">
              <a:lnSpc>
                <a:spcPct val="115000"/>
              </a:lnSpc>
              <a:spcAft>
                <a:spcPts val="0"/>
              </a:spcAft>
            </a:pPr>
            <a:r>
              <a:rPr lang="ar-DZ" sz="2800"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_</a:t>
            </a:r>
            <a:r>
              <a:rPr lang="ar-SA" sz="2800"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يقوم ممثلي العمال بتقديم طعن إلى السلطات العمومية المختصة على مستوى البلدية أو الولاية أو إلى الوزراء أو ممثليهم وذلك عندما يكتسي النزاع الجماعي طابعا جهويا أو وطنيا</a:t>
            </a:r>
            <a:r>
              <a:rPr lang="fr-FR" sz="2800"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sz="2000"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fr-FR" sz="2800"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_</a:t>
            </a:r>
            <a:r>
              <a:rPr lang="ar-SA" sz="2800"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تستدعي هذه السلطة العليا خلال مدة 8أيام من تاريخ إخطارها طرفي النزاع إلى اجتماع المصالحة وذلك بحضور مفتش العمل وممثل السلطة المكلفة بالوظيفة العمومية</a:t>
            </a:r>
            <a:r>
              <a:rPr lang="fr-FR" sz="2800"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a:t>
            </a:r>
            <a:endParaRPr lang="fr-FR" sz="2000"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fr-FR" sz="2800"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_</a:t>
            </a:r>
            <a:r>
              <a:rPr lang="ar-SA" sz="2800"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تقوم السلطة بإعداد محضر يتضمن الاتفاق المتواصل إليه موقعا من الطرفان وذلك خلال مدة 15أيام من تاريخ أول اجتماع</a:t>
            </a:r>
            <a:r>
              <a:rPr lang="fr-FR" sz="2800"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xmlns="" val="4162242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Terminateur 3"/>
          <p:cNvSpPr/>
          <p:nvPr/>
        </p:nvSpPr>
        <p:spPr>
          <a:xfrm>
            <a:off x="4831309" y="286602"/>
            <a:ext cx="3493826" cy="1050878"/>
          </a:xfrm>
          <a:prstGeom prst="flowChartTerminator">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000" b="1" dirty="0" smtClean="0">
                <a:solidFill>
                  <a:schemeClr val="tx1"/>
                </a:solidFill>
              </a:rPr>
              <a:t>الوساطة</a:t>
            </a:r>
            <a:endParaRPr lang="fr-FR" sz="2000" b="1" dirty="0">
              <a:solidFill>
                <a:schemeClr val="tx1"/>
              </a:solidFill>
            </a:endParaRPr>
          </a:p>
        </p:txBody>
      </p:sp>
      <p:sp>
        <p:nvSpPr>
          <p:cNvPr id="6" name="Rectangle 5"/>
          <p:cNvSpPr/>
          <p:nvPr/>
        </p:nvSpPr>
        <p:spPr>
          <a:xfrm>
            <a:off x="1132764" y="1619122"/>
            <a:ext cx="10658902" cy="800219"/>
          </a:xfrm>
          <a:prstGeom prst="rect">
            <a:avLst/>
          </a:prstGeom>
        </p:spPr>
        <p:txBody>
          <a:bodyPr wrap="square">
            <a:spAutoFit/>
          </a:bodyPr>
          <a:lstStyle/>
          <a:p>
            <a:pPr algn="r" rtl="1">
              <a:lnSpc>
                <a:spcPct val="115000"/>
              </a:lnSpc>
              <a:spcAft>
                <a:spcPts val="0"/>
              </a:spcAft>
            </a:pPr>
            <a:r>
              <a:rPr lang="ar-SA" sz="20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إجراء ذو طبيعة اتفاقية يلجأ إليه الأطراف المتنازعة بموجب نص في الاتفاقية الجماعية أو بموجب اتفاق لاحق  لفشل المصالحة وتستند هذه المهمة إلى شخص من غير طرفي النزاع يدعى "الوسيط" لا يملك سلطة قانونية أو تنظيمية على أطراف النزاع وبالتالي لا يمكنه إلزامهم بقبول ما يراه حلا للنزاع</a:t>
            </a:r>
            <a:endParaRPr lang="fr-FR" sz="1600" b="1"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7" name="Pentagone 6"/>
          <p:cNvSpPr/>
          <p:nvPr/>
        </p:nvSpPr>
        <p:spPr>
          <a:xfrm>
            <a:off x="8871045" y="2674961"/>
            <a:ext cx="2920621" cy="982639"/>
          </a:xfrm>
          <a:prstGeom prst="homePlat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dirty="0" smtClean="0"/>
              <a:t>صلاحيات الوساطة</a:t>
            </a:r>
            <a:endParaRPr lang="fr-FR" dirty="0"/>
          </a:p>
        </p:txBody>
      </p:sp>
      <p:sp>
        <p:nvSpPr>
          <p:cNvPr id="9" name="Rectangle 8"/>
          <p:cNvSpPr/>
          <p:nvPr/>
        </p:nvSpPr>
        <p:spPr>
          <a:xfrm>
            <a:off x="2556680" y="3913220"/>
            <a:ext cx="9416955" cy="1791260"/>
          </a:xfrm>
          <a:prstGeom prst="rect">
            <a:avLst/>
          </a:prstGeom>
        </p:spPr>
        <p:txBody>
          <a:bodyPr wrap="square">
            <a:spAutoFit/>
          </a:bodyPr>
          <a:lstStyle/>
          <a:p>
            <a:pPr marL="342900" indent="-342900" algn="r" rtl="1">
              <a:lnSpc>
                <a:spcPct val="115000"/>
              </a:lnSpc>
              <a:spcAft>
                <a:spcPts val="0"/>
              </a:spcAft>
              <a:buFont typeface="Wingdings" panose="05000000000000000000" pitchFamily="2" charset="2"/>
              <a:buChar char="v"/>
            </a:pP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البحث عن حل للنزاع</a:t>
            </a: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اقتراح الحلول للنزاع المطروح</a:t>
            </a:r>
            <a:endParaRPr lang="fr-FR"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تلقيه كل المعلومات الضرورية وقيامه بالتحقيقات والتحريات وسماعه للأطراف المتنازعة</a:t>
            </a:r>
            <a:r>
              <a:rPr lang="fr-FR" sz="2400" b="1" dirty="0" smtClean="0">
                <a:solidFill>
                  <a:srgbClr val="222222"/>
                </a:solidFill>
                <a:effectLst/>
                <a:latin typeface="Traditional Arabic" panose="02020603050405020304" pitchFamily="18" charset="-78"/>
                <a:ea typeface="Times New Roman" panose="02020603050405020304" pitchFamily="18" charset="0"/>
                <a:cs typeface="Arial" panose="020B0604020202020204" pitchFamily="34" charset="0"/>
              </a:rPr>
              <a:t> </a:t>
            </a:r>
            <a:endParaRPr lang="fr-FR"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rtl="1">
              <a:lnSpc>
                <a:spcPct val="115000"/>
              </a:lnSpc>
              <a:spcAft>
                <a:spcPts val="0"/>
              </a:spcAft>
              <a:buFont typeface="Wingdings" panose="05000000000000000000" pitchFamily="2" charset="2"/>
              <a:buChar char="v"/>
            </a:pPr>
            <a:r>
              <a:rPr lang="ar-SA" sz="2400" b="1" dirty="0" smtClean="0">
                <a:solidFill>
                  <a:srgbClr val="222222"/>
                </a:solidFill>
                <a:effectLst/>
                <a:latin typeface="Calibri" panose="020F0502020204030204" pitchFamily="34" charset="0"/>
                <a:ea typeface="Times New Roman" panose="02020603050405020304" pitchFamily="18" charset="0"/>
                <a:cs typeface="Traditional Arabic" panose="02020603050405020304" pitchFamily="18" charset="-78"/>
              </a:rPr>
              <a:t>التقييد بالسر المهني.</a:t>
            </a:r>
            <a:endParaRPr lang="fr-FR"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xmlns="" val="826547450"/>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TM10001105[[fn=Cadrage]]</Template>
  <TotalTime>125</TotalTime>
  <Words>1322</Words>
  <Application>Microsoft Office PowerPoint</Application>
  <PresentationFormat>Personnalisé</PresentationFormat>
  <Paragraphs>99</Paragraphs>
  <Slides>18</Slides>
  <Notes>1</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Crop</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VEGA TECH</dc:creator>
  <cp:lastModifiedBy>client</cp:lastModifiedBy>
  <cp:revision>15</cp:revision>
  <dcterms:created xsi:type="dcterms:W3CDTF">2024-10-27T07:05:42Z</dcterms:created>
  <dcterms:modified xsi:type="dcterms:W3CDTF">2024-11-26T18:33:27Z</dcterms:modified>
</cp:coreProperties>
</file>