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69775"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99"/>
    <a:srgbClr val="FF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762" y="-90"/>
      </p:cViewPr>
      <p:guideLst>
        <p:guide orient="horz" pos="2160"/>
        <p:guide pos="3833"/>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912733" y="2130426"/>
            <a:ext cx="10344309"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825466" y="3886200"/>
            <a:ext cx="8518843"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F66DCEAD-98BB-482B-A0C8-AA990D59C652}" type="datetimeFigureOut">
              <a:rPr lang="fr-FR" smtClean="0"/>
              <a:t>23/11/2024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715EB39-E22B-442C-B896-BA0F6169246E}" type="slidenum">
              <a:rPr lang="fr-FR" smtClean="0"/>
              <a:t>‹N°›</a:t>
            </a:fld>
            <a:endParaRPr lang="fr-FR"/>
          </a:p>
        </p:txBody>
      </p:sp>
    </p:spTree>
    <p:extLst>
      <p:ext uri="{BB962C8B-B14F-4D97-AF65-F5344CB8AC3E}">
        <p14:creationId xmlns:p14="http://schemas.microsoft.com/office/powerpoint/2010/main" val="36472115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66DCEAD-98BB-482B-A0C8-AA990D59C652}" type="datetimeFigureOut">
              <a:rPr lang="fr-FR" smtClean="0"/>
              <a:t>23/11/2024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715EB39-E22B-442C-B896-BA0F6169246E}" type="slidenum">
              <a:rPr lang="fr-FR" smtClean="0"/>
              <a:t>‹N°›</a:t>
            </a:fld>
            <a:endParaRPr lang="fr-FR"/>
          </a:p>
        </p:txBody>
      </p:sp>
    </p:spTree>
    <p:extLst>
      <p:ext uri="{BB962C8B-B14F-4D97-AF65-F5344CB8AC3E}">
        <p14:creationId xmlns:p14="http://schemas.microsoft.com/office/powerpoint/2010/main" val="21643050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823087" y="274639"/>
            <a:ext cx="2738199"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608489" y="274639"/>
            <a:ext cx="8011769"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66DCEAD-98BB-482B-A0C8-AA990D59C652}" type="datetimeFigureOut">
              <a:rPr lang="fr-FR" smtClean="0"/>
              <a:t>23/11/2024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715EB39-E22B-442C-B896-BA0F6169246E}" type="slidenum">
              <a:rPr lang="fr-FR" smtClean="0"/>
              <a:t>‹N°›</a:t>
            </a:fld>
            <a:endParaRPr lang="fr-FR"/>
          </a:p>
        </p:txBody>
      </p:sp>
    </p:spTree>
    <p:extLst>
      <p:ext uri="{BB962C8B-B14F-4D97-AF65-F5344CB8AC3E}">
        <p14:creationId xmlns:p14="http://schemas.microsoft.com/office/powerpoint/2010/main" val="1937577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66DCEAD-98BB-482B-A0C8-AA990D59C652}" type="datetimeFigureOut">
              <a:rPr lang="fr-FR" smtClean="0"/>
              <a:t>23/11/2024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715EB39-E22B-442C-B896-BA0F6169246E}" type="slidenum">
              <a:rPr lang="fr-FR" smtClean="0"/>
              <a:t>‹N°›</a:t>
            </a:fld>
            <a:endParaRPr lang="fr-FR"/>
          </a:p>
        </p:txBody>
      </p:sp>
    </p:spTree>
    <p:extLst>
      <p:ext uri="{BB962C8B-B14F-4D97-AF65-F5344CB8AC3E}">
        <p14:creationId xmlns:p14="http://schemas.microsoft.com/office/powerpoint/2010/main" val="32968773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961328" y="4406901"/>
            <a:ext cx="10344309"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961328" y="2906713"/>
            <a:ext cx="10344309"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F66DCEAD-98BB-482B-A0C8-AA990D59C652}" type="datetimeFigureOut">
              <a:rPr lang="fr-FR" smtClean="0"/>
              <a:t>23/11/2024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715EB39-E22B-442C-B896-BA0F6169246E}" type="slidenum">
              <a:rPr lang="fr-FR" smtClean="0"/>
              <a:t>‹N°›</a:t>
            </a:fld>
            <a:endParaRPr lang="fr-FR"/>
          </a:p>
        </p:txBody>
      </p:sp>
    </p:spTree>
    <p:extLst>
      <p:ext uri="{BB962C8B-B14F-4D97-AF65-F5344CB8AC3E}">
        <p14:creationId xmlns:p14="http://schemas.microsoft.com/office/powerpoint/2010/main" val="9955853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608489" y="1600201"/>
            <a:ext cx="537498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86302" y="1600201"/>
            <a:ext cx="537498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F66DCEAD-98BB-482B-A0C8-AA990D59C652}" type="datetimeFigureOut">
              <a:rPr lang="fr-FR" smtClean="0"/>
              <a:t>23/11/2024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715EB39-E22B-442C-B896-BA0F6169246E}" type="slidenum">
              <a:rPr lang="fr-FR" smtClean="0"/>
              <a:t>‹N°›</a:t>
            </a:fld>
            <a:endParaRPr lang="fr-FR"/>
          </a:p>
        </p:txBody>
      </p:sp>
    </p:spTree>
    <p:extLst>
      <p:ext uri="{BB962C8B-B14F-4D97-AF65-F5344CB8AC3E}">
        <p14:creationId xmlns:p14="http://schemas.microsoft.com/office/powerpoint/2010/main" val="32633441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608489" y="1535113"/>
            <a:ext cx="537709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608489" y="2174875"/>
            <a:ext cx="537709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82077" y="1535113"/>
            <a:ext cx="537921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82077" y="2174875"/>
            <a:ext cx="537921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F66DCEAD-98BB-482B-A0C8-AA990D59C652}" type="datetimeFigureOut">
              <a:rPr lang="fr-FR" smtClean="0"/>
              <a:t>23/11/2024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715EB39-E22B-442C-B896-BA0F6169246E}" type="slidenum">
              <a:rPr lang="fr-FR" smtClean="0"/>
              <a:t>‹N°›</a:t>
            </a:fld>
            <a:endParaRPr lang="fr-FR"/>
          </a:p>
        </p:txBody>
      </p:sp>
    </p:spTree>
    <p:extLst>
      <p:ext uri="{BB962C8B-B14F-4D97-AF65-F5344CB8AC3E}">
        <p14:creationId xmlns:p14="http://schemas.microsoft.com/office/powerpoint/2010/main" val="39104672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F66DCEAD-98BB-482B-A0C8-AA990D59C652}" type="datetimeFigureOut">
              <a:rPr lang="fr-FR" smtClean="0"/>
              <a:t>23/11/2024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715EB39-E22B-442C-B896-BA0F6169246E}" type="slidenum">
              <a:rPr lang="fr-FR" smtClean="0"/>
              <a:t>‹N°›</a:t>
            </a:fld>
            <a:endParaRPr lang="fr-FR"/>
          </a:p>
        </p:txBody>
      </p:sp>
    </p:spTree>
    <p:extLst>
      <p:ext uri="{BB962C8B-B14F-4D97-AF65-F5344CB8AC3E}">
        <p14:creationId xmlns:p14="http://schemas.microsoft.com/office/powerpoint/2010/main" val="4420208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F66DCEAD-98BB-482B-A0C8-AA990D59C652}" type="datetimeFigureOut">
              <a:rPr lang="fr-FR" smtClean="0"/>
              <a:t>23/11/2024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715EB39-E22B-442C-B896-BA0F6169246E}" type="slidenum">
              <a:rPr lang="fr-FR" smtClean="0"/>
              <a:t>‹N°›</a:t>
            </a:fld>
            <a:endParaRPr lang="fr-FR"/>
          </a:p>
        </p:txBody>
      </p:sp>
    </p:spTree>
    <p:extLst>
      <p:ext uri="{BB962C8B-B14F-4D97-AF65-F5344CB8AC3E}">
        <p14:creationId xmlns:p14="http://schemas.microsoft.com/office/powerpoint/2010/main" val="36872833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08489" y="273050"/>
            <a:ext cx="4003772"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4758044" y="273051"/>
            <a:ext cx="6803242"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608489" y="1435101"/>
            <a:ext cx="4003772"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F66DCEAD-98BB-482B-A0C8-AA990D59C652}" type="datetimeFigureOut">
              <a:rPr lang="fr-FR" smtClean="0"/>
              <a:t>23/11/2024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715EB39-E22B-442C-B896-BA0F6169246E}" type="slidenum">
              <a:rPr lang="fr-FR" smtClean="0"/>
              <a:t>‹N°›</a:t>
            </a:fld>
            <a:endParaRPr lang="fr-FR"/>
          </a:p>
        </p:txBody>
      </p:sp>
    </p:spTree>
    <p:extLst>
      <p:ext uri="{BB962C8B-B14F-4D97-AF65-F5344CB8AC3E}">
        <p14:creationId xmlns:p14="http://schemas.microsoft.com/office/powerpoint/2010/main" val="11970161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385361" y="4800600"/>
            <a:ext cx="7301865"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2385361" y="612775"/>
            <a:ext cx="7301865"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2385361" y="5367338"/>
            <a:ext cx="7301865"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F66DCEAD-98BB-482B-A0C8-AA990D59C652}" type="datetimeFigureOut">
              <a:rPr lang="fr-FR" smtClean="0"/>
              <a:t>23/11/2024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715EB39-E22B-442C-B896-BA0F6169246E}" type="slidenum">
              <a:rPr lang="fr-FR" smtClean="0"/>
              <a:t>‹N°›</a:t>
            </a:fld>
            <a:endParaRPr lang="fr-FR"/>
          </a:p>
        </p:txBody>
      </p:sp>
    </p:spTree>
    <p:extLst>
      <p:ext uri="{BB962C8B-B14F-4D97-AF65-F5344CB8AC3E}">
        <p14:creationId xmlns:p14="http://schemas.microsoft.com/office/powerpoint/2010/main" val="1080887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608489" y="274638"/>
            <a:ext cx="10952798"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608489" y="1600201"/>
            <a:ext cx="10952798"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608489" y="6356351"/>
            <a:ext cx="2839614"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6DCEAD-98BB-482B-A0C8-AA990D59C652}" type="datetimeFigureOut">
              <a:rPr lang="fr-FR" smtClean="0"/>
              <a:t>23/11/2024</a:t>
            </a:fld>
            <a:endParaRPr lang="fr-FR"/>
          </a:p>
        </p:txBody>
      </p:sp>
      <p:sp>
        <p:nvSpPr>
          <p:cNvPr id="5" name="Espace réservé du pied de page 4"/>
          <p:cNvSpPr>
            <a:spLocks noGrp="1"/>
          </p:cNvSpPr>
          <p:nvPr>
            <p:ph type="ftr" sz="quarter" idx="3"/>
          </p:nvPr>
        </p:nvSpPr>
        <p:spPr>
          <a:xfrm>
            <a:off x="4158007" y="6356351"/>
            <a:ext cx="3853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721672" y="6356351"/>
            <a:ext cx="2839614"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15EB39-E22B-442C-B896-BA0F6169246E}" type="slidenum">
              <a:rPr lang="fr-FR" smtClean="0"/>
              <a:t>‹N°›</a:t>
            </a:fld>
            <a:endParaRPr lang="fr-FR"/>
          </a:p>
        </p:txBody>
      </p:sp>
    </p:spTree>
    <p:extLst>
      <p:ext uri="{BB962C8B-B14F-4D97-AF65-F5344CB8AC3E}">
        <p14:creationId xmlns:p14="http://schemas.microsoft.com/office/powerpoint/2010/main" val="1826968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7.xml"/><Relationship Id="rId4" Type="http://schemas.openxmlformats.org/officeDocument/2006/relationships/image" Target="../media/image1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7000"/>
            <a:lum/>
          </a:blip>
          <a:srcRect/>
          <a:stretch>
            <a:fillRect l="-15000" r="-15000"/>
          </a:stretch>
        </a:blipFill>
        <a:effectLst/>
      </p:bgPr>
    </p:bg>
    <p:spTree>
      <p:nvGrpSpPr>
        <p:cNvPr id="1" name=""/>
        <p:cNvGrpSpPr/>
        <p:nvPr/>
      </p:nvGrpSpPr>
      <p:grpSpPr>
        <a:xfrm>
          <a:off x="0" y="0"/>
          <a:ext cx="0" cy="0"/>
          <a:chOff x="0" y="0"/>
          <a:chExt cx="0" cy="0"/>
        </a:xfrm>
      </p:grpSpPr>
      <p:sp>
        <p:nvSpPr>
          <p:cNvPr id="4" name="ZoneTexte 3"/>
          <p:cNvSpPr txBox="1"/>
          <p:nvPr/>
        </p:nvSpPr>
        <p:spPr>
          <a:xfrm>
            <a:off x="4455681" y="764704"/>
            <a:ext cx="4120933" cy="369332"/>
          </a:xfrm>
          <a:prstGeom prst="rect">
            <a:avLst/>
          </a:prstGeom>
          <a:noFill/>
        </p:spPr>
        <p:txBody>
          <a:bodyPr wrap="square" rtlCol="0">
            <a:spAutoFit/>
          </a:bodyPr>
          <a:lstStyle/>
          <a:p>
            <a:endParaRPr lang="fr-FR"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06619" y="260648"/>
            <a:ext cx="4956175" cy="2024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ZoneTexte 6"/>
          <p:cNvSpPr txBox="1"/>
          <p:nvPr/>
        </p:nvSpPr>
        <p:spPr>
          <a:xfrm>
            <a:off x="8821191" y="2788767"/>
            <a:ext cx="2520280" cy="369332"/>
          </a:xfrm>
          <a:prstGeom prst="rect">
            <a:avLst/>
          </a:prstGeom>
          <a:noFill/>
        </p:spPr>
        <p:txBody>
          <a:bodyPr wrap="square" rtlCol="0">
            <a:spAutoFit/>
          </a:bodyPr>
          <a:lstStyle/>
          <a:p>
            <a:endParaRPr lang="fr-FR" dirty="0"/>
          </a:p>
        </p:txBody>
      </p:sp>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92716" y="2228895"/>
            <a:ext cx="3724275" cy="744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ZoneTexte 7"/>
          <p:cNvSpPr txBox="1"/>
          <p:nvPr/>
        </p:nvSpPr>
        <p:spPr>
          <a:xfrm>
            <a:off x="972319" y="2419435"/>
            <a:ext cx="1624891" cy="738664"/>
          </a:xfrm>
          <a:prstGeom prst="rect">
            <a:avLst/>
          </a:prstGeom>
          <a:noFill/>
        </p:spPr>
        <p:txBody>
          <a:bodyPr wrap="square" rtlCol="0">
            <a:spAutoFit/>
          </a:bodyPr>
          <a:lstStyle/>
          <a:p>
            <a:endParaRPr lang="fr-FR" dirty="0"/>
          </a:p>
        </p:txBody>
      </p:sp>
      <p:pic>
        <p:nvPicPr>
          <p:cNvPr id="1028"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3465" y="2228896"/>
            <a:ext cx="3249613" cy="744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ZoneTexte 8"/>
          <p:cNvSpPr txBox="1"/>
          <p:nvPr/>
        </p:nvSpPr>
        <p:spPr>
          <a:xfrm>
            <a:off x="252239" y="4725144"/>
            <a:ext cx="4968552" cy="369332"/>
          </a:xfrm>
          <a:prstGeom prst="rect">
            <a:avLst/>
          </a:prstGeom>
          <a:noFill/>
        </p:spPr>
        <p:txBody>
          <a:bodyPr wrap="square" rtlCol="0">
            <a:spAutoFit/>
          </a:bodyPr>
          <a:lstStyle/>
          <a:p>
            <a:endParaRPr lang="fr-FR" dirty="0"/>
          </a:p>
        </p:txBody>
      </p:sp>
      <p:pic>
        <p:nvPicPr>
          <p:cNvPr id="1029"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0271" y="5094476"/>
            <a:ext cx="3298825" cy="1262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ZoneTexte 11"/>
          <p:cNvSpPr txBox="1"/>
          <p:nvPr/>
        </p:nvSpPr>
        <p:spPr>
          <a:xfrm>
            <a:off x="3607138" y="2970818"/>
            <a:ext cx="5155138" cy="1754326"/>
          </a:xfrm>
          <a:prstGeom prst="rect">
            <a:avLst/>
          </a:prstGeom>
          <a:noFill/>
        </p:spPr>
        <p:txBody>
          <a:bodyPr wrap="square" rtlCol="0">
            <a:spAutoFit/>
          </a:bodyPr>
          <a:lstStyle/>
          <a:p>
            <a:pPr algn="ctr" rtl="1"/>
            <a:r>
              <a:rPr lang="ar-DZ" sz="3600" b="1" dirty="0" smtClean="0">
                <a:solidFill>
                  <a:srgbClr val="FF3399"/>
                </a:solidFill>
                <a:effectLst>
                  <a:outerShdw blurRad="38100" dist="38100" dir="2700000" algn="tl">
                    <a:srgbClr val="000000">
                      <a:alpha val="43137"/>
                    </a:srgbClr>
                  </a:outerShdw>
                </a:effectLst>
                <a:latin typeface="Traditional Arabic" pitchFamily="18" charset="-78"/>
                <a:cs typeface="Traditional Arabic" pitchFamily="18" charset="-78"/>
              </a:rPr>
              <a:t>التنظيم القانوني لممارسة حق الاضراب وفقا لأحكام قانون العمل الجزائري (اعداد: الأستاذة دليلة </a:t>
            </a:r>
            <a:r>
              <a:rPr lang="ar-DZ" sz="3600" b="1" dirty="0" err="1" smtClean="0">
                <a:solidFill>
                  <a:srgbClr val="FF3399"/>
                </a:solidFill>
                <a:effectLst>
                  <a:outerShdw blurRad="38100" dist="38100" dir="2700000" algn="tl">
                    <a:srgbClr val="000000">
                      <a:alpha val="43137"/>
                    </a:srgbClr>
                  </a:outerShdw>
                </a:effectLst>
                <a:latin typeface="Traditional Arabic" pitchFamily="18" charset="-78"/>
                <a:cs typeface="Traditional Arabic" pitchFamily="18" charset="-78"/>
              </a:rPr>
              <a:t>بوسعيدة</a:t>
            </a:r>
            <a:r>
              <a:rPr lang="ar-DZ" sz="3600" b="1" dirty="0" smtClean="0">
                <a:solidFill>
                  <a:srgbClr val="FF3399"/>
                </a:solidFill>
                <a:effectLst>
                  <a:outerShdw blurRad="38100" dist="38100" dir="2700000" algn="tl">
                    <a:srgbClr val="000000">
                      <a:alpha val="43137"/>
                    </a:srgbClr>
                  </a:outerShdw>
                </a:effectLst>
                <a:latin typeface="Traditional Arabic" pitchFamily="18" charset="-78"/>
                <a:cs typeface="Traditional Arabic" pitchFamily="18" charset="-78"/>
              </a:rPr>
              <a:t>)</a:t>
            </a:r>
            <a:endParaRPr lang="fr-FR" sz="3600" b="1" dirty="0">
              <a:solidFill>
                <a:srgbClr val="FF3399"/>
              </a:solidFill>
              <a:effectLst>
                <a:outerShdw blurRad="38100" dist="38100" dir="2700000" algn="tl">
                  <a:srgbClr val="000000">
                    <a:alpha val="43137"/>
                  </a:srgbClr>
                </a:outerShdw>
              </a:effectLst>
              <a:latin typeface="Traditional Arabic" pitchFamily="18" charset="-78"/>
              <a:cs typeface="Traditional Arabic" pitchFamily="18" charset="-78"/>
            </a:endParaRPr>
          </a:p>
        </p:txBody>
      </p:sp>
      <p:sp>
        <p:nvSpPr>
          <p:cNvPr id="3" name="ZoneTexte 2"/>
          <p:cNvSpPr txBox="1"/>
          <p:nvPr/>
        </p:nvSpPr>
        <p:spPr>
          <a:xfrm>
            <a:off x="9209365" y="5229199"/>
            <a:ext cx="2520280" cy="1384995"/>
          </a:xfrm>
          <a:prstGeom prst="rect">
            <a:avLst/>
          </a:prstGeom>
          <a:noFill/>
        </p:spPr>
        <p:txBody>
          <a:bodyPr wrap="square" rtlCol="0">
            <a:spAutoFit/>
          </a:bodyPr>
          <a:lstStyle/>
          <a:p>
            <a:pPr algn="r" rtl="1"/>
            <a:r>
              <a:rPr lang="ar-DZ" sz="2800" b="1" dirty="0" smtClean="0">
                <a:latin typeface="Traditional Arabic" pitchFamily="18" charset="-78"/>
                <a:cs typeface="Traditional Arabic" pitchFamily="18" charset="-78"/>
              </a:rPr>
              <a:t>من اعداد الطلبة:</a:t>
            </a:r>
          </a:p>
          <a:p>
            <a:pPr algn="r" rtl="1"/>
            <a:r>
              <a:rPr lang="ar-DZ" sz="2800" dirty="0" smtClean="0">
                <a:latin typeface="Traditional Arabic" pitchFamily="18" charset="-78"/>
                <a:cs typeface="Traditional Arabic" pitchFamily="18" charset="-78"/>
              </a:rPr>
              <a:t>الخنساء </a:t>
            </a:r>
            <a:r>
              <a:rPr lang="ar-DZ" sz="2800" dirty="0" err="1" smtClean="0">
                <a:latin typeface="Traditional Arabic" pitchFamily="18" charset="-78"/>
                <a:cs typeface="Traditional Arabic" pitchFamily="18" charset="-78"/>
              </a:rPr>
              <a:t>شنية</a:t>
            </a:r>
            <a:endParaRPr lang="ar-DZ" sz="2800" dirty="0" smtClean="0">
              <a:latin typeface="Traditional Arabic" pitchFamily="18" charset="-78"/>
              <a:cs typeface="Traditional Arabic" pitchFamily="18" charset="-78"/>
            </a:endParaRPr>
          </a:p>
          <a:p>
            <a:pPr algn="r" rtl="1"/>
            <a:r>
              <a:rPr lang="ar-DZ" sz="2800" dirty="0" smtClean="0">
                <a:latin typeface="Traditional Arabic" pitchFamily="18" charset="-78"/>
                <a:cs typeface="Traditional Arabic" pitchFamily="18" charset="-78"/>
              </a:rPr>
              <a:t>وفاء </a:t>
            </a:r>
            <a:r>
              <a:rPr lang="ar-DZ" sz="2800" dirty="0" err="1" smtClean="0">
                <a:latin typeface="Traditional Arabic" pitchFamily="18" charset="-78"/>
                <a:cs typeface="Traditional Arabic" pitchFamily="18" charset="-78"/>
              </a:rPr>
              <a:t>بوخرس</a:t>
            </a:r>
            <a:endParaRPr lang="fr-FR" sz="2800" dirty="0">
              <a:latin typeface="Traditional Arabic" pitchFamily="18" charset="-78"/>
              <a:cs typeface="Traditional Arabic" pitchFamily="18" charset="-78"/>
            </a:endParaRPr>
          </a:p>
        </p:txBody>
      </p:sp>
      <p:sp>
        <p:nvSpPr>
          <p:cNvPr id="5" name="ZoneTexte 4"/>
          <p:cNvSpPr txBox="1"/>
          <p:nvPr/>
        </p:nvSpPr>
        <p:spPr>
          <a:xfrm>
            <a:off x="5212598" y="5879485"/>
            <a:ext cx="1944216" cy="954107"/>
          </a:xfrm>
          <a:prstGeom prst="rect">
            <a:avLst/>
          </a:prstGeom>
          <a:noFill/>
        </p:spPr>
        <p:txBody>
          <a:bodyPr wrap="square" rtlCol="0">
            <a:spAutoFit/>
          </a:bodyPr>
          <a:lstStyle/>
          <a:p>
            <a:pPr lvl="0" algn="ctr" rtl="1">
              <a:defRPr sz="1800" b="0" i="0" u="none" strike="noStrike" kern="0" cap="none" spc="0" baseline="0">
                <a:solidFill>
                  <a:srgbClr val="000000"/>
                </a:solidFill>
                <a:uFillTx/>
              </a:defRPr>
            </a:pPr>
            <a:r>
              <a:rPr lang="ar-DZ" b="1" dirty="0" smtClean="0">
                <a:solidFill>
                  <a:srgbClr val="000000"/>
                </a:solidFill>
                <a:latin typeface="Traditional Arabic" pitchFamily="18"/>
                <a:ea typeface=""/>
                <a:cs typeface="Traditional Arabic" pitchFamily="18"/>
              </a:rPr>
              <a:t>ا</a:t>
            </a:r>
            <a:r>
              <a:rPr lang="ar-SA" sz="2800" b="1" dirty="0" smtClean="0">
                <a:solidFill>
                  <a:srgbClr val="000000"/>
                </a:solidFill>
                <a:latin typeface="Traditional Arabic" pitchFamily="18"/>
                <a:ea typeface=""/>
                <a:cs typeface="Traditional Arabic" pitchFamily="18"/>
              </a:rPr>
              <a:t>لسنة </a:t>
            </a:r>
            <a:r>
              <a:rPr lang="ar-SA" sz="2800" b="1" dirty="0">
                <a:solidFill>
                  <a:srgbClr val="000000"/>
                </a:solidFill>
                <a:latin typeface="Traditional Arabic" pitchFamily="18"/>
                <a:ea typeface=""/>
                <a:cs typeface="Traditional Arabic" pitchFamily="18"/>
              </a:rPr>
              <a:t>الجامعية </a:t>
            </a:r>
            <a:r>
              <a:rPr lang="ar-SA" sz="2800" b="1" dirty="0" smtClean="0">
                <a:solidFill>
                  <a:srgbClr val="000000"/>
                </a:solidFill>
                <a:latin typeface="Traditional Arabic" pitchFamily="18"/>
                <a:ea typeface=""/>
                <a:cs typeface="Traditional Arabic" pitchFamily="18"/>
              </a:rPr>
              <a:t>2023/2024</a:t>
            </a:r>
            <a:endParaRPr lang="fr-FR" sz="2800" b="1" dirty="0">
              <a:solidFill>
                <a:srgbClr val="000000"/>
              </a:solidFill>
              <a:latin typeface="Traditional Arabic" pitchFamily="18"/>
              <a:ea typeface=""/>
              <a:cs typeface="Traditional Arabic" pitchFamily="18"/>
            </a:endParaRPr>
          </a:p>
        </p:txBody>
      </p:sp>
    </p:spTree>
    <p:extLst>
      <p:ext uri="{BB962C8B-B14F-4D97-AF65-F5344CB8AC3E}">
        <p14:creationId xmlns:p14="http://schemas.microsoft.com/office/powerpoint/2010/main" val="11229795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60000"/>
                <a:lumOff val="40000"/>
              </a:schemeClr>
            </a:gs>
            <a:gs pos="99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ZoneTexte 2"/>
          <p:cNvSpPr txBox="1"/>
          <p:nvPr/>
        </p:nvSpPr>
        <p:spPr>
          <a:xfrm>
            <a:off x="468263" y="260648"/>
            <a:ext cx="11417408" cy="5509200"/>
          </a:xfrm>
          <a:prstGeom prst="rect">
            <a:avLst/>
          </a:prstGeom>
          <a:noFill/>
          <a:ln w="38100">
            <a:solidFill>
              <a:schemeClr val="accent2">
                <a:lumMod val="75000"/>
              </a:schemeClr>
            </a:solidFill>
          </a:ln>
        </p:spPr>
        <p:txBody>
          <a:bodyPr wrap="square" rtlCol="0">
            <a:spAutoFit/>
          </a:bodyPr>
          <a:lstStyle/>
          <a:p>
            <a:pPr marL="342900" indent="-342900" algn="just" rtl="1">
              <a:buFont typeface="+mj-lt"/>
              <a:buAutoNum type="arabicParenR" startAt="2"/>
            </a:pPr>
            <a:r>
              <a:rPr lang="ar-DZ" sz="2800" b="1" u="sng" dirty="0" smtClean="0">
                <a:solidFill>
                  <a:schemeClr val="accent6">
                    <a:lumMod val="75000"/>
                  </a:schemeClr>
                </a:solidFill>
                <a:effectLst>
                  <a:outerShdw blurRad="38100" dist="38100" dir="2700000" algn="tl">
                    <a:srgbClr val="000000">
                      <a:alpha val="43137"/>
                    </a:srgbClr>
                  </a:outerShdw>
                </a:effectLst>
                <a:latin typeface="Traditional Arabic" pitchFamily="18" charset="-78"/>
                <a:cs typeface="Traditional Arabic" pitchFamily="18" charset="-78"/>
              </a:rPr>
              <a:t>ا</a:t>
            </a:r>
            <a:r>
              <a:rPr lang="ar-DZ" sz="3200" b="1" u="sng" dirty="0" smtClean="0">
                <a:solidFill>
                  <a:schemeClr val="accent6">
                    <a:lumMod val="75000"/>
                  </a:schemeClr>
                </a:solidFill>
                <a:effectLst>
                  <a:outerShdw blurRad="38100" dist="38100" dir="2700000" algn="tl">
                    <a:srgbClr val="000000">
                      <a:alpha val="43137"/>
                    </a:srgbClr>
                  </a:outerShdw>
                </a:effectLst>
                <a:latin typeface="Traditional Arabic" pitchFamily="18" charset="-78"/>
                <a:cs typeface="Traditional Arabic" pitchFamily="18" charset="-78"/>
              </a:rPr>
              <a:t>لالتزام بضمان الحد الأدنى للخدمة:</a:t>
            </a:r>
          </a:p>
          <a:p>
            <a:pPr algn="just" rtl="1"/>
            <a:r>
              <a:rPr lang="ar-DZ" sz="3200" dirty="0" smtClean="0">
                <a:latin typeface="Traditional Arabic" pitchFamily="18" charset="-78"/>
                <a:cs typeface="Traditional Arabic" pitchFamily="18" charset="-78"/>
              </a:rPr>
              <a:t>   يتمثل الحد الأدنى للخدمة في ان العون المضرب يمكن ان يؤمر بأداء كل عمله او جزء منه مع كونه مضربا .</a:t>
            </a:r>
          </a:p>
          <a:p>
            <a:pPr algn="just" rtl="1"/>
            <a:r>
              <a:rPr lang="ar-DZ" sz="3200" dirty="0" smtClean="0">
                <a:latin typeface="Traditional Arabic" pitchFamily="18" charset="-78"/>
                <a:cs typeface="Traditional Arabic" pitchFamily="18" charset="-78"/>
              </a:rPr>
              <a:t>أي ان الحد الأدنى للخدمة  ليس هو الخدمة الكاملة ، وانما تنفيذ جزئي للالتزامات ،حتى يسمح بتطبيق قواعد الاقتطاع من الأجر بسبب الاضراب؛ اما بالنسبة للتشريع الجزائري ، فقد نص على فرض الحد الأدنى من الخدمة في حالة الاضراب الذي يحدث في ميادين النشاط  التي يشكل انقطاعها التام مساسا باستمرارية المرافق العمومية الأساسية او بالأنشطة الاقتصادية الحيوية، وذلك حسب المادة37من القانون رقم 02/90.</a:t>
            </a:r>
          </a:p>
          <a:p>
            <a:pPr marL="514350" indent="-514350" algn="just" rtl="1">
              <a:buFont typeface="+mj-lt"/>
              <a:buAutoNum type="arabicParenR" startAt="3"/>
            </a:pPr>
            <a:r>
              <a:rPr lang="ar-DZ" sz="3200" b="1" u="sng" dirty="0" smtClean="0">
                <a:solidFill>
                  <a:schemeClr val="accent6">
                    <a:lumMod val="75000"/>
                  </a:schemeClr>
                </a:solidFill>
                <a:effectLst>
                  <a:outerShdw blurRad="38100" dist="38100" dir="2700000" algn="tl">
                    <a:srgbClr val="000000">
                      <a:alpha val="43137"/>
                    </a:srgbClr>
                  </a:outerShdw>
                </a:effectLst>
                <a:latin typeface="Traditional Arabic" pitchFamily="18" charset="-78"/>
                <a:cs typeface="Traditional Arabic" pitchFamily="18" charset="-78"/>
              </a:rPr>
              <a:t>تسخير المضربين:</a:t>
            </a:r>
          </a:p>
          <a:p>
            <a:pPr algn="just" rtl="1"/>
            <a:r>
              <a:rPr lang="ar-DZ" sz="3200" dirty="0" smtClean="0">
                <a:latin typeface="Traditional Arabic" pitchFamily="18" charset="-78"/>
                <a:cs typeface="Traditional Arabic" pitchFamily="18" charset="-78"/>
              </a:rPr>
              <a:t>   ان تسخير المضربين ، يفرض على الاجراء او الموظفين المعنيين به ، تنفيذ العمل الذي يريدون الانقطاع عنه ،حيث لا يكفي مجرد حضورهم الى أماكن العمل ، بل لا بد من استئناف النشاط او مواصلته . وفي حالة عدم الاستجابة فإنهم يتعرضون لإجراءات تأديبية قد تصل الى حد الفصل بدون تعويض او مهلة اشعار ، كما يمكن اتخاذ عقوبات جزائية في حقهم .</a:t>
            </a:r>
          </a:p>
        </p:txBody>
      </p:sp>
    </p:spTree>
    <p:extLst>
      <p:ext uri="{BB962C8B-B14F-4D97-AF65-F5344CB8AC3E}">
        <p14:creationId xmlns:p14="http://schemas.microsoft.com/office/powerpoint/2010/main" val="4095612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60000"/>
                <a:lumOff val="40000"/>
              </a:schemeClr>
            </a:gs>
            <a:gs pos="99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ZoneTexte 1"/>
          <p:cNvSpPr txBox="1"/>
          <p:nvPr/>
        </p:nvSpPr>
        <p:spPr>
          <a:xfrm>
            <a:off x="607527" y="188640"/>
            <a:ext cx="11017224" cy="6124754"/>
          </a:xfrm>
          <a:prstGeom prst="rect">
            <a:avLst/>
          </a:prstGeom>
          <a:noFill/>
          <a:ln w="38100">
            <a:solidFill>
              <a:schemeClr val="accent2">
                <a:lumMod val="75000"/>
              </a:schemeClr>
            </a:solidFill>
          </a:ln>
        </p:spPr>
        <p:txBody>
          <a:bodyPr wrap="square" rtlCol="0">
            <a:spAutoFit/>
          </a:bodyPr>
          <a:lstStyle/>
          <a:p>
            <a:pPr algn="just" rtl="1"/>
            <a:endParaRPr lang="ar-DZ" sz="2800" b="1" u="sng" dirty="0">
              <a:solidFill>
                <a:schemeClr val="accent6">
                  <a:lumMod val="75000"/>
                </a:schemeClr>
              </a:solidFill>
              <a:effectLst>
                <a:outerShdw blurRad="38100" dist="38100" dir="2700000" algn="tl">
                  <a:srgbClr val="000000">
                    <a:alpha val="43137"/>
                  </a:srgbClr>
                </a:outerShdw>
              </a:effectLst>
              <a:latin typeface="Traditional Arabic" pitchFamily="18" charset="-78"/>
              <a:cs typeface="Traditional Arabic" pitchFamily="18" charset="-78"/>
            </a:endParaRPr>
          </a:p>
          <a:p>
            <a:pPr marL="514350" indent="-514350" algn="just" rtl="1">
              <a:buFont typeface="+mj-lt"/>
              <a:buAutoNum type="arabicParenR" startAt="4"/>
            </a:pPr>
            <a:r>
              <a:rPr lang="ar-DZ" sz="2800" b="1" u="sng" dirty="0">
                <a:solidFill>
                  <a:schemeClr val="accent6">
                    <a:lumMod val="75000"/>
                  </a:schemeClr>
                </a:solidFill>
                <a:effectLst>
                  <a:outerShdw blurRad="38100" dist="38100" dir="2700000" algn="tl">
                    <a:srgbClr val="000000">
                      <a:alpha val="43137"/>
                    </a:srgbClr>
                  </a:outerShdw>
                </a:effectLst>
                <a:latin typeface="Traditional Arabic" pitchFamily="18" charset="-78"/>
                <a:cs typeface="Traditional Arabic" pitchFamily="18" charset="-78"/>
              </a:rPr>
              <a:t>تقيد ممارسة حق الاضراب بمبدأ حرية العمل :</a:t>
            </a:r>
          </a:p>
          <a:p>
            <a:pPr algn="just" rtl="1"/>
            <a:r>
              <a:rPr lang="ar-DZ" sz="2800" dirty="0" smtClean="0">
                <a:latin typeface="Traditional Arabic" pitchFamily="18" charset="-78"/>
                <a:cs typeface="Traditional Arabic" pitchFamily="18" charset="-78"/>
              </a:rPr>
              <a:t>   طبقا </a:t>
            </a:r>
            <a:r>
              <a:rPr lang="ar-DZ" sz="2800" dirty="0">
                <a:latin typeface="Traditional Arabic" pitchFamily="18" charset="-78"/>
                <a:cs typeface="Traditional Arabic" pitchFamily="18" charset="-78"/>
              </a:rPr>
              <a:t>لقواعد وشروط الممارسة الديمقراطية للحقوق السياسية و المهنية التي يعتبر الاضراب احدى صورها وعناصرها ،فانه يمنع على العمال المضربين اجبار العمال الغير المضربين او الضغط عليهم من اجل التوقف عن العمل ،لأنه اذا كانت القوانين تحمي حق الاضراب فهي تحمي في الوقت نفسه حرية العمل اذ تنص المادة 01/55  و 02 من دستور 1996 على ان لكل المواطنين الحق في العمل . لذا فرض القانون رقم02/90 في مادته 56 عقوبات تتمثل في غرامة مالية تتراوح ما بين 500 و2000 دينار جزائري و 15 يوما الى شهرين حبسا على كل من ممارسة مناورة او تهديدا او عنفا ، واستهدف </a:t>
            </a:r>
            <a:r>
              <a:rPr lang="ar-DZ" sz="2800" dirty="0" smtClean="0">
                <a:latin typeface="Traditional Arabic" pitchFamily="18" charset="-78"/>
                <a:cs typeface="Traditional Arabic" pitchFamily="18" charset="-78"/>
              </a:rPr>
              <a:t>بذألك </a:t>
            </a:r>
            <a:r>
              <a:rPr lang="ar-DZ" sz="2800" dirty="0">
                <a:latin typeface="Traditional Arabic" pitchFamily="18" charset="-78"/>
                <a:cs typeface="Traditional Arabic" pitchFamily="18" charset="-78"/>
              </a:rPr>
              <a:t>عرقلة حرية العمل </a:t>
            </a:r>
            <a:r>
              <a:rPr lang="ar-DZ" sz="2800" dirty="0" smtClean="0">
                <a:latin typeface="Traditional Arabic" pitchFamily="18" charset="-78"/>
                <a:cs typeface="Traditional Arabic" pitchFamily="18" charset="-78"/>
              </a:rPr>
              <a:t>.</a:t>
            </a:r>
          </a:p>
          <a:p>
            <a:pPr marL="342900" indent="-342900" algn="just" rtl="1">
              <a:buFont typeface="+mj-lt"/>
              <a:buAutoNum type="arabicParenR" startAt="5"/>
            </a:pPr>
            <a:r>
              <a:rPr lang="ar-DZ" sz="2800" b="1" u="sng" dirty="0" smtClean="0">
                <a:solidFill>
                  <a:schemeClr val="accent6">
                    <a:lumMod val="75000"/>
                  </a:schemeClr>
                </a:solidFill>
                <a:effectLst>
                  <a:outerShdw blurRad="38100" dist="38100" dir="2700000" algn="tl">
                    <a:srgbClr val="000000">
                      <a:alpha val="43137"/>
                    </a:srgbClr>
                  </a:outerShdw>
                </a:effectLst>
                <a:latin typeface="Traditional Arabic" pitchFamily="18" charset="-78"/>
                <a:cs typeface="Traditional Arabic" pitchFamily="18" charset="-78"/>
              </a:rPr>
              <a:t>الالتزام بضمان سلامة الأشخاص و الممتلكات :</a:t>
            </a:r>
          </a:p>
          <a:p>
            <a:pPr algn="just" rtl="1"/>
            <a:r>
              <a:rPr lang="ar-DZ" sz="2800" dirty="0" smtClean="0">
                <a:latin typeface="Traditional Arabic" pitchFamily="18" charset="-78"/>
                <a:cs typeface="Traditional Arabic" pitchFamily="18" charset="-78"/>
              </a:rPr>
              <a:t>   ان اقتران التوقف التشاوري الجماعي عن العمل لأعمال عنف او الاعتداء على الأشخاص او الممتلكات ، يعاقب مرتكبها حسب احكام قانون 02/90 بالحبس من ستة اشهر الى ثلاث سنوات وبغرامة 2000 دج الى 50000 دج بنص المادة 55 فقرة 02 من قانون 02/90 . كما يعتبر خطا جسيما يترتب عليه التسريح دون علاوات ولا مهلة اخطار التسبب العمدي في احداث اضرار مادية تصيب البنايات والآلات والمواد الأولية والاشياء التي لها علاقة بالعمل. </a:t>
            </a:r>
            <a:endParaRPr lang="ar-DZ" sz="2800" dirty="0">
              <a:latin typeface="Traditional Arabic" pitchFamily="18" charset="-78"/>
              <a:cs typeface="Traditional Arabic" pitchFamily="18" charset="-78"/>
            </a:endParaRPr>
          </a:p>
          <a:p>
            <a:pPr algn="r" rtl="1"/>
            <a:endParaRPr lang="fr-FR" sz="2800" dirty="0"/>
          </a:p>
        </p:txBody>
      </p:sp>
    </p:spTree>
    <p:extLst>
      <p:ext uri="{BB962C8B-B14F-4D97-AF65-F5344CB8AC3E}">
        <p14:creationId xmlns:p14="http://schemas.microsoft.com/office/powerpoint/2010/main" val="38090048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60000"/>
                <a:lumOff val="40000"/>
              </a:schemeClr>
            </a:gs>
            <a:gs pos="99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ZoneTexte 1"/>
          <p:cNvSpPr txBox="1"/>
          <p:nvPr/>
        </p:nvSpPr>
        <p:spPr>
          <a:xfrm>
            <a:off x="396255" y="188640"/>
            <a:ext cx="7488832" cy="6617196"/>
          </a:xfrm>
          <a:prstGeom prst="rect">
            <a:avLst/>
          </a:prstGeom>
          <a:noFill/>
          <a:ln w="38100">
            <a:solidFill>
              <a:srgbClr val="FF3399"/>
            </a:solidFill>
          </a:ln>
        </p:spPr>
        <p:txBody>
          <a:bodyPr wrap="square" rtlCol="0">
            <a:spAutoFit/>
          </a:bodyPr>
          <a:lstStyle/>
          <a:p>
            <a:pPr algn="ctr" rtl="1"/>
            <a:r>
              <a:rPr lang="ar-DZ" sz="4000" b="1" dirty="0" smtClean="0">
                <a:solidFill>
                  <a:srgbClr val="FF3399"/>
                </a:solidFill>
                <a:effectLst>
                  <a:outerShdw blurRad="38100" dist="38100" dir="2700000" algn="tl">
                    <a:srgbClr val="000000">
                      <a:alpha val="43137"/>
                    </a:srgbClr>
                  </a:outerShdw>
                </a:effectLst>
                <a:latin typeface="Traditional Arabic" pitchFamily="18" charset="-78"/>
                <a:cs typeface="Traditional Arabic" pitchFamily="18" charset="-78"/>
              </a:rPr>
              <a:t>الخاتمة</a:t>
            </a:r>
            <a:endParaRPr lang="en-US" sz="4000" b="1" dirty="0" smtClean="0">
              <a:solidFill>
                <a:srgbClr val="FF3399"/>
              </a:solidFill>
              <a:effectLst>
                <a:outerShdw blurRad="38100" dist="38100" dir="2700000" algn="tl">
                  <a:srgbClr val="000000">
                    <a:alpha val="43137"/>
                  </a:srgbClr>
                </a:outerShdw>
              </a:effectLst>
              <a:latin typeface="Traditional Arabic" pitchFamily="18" charset="-78"/>
              <a:cs typeface="Traditional Arabic" pitchFamily="18" charset="-78"/>
            </a:endParaRPr>
          </a:p>
          <a:p>
            <a:pPr algn="just" rtl="1"/>
            <a:r>
              <a:rPr lang="ar-DZ" sz="3200" dirty="0" smtClean="0">
                <a:latin typeface="Traditional Arabic" pitchFamily="18" charset="-78"/>
                <a:cs typeface="Traditional Arabic" pitchFamily="18" charset="-78"/>
              </a:rPr>
              <a:t>   من خلال كل ما سبق يتضح ان ممارسة حق الاضراب في اطار القانون يترتب عليها تمتع العمال الذين قاموا بالإضراب بالحماية القانونية ضد أي اجراء انتقامي يتخذه المستخدم في مواجهتهم ويهدف من خلاله الى المساس بحق الاضراب عن طريق قيامه بإنهاء عقود العمال المضربين ، او </a:t>
            </a:r>
            <a:r>
              <a:rPr lang="ar-DZ" sz="3200" dirty="0" err="1" smtClean="0">
                <a:latin typeface="Traditional Arabic" pitchFamily="18" charset="-78"/>
                <a:cs typeface="Traditional Arabic" pitchFamily="18" charset="-78"/>
              </a:rPr>
              <a:t>استخلافهم</a:t>
            </a:r>
            <a:r>
              <a:rPr lang="ar-DZ" sz="3200" dirty="0" smtClean="0">
                <a:latin typeface="Traditional Arabic" pitchFamily="18" charset="-78"/>
                <a:cs typeface="Traditional Arabic" pitchFamily="18" charset="-78"/>
              </a:rPr>
              <a:t> بعمال اخرين .ولإقامة نوع من التوازن في مصالح طرفي علاقة العمل تستلزم الاخذ بالمقترحات التالية: الاعتراف بحق الاضراب لعمال القطاع العام ولخاص بطريقة متساوية ، إعطاء تعريف تشريعي للإضراب وكذا تحديد اشكاله الممنوعة والمسموحة ،تحديد مفهوم الحد الأدنى للخدمة ،تعزيز دور النقابات في حماية المصالح العمالية ،الغاء النصوص التي تتضمن عقوبات جزائية على أخطاء المضربين.</a:t>
            </a:r>
            <a:endParaRPr lang="en-US" sz="3200" dirty="0" smtClean="0">
              <a:latin typeface="Traditional Arabic" pitchFamily="18" charset="-78"/>
              <a:cs typeface="Traditional Arabic" pitchFamily="18" charset="-78"/>
            </a:endParaRPr>
          </a:p>
          <a:p>
            <a:pPr algn="r" rtl="1"/>
            <a:endParaRPr lang="fr-FR" sz="3200" b="1" dirty="0">
              <a:solidFill>
                <a:srgbClr val="FF3399"/>
              </a:solidFill>
              <a:effectLst>
                <a:outerShdw blurRad="38100" dist="38100" dir="2700000" algn="tl">
                  <a:srgbClr val="000000">
                    <a:alpha val="43137"/>
                  </a:srgbClr>
                </a:outerShdw>
              </a:effectLst>
              <a:latin typeface="Traditional Arabic" pitchFamily="18" charset="-78"/>
              <a:cs typeface="Traditional Arabic" pitchFamily="18" charset="-78"/>
            </a:endParaRPr>
          </a:p>
        </p:txBody>
      </p:sp>
      <p:pic>
        <p:nvPicPr>
          <p:cNvPr id="5122" name="Picture 2" descr="C:\Users\ADMIN\Desktop\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111" y="188640"/>
            <a:ext cx="3946201" cy="661719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57989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60000"/>
                <a:lumOff val="40000"/>
              </a:schemeClr>
            </a:gs>
            <a:gs pos="99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ZoneTexte 1"/>
          <p:cNvSpPr txBox="1"/>
          <p:nvPr/>
        </p:nvSpPr>
        <p:spPr>
          <a:xfrm>
            <a:off x="4975029" y="1556792"/>
            <a:ext cx="3960440" cy="1938992"/>
          </a:xfrm>
          <a:prstGeom prst="rect">
            <a:avLst/>
          </a:prstGeom>
          <a:noFill/>
        </p:spPr>
        <p:txBody>
          <a:bodyPr wrap="square" rtlCol="0">
            <a:spAutoFit/>
          </a:bodyPr>
          <a:lstStyle/>
          <a:p>
            <a:pPr lvl="0" algn="ctr" rtl="1">
              <a:defRPr sz="1800" b="0" i="0" u="none" strike="noStrike" kern="0" cap="none" spc="0" baseline="0">
                <a:solidFill>
                  <a:srgbClr val="000000"/>
                </a:solidFill>
                <a:uFillTx/>
              </a:defRPr>
            </a:pPr>
            <a:r>
              <a:rPr lang="ar-DZ" sz="6000" b="1" i="1" kern="0" dirty="0">
                <a:solidFill>
                  <a:srgbClr val="FF33CC"/>
                </a:solidFill>
                <a:effectLst>
                  <a:outerShdw blurRad="38100" dist="38100" dir="2700000" algn="tl">
                    <a:srgbClr val="000000">
                      <a:alpha val="43137"/>
                    </a:srgbClr>
                  </a:outerShdw>
                </a:effectLst>
                <a:latin typeface="Traditional Arabic" pitchFamily="18"/>
                <a:ea typeface=""/>
                <a:cs typeface="Traditional Arabic" pitchFamily="18"/>
              </a:rPr>
              <a:t>شكرا لكم لحسن الاصغاء والمتابعة</a:t>
            </a:r>
            <a:endParaRPr lang="fr-FR" sz="6000" b="1" i="1" kern="0" dirty="0">
              <a:solidFill>
                <a:srgbClr val="FF33CC"/>
              </a:solidFill>
              <a:effectLst>
                <a:outerShdw blurRad="38100" dist="38100" dir="2700000" algn="tl">
                  <a:srgbClr val="000000">
                    <a:alpha val="43137"/>
                  </a:srgbClr>
                </a:outerShdw>
              </a:effectLst>
              <a:latin typeface="Traditional Arabic" pitchFamily="18"/>
              <a:ea typeface=""/>
              <a:cs typeface="Traditional Arabic" pitchFamily="18"/>
            </a:endParaRPr>
          </a:p>
        </p:txBody>
      </p:sp>
      <p:sp>
        <p:nvSpPr>
          <p:cNvPr id="3" name="Cœur 2"/>
          <p:cNvSpPr/>
          <p:nvPr/>
        </p:nvSpPr>
        <p:spPr>
          <a:xfrm>
            <a:off x="3348583" y="2996952"/>
            <a:ext cx="1828800" cy="1561511"/>
          </a:xfrm>
          <a:custGeom>
            <a:avLst/>
            <a:gdLst>
              <a:gd name="f0" fmla="val 10800000"/>
              <a:gd name="f1" fmla="val 5400000"/>
              <a:gd name="f2" fmla="val 180"/>
              <a:gd name="f3" fmla="val w"/>
              <a:gd name="f4" fmla="val h"/>
              <a:gd name="f5" fmla="val ss"/>
              <a:gd name="f6" fmla="val 0"/>
              <a:gd name="f7" fmla="+- 0 0 -360"/>
              <a:gd name="f8" fmla="abs f3"/>
              <a:gd name="f9" fmla="abs f4"/>
              <a:gd name="f10" fmla="abs f5"/>
              <a:gd name="f11" fmla="*/ f7 f0 1"/>
              <a:gd name="f12" fmla="?: f8 f3 1"/>
              <a:gd name="f13" fmla="?: f9 f4 1"/>
              <a:gd name="f14" fmla="?: f10 f5 1"/>
              <a:gd name="f15" fmla="*/ f11 1 f2"/>
              <a:gd name="f16" fmla="*/ f12 1 21600"/>
              <a:gd name="f17" fmla="*/ f13 1 21600"/>
              <a:gd name="f18" fmla="*/ 21600 f12 1"/>
              <a:gd name="f19" fmla="*/ 21600 f13 1"/>
              <a:gd name="f20" fmla="+- f15 0 f1"/>
              <a:gd name="f21" fmla="min f17 f16"/>
              <a:gd name="f22" fmla="*/ f18 1 f14"/>
              <a:gd name="f23" fmla="*/ f19 1 f14"/>
              <a:gd name="f24" fmla="val f22"/>
              <a:gd name="f25" fmla="val f23"/>
              <a:gd name="f26" fmla="+- f25 0 f6"/>
              <a:gd name="f27" fmla="+- f24 0 f6"/>
              <a:gd name="f28" fmla="*/ f25 f21 1"/>
              <a:gd name="f29" fmla="*/ f26 1 3"/>
              <a:gd name="f30" fmla="*/ f26 1 4"/>
              <a:gd name="f31" fmla="*/ f27 1 2"/>
              <a:gd name="f32" fmla="*/ f27 1 6"/>
              <a:gd name="f33" fmla="*/ f27 49 1"/>
              <a:gd name="f34" fmla="*/ f27 10 1"/>
              <a:gd name="f35" fmla="*/ f27 5 1"/>
              <a:gd name="f36" fmla="*/ f26 2 1"/>
              <a:gd name="f37" fmla="+- f6 f31 0"/>
              <a:gd name="f38" fmla="*/ f33 1 48"/>
              <a:gd name="f39" fmla="*/ f34 1 48"/>
              <a:gd name="f40" fmla="+- f6 0 f29"/>
              <a:gd name="f41" fmla="*/ f35 1 6"/>
              <a:gd name="f42" fmla="*/ f36 1 3"/>
              <a:gd name="f43" fmla="*/ f32 f21 1"/>
              <a:gd name="f44" fmla="*/ f30 f21 1"/>
              <a:gd name="f45" fmla="+- f37 0 f38"/>
              <a:gd name="f46" fmla="+- f37 0 f39"/>
              <a:gd name="f47" fmla="+- f37 f39 0"/>
              <a:gd name="f48" fmla="+- f37 f38 0"/>
              <a:gd name="f49" fmla="*/ f41 f21 1"/>
              <a:gd name="f50" fmla="*/ f42 f21 1"/>
              <a:gd name="f51" fmla="*/ f37 f21 1"/>
              <a:gd name="f52" fmla="*/ f40 f21 1"/>
              <a:gd name="f53" fmla="*/ f47 f21 1"/>
              <a:gd name="f54" fmla="*/ f48 f21 1"/>
              <a:gd name="f55" fmla="*/ f45 f21 1"/>
              <a:gd name="f56" fmla="*/ f46 f21 1"/>
            </a:gdLst>
            <a:ahLst/>
            <a:cxnLst>
              <a:cxn ang="3cd4">
                <a:pos x="hc" y="t"/>
              </a:cxn>
              <a:cxn ang="0">
                <a:pos x="r" y="vc"/>
              </a:cxn>
              <a:cxn ang="cd4">
                <a:pos x="hc" y="b"/>
              </a:cxn>
              <a:cxn ang="cd2">
                <a:pos x="l" y="vc"/>
              </a:cxn>
              <a:cxn ang="f20">
                <a:pos x="f51" y="f44"/>
              </a:cxn>
            </a:cxnLst>
            <a:rect l="f43" t="f44" r="f49" b="f50"/>
            <a:pathLst>
              <a:path>
                <a:moveTo>
                  <a:pt x="f51" y="f44"/>
                </a:moveTo>
                <a:cubicBezTo>
                  <a:pt x="f53" y="f52"/>
                  <a:pt x="f54" y="f44"/>
                  <a:pt x="f51" y="f28"/>
                </a:cubicBezTo>
                <a:cubicBezTo>
                  <a:pt x="f55" y="f44"/>
                  <a:pt x="f56" y="f52"/>
                  <a:pt x="f51" y="f44"/>
                </a:cubicBezTo>
                <a:close/>
              </a:path>
            </a:pathLst>
          </a:custGeom>
          <a:solidFill>
            <a:srgbClr val="FF3399"/>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FFFFFF"/>
              </a:solidFill>
              <a:uFillTx/>
              <a:latin typeface="Calibri"/>
              <a:ea typeface=""/>
              <a:cs typeface=""/>
            </a:endParaRPr>
          </a:p>
        </p:txBody>
      </p:sp>
    </p:spTree>
    <p:extLst>
      <p:ext uri="{BB962C8B-B14F-4D97-AF65-F5344CB8AC3E}">
        <p14:creationId xmlns:p14="http://schemas.microsoft.com/office/powerpoint/2010/main" val="1018083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60000"/>
                <a:lumOff val="40000"/>
              </a:schemeClr>
            </a:gs>
            <a:gs pos="99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612279" y="116631"/>
            <a:ext cx="6264696" cy="576065"/>
          </a:xfrm>
        </p:spPr>
        <p:txBody>
          <a:bodyPr>
            <a:noAutofit/>
          </a:bodyPr>
          <a:lstStyle/>
          <a:p>
            <a:pPr algn="ctr" rtl="1"/>
            <a:r>
              <a:rPr lang="ar-DZ" sz="4000" dirty="0" smtClean="0">
                <a:solidFill>
                  <a:srgbClr val="FF3399"/>
                </a:solidFill>
                <a:effectLst>
                  <a:outerShdw blurRad="38100" dist="38100" dir="2700000" algn="tl">
                    <a:srgbClr val="000000">
                      <a:alpha val="43137"/>
                    </a:srgbClr>
                  </a:outerShdw>
                </a:effectLst>
                <a:latin typeface="Traditional Arabic" pitchFamily="18" charset="-78"/>
                <a:cs typeface="Traditional Arabic" pitchFamily="18" charset="-78"/>
              </a:rPr>
              <a:t>المقدمة</a:t>
            </a:r>
            <a:endParaRPr lang="fr-FR" sz="4000" dirty="0">
              <a:solidFill>
                <a:srgbClr val="FF3399"/>
              </a:solidFill>
              <a:effectLst>
                <a:outerShdw blurRad="38100" dist="38100" dir="2700000" algn="tl">
                  <a:srgbClr val="000000">
                    <a:alpha val="43137"/>
                  </a:srgbClr>
                </a:outerShdw>
              </a:effectLst>
              <a:latin typeface="Traditional Arabic" pitchFamily="18" charset="-78"/>
              <a:cs typeface="Traditional Arabic" pitchFamily="18" charset="-78"/>
            </a:endParaRPr>
          </a:p>
        </p:txBody>
      </p:sp>
      <p:pic>
        <p:nvPicPr>
          <p:cNvPr id="5" name="Espace réservé du contenu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885087" y="620688"/>
            <a:ext cx="3960439" cy="604867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4" name="Espace réservé du texte 3"/>
          <p:cNvSpPr>
            <a:spLocks noGrp="1"/>
          </p:cNvSpPr>
          <p:nvPr>
            <p:ph type="body" sz="half" idx="2"/>
          </p:nvPr>
        </p:nvSpPr>
        <p:spPr>
          <a:xfrm>
            <a:off x="468263" y="620688"/>
            <a:ext cx="7200800" cy="6048672"/>
          </a:xfrm>
          <a:ln w="38100">
            <a:solidFill>
              <a:srgbClr val="FF3399"/>
            </a:solidFill>
          </a:ln>
        </p:spPr>
        <p:txBody>
          <a:bodyPr>
            <a:noAutofit/>
          </a:bodyPr>
          <a:lstStyle/>
          <a:p>
            <a:pPr algn="just" rtl="1"/>
            <a:r>
              <a:rPr lang="ar-DZ" sz="2800" dirty="0" smtClean="0">
                <a:latin typeface="Traditional Arabic" pitchFamily="18" charset="-78"/>
                <a:cs typeface="Traditional Arabic" pitchFamily="18" charset="-78"/>
              </a:rPr>
              <a:t>ان الاعتراف للعمال بحق الاضراب كوسيلة للدفاع عن حقوقهم وحماية مصالحهم المادية والمهنية والاجتماعية ،لم يأت بصورة تلقائية ولم يتأسس دفعة واحدة بل كان وليد نضالات عمالية قاسية ،قادها العمال عبر مراحل تاريخية طويلة ،فقد اصبح حقا من حقوق الانسان معترف به ومصدق عليه من طرف الأمم المتحدة سنة 1966، اما في الجزائر فإن دستور 1976لم يعترف لحق الاضراب الا لعمال القطاع الخاص، وبصدور دستور 1989تم الاعتراف كمبدأ عام بحق الاضراب  في كل من القطاعين العام والخاص ،وتطبيقا للمبدأ الدستوري الذي جاء به هذا الأخير صدر قانون 90_02المتعلق بالوقاية من النزاعات الجماعية في العمل وتسويتها وممارسة حق الاضراب وبالتالي اصبح عمال القطاع العام والقطاع الخاص يتمتعون بنفس الحقوق في ممارسة حق الاضراب ،ويخضعون لنفس الاحكام القانونية المنظمة له ، ومن هذا المنطلق نطرح السؤال التالي </a:t>
            </a:r>
            <a:r>
              <a:rPr lang="ar-DZ" sz="2800" b="1" dirty="0" smtClean="0">
                <a:latin typeface="Traditional Arabic" pitchFamily="18" charset="-78"/>
                <a:cs typeface="Traditional Arabic" pitchFamily="18" charset="-78"/>
              </a:rPr>
              <a:t>: </a:t>
            </a:r>
            <a:r>
              <a:rPr lang="ar-DZ" sz="2800" b="1" dirty="0" smtClean="0">
                <a:solidFill>
                  <a:schemeClr val="tx2">
                    <a:lumMod val="60000"/>
                    <a:lumOff val="40000"/>
                  </a:schemeClr>
                </a:solidFill>
                <a:latin typeface="Traditional Arabic" pitchFamily="18" charset="-78"/>
                <a:cs typeface="Traditional Arabic" pitchFamily="18" charset="-78"/>
              </a:rPr>
              <a:t>ما هو الاطار القانوني لممارسة حق الاضراب حسب احكام القانون رقم 90/02المتعلق بالوقاية من النزاعات الجماعية في العمل وتسويتها وممارسة حق الاضراب ؟</a:t>
            </a:r>
            <a:endParaRPr lang="fr-FR" sz="2800" b="1" dirty="0">
              <a:solidFill>
                <a:schemeClr val="tx2">
                  <a:lumMod val="60000"/>
                  <a:lumOff val="40000"/>
                </a:schemeClr>
              </a:solidFill>
              <a:latin typeface="Traditional Arabic" pitchFamily="18" charset="-78"/>
              <a:cs typeface="Traditional Arabic" pitchFamily="18" charset="-78"/>
            </a:endParaRPr>
          </a:p>
        </p:txBody>
      </p:sp>
    </p:spTree>
    <p:extLst>
      <p:ext uri="{BB962C8B-B14F-4D97-AF65-F5344CB8AC3E}">
        <p14:creationId xmlns:p14="http://schemas.microsoft.com/office/powerpoint/2010/main" val="16348612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60000"/>
                <a:lumOff val="40000"/>
              </a:schemeClr>
            </a:gs>
            <a:gs pos="99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ZoneTexte 1"/>
          <p:cNvSpPr txBox="1"/>
          <p:nvPr/>
        </p:nvSpPr>
        <p:spPr>
          <a:xfrm>
            <a:off x="4284687" y="620688"/>
            <a:ext cx="5544616" cy="369332"/>
          </a:xfrm>
          <a:prstGeom prst="rect">
            <a:avLst/>
          </a:prstGeom>
          <a:noFill/>
        </p:spPr>
        <p:txBody>
          <a:bodyPr wrap="square" rtlCol="0">
            <a:spAutoFit/>
          </a:bodyPr>
          <a:lstStyle/>
          <a:p>
            <a:endParaRPr lang="fr-FR"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24648" y="1268760"/>
            <a:ext cx="8064896" cy="5414394"/>
          </a:xfrm>
          <a:prstGeom prst="rect">
            <a:avLst/>
          </a:prstGeom>
          <a:noFill/>
          <a:ln w="28575">
            <a:solidFill>
              <a:srgbClr val="FF66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ZoneTexte 2"/>
          <p:cNvSpPr txBox="1"/>
          <p:nvPr/>
        </p:nvSpPr>
        <p:spPr>
          <a:xfrm>
            <a:off x="3110321" y="50095"/>
            <a:ext cx="5184576" cy="1077218"/>
          </a:xfrm>
          <a:prstGeom prst="rect">
            <a:avLst/>
          </a:prstGeom>
          <a:noFill/>
        </p:spPr>
        <p:txBody>
          <a:bodyPr wrap="square" rtlCol="0">
            <a:spAutoFit/>
          </a:bodyPr>
          <a:lstStyle/>
          <a:p>
            <a:pPr marL="400050" indent="-400050" algn="ctr" rtl="1">
              <a:buFont typeface="+mj-lt"/>
              <a:buAutoNum type="romanUcPeriod"/>
            </a:pPr>
            <a:r>
              <a:rPr lang="ar-DZ" sz="3200" b="1" dirty="0" smtClean="0">
                <a:solidFill>
                  <a:schemeClr val="accent4">
                    <a:lumMod val="75000"/>
                  </a:schemeClr>
                </a:solidFill>
                <a:latin typeface="Traditional Arabic" pitchFamily="18" charset="-78"/>
                <a:cs typeface="Traditional Arabic" pitchFamily="18" charset="-78"/>
              </a:rPr>
              <a:t>الإجراءات القانونية لممارسة حق الإضراب</a:t>
            </a:r>
          </a:p>
          <a:p>
            <a:pPr marL="514350" indent="-514350" algn="ctr" rtl="1">
              <a:buFont typeface="+mj-lt"/>
              <a:buAutoNum type="arabicPeriod"/>
            </a:pPr>
            <a:r>
              <a:rPr lang="ar-DZ" sz="3200" b="1" u="sng" dirty="0">
                <a:solidFill>
                  <a:schemeClr val="accent2">
                    <a:lumMod val="75000"/>
                  </a:schemeClr>
                </a:solidFill>
                <a:effectLst>
                  <a:outerShdw blurRad="38100" dist="38100" dir="2700000" algn="tl">
                    <a:srgbClr val="000000">
                      <a:alpha val="43137"/>
                    </a:srgbClr>
                  </a:outerShdw>
                </a:effectLst>
                <a:latin typeface="Traditional Arabic" pitchFamily="18" charset="-78"/>
                <a:cs typeface="Traditional Arabic" pitchFamily="18" charset="-78"/>
              </a:rPr>
              <a:t>إجراءات تفادي الاضراب </a:t>
            </a:r>
            <a:endParaRPr lang="fr-FR" sz="3200" b="1" u="sng" dirty="0">
              <a:solidFill>
                <a:schemeClr val="accent2">
                  <a:lumMod val="75000"/>
                </a:schemeClr>
              </a:solidFill>
              <a:effectLst>
                <a:outerShdw blurRad="38100" dist="38100" dir="2700000" algn="tl">
                  <a:srgbClr val="000000">
                    <a:alpha val="43137"/>
                  </a:srgbClr>
                </a:outerShdw>
              </a:effectLst>
              <a:latin typeface="Traditional Arabic" pitchFamily="18" charset="-78"/>
              <a:cs typeface="Traditional Arabic" pitchFamily="18" charset="-78"/>
            </a:endParaRPr>
          </a:p>
        </p:txBody>
      </p:sp>
      <p:sp>
        <p:nvSpPr>
          <p:cNvPr id="6" name="ZoneTexte 5"/>
          <p:cNvSpPr txBox="1"/>
          <p:nvPr/>
        </p:nvSpPr>
        <p:spPr>
          <a:xfrm>
            <a:off x="900311" y="2348880"/>
            <a:ext cx="2304256" cy="1800200"/>
          </a:xfrm>
          <a:prstGeom prst="rect">
            <a:avLst/>
          </a:prstGeom>
          <a:noFill/>
        </p:spPr>
        <p:txBody>
          <a:bodyPr wrap="square" rtlCol="0">
            <a:spAutoFit/>
          </a:bodyPr>
          <a:lstStyle/>
          <a:p>
            <a:endParaRPr lang="fr-FR" dirty="0"/>
          </a:p>
        </p:txBody>
      </p:sp>
      <p:pic>
        <p:nvPicPr>
          <p:cNvPr id="1029" name="Picture 5" descr="C:\Users\ADMIN\Desktop\4.jpe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2240" y="1268760"/>
            <a:ext cx="3528391" cy="541439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843018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60000"/>
                <a:lumOff val="40000"/>
              </a:schemeClr>
            </a:gs>
            <a:gs pos="99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pic>
        <p:nvPicPr>
          <p:cNvPr id="3"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00911" y="332656"/>
            <a:ext cx="5616624" cy="6264696"/>
          </a:xfrm>
          <a:prstGeom prst="rect">
            <a:avLst/>
          </a:prstGeom>
          <a:noFill/>
          <a:ln w="38100">
            <a:solidFill>
              <a:srgbClr val="FF3399"/>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4248" y="332656"/>
            <a:ext cx="5575440" cy="6264696"/>
          </a:xfrm>
          <a:prstGeom prst="rect">
            <a:avLst/>
          </a:prstGeom>
          <a:noFill/>
          <a:ln w="38100">
            <a:solidFill>
              <a:srgbClr val="FF3399"/>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12679" y="5733256"/>
            <a:ext cx="1584175" cy="5760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891543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60000"/>
                <a:lumOff val="40000"/>
              </a:schemeClr>
            </a:gs>
            <a:gs pos="99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5" name="ZoneTexte 4"/>
          <p:cNvSpPr txBox="1"/>
          <p:nvPr/>
        </p:nvSpPr>
        <p:spPr>
          <a:xfrm>
            <a:off x="4788743" y="764704"/>
            <a:ext cx="2160240" cy="769441"/>
          </a:xfrm>
          <a:prstGeom prst="rect">
            <a:avLst/>
          </a:prstGeom>
          <a:noFill/>
        </p:spPr>
        <p:txBody>
          <a:bodyPr wrap="square" rtlCol="0">
            <a:spAutoFit/>
          </a:bodyPr>
          <a:lstStyle/>
          <a:p>
            <a:pPr algn="ctr" rtl="1"/>
            <a:r>
              <a:rPr lang="ar-DZ" sz="4400" b="1" dirty="0" smtClean="0">
                <a:solidFill>
                  <a:schemeClr val="accent1">
                    <a:lumMod val="75000"/>
                  </a:schemeClr>
                </a:solidFill>
                <a:effectLst>
                  <a:outerShdw blurRad="38100" dist="38100" dir="2700000" algn="tl">
                    <a:srgbClr val="000000">
                      <a:alpha val="43137"/>
                    </a:srgbClr>
                  </a:outerShdw>
                </a:effectLst>
                <a:latin typeface="Traditional Arabic" pitchFamily="18" charset="-78"/>
                <a:cs typeface="Traditional Arabic" pitchFamily="18" charset="-78"/>
              </a:rPr>
              <a:t>التحكيم</a:t>
            </a:r>
            <a:endParaRPr lang="fr-FR" sz="4400" b="1" dirty="0">
              <a:solidFill>
                <a:schemeClr val="accent1">
                  <a:lumMod val="75000"/>
                </a:schemeClr>
              </a:solidFill>
              <a:effectLst>
                <a:outerShdw blurRad="38100" dist="38100" dir="2700000" algn="tl">
                  <a:srgbClr val="000000">
                    <a:alpha val="43137"/>
                  </a:srgbClr>
                </a:outerShdw>
              </a:effectLst>
              <a:latin typeface="Traditional Arabic" pitchFamily="18" charset="-78"/>
              <a:cs typeface="Traditional Arabic" pitchFamily="18" charset="-78"/>
            </a:endParaRPr>
          </a:p>
        </p:txBody>
      </p:sp>
      <p:cxnSp>
        <p:nvCxnSpPr>
          <p:cNvPr id="8" name="Connecteur droit 7"/>
          <p:cNvCxnSpPr>
            <a:stCxn id="5" idx="2"/>
          </p:cNvCxnSpPr>
          <p:nvPr/>
        </p:nvCxnSpPr>
        <p:spPr>
          <a:xfrm>
            <a:off x="5868863" y="1534145"/>
            <a:ext cx="0" cy="454695"/>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0" name="Connecteur droit 9"/>
          <p:cNvCxnSpPr/>
          <p:nvPr/>
        </p:nvCxnSpPr>
        <p:spPr>
          <a:xfrm>
            <a:off x="3420591" y="1988840"/>
            <a:ext cx="5184576"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5" name="Connecteur droit 14"/>
          <p:cNvCxnSpPr/>
          <p:nvPr/>
        </p:nvCxnSpPr>
        <p:spPr>
          <a:xfrm>
            <a:off x="3420591" y="1988840"/>
            <a:ext cx="0" cy="792088"/>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1" name="Connecteur droit 20"/>
          <p:cNvCxnSpPr/>
          <p:nvPr/>
        </p:nvCxnSpPr>
        <p:spPr>
          <a:xfrm>
            <a:off x="8605167" y="1988840"/>
            <a:ext cx="0" cy="792088"/>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22" name="Rectangle à coins arrondis 21"/>
          <p:cNvSpPr/>
          <p:nvPr/>
        </p:nvSpPr>
        <p:spPr>
          <a:xfrm>
            <a:off x="612279" y="2780928"/>
            <a:ext cx="4968552" cy="3816424"/>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rtl="1"/>
            <a:r>
              <a:rPr lang="ar-DZ" sz="3200" b="1" dirty="0" smtClean="0">
                <a:solidFill>
                  <a:schemeClr val="tx2">
                    <a:lumMod val="60000"/>
                    <a:lumOff val="40000"/>
                  </a:schemeClr>
                </a:solidFill>
                <a:latin typeface="Traditional Arabic" pitchFamily="18" charset="-78"/>
                <a:cs typeface="Traditional Arabic" pitchFamily="18" charset="-78"/>
              </a:rPr>
              <a:t>التحكيم المؤسساتي </a:t>
            </a:r>
            <a:r>
              <a:rPr lang="ar-DZ" sz="3200" dirty="0" smtClean="0">
                <a:solidFill>
                  <a:schemeClr val="tx1"/>
                </a:solidFill>
                <a:latin typeface="Traditional Arabic" pitchFamily="18" charset="-78"/>
                <a:cs typeface="Traditional Arabic" pitchFamily="18" charset="-78"/>
              </a:rPr>
              <a:t>: تقوم به اللجنة الوطنية للتحكيم في حالات خاصة ،وهي حالة المستخدمين المحرومين من ممارسة الاضراب بحيث يكون تحكيم اللجنة الوسيلة الوحيدة لتسوية الخلاف القائم وكذا حالة استمرار الاضراب بعد الشروع فيه .</a:t>
            </a:r>
            <a:endParaRPr lang="fr-FR" sz="3200" dirty="0">
              <a:solidFill>
                <a:schemeClr val="tx1"/>
              </a:solidFill>
              <a:latin typeface="Traditional Arabic" pitchFamily="18" charset="-78"/>
              <a:cs typeface="Traditional Arabic" pitchFamily="18" charset="-78"/>
            </a:endParaRPr>
          </a:p>
        </p:txBody>
      </p:sp>
      <p:sp>
        <p:nvSpPr>
          <p:cNvPr id="23" name="Rectangle à coins arrondis 22"/>
          <p:cNvSpPr/>
          <p:nvPr/>
        </p:nvSpPr>
        <p:spPr>
          <a:xfrm>
            <a:off x="6012879" y="2782384"/>
            <a:ext cx="5112568" cy="3814968"/>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rtl="1"/>
            <a:r>
              <a:rPr lang="ar-DZ" sz="3200" b="1" dirty="0" smtClean="0">
                <a:solidFill>
                  <a:schemeClr val="tx2">
                    <a:lumMod val="60000"/>
                    <a:lumOff val="40000"/>
                  </a:schemeClr>
                </a:solidFill>
                <a:latin typeface="Traditional Arabic" pitchFamily="18" charset="-78"/>
                <a:cs typeface="Traditional Arabic" pitchFamily="18" charset="-78"/>
              </a:rPr>
              <a:t>التحكيم الاتفاقي</a:t>
            </a:r>
            <a:r>
              <a:rPr lang="ar-DZ" sz="3200" dirty="0" smtClean="0">
                <a:solidFill>
                  <a:schemeClr val="tx1"/>
                </a:solidFill>
                <a:latin typeface="Traditional Arabic" pitchFamily="18" charset="-78"/>
                <a:cs typeface="Traditional Arabic" pitchFamily="18" charset="-78"/>
              </a:rPr>
              <a:t>: يجري التحكيم الاتفاقي في منازعات العمل الجماعية ،طبقا للقواعد العامة للتحكيم المتضمنة في المواد من 442الى 454 من قانون الإجراءات المدنية الجزائري المتعلقة بالتحكيم الاتفاقي مع مراعات بعض الاحكام الخاصة المنصوص عليها في القانون رقم 90/02.</a:t>
            </a:r>
            <a:endParaRPr lang="fr-FR" sz="3200" dirty="0">
              <a:solidFill>
                <a:schemeClr val="tx1"/>
              </a:solidFill>
              <a:latin typeface="Traditional Arabic" pitchFamily="18" charset="-78"/>
              <a:cs typeface="Traditional Arabic" pitchFamily="18" charset="-78"/>
            </a:endParaRPr>
          </a:p>
        </p:txBody>
      </p:sp>
    </p:spTree>
    <p:extLst>
      <p:ext uri="{BB962C8B-B14F-4D97-AF65-F5344CB8AC3E}">
        <p14:creationId xmlns:p14="http://schemas.microsoft.com/office/powerpoint/2010/main" val="24057995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60000"/>
                <a:lumOff val="40000"/>
              </a:schemeClr>
            </a:gs>
            <a:gs pos="99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ZoneTexte 2"/>
          <p:cNvSpPr txBox="1"/>
          <p:nvPr/>
        </p:nvSpPr>
        <p:spPr>
          <a:xfrm>
            <a:off x="612279" y="603384"/>
            <a:ext cx="10945216" cy="1569660"/>
          </a:xfrm>
          <a:prstGeom prst="rect">
            <a:avLst/>
          </a:prstGeom>
          <a:noFill/>
        </p:spPr>
        <p:txBody>
          <a:bodyPr wrap="square" rtlCol="0">
            <a:spAutoFit/>
          </a:bodyPr>
          <a:lstStyle/>
          <a:p>
            <a:pPr marL="342900" lvl="5" indent="-342900" algn="ctr" rtl="1">
              <a:buFont typeface="+mj-lt"/>
              <a:buAutoNum type="arabicPeriod" startAt="2"/>
            </a:pPr>
            <a:r>
              <a:rPr lang="ar-DZ" dirty="0" smtClean="0"/>
              <a:t>إ</a:t>
            </a:r>
            <a:r>
              <a:rPr lang="ar-DZ" sz="3200" b="1" u="sng" dirty="0">
                <a:solidFill>
                  <a:schemeClr val="accent2">
                    <a:lumMod val="75000"/>
                  </a:schemeClr>
                </a:solidFill>
                <a:effectLst>
                  <a:outerShdw blurRad="38100" dist="38100" dir="2700000" algn="tl">
                    <a:srgbClr val="000000">
                      <a:alpha val="43137"/>
                    </a:srgbClr>
                  </a:outerShdw>
                </a:effectLst>
                <a:latin typeface="Traditional Arabic" pitchFamily="18" charset="-78"/>
                <a:cs typeface="Traditional Arabic" pitchFamily="18" charset="-78"/>
              </a:rPr>
              <a:t>جراءات اللجوء الى </a:t>
            </a:r>
            <a:r>
              <a:rPr lang="ar-DZ" sz="3200" b="1" u="sng" dirty="0" smtClean="0">
                <a:solidFill>
                  <a:schemeClr val="accent2">
                    <a:lumMod val="75000"/>
                  </a:schemeClr>
                </a:solidFill>
                <a:effectLst>
                  <a:outerShdw blurRad="38100" dist="38100" dir="2700000" algn="tl">
                    <a:srgbClr val="000000">
                      <a:alpha val="43137"/>
                    </a:srgbClr>
                  </a:outerShdw>
                </a:effectLst>
                <a:latin typeface="Traditional Arabic" pitchFamily="18" charset="-78"/>
                <a:cs typeface="Traditional Arabic" pitchFamily="18" charset="-78"/>
              </a:rPr>
              <a:t>الاضراب</a:t>
            </a:r>
          </a:p>
          <a:p>
            <a:pPr marL="0" lvl="5" algn="ctr" rtl="1"/>
            <a:r>
              <a:rPr lang="ar-DZ" sz="3200" dirty="0" smtClean="0">
                <a:effectLst>
                  <a:outerShdw blurRad="38100" dist="38100" dir="2700000" algn="tl">
                    <a:srgbClr val="000000">
                      <a:alpha val="43137"/>
                    </a:srgbClr>
                  </a:outerShdw>
                </a:effectLst>
                <a:latin typeface="Traditional Arabic" pitchFamily="18" charset="-78"/>
                <a:cs typeface="Traditional Arabic" pitchFamily="18" charset="-78"/>
              </a:rPr>
              <a:t>تتمثل إجراءات اللجوء الى الاضراب وفقا لأحكام قانون 90/02 في انعقاد الجمعية العامة ،التصويت على قرار الاضراب والاشعار بقرار الاضراب .</a:t>
            </a:r>
            <a:endParaRPr lang="fr-FR" sz="3200" dirty="0">
              <a:latin typeface="Traditional Arabic" pitchFamily="18" charset="-78"/>
              <a:cs typeface="Traditional Arabic" pitchFamily="18" charset="-78"/>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16935" y="2173044"/>
            <a:ext cx="5400599" cy="4496315"/>
          </a:xfrm>
          <a:prstGeom prst="rect">
            <a:avLst/>
          </a:prstGeom>
          <a:noFill/>
          <a:ln w="38100">
            <a:solidFill>
              <a:schemeClr val="tx2">
                <a:lumMod val="60000"/>
                <a:lumOff val="40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8263" y="2173044"/>
            <a:ext cx="5616624" cy="4496315"/>
          </a:xfrm>
          <a:prstGeom prst="rect">
            <a:avLst/>
          </a:prstGeom>
          <a:noFill/>
          <a:ln w="38100">
            <a:solidFill>
              <a:schemeClr val="tx2">
                <a:lumMod val="60000"/>
                <a:lumOff val="40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327988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60000"/>
                <a:lumOff val="40000"/>
              </a:schemeClr>
            </a:gs>
            <a:gs pos="99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ZoneTexte 1"/>
          <p:cNvSpPr txBox="1"/>
          <p:nvPr/>
        </p:nvSpPr>
        <p:spPr>
          <a:xfrm>
            <a:off x="440026" y="78778"/>
            <a:ext cx="11449272" cy="3385542"/>
          </a:xfrm>
          <a:prstGeom prst="rect">
            <a:avLst/>
          </a:prstGeom>
          <a:noFill/>
        </p:spPr>
        <p:txBody>
          <a:bodyPr wrap="square" rtlCol="0">
            <a:spAutoFit/>
          </a:bodyPr>
          <a:lstStyle/>
          <a:p>
            <a:pPr algn="r" rtl="1"/>
            <a:r>
              <a:rPr lang="ar-DZ" sz="3200" b="1" i="1" u="sng" dirty="0" smtClean="0">
                <a:solidFill>
                  <a:schemeClr val="accent1">
                    <a:lumMod val="75000"/>
                  </a:schemeClr>
                </a:solidFill>
                <a:effectLst>
                  <a:outerShdw blurRad="38100" dist="38100" dir="2700000" algn="tl">
                    <a:srgbClr val="000000">
                      <a:alpha val="43137"/>
                    </a:srgbClr>
                  </a:outerShdw>
                </a:effectLst>
                <a:latin typeface="Traditional Arabic" pitchFamily="18" charset="-78"/>
                <a:cs typeface="Traditional Arabic" pitchFamily="18" charset="-78"/>
              </a:rPr>
              <a:t>دور النقابة في عملية التصويت:</a:t>
            </a:r>
            <a:r>
              <a:rPr lang="ar-DZ" sz="3200" dirty="0" smtClean="0">
                <a:latin typeface="Traditional Arabic" pitchFamily="18" charset="-78"/>
                <a:cs typeface="Traditional Arabic" pitchFamily="18" charset="-78"/>
              </a:rPr>
              <a:t> للنقابة دور لا يستهان به فيما يخص تنظيم الاضراب والاشراف عليه</a:t>
            </a:r>
          </a:p>
          <a:p>
            <a:pPr marL="285750" indent="-285750" algn="r" rtl="1">
              <a:buFont typeface="Wingdings" pitchFamily="2" charset="2"/>
              <a:buChar char="q"/>
            </a:pPr>
            <a:r>
              <a:rPr lang="ar-DZ" sz="3200" dirty="0" smtClean="0">
                <a:latin typeface="Traditional Arabic" pitchFamily="18" charset="-78"/>
                <a:cs typeface="Traditional Arabic" pitchFamily="18" charset="-78"/>
              </a:rPr>
              <a:t>المشاركة في الوقاية من الخلافات الجماعية في العمل وتسويتها ، وممارسة حق الاضراب.</a:t>
            </a:r>
          </a:p>
          <a:p>
            <a:pPr marL="285750" indent="-285750" algn="r" rtl="1">
              <a:buFont typeface="Wingdings" pitchFamily="2" charset="2"/>
              <a:buChar char="q"/>
            </a:pPr>
            <a:r>
              <a:rPr lang="ar-DZ" sz="3200" dirty="0" smtClean="0">
                <a:latin typeface="Traditional Arabic" pitchFamily="18" charset="-78"/>
                <a:cs typeface="Traditional Arabic" pitchFamily="18" charset="-78"/>
              </a:rPr>
              <a:t>جمع أعضاء التنظيم النقابي في الأماكن او المحلات المتصلة بها خارج أوقات العمل .</a:t>
            </a:r>
          </a:p>
          <a:p>
            <a:pPr marL="285750" indent="-285750" algn="r" rtl="1">
              <a:buFont typeface="Wingdings" pitchFamily="2" charset="2"/>
              <a:buChar char="q"/>
            </a:pPr>
            <a:r>
              <a:rPr lang="ar-DZ" sz="3200" dirty="0" smtClean="0">
                <a:latin typeface="Traditional Arabic" pitchFamily="18" charset="-78"/>
                <a:cs typeface="Traditional Arabic" pitchFamily="18" charset="-78"/>
              </a:rPr>
              <a:t>تنظيمها للإضراب ،الممثلين النقابيين او الممثلين الذين ينتخبهم العمال لتنظيم الاضراب في حالة عدم وجود تنظيم نقابي .</a:t>
            </a:r>
          </a:p>
          <a:p>
            <a:pPr marL="285750" indent="-285750" algn="r" rtl="1">
              <a:buFont typeface="Wingdings" pitchFamily="2" charset="2"/>
              <a:buChar char="q"/>
            </a:pPr>
            <a:endParaRPr lang="ar-DZ" dirty="0" smtClean="0"/>
          </a:p>
          <a:p>
            <a:pPr marL="285750" indent="-285750" algn="r" rtl="1">
              <a:buFont typeface="Wingdings" pitchFamily="2" charset="2"/>
              <a:buChar char="q"/>
            </a:pPr>
            <a:endParaRPr lang="ar-DZ" dirty="0" smtClean="0"/>
          </a:p>
          <a:p>
            <a:pPr marL="285750" indent="-285750" algn="r" rtl="1">
              <a:buFont typeface="Wingdings" pitchFamily="2" charset="2"/>
              <a:buChar char="q"/>
            </a:pPr>
            <a:endParaRPr lang="fr-FR"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8343" y="2636912"/>
            <a:ext cx="9433048" cy="3909555"/>
          </a:xfrm>
          <a:prstGeom prst="rect">
            <a:avLst/>
          </a:prstGeom>
          <a:noFill/>
          <a:ln w="38100">
            <a:solidFill>
              <a:schemeClr val="tx2">
                <a:lumMod val="60000"/>
                <a:lumOff val="40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274868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60000"/>
                <a:lumOff val="40000"/>
              </a:schemeClr>
            </a:gs>
            <a:gs pos="99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ZoneTexte 2"/>
          <p:cNvSpPr txBox="1"/>
          <p:nvPr/>
        </p:nvSpPr>
        <p:spPr>
          <a:xfrm>
            <a:off x="684287" y="188640"/>
            <a:ext cx="11017224" cy="6494085"/>
          </a:xfrm>
          <a:prstGeom prst="rect">
            <a:avLst/>
          </a:prstGeom>
          <a:noFill/>
          <a:ln w="38100">
            <a:solidFill>
              <a:schemeClr val="tx2">
                <a:lumMod val="75000"/>
              </a:schemeClr>
            </a:solidFill>
          </a:ln>
        </p:spPr>
        <p:txBody>
          <a:bodyPr wrap="square" rtlCol="0">
            <a:spAutoFit/>
          </a:bodyPr>
          <a:lstStyle/>
          <a:p>
            <a:pPr algn="just" rtl="1"/>
            <a:r>
              <a:rPr lang="ar-DZ" sz="3200" b="1" dirty="0" smtClean="0">
                <a:solidFill>
                  <a:schemeClr val="accent1">
                    <a:lumMod val="75000"/>
                  </a:schemeClr>
                </a:solidFill>
                <a:effectLst>
                  <a:outerShdw blurRad="38100" dist="38100" dir="2700000" algn="tl">
                    <a:srgbClr val="000000">
                      <a:alpha val="43137"/>
                    </a:srgbClr>
                  </a:outerShdw>
                </a:effectLst>
                <a:latin typeface="Traditional Arabic" pitchFamily="18" charset="-78"/>
                <a:cs typeface="Traditional Arabic" pitchFamily="18" charset="-78"/>
              </a:rPr>
              <a:t>ويلزم المشرع الجزائري طرفي الخلاف بعد إيداع الاشعار ، وخلال فترة سيرانه بالتزامين هما:</a:t>
            </a:r>
          </a:p>
          <a:p>
            <a:pPr marL="342900" indent="-342900" algn="just" rtl="1">
              <a:buFont typeface="+mj-lt"/>
              <a:buAutoNum type="arabicParenR"/>
            </a:pPr>
            <a:r>
              <a:rPr lang="ar-DZ" sz="3200" dirty="0" smtClean="0">
                <a:latin typeface="Traditional Arabic" pitchFamily="18" charset="-78"/>
                <a:cs typeface="Traditional Arabic" pitchFamily="18" charset="-78"/>
              </a:rPr>
              <a:t>اتخاذ التدابير اللازمة لضمان المحافظة على المنشآت والاملاك وضمان امنها ، حيث يقوم الطرفان بتعيين العمال الذين يكلفون بهذه المهمة.</a:t>
            </a:r>
          </a:p>
          <a:p>
            <a:pPr marL="342900" indent="-342900" algn="just" rtl="1">
              <a:buFont typeface="+mj-lt"/>
              <a:buAutoNum type="arabicParenR"/>
            </a:pPr>
            <a:r>
              <a:rPr lang="ar-DZ" sz="3200" dirty="0" smtClean="0">
                <a:latin typeface="Traditional Arabic" pitchFamily="18" charset="-78"/>
                <a:cs typeface="Traditional Arabic" pitchFamily="18" charset="-78"/>
              </a:rPr>
              <a:t>مواصلة الطرفين المفاوضات لإيجاد تسوية للخلاف ، اذ يمكن ان تستمر هذه المفاوضات حتى بعد بدء تنفيذ الاضراب.</a:t>
            </a:r>
          </a:p>
          <a:p>
            <a:pPr algn="just" rtl="1"/>
            <a:r>
              <a:rPr lang="ar-DZ" sz="3200" b="1" dirty="0" smtClean="0">
                <a:solidFill>
                  <a:schemeClr val="accent1">
                    <a:lumMod val="75000"/>
                  </a:schemeClr>
                </a:solidFill>
                <a:effectLst>
                  <a:outerShdw blurRad="38100" dist="38100" dir="2700000" algn="tl">
                    <a:srgbClr val="000000">
                      <a:alpha val="43137"/>
                    </a:srgbClr>
                  </a:outerShdw>
                </a:effectLst>
                <a:latin typeface="Traditional Arabic" pitchFamily="18" charset="-78"/>
                <a:cs typeface="Traditional Arabic" pitchFamily="18" charset="-78"/>
              </a:rPr>
              <a:t>تعليق القضاء للإشعار بالإضراب:</a:t>
            </a:r>
          </a:p>
          <a:p>
            <a:pPr algn="just" rtl="1"/>
            <a:r>
              <a:rPr lang="ar-DZ" sz="3200" dirty="0" smtClean="0">
                <a:latin typeface="Traditional Arabic" pitchFamily="18" charset="-78"/>
                <a:cs typeface="Traditional Arabic" pitchFamily="18" charset="-78"/>
              </a:rPr>
              <a:t>   بعد تلقي المستخدم للإشعار بالإضراب له ان يترك اجل الاشعار  ينتهي ،وبالتالي يشرع العمال في تنفيذ قرار الاضراب كما له ان يلجأ الى القضاء الاستعجالي لطلب تعليق الاشعار ووقف الاضراب على أساس عدم احترام الإجراءات والشروط السابقة على الاضراب ، وفقا للقواعد العمة المنصوص عليها في قانون الإجراءات المدنية ،او على أساس عدم مشروعية المطال ومعقوليتها ، وبذلك يقوم القاضي الاستعجالي بتعليق الاشعار ومنع الاضراب قبل وقوعه .</a:t>
            </a:r>
          </a:p>
          <a:p>
            <a:pPr algn="just" rtl="1"/>
            <a:r>
              <a:rPr lang="ar-DZ" sz="3200" dirty="0" smtClean="0">
                <a:latin typeface="Traditional Arabic" pitchFamily="18" charset="-78"/>
                <a:cs typeface="Traditional Arabic" pitchFamily="18" charset="-78"/>
              </a:rPr>
              <a:t>   نلاحظ ان المشرع الجزائري قد أراد من خلال فرضه لإجراء الاشعار المسبق ، القول بأن الاضراب غير المسبوق بإشعار يكون اضرابا غير مشروع.</a:t>
            </a:r>
            <a:endParaRPr lang="fr-FR" sz="3200" dirty="0">
              <a:latin typeface="Traditional Arabic" pitchFamily="18" charset="-78"/>
              <a:cs typeface="Traditional Arabic" pitchFamily="18" charset="-78"/>
            </a:endParaRPr>
          </a:p>
        </p:txBody>
      </p:sp>
    </p:spTree>
    <p:extLst>
      <p:ext uri="{BB962C8B-B14F-4D97-AF65-F5344CB8AC3E}">
        <p14:creationId xmlns:p14="http://schemas.microsoft.com/office/powerpoint/2010/main" val="24793722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60000"/>
                <a:lumOff val="40000"/>
              </a:schemeClr>
            </a:gs>
            <a:gs pos="99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ZoneTexte 2"/>
          <p:cNvSpPr txBox="1"/>
          <p:nvPr/>
        </p:nvSpPr>
        <p:spPr>
          <a:xfrm>
            <a:off x="324247" y="188640"/>
            <a:ext cx="11521280" cy="6617196"/>
          </a:xfrm>
          <a:prstGeom prst="rect">
            <a:avLst/>
          </a:prstGeom>
          <a:noFill/>
          <a:ln w="38100">
            <a:solidFill>
              <a:schemeClr val="accent2">
                <a:lumMod val="75000"/>
              </a:schemeClr>
            </a:solidFill>
          </a:ln>
        </p:spPr>
        <p:txBody>
          <a:bodyPr wrap="square" rtlCol="0">
            <a:spAutoFit/>
          </a:bodyPr>
          <a:lstStyle/>
          <a:p>
            <a:pPr marL="514350" indent="-514350" algn="ctr" rtl="1">
              <a:buFont typeface="+mj-lt"/>
              <a:buAutoNum type="arabicPeriod" startAt="3"/>
            </a:pPr>
            <a:r>
              <a:rPr lang="ar-DZ" sz="3200" b="1" u="sng" dirty="0">
                <a:solidFill>
                  <a:schemeClr val="accent2">
                    <a:lumMod val="75000"/>
                  </a:schemeClr>
                </a:solidFill>
                <a:effectLst>
                  <a:outerShdw blurRad="38100" dist="38100" dir="2700000" algn="tl">
                    <a:srgbClr val="000000">
                      <a:alpha val="43137"/>
                    </a:srgbClr>
                  </a:outerShdw>
                </a:effectLst>
                <a:latin typeface="Traditional Arabic" pitchFamily="18" charset="-78"/>
                <a:cs typeface="Traditional Arabic" pitchFamily="18" charset="-78"/>
              </a:rPr>
              <a:t>القيود الواردة على حق </a:t>
            </a:r>
            <a:r>
              <a:rPr lang="ar-DZ" sz="3200" b="1" u="sng" dirty="0" smtClean="0">
                <a:solidFill>
                  <a:schemeClr val="accent2">
                    <a:lumMod val="75000"/>
                  </a:schemeClr>
                </a:solidFill>
                <a:effectLst>
                  <a:outerShdw blurRad="38100" dist="38100" dir="2700000" algn="tl">
                    <a:srgbClr val="000000">
                      <a:alpha val="43137"/>
                    </a:srgbClr>
                  </a:outerShdw>
                </a:effectLst>
                <a:latin typeface="Traditional Arabic" pitchFamily="18" charset="-78"/>
                <a:cs typeface="Traditional Arabic" pitchFamily="18" charset="-78"/>
              </a:rPr>
              <a:t>الاضراب</a:t>
            </a:r>
          </a:p>
          <a:p>
            <a:pPr algn="r" rtl="1"/>
            <a:r>
              <a:rPr lang="ar-DZ" sz="3200" dirty="0" smtClean="0">
                <a:latin typeface="Traditional Arabic" pitchFamily="18" charset="-78"/>
                <a:cs typeface="Traditional Arabic" pitchFamily="18" charset="-78"/>
              </a:rPr>
              <a:t>   بالرغم من ان حق الاضراب هو حق مكرس ،دستوريا ويدخل ضمن قائمة الحريات الأساسية للمواطن ، الا انه مع ذلك ليس حقا مطلقا لا يخضع لأية قيود في ممارسته ، بل على العكس من ذلك هو حق مقيد بعدة اعتبارات اجتماعي ،اقتصادية ، وامنية وكذلك مهنية.</a:t>
            </a:r>
            <a:endParaRPr lang="ar-DZ" sz="3200" dirty="0" smtClean="0">
              <a:solidFill>
                <a:schemeClr val="accent6">
                  <a:lumMod val="75000"/>
                </a:schemeClr>
              </a:solidFill>
              <a:latin typeface="Traditional Arabic" pitchFamily="18" charset="-78"/>
              <a:cs typeface="Traditional Arabic" pitchFamily="18" charset="-78"/>
            </a:endParaRPr>
          </a:p>
          <a:p>
            <a:pPr marL="514350" indent="-514350" algn="r" rtl="1">
              <a:buFont typeface="+mj-lt"/>
              <a:buAutoNum type="arabicParenR"/>
            </a:pPr>
            <a:r>
              <a:rPr lang="ar-DZ" sz="3200" b="1" u="sng" dirty="0" smtClean="0">
                <a:solidFill>
                  <a:schemeClr val="accent6">
                    <a:lumMod val="75000"/>
                  </a:schemeClr>
                </a:solidFill>
                <a:effectLst>
                  <a:outerShdw blurRad="38100" dist="38100" dir="2700000" algn="tl">
                    <a:srgbClr val="000000">
                      <a:alpha val="43137"/>
                    </a:srgbClr>
                  </a:outerShdw>
                </a:effectLst>
                <a:latin typeface="Traditional Arabic" pitchFamily="18" charset="-78"/>
                <a:cs typeface="Traditional Arabic" pitchFamily="18" charset="-78"/>
              </a:rPr>
              <a:t>المنع التام من ممارسة الاضراب:</a:t>
            </a:r>
          </a:p>
          <a:p>
            <a:pPr algn="r" rtl="1"/>
            <a:r>
              <a:rPr lang="ar-DZ" sz="3200" b="1" u="sng" dirty="0">
                <a:solidFill>
                  <a:schemeClr val="accent6">
                    <a:lumMod val="75000"/>
                  </a:schemeClr>
                </a:solidFill>
                <a:effectLst>
                  <a:outerShdw blurRad="38100" dist="38100" dir="2700000" algn="tl">
                    <a:srgbClr val="000000">
                      <a:alpha val="43137"/>
                    </a:srgbClr>
                  </a:outerShdw>
                </a:effectLst>
                <a:latin typeface="Traditional Arabic" pitchFamily="18" charset="-78"/>
                <a:cs typeface="Traditional Arabic" pitchFamily="18" charset="-78"/>
              </a:rPr>
              <a:t> </a:t>
            </a:r>
            <a:r>
              <a:rPr lang="ar-DZ" sz="3200" b="1" u="sng" dirty="0" smtClean="0">
                <a:solidFill>
                  <a:schemeClr val="accent6">
                    <a:lumMod val="75000"/>
                  </a:schemeClr>
                </a:solidFill>
                <a:effectLst>
                  <a:outerShdw blurRad="38100" dist="38100" dir="2700000" algn="tl">
                    <a:srgbClr val="000000">
                      <a:alpha val="43137"/>
                    </a:srgbClr>
                  </a:outerShdw>
                </a:effectLst>
                <a:latin typeface="Traditional Arabic" pitchFamily="18" charset="-78"/>
                <a:cs typeface="Traditional Arabic" pitchFamily="18" charset="-78"/>
              </a:rPr>
              <a:t>  </a:t>
            </a:r>
            <a:r>
              <a:rPr lang="ar-DZ" sz="3200" dirty="0" smtClean="0">
                <a:latin typeface="Traditional Arabic" pitchFamily="18" charset="-78"/>
                <a:cs typeface="Traditional Arabic" pitchFamily="18" charset="-78"/>
              </a:rPr>
              <a:t> لا تتوقف التشريعات والنظم الحديثة على تقييد حق الاضراب في بعض القطاعات الحيوية ، بل ان بعضها يذهب الى حد منع بعض الفئات العامة من القطاعات الاستراتيجية من ممارسة حق الاضراب، فالمشرع الجزائري بالرغم من إعطائه قيمة دستورية للحق في الاضراب فان منعه في بعض الميادين هو أيضا مبدأ دستوري حيث تضمنت المادة 2/54من دستور 1989 النص: «يمكن ان يمنع القانون ممارسة هذا الحق ، او يجعل حدودا لممارسته في ميادين الدفاع الوطني والامن ،او في جميع الخدمات او الاعمال العمومية». وبهذه الصفة يمنع اللجوء الى الاضراب على :القضاة، الموظفين المعينين بمرسوم او الموظفين الذين يشغلون مناصب في الخارج ، أعوان مصالح الامن، الاعوان في مصالح الحماية المدنية، والجمارك وإدارة السجون .</a:t>
            </a:r>
          </a:p>
          <a:p>
            <a:pPr algn="ctr" rtl="1"/>
            <a:endParaRPr lang="fr-FR" sz="3200" b="1" u="sng" dirty="0">
              <a:solidFill>
                <a:schemeClr val="accent2">
                  <a:lumMod val="75000"/>
                </a:schemeClr>
              </a:solidFill>
              <a:effectLst>
                <a:outerShdw blurRad="38100" dist="38100" dir="2700000" algn="tl">
                  <a:srgbClr val="000000">
                    <a:alpha val="43137"/>
                  </a:srgbClr>
                </a:outerShdw>
              </a:effectLst>
              <a:latin typeface="Traditional Arabic" pitchFamily="18" charset="-78"/>
              <a:cs typeface="Traditional Arabic" pitchFamily="18" charset="-78"/>
            </a:endParaRPr>
          </a:p>
        </p:txBody>
      </p:sp>
    </p:spTree>
    <p:extLst>
      <p:ext uri="{BB962C8B-B14F-4D97-AF65-F5344CB8AC3E}">
        <p14:creationId xmlns:p14="http://schemas.microsoft.com/office/powerpoint/2010/main" val="1743989888"/>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876</TotalTime>
  <Words>1175</Words>
  <Application>Microsoft Office PowerPoint</Application>
  <PresentationFormat>Personnalisé</PresentationFormat>
  <Paragraphs>42</Paragraphs>
  <Slides>13</Slides>
  <Notes>0</Notes>
  <HiddenSlides>0</HiddenSlides>
  <MMClips>0</MMClips>
  <ScaleCrop>false</ScaleCrop>
  <HeadingPairs>
    <vt:vector size="4" baseType="variant">
      <vt:variant>
        <vt:lpstr>Thème</vt:lpstr>
      </vt:variant>
      <vt:variant>
        <vt:i4>1</vt:i4>
      </vt:variant>
      <vt:variant>
        <vt:lpstr>Titres des diapositives</vt:lpstr>
      </vt:variant>
      <vt:variant>
        <vt:i4>13</vt:i4>
      </vt:variant>
    </vt:vector>
  </HeadingPairs>
  <TitlesOfParts>
    <vt:vector size="14" baseType="lpstr">
      <vt:lpstr>Thème Office</vt:lpstr>
      <vt:lpstr>Présentation PowerPoint</vt:lpstr>
      <vt:lpstr>المقدمة</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ADMIN</dc:creator>
  <cp:lastModifiedBy>ADMIN</cp:lastModifiedBy>
  <cp:revision>53</cp:revision>
  <dcterms:created xsi:type="dcterms:W3CDTF">2024-11-21T21:01:59Z</dcterms:created>
  <dcterms:modified xsi:type="dcterms:W3CDTF">2024-11-23T22:28:37Z</dcterms:modified>
</cp:coreProperties>
</file>