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4"/>
  </p:notesMasterIdLst>
  <p:sldIdLst>
    <p:sldId id="256" r:id="rId2"/>
    <p:sldId id="268" r:id="rId3"/>
    <p:sldId id="275" r:id="rId4"/>
    <p:sldId id="277" r:id="rId5"/>
    <p:sldId id="269" r:id="rId6"/>
    <p:sldId id="270" r:id="rId7"/>
    <p:sldId id="278" r:id="rId8"/>
    <p:sldId id="279" r:id="rId9"/>
    <p:sldId id="280" r:id="rId10"/>
    <p:sldId id="281" r:id="rId11"/>
    <p:sldId id="28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1338172-C19B-47A3-8D46-4B6C652B030F}" type="doc">
      <dgm:prSet loTypeId="urn:microsoft.com/office/officeart/2005/8/layout/vProcess5" loCatId="process" qsTypeId="urn:microsoft.com/office/officeart/2005/8/quickstyle/3d3" qsCatId="3D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C9220E64-FBF4-4381-A8DC-93E684B81AA5}">
      <dgm:prSet phldrT="[Texte]"/>
      <dgm:spPr/>
      <dgm:t>
        <a:bodyPr/>
        <a:lstStyle/>
        <a:p>
          <a:r>
            <a:rPr lang="en-US" dirty="0"/>
            <a:t>- Visualize data quickly</a:t>
          </a:r>
        </a:p>
      </dgm:t>
    </dgm:pt>
    <dgm:pt modelId="{9AAD22D6-AB53-4C73-83D3-C24D5551CBEB}" type="parTrans" cxnId="{9861C6E6-CB41-4AC1-B9B2-0ACBB88162F7}">
      <dgm:prSet/>
      <dgm:spPr/>
      <dgm:t>
        <a:bodyPr/>
        <a:lstStyle/>
        <a:p>
          <a:endParaRPr lang="en-US"/>
        </a:p>
      </dgm:t>
    </dgm:pt>
    <dgm:pt modelId="{092A72D3-E9BC-487F-8A4D-3D221BC70873}" type="sibTrans" cxnId="{9861C6E6-CB41-4AC1-B9B2-0ACBB88162F7}">
      <dgm:prSet/>
      <dgm:spPr/>
      <dgm:t>
        <a:bodyPr/>
        <a:lstStyle/>
        <a:p>
          <a:endParaRPr lang="en-US"/>
        </a:p>
      </dgm:t>
    </dgm:pt>
    <dgm:pt modelId="{4662241E-22DC-438E-A0A9-5A461D44777D}">
      <dgm:prSet/>
      <dgm:spPr/>
      <dgm:t>
        <a:bodyPr/>
        <a:lstStyle/>
        <a:p>
          <a:r>
            <a:rPr lang="en-US" dirty="0"/>
            <a:t>- Crucial for decisions in science, business and daily life</a:t>
          </a:r>
        </a:p>
      </dgm:t>
    </dgm:pt>
    <dgm:pt modelId="{5385250B-0844-46F7-B33B-ED3F706ABCE1}" type="parTrans" cxnId="{2CF52CAC-5A7D-4F0F-9750-AC97B64287EE}">
      <dgm:prSet/>
      <dgm:spPr/>
      <dgm:t>
        <a:bodyPr/>
        <a:lstStyle/>
        <a:p>
          <a:endParaRPr lang="en-US"/>
        </a:p>
      </dgm:t>
    </dgm:pt>
    <dgm:pt modelId="{101F1E40-4151-4FBE-9A60-9B70FC247753}" type="sibTrans" cxnId="{2CF52CAC-5A7D-4F0F-9750-AC97B64287EE}">
      <dgm:prSet/>
      <dgm:spPr/>
      <dgm:t>
        <a:bodyPr/>
        <a:lstStyle/>
        <a:p>
          <a:endParaRPr lang="en-US"/>
        </a:p>
      </dgm:t>
    </dgm:pt>
    <dgm:pt modelId="{19CC5060-DFD8-44FE-9D75-C2E3B594BCE1}">
      <dgm:prSet/>
      <dgm:spPr/>
      <dgm:t>
        <a:bodyPr/>
        <a:lstStyle/>
        <a:p>
          <a:r>
            <a:rPr lang="en-US" dirty="0"/>
            <a:t>- Spot trends and outliers</a:t>
          </a:r>
        </a:p>
      </dgm:t>
    </dgm:pt>
    <dgm:pt modelId="{61A9112C-9A10-415C-95E5-03CABB31D87E}" type="parTrans" cxnId="{EDAD9C73-2439-45DA-B47C-4DA09769D8FA}">
      <dgm:prSet/>
      <dgm:spPr/>
      <dgm:t>
        <a:bodyPr/>
        <a:lstStyle/>
        <a:p>
          <a:endParaRPr lang="en-US"/>
        </a:p>
      </dgm:t>
    </dgm:pt>
    <dgm:pt modelId="{97E9A54B-CFB1-4331-9889-724A2CC960F4}" type="sibTrans" cxnId="{EDAD9C73-2439-45DA-B47C-4DA09769D8FA}">
      <dgm:prSet/>
      <dgm:spPr/>
      <dgm:t>
        <a:bodyPr/>
        <a:lstStyle/>
        <a:p>
          <a:endParaRPr lang="en-US"/>
        </a:p>
      </dgm:t>
    </dgm:pt>
    <dgm:pt modelId="{99863665-D979-4AC2-9268-DE6B5A3B8EB0}" type="pres">
      <dgm:prSet presAssocID="{11338172-C19B-47A3-8D46-4B6C652B030F}" presName="outerComposite" presStyleCnt="0">
        <dgm:presLayoutVars>
          <dgm:chMax val="5"/>
          <dgm:dir/>
          <dgm:resizeHandles val="exact"/>
        </dgm:presLayoutVars>
      </dgm:prSet>
      <dgm:spPr/>
    </dgm:pt>
    <dgm:pt modelId="{9E599823-E952-4C4C-A2A9-0A4039EFF46D}" type="pres">
      <dgm:prSet presAssocID="{11338172-C19B-47A3-8D46-4B6C652B030F}" presName="dummyMaxCanvas" presStyleCnt="0">
        <dgm:presLayoutVars/>
      </dgm:prSet>
      <dgm:spPr/>
    </dgm:pt>
    <dgm:pt modelId="{53C0191E-8E45-411E-A207-FA5E1591B743}" type="pres">
      <dgm:prSet presAssocID="{11338172-C19B-47A3-8D46-4B6C652B030F}" presName="ThreeNodes_1" presStyleLbl="node1" presStyleIdx="0" presStyleCnt="3">
        <dgm:presLayoutVars>
          <dgm:bulletEnabled val="1"/>
        </dgm:presLayoutVars>
      </dgm:prSet>
      <dgm:spPr/>
    </dgm:pt>
    <dgm:pt modelId="{5CDC248F-51DB-4640-8CE8-B8C1039FB1A1}" type="pres">
      <dgm:prSet presAssocID="{11338172-C19B-47A3-8D46-4B6C652B030F}" presName="ThreeNodes_2" presStyleLbl="node1" presStyleIdx="1" presStyleCnt="3">
        <dgm:presLayoutVars>
          <dgm:bulletEnabled val="1"/>
        </dgm:presLayoutVars>
      </dgm:prSet>
      <dgm:spPr/>
    </dgm:pt>
    <dgm:pt modelId="{9CA8C411-E289-41B2-97C6-1606D777098C}" type="pres">
      <dgm:prSet presAssocID="{11338172-C19B-47A3-8D46-4B6C652B030F}" presName="ThreeNodes_3" presStyleLbl="node1" presStyleIdx="2" presStyleCnt="3">
        <dgm:presLayoutVars>
          <dgm:bulletEnabled val="1"/>
        </dgm:presLayoutVars>
      </dgm:prSet>
      <dgm:spPr/>
    </dgm:pt>
    <dgm:pt modelId="{45248D0C-60F2-44A4-9067-EC38F859CE8D}" type="pres">
      <dgm:prSet presAssocID="{11338172-C19B-47A3-8D46-4B6C652B030F}" presName="ThreeConn_1-2" presStyleLbl="fgAccFollowNode1" presStyleIdx="0" presStyleCnt="2">
        <dgm:presLayoutVars>
          <dgm:bulletEnabled val="1"/>
        </dgm:presLayoutVars>
      </dgm:prSet>
      <dgm:spPr/>
    </dgm:pt>
    <dgm:pt modelId="{85924E15-0861-4E73-90FD-DD07027E7230}" type="pres">
      <dgm:prSet presAssocID="{11338172-C19B-47A3-8D46-4B6C652B030F}" presName="ThreeConn_2-3" presStyleLbl="fgAccFollowNode1" presStyleIdx="1" presStyleCnt="2">
        <dgm:presLayoutVars>
          <dgm:bulletEnabled val="1"/>
        </dgm:presLayoutVars>
      </dgm:prSet>
      <dgm:spPr/>
    </dgm:pt>
    <dgm:pt modelId="{500CFFD3-7062-4E17-AFDA-7763FD0C62A7}" type="pres">
      <dgm:prSet presAssocID="{11338172-C19B-47A3-8D46-4B6C652B030F}" presName="ThreeNodes_1_text" presStyleLbl="node1" presStyleIdx="2" presStyleCnt="3">
        <dgm:presLayoutVars>
          <dgm:bulletEnabled val="1"/>
        </dgm:presLayoutVars>
      </dgm:prSet>
      <dgm:spPr/>
    </dgm:pt>
    <dgm:pt modelId="{6FDC4A87-C8CB-4B61-8AD4-11BA9ECF7099}" type="pres">
      <dgm:prSet presAssocID="{11338172-C19B-47A3-8D46-4B6C652B030F}" presName="ThreeNodes_2_text" presStyleLbl="node1" presStyleIdx="2" presStyleCnt="3">
        <dgm:presLayoutVars>
          <dgm:bulletEnabled val="1"/>
        </dgm:presLayoutVars>
      </dgm:prSet>
      <dgm:spPr/>
    </dgm:pt>
    <dgm:pt modelId="{B4C386AE-0128-45AD-AB2A-D2F437699E72}" type="pres">
      <dgm:prSet presAssocID="{11338172-C19B-47A3-8D46-4B6C652B030F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BA37F302-6E9E-4695-B141-4FC7CE177554}" type="presOf" srcId="{092A72D3-E9BC-487F-8A4D-3D221BC70873}" destId="{45248D0C-60F2-44A4-9067-EC38F859CE8D}" srcOrd="0" destOrd="0" presId="urn:microsoft.com/office/officeart/2005/8/layout/vProcess5"/>
    <dgm:cxn modelId="{2CFC521D-596B-419C-AA8C-3E1467BD823D}" type="presOf" srcId="{4662241E-22DC-438E-A0A9-5A461D44777D}" destId="{B4C386AE-0128-45AD-AB2A-D2F437699E72}" srcOrd="1" destOrd="0" presId="urn:microsoft.com/office/officeart/2005/8/layout/vProcess5"/>
    <dgm:cxn modelId="{E7FF0A33-A090-4AAB-B899-4F70999CF9F8}" type="presOf" srcId="{11338172-C19B-47A3-8D46-4B6C652B030F}" destId="{99863665-D979-4AC2-9268-DE6B5A3B8EB0}" srcOrd="0" destOrd="0" presId="urn:microsoft.com/office/officeart/2005/8/layout/vProcess5"/>
    <dgm:cxn modelId="{EDAD9C73-2439-45DA-B47C-4DA09769D8FA}" srcId="{11338172-C19B-47A3-8D46-4B6C652B030F}" destId="{19CC5060-DFD8-44FE-9D75-C2E3B594BCE1}" srcOrd="1" destOrd="0" parTransId="{61A9112C-9A10-415C-95E5-03CABB31D87E}" sibTransId="{97E9A54B-CFB1-4331-9889-724A2CC960F4}"/>
    <dgm:cxn modelId="{FEC47054-52D9-4800-9FAA-86F8D84F66D2}" type="presOf" srcId="{C9220E64-FBF4-4381-A8DC-93E684B81AA5}" destId="{53C0191E-8E45-411E-A207-FA5E1591B743}" srcOrd="0" destOrd="0" presId="urn:microsoft.com/office/officeart/2005/8/layout/vProcess5"/>
    <dgm:cxn modelId="{C96F058D-E906-4296-AB3D-B77E2BF33693}" type="presOf" srcId="{97E9A54B-CFB1-4331-9889-724A2CC960F4}" destId="{85924E15-0861-4E73-90FD-DD07027E7230}" srcOrd="0" destOrd="0" presId="urn:microsoft.com/office/officeart/2005/8/layout/vProcess5"/>
    <dgm:cxn modelId="{2CF52CAC-5A7D-4F0F-9750-AC97B64287EE}" srcId="{11338172-C19B-47A3-8D46-4B6C652B030F}" destId="{4662241E-22DC-438E-A0A9-5A461D44777D}" srcOrd="2" destOrd="0" parTransId="{5385250B-0844-46F7-B33B-ED3F706ABCE1}" sibTransId="{101F1E40-4151-4FBE-9A60-9B70FC247753}"/>
    <dgm:cxn modelId="{FC3CE0C8-410B-4C75-BD43-10A2B387E084}" type="presOf" srcId="{19CC5060-DFD8-44FE-9D75-C2E3B594BCE1}" destId="{6FDC4A87-C8CB-4B61-8AD4-11BA9ECF7099}" srcOrd="1" destOrd="0" presId="urn:microsoft.com/office/officeart/2005/8/layout/vProcess5"/>
    <dgm:cxn modelId="{F8A2AFD2-750D-41A9-A410-88D9187979E7}" type="presOf" srcId="{19CC5060-DFD8-44FE-9D75-C2E3B594BCE1}" destId="{5CDC248F-51DB-4640-8CE8-B8C1039FB1A1}" srcOrd="0" destOrd="0" presId="urn:microsoft.com/office/officeart/2005/8/layout/vProcess5"/>
    <dgm:cxn modelId="{58383AE1-53C3-4423-B1BF-58E7899D951B}" type="presOf" srcId="{C9220E64-FBF4-4381-A8DC-93E684B81AA5}" destId="{500CFFD3-7062-4E17-AFDA-7763FD0C62A7}" srcOrd="1" destOrd="0" presId="urn:microsoft.com/office/officeart/2005/8/layout/vProcess5"/>
    <dgm:cxn modelId="{9861C6E6-CB41-4AC1-B9B2-0ACBB88162F7}" srcId="{11338172-C19B-47A3-8D46-4B6C652B030F}" destId="{C9220E64-FBF4-4381-A8DC-93E684B81AA5}" srcOrd="0" destOrd="0" parTransId="{9AAD22D6-AB53-4C73-83D3-C24D5551CBEB}" sibTransId="{092A72D3-E9BC-487F-8A4D-3D221BC70873}"/>
    <dgm:cxn modelId="{343D41FC-3BFD-47F0-B105-851B32717128}" type="presOf" srcId="{4662241E-22DC-438E-A0A9-5A461D44777D}" destId="{9CA8C411-E289-41B2-97C6-1606D777098C}" srcOrd="0" destOrd="0" presId="urn:microsoft.com/office/officeart/2005/8/layout/vProcess5"/>
    <dgm:cxn modelId="{4EF21B64-60FF-4C1B-A033-E0ED4A66C3F5}" type="presParOf" srcId="{99863665-D979-4AC2-9268-DE6B5A3B8EB0}" destId="{9E599823-E952-4C4C-A2A9-0A4039EFF46D}" srcOrd="0" destOrd="0" presId="urn:microsoft.com/office/officeart/2005/8/layout/vProcess5"/>
    <dgm:cxn modelId="{770AE83B-BE9D-4BBB-9BDA-3F277A340030}" type="presParOf" srcId="{99863665-D979-4AC2-9268-DE6B5A3B8EB0}" destId="{53C0191E-8E45-411E-A207-FA5E1591B743}" srcOrd="1" destOrd="0" presId="urn:microsoft.com/office/officeart/2005/8/layout/vProcess5"/>
    <dgm:cxn modelId="{30BB81E3-54FB-4E07-A57F-95583FFE8F8B}" type="presParOf" srcId="{99863665-D979-4AC2-9268-DE6B5A3B8EB0}" destId="{5CDC248F-51DB-4640-8CE8-B8C1039FB1A1}" srcOrd="2" destOrd="0" presId="urn:microsoft.com/office/officeart/2005/8/layout/vProcess5"/>
    <dgm:cxn modelId="{96961D7E-7BD8-4558-9DAB-DE620F30EDD8}" type="presParOf" srcId="{99863665-D979-4AC2-9268-DE6B5A3B8EB0}" destId="{9CA8C411-E289-41B2-97C6-1606D777098C}" srcOrd="3" destOrd="0" presId="urn:microsoft.com/office/officeart/2005/8/layout/vProcess5"/>
    <dgm:cxn modelId="{181043AB-1B8D-43B8-B49B-7007E2412100}" type="presParOf" srcId="{99863665-D979-4AC2-9268-DE6B5A3B8EB0}" destId="{45248D0C-60F2-44A4-9067-EC38F859CE8D}" srcOrd="4" destOrd="0" presId="urn:microsoft.com/office/officeart/2005/8/layout/vProcess5"/>
    <dgm:cxn modelId="{8C5C4BD2-E12C-4FFB-997D-ED253449D35E}" type="presParOf" srcId="{99863665-D979-4AC2-9268-DE6B5A3B8EB0}" destId="{85924E15-0861-4E73-90FD-DD07027E7230}" srcOrd="5" destOrd="0" presId="urn:microsoft.com/office/officeart/2005/8/layout/vProcess5"/>
    <dgm:cxn modelId="{8A2323C0-E4F8-41A5-A58D-AF71CB845047}" type="presParOf" srcId="{99863665-D979-4AC2-9268-DE6B5A3B8EB0}" destId="{500CFFD3-7062-4E17-AFDA-7763FD0C62A7}" srcOrd="6" destOrd="0" presId="urn:microsoft.com/office/officeart/2005/8/layout/vProcess5"/>
    <dgm:cxn modelId="{5A456541-4E44-4EC4-8836-F2D3B39B75E5}" type="presParOf" srcId="{99863665-D979-4AC2-9268-DE6B5A3B8EB0}" destId="{6FDC4A87-C8CB-4B61-8AD4-11BA9ECF7099}" srcOrd="7" destOrd="0" presId="urn:microsoft.com/office/officeart/2005/8/layout/vProcess5"/>
    <dgm:cxn modelId="{166FC6A5-439B-4B22-969B-4AEE4F4813A8}" type="presParOf" srcId="{99863665-D979-4AC2-9268-DE6B5A3B8EB0}" destId="{B4C386AE-0128-45AD-AB2A-D2F437699E72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C0191E-8E45-411E-A207-FA5E1591B743}">
      <dsp:nvSpPr>
        <dsp:cNvPr id="0" name=""/>
        <dsp:cNvSpPr/>
      </dsp:nvSpPr>
      <dsp:spPr>
        <a:xfrm>
          <a:off x="0" y="0"/>
          <a:ext cx="8117840" cy="9906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- Visualize data quickly</a:t>
          </a:r>
        </a:p>
      </dsp:txBody>
      <dsp:txXfrm>
        <a:off x="29014" y="29014"/>
        <a:ext cx="7048904" cy="932572"/>
      </dsp:txXfrm>
    </dsp:sp>
    <dsp:sp modelId="{5CDC248F-51DB-4640-8CE8-B8C1039FB1A1}">
      <dsp:nvSpPr>
        <dsp:cNvPr id="0" name=""/>
        <dsp:cNvSpPr/>
      </dsp:nvSpPr>
      <dsp:spPr>
        <a:xfrm>
          <a:off x="716279" y="1155699"/>
          <a:ext cx="8117840" cy="9906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161256"/>
            <a:satOff val="-8769"/>
            <a:lumOff val="14569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- Spot trends and outliers</a:t>
          </a:r>
        </a:p>
      </dsp:txBody>
      <dsp:txXfrm>
        <a:off x="745293" y="1184713"/>
        <a:ext cx="6699642" cy="932572"/>
      </dsp:txXfrm>
    </dsp:sp>
    <dsp:sp modelId="{9CA8C411-E289-41B2-97C6-1606D777098C}">
      <dsp:nvSpPr>
        <dsp:cNvPr id="0" name=""/>
        <dsp:cNvSpPr/>
      </dsp:nvSpPr>
      <dsp:spPr>
        <a:xfrm>
          <a:off x="1432559" y="2311399"/>
          <a:ext cx="8117840" cy="99060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322512"/>
            <a:satOff val="-17538"/>
            <a:lumOff val="29138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- Crucial for decisions in science, business and daily life</a:t>
          </a:r>
        </a:p>
      </dsp:txBody>
      <dsp:txXfrm>
        <a:off x="1461573" y="2340413"/>
        <a:ext cx="6699642" cy="932572"/>
      </dsp:txXfrm>
    </dsp:sp>
    <dsp:sp modelId="{45248D0C-60F2-44A4-9067-EC38F859CE8D}">
      <dsp:nvSpPr>
        <dsp:cNvPr id="0" name=""/>
        <dsp:cNvSpPr/>
      </dsp:nvSpPr>
      <dsp:spPr>
        <a:xfrm>
          <a:off x="7473950" y="751205"/>
          <a:ext cx="643890" cy="64389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7618825" y="751205"/>
        <a:ext cx="354140" cy="484527"/>
      </dsp:txXfrm>
    </dsp:sp>
    <dsp:sp modelId="{85924E15-0861-4E73-90FD-DD07027E7230}">
      <dsp:nvSpPr>
        <dsp:cNvPr id="0" name=""/>
        <dsp:cNvSpPr/>
      </dsp:nvSpPr>
      <dsp:spPr>
        <a:xfrm>
          <a:off x="8190230" y="1900301"/>
          <a:ext cx="643890" cy="64389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100" kern="1200"/>
        </a:p>
      </dsp:txBody>
      <dsp:txXfrm>
        <a:off x="8335105" y="1900301"/>
        <a:ext cx="354140" cy="4845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119270-8412-427F-BD84-AA03E878ED72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61D5F-6EFC-4563-8562-D65FFC180302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58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61D5F-6EFC-4563-8562-D65FFC18030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000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4449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109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7671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96673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119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45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44808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137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193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75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07644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109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7131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9015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3081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144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068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AF7D3CA-B2BE-4DBF-B299-890FCC1CB485}" type="datetimeFigureOut">
              <a:rPr lang="en-US" smtClean="0"/>
              <a:t>4/17/2025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F7719C9-C458-4C6C-8398-4169325AAC2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879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732F4E4-B52A-CCA7-1943-A7C5F8EB49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20392" y="-49986"/>
            <a:ext cx="741682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University  Of  Mohammed Khider -Biskra 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Faculty of Economic Sciences, Commercial Sciences and Management Sciences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Department of Management</a:t>
            </a:r>
            <a:endParaRPr kumimoji="0" 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7AD3D3E8-5580-FA50-7750-9E5314ADDC16}"/>
              </a:ext>
            </a:extLst>
          </p:cNvPr>
          <p:cNvSpPr txBox="1"/>
          <p:nvPr/>
        </p:nvSpPr>
        <p:spPr>
          <a:xfrm>
            <a:off x="4107215" y="3931899"/>
            <a:ext cx="364317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/>
              <a:t>Dr. ABDAOUI Nawal</a:t>
            </a:r>
            <a:endParaRPr lang="en-US" sz="2000" b="1" dirty="0"/>
          </a:p>
          <a:p>
            <a:pPr algn="ctr"/>
            <a:r>
              <a:rPr lang="en-US" sz="2000" b="1" dirty="0"/>
              <a:t>nawal.abdaoui@univ-biskra.dz</a:t>
            </a:r>
            <a:endParaRPr lang="fr-FR" sz="2000" b="1" dirty="0"/>
          </a:p>
        </p:txBody>
      </p:sp>
      <p:sp>
        <p:nvSpPr>
          <p:cNvPr id="6" name="Ellipse 5">
            <a:extLst>
              <a:ext uri="{FF2B5EF4-FFF2-40B4-BE49-F238E27FC236}">
                <a16:creationId xmlns:a16="http://schemas.microsoft.com/office/drawing/2014/main" id="{07169F63-E88C-FD18-8865-75518D9B00DF}"/>
              </a:ext>
            </a:extLst>
          </p:cNvPr>
          <p:cNvSpPr/>
          <p:nvPr/>
        </p:nvSpPr>
        <p:spPr>
          <a:xfrm>
            <a:off x="2725962" y="2531516"/>
            <a:ext cx="6577516" cy="1384995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7820D68-2420-77E0-BD53-4B6924DD3587}"/>
              </a:ext>
            </a:extLst>
          </p:cNvPr>
          <p:cNvSpPr txBox="1"/>
          <p:nvPr/>
        </p:nvSpPr>
        <p:spPr>
          <a:xfrm>
            <a:off x="2725962" y="2697643"/>
            <a:ext cx="6268489" cy="1615828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pPr algn="ctr"/>
            <a:r>
              <a:rPr lang="fr-FR" sz="80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READING CHARTS AND GRAPHS</a:t>
            </a:r>
          </a:p>
          <a:p>
            <a:pPr algn="ctr"/>
            <a:r>
              <a:rPr lang="fr-FR" sz="2400" b="1" i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-</a:t>
            </a:r>
            <a:r>
              <a:rPr lang="en-US" sz="6000" dirty="0"/>
              <a:t>Understanding Data at a Glance- </a:t>
            </a:r>
          </a:p>
          <a:p>
            <a:endParaRPr lang="en-US" sz="4800" dirty="0"/>
          </a:p>
          <a:p>
            <a:pPr algn="ctr"/>
            <a:endParaRPr lang="fr-FR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sz="44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2642E6C5-F0E8-BAD4-22F8-6737CC5F1CF5}"/>
              </a:ext>
            </a:extLst>
          </p:cNvPr>
          <p:cNvSpPr txBox="1"/>
          <p:nvPr/>
        </p:nvSpPr>
        <p:spPr>
          <a:xfrm>
            <a:off x="4409440" y="5433704"/>
            <a:ext cx="31663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/>
              <a:t>Academic Year</a:t>
            </a:r>
          </a:p>
          <a:p>
            <a:pPr algn="ctr"/>
            <a:r>
              <a:rPr lang="fr-FR" sz="2400" b="1" dirty="0"/>
              <a:t>2024-2025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3870CBCD-9744-D6BD-C8F3-FCECF2A6C511}"/>
              </a:ext>
            </a:extLst>
          </p:cNvPr>
          <p:cNvSpPr txBox="1"/>
          <p:nvPr/>
        </p:nvSpPr>
        <p:spPr>
          <a:xfrm>
            <a:off x="859124" y="2300683"/>
            <a:ext cx="202939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/>
              <a:t>Lecture n°10:</a:t>
            </a:r>
          </a:p>
        </p:txBody>
      </p:sp>
    </p:spTree>
    <p:extLst>
      <p:ext uri="{BB962C8B-B14F-4D97-AF65-F5344CB8AC3E}">
        <p14:creationId xmlns:p14="http://schemas.microsoft.com/office/powerpoint/2010/main" val="15688982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74774FB8-9F8A-0F42-CAA5-3A1D042AC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440" y="730885"/>
            <a:ext cx="8583930" cy="3758036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C6E5390-50E0-2973-378B-C23900F63463}"/>
              </a:ext>
            </a:extLst>
          </p:cNvPr>
          <p:cNvSpPr txBox="1"/>
          <p:nvPr/>
        </p:nvSpPr>
        <p:spPr>
          <a:xfrm>
            <a:off x="995045" y="4319594"/>
            <a:ext cx="982472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Example: </a:t>
            </a:r>
            <a:endParaRPr lang="en-US" sz="2800" b="0" i="0" u="none" strike="noStrike" baseline="0" dirty="0">
              <a:solidFill>
                <a:srgbClr val="00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1. The economic inflation of the country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increased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sharply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by 20% in 2008.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2. There was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a sharp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drop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the industrial production in the year 2009. </a:t>
            </a:r>
          </a:p>
          <a:p>
            <a:r>
              <a:rPr lang="en-US" sz="28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3. The demand for new houses </a:t>
            </a:r>
            <a:r>
              <a:rPr lang="en-US" sz="2800" b="0" i="0" u="none" strike="noStrike" baseline="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dramatically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800" b="1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increased</a:t>
            </a:r>
            <a:r>
              <a:rPr lang="en-US" sz="28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in 2002. </a:t>
            </a:r>
            <a:endParaRPr lang="en-US" sz="28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726165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BDDA59-DAD1-500D-7A49-D31F0E1BA1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ADF78469-20E6-8246-378A-90CC79871871}"/>
              </a:ext>
            </a:extLst>
          </p:cNvPr>
          <p:cNvSpPr/>
          <p:nvPr/>
        </p:nvSpPr>
        <p:spPr>
          <a:xfrm>
            <a:off x="2966720" y="711518"/>
            <a:ext cx="5547360" cy="7616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4- </a:t>
            </a:r>
            <a:r>
              <a:rPr lang="en-US" sz="2000" b="1" i="0" u="none" strike="noStrike" baseline="0" dirty="0">
                <a:solidFill>
                  <a:schemeClr val="bg1"/>
                </a:solidFill>
              </a:rPr>
              <a:t>Vocabulary to represent frequent changes in graphs: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4BC713A-3004-FC47-0DEF-2CBC06567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4560" y="1903412"/>
            <a:ext cx="10139680" cy="132397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B1BC50F-6E4F-826B-9C0F-2AFB44B03057}"/>
              </a:ext>
            </a:extLst>
          </p:cNvPr>
          <p:cNvSpPr txBox="1"/>
          <p:nvPr/>
        </p:nvSpPr>
        <p:spPr>
          <a:xfrm>
            <a:off x="1066800" y="5103911"/>
            <a:ext cx="8524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1. The price of the raw materials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fluctuated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for the first three months. </a:t>
            </a: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2. The graph shows the </a:t>
            </a:r>
            <a:r>
              <a:rPr lang="en-US" sz="1800" b="1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oscillations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of the price of fuel from 1998 to 2002. </a:t>
            </a:r>
            <a:endParaRPr lang="en-US" dirty="0"/>
          </a:p>
        </p:txBody>
      </p:sp>
      <p:pic>
        <p:nvPicPr>
          <p:cNvPr id="3074" name="Picture 2" descr="Amplitude, Period and Frequency | CK-12 Foundation">
            <a:extLst>
              <a:ext uri="{FF2B5EF4-FFF2-40B4-BE49-F238E27FC236}">
                <a16:creationId xmlns:a16="http://schemas.microsoft.com/office/drawing/2014/main" id="{34CF0651-ED49-5994-0421-2ECD3D10B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700" y="3227387"/>
            <a:ext cx="10642600" cy="1625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04856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57C869D-A397-562F-0C14-3015C09FD2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487680"/>
            <a:ext cx="11247120" cy="591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64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20772878-5B4B-0FAD-4BD3-6BE835624E60}"/>
              </a:ext>
            </a:extLst>
          </p:cNvPr>
          <p:cNvSpPr/>
          <p:nvPr/>
        </p:nvSpPr>
        <p:spPr>
          <a:xfrm>
            <a:off x="731520" y="812800"/>
            <a:ext cx="491744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3366"/>
                </a:solidFill>
              </a:rPr>
              <a:t>Why Graphs Matter</a:t>
            </a:r>
            <a:endParaRPr lang="en-US" sz="3200" b="1" dirty="0">
              <a:solidFill>
                <a:schemeClr val="tx1"/>
              </a:solidFill>
            </a:endParaRPr>
          </a:p>
        </p:txBody>
      </p:sp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FDADCD49-5A2D-7A38-2761-0A6B0F0071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04018869"/>
              </p:ext>
            </p:extLst>
          </p:nvPr>
        </p:nvGraphicFramePr>
        <p:xfrm>
          <a:off x="955040" y="2428240"/>
          <a:ext cx="9550400" cy="330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41982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12C8B22-D649-61B0-DDC6-6C90E1DDC977}"/>
              </a:ext>
            </a:extLst>
          </p:cNvPr>
          <p:cNvSpPr/>
          <p:nvPr/>
        </p:nvSpPr>
        <p:spPr>
          <a:xfrm>
            <a:off x="3241040" y="701040"/>
            <a:ext cx="491744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3366"/>
                </a:solidFill>
              </a:rPr>
              <a:t>Common Types of Graphs</a:t>
            </a:r>
            <a:endParaRPr lang="en-US" sz="32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26DCA2EB-C96D-CFA4-AB0E-0193A10BFBDF}"/>
              </a:ext>
            </a:extLst>
          </p:cNvPr>
          <p:cNvSpPr/>
          <p:nvPr/>
        </p:nvSpPr>
        <p:spPr>
          <a:xfrm>
            <a:off x="1310640" y="2275840"/>
            <a:ext cx="3383280" cy="7518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Bar Graphs </a:t>
            </a:r>
          </a:p>
          <a:p>
            <a:pPr algn="ctr"/>
            <a:r>
              <a:rPr lang="en-US" dirty="0"/>
              <a:t>Compare quantities</a:t>
            </a:r>
          </a:p>
        </p:txBody>
      </p:sp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A08647F4-FE57-7D08-D7E5-2A916A5322D5}"/>
              </a:ext>
            </a:extLst>
          </p:cNvPr>
          <p:cNvSpPr/>
          <p:nvPr/>
        </p:nvSpPr>
        <p:spPr>
          <a:xfrm>
            <a:off x="7305040" y="2275840"/>
            <a:ext cx="3383280" cy="7518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Line Graphs </a:t>
            </a:r>
          </a:p>
          <a:p>
            <a:pPr algn="ctr"/>
            <a:r>
              <a:rPr lang="en-US" dirty="0"/>
              <a:t>Trends over time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7796C080-F3B8-8A46-00ED-C039CE5B0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657" y="3070254"/>
            <a:ext cx="4373245" cy="308670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6EE8BB8-0433-F22C-C868-EF07F10480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1315" y="3286254"/>
            <a:ext cx="4373245" cy="2434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07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4A6ED8-C692-2E66-2DCA-5B4D4A7AD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>
            <a:extLst>
              <a:ext uri="{FF2B5EF4-FFF2-40B4-BE49-F238E27FC236}">
                <a16:creationId xmlns:a16="http://schemas.microsoft.com/office/drawing/2014/main" id="{DBB5D1C8-FC8B-06DB-2236-AC91DB6ED22B}"/>
              </a:ext>
            </a:extLst>
          </p:cNvPr>
          <p:cNvSpPr/>
          <p:nvPr/>
        </p:nvSpPr>
        <p:spPr>
          <a:xfrm>
            <a:off x="3241040" y="701040"/>
            <a:ext cx="491744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3366"/>
                </a:solidFill>
              </a:rPr>
              <a:t>Common Types of Graphs</a:t>
            </a:r>
            <a:endParaRPr lang="en-US" sz="320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D00B219B-E67B-EE93-6572-330930499F36}"/>
              </a:ext>
            </a:extLst>
          </p:cNvPr>
          <p:cNvSpPr/>
          <p:nvPr/>
        </p:nvSpPr>
        <p:spPr>
          <a:xfrm>
            <a:off x="1249680" y="2184400"/>
            <a:ext cx="3383280" cy="7518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Pie Charts </a:t>
            </a:r>
          </a:p>
          <a:p>
            <a:pPr algn="ctr"/>
            <a:r>
              <a:rPr lang="en-US" dirty="0"/>
              <a:t> Parts of a whole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61ED861-F38C-4B8E-909D-E9D169F1D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9471" y="2936240"/>
            <a:ext cx="3951130" cy="3149855"/>
          </a:xfrm>
          <a:prstGeom prst="rect">
            <a:avLst/>
          </a:prstGeom>
        </p:spPr>
      </p:pic>
      <p:sp>
        <p:nvSpPr>
          <p:cNvPr id="7" name="Rectangle : coins arrondis 6">
            <a:extLst>
              <a:ext uri="{FF2B5EF4-FFF2-40B4-BE49-F238E27FC236}">
                <a16:creationId xmlns:a16="http://schemas.microsoft.com/office/drawing/2014/main" id="{D44557CC-D74F-45B3-3464-E9A1CC3B49B3}"/>
              </a:ext>
            </a:extLst>
          </p:cNvPr>
          <p:cNvSpPr/>
          <p:nvPr/>
        </p:nvSpPr>
        <p:spPr>
          <a:xfrm>
            <a:off x="7391400" y="2255520"/>
            <a:ext cx="3383280" cy="75184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Scatter Plots </a:t>
            </a:r>
          </a:p>
          <a:p>
            <a:pPr algn="ctr"/>
            <a:r>
              <a:rPr lang="en-US" dirty="0"/>
              <a:t>Relationships</a:t>
            </a:r>
          </a:p>
        </p:txBody>
      </p:sp>
      <p:pic>
        <p:nvPicPr>
          <p:cNvPr id="1026" name="Picture 2" descr="Scatterplot | Better Evaluation">
            <a:extLst>
              <a:ext uri="{FF2B5EF4-FFF2-40B4-BE49-F238E27FC236}">
                <a16:creationId xmlns:a16="http://schemas.microsoft.com/office/drawing/2014/main" id="{54B810D6-0564-2FEB-803F-5A9904DBAF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3446" y="3225996"/>
            <a:ext cx="3659187" cy="2653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7238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A921BDF4-9B20-10B6-7D3F-453839D46951}"/>
              </a:ext>
            </a:extLst>
          </p:cNvPr>
          <p:cNvSpPr/>
          <p:nvPr/>
        </p:nvSpPr>
        <p:spPr>
          <a:xfrm>
            <a:off x="675640" y="650238"/>
            <a:ext cx="3068320" cy="1280161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3366"/>
                </a:solidFill>
              </a:rPr>
              <a:t>Anatomy of a Graph</a:t>
            </a:r>
            <a:endParaRPr lang="en-US" sz="3200" dirty="0"/>
          </a:p>
        </p:txBody>
      </p:sp>
      <p:pic>
        <p:nvPicPr>
          <p:cNvPr id="2050" name="Picture 2" descr="The Anatomy of a Chart - 2007 Microsoft® Office System Plain &amp; Simple [Book]">
            <a:extLst>
              <a:ext uri="{FF2B5EF4-FFF2-40B4-BE49-F238E27FC236}">
                <a16:creationId xmlns:a16="http://schemas.microsoft.com/office/drawing/2014/main" id="{BB779D3B-130E-7DB5-992A-BB67908C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8630" y="843280"/>
            <a:ext cx="7237730" cy="51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1EB0BB52-F4D7-EBB2-9A42-6F0C35BB9303}"/>
              </a:ext>
            </a:extLst>
          </p:cNvPr>
          <p:cNvSpPr txBox="1"/>
          <p:nvPr/>
        </p:nvSpPr>
        <p:spPr>
          <a:xfrm>
            <a:off x="848360" y="2446496"/>
            <a:ext cx="28956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- </a:t>
            </a:r>
            <a:r>
              <a:rPr lang="en-US" sz="2400" dirty="0"/>
              <a:t>Title</a:t>
            </a:r>
          </a:p>
          <a:p>
            <a:r>
              <a:rPr lang="en-US" sz="2400" dirty="0"/>
              <a:t>- Axes (X and Y)</a:t>
            </a:r>
          </a:p>
          <a:p>
            <a:r>
              <a:rPr lang="en-US" sz="2400" dirty="0"/>
              <a:t>- Legend (if needed)</a:t>
            </a:r>
          </a:p>
          <a:p>
            <a:r>
              <a:rPr lang="en-US" sz="2400" dirty="0"/>
              <a:t>- Data points or bars</a:t>
            </a:r>
          </a:p>
        </p:txBody>
      </p:sp>
    </p:spTree>
    <p:extLst>
      <p:ext uri="{BB962C8B-B14F-4D97-AF65-F5344CB8AC3E}">
        <p14:creationId xmlns:p14="http://schemas.microsoft.com/office/powerpoint/2010/main" val="116113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>
            <a:extLst>
              <a:ext uri="{FF2B5EF4-FFF2-40B4-BE49-F238E27FC236}">
                <a16:creationId xmlns:a16="http://schemas.microsoft.com/office/drawing/2014/main" id="{236C03E0-D151-0237-FE8C-5FEA9C5AAFDD}"/>
              </a:ext>
            </a:extLst>
          </p:cNvPr>
          <p:cNvSpPr/>
          <p:nvPr/>
        </p:nvSpPr>
        <p:spPr>
          <a:xfrm>
            <a:off x="3007360" y="650239"/>
            <a:ext cx="5364480" cy="92456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3366"/>
                </a:solidFill>
              </a:rPr>
              <a:t>How to Read a Graph</a:t>
            </a:r>
            <a:endParaRPr lang="en-US" sz="32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29AA47F0-2EE7-AD3A-C8D5-6110A601C970}"/>
              </a:ext>
            </a:extLst>
          </p:cNvPr>
          <p:cNvSpPr txBox="1"/>
          <p:nvPr/>
        </p:nvSpPr>
        <p:spPr>
          <a:xfrm>
            <a:off x="1346199" y="2459504"/>
            <a:ext cx="897636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400" dirty="0"/>
              <a:t>Describing graphs requires several </a:t>
            </a:r>
            <a:r>
              <a:rPr lang="fr-FR" sz="2400" b="1" dirty="0"/>
              <a:t>vocabularies</a:t>
            </a:r>
            <a:r>
              <a:rPr lang="fr-FR" sz="2400" dirty="0"/>
              <a:t> to present the data given in a pie/ bar/ line graph or to desribe a process.  This vocabulary section aims to help you gathering and learning all the vocabulary, phrases and words you need  to know and use. Each part has a specific format and therefore being equipped with the necessary vocabulary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579631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1E1E2F9D-AC4C-C12D-9C95-550725023184}"/>
              </a:ext>
            </a:extLst>
          </p:cNvPr>
          <p:cNvSpPr/>
          <p:nvPr/>
        </p:nvSpPr>
        <p:spPr>
          <a:xfrm>
            <a:off x="3383280" y="711518"/>
            <a:ext cx="4693920" cy="57648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b="1" dirty="0"/>
              <a:t>1- Vocabulary For The Introduction</a:t>
            </a:r>
            <a:endParaRPr lang="en-US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19186E1-DFCC-3AA8-BA86-1CD74792E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0" y="1359120"/>
            <a:ext cx="10739120" cy="375136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0393B4A-34B0-1DD2-FC58-43B50A9FF5C1}"/>
              </a:ext>
            </a:extLst>
          </p:cNvPr>
          <p:cNvSpPr txBox="1"/>
          <p:nvPr/>
        </p:nvSpPr>
        <p:spPr>
          <a:xfrm>
            <a:off x="741680" y="5110480"/>
            <a:ext cx="1070864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provided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b="0" i="0" u="none" strike="noStrike" baseline="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diagram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b="1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shows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en-US" sz="2400" b="1" i="0" u="sng" strike="noStrike" baseline="0" dirty="0">
                <a:solidFill>
                  <a:srgbClr val="00206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data on employment categories in energy producing sectors </a:t>
            </a:r>
            <a:r>
              <a:rPr lang="en-US" sz="2400" b="0" i="0" u="none" strike="noStrike" baseline="0" dirty="0">
                <a:solidFill>
                  <a:srgbClr val="00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in Europe starting from 1925 to 1985. </a:t>
            </a:r>
            <a:endParaRPr lang="en-US" sz="24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81420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DB1D857D-CD9A-3ABE-67C0-89648FD15AEF}"/>
              </a:ext>
            </a:extLst>
          </p:cNvPr>
          <p:cNvSpPr/>
          <p:nvPr/>
        </p:nvSpPr>
        <p:spPr>
          <a:xfrm>
            <a:off x="7670800" y="2773998"/>
            <a:ext cx="3302000" cy="112744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2- </a:t>
            </a:r>
            <a:r>
              <a:rPr lang="en-US" sz="2400" b="1" i="0" u="none" strike="noStrike" baseline="0" dirty="0">
                <a:solidFill>
                  <a:schemeClr val="bg1"/>
                </a:solidFill>
              </a:rPr>
              <a:t>Vocabulary to show change </a:t>
            </a:r>
          </a:p>
          <a:p>
            <a:pPr algn="ctr"/>
            <a:endParaRPr lang="en-US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AC2C7BDC-9203-2EE6-4AD0-B9B3942047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40" y="520065"/>
            <a:ext cx="6715760" cy="591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0269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125EC95-7854-8336-0ACD-0B38723B7DEC}"/>
              </a:ext>
            </a:extLst>
          </p:cNvPr>
          <p:cNvSpPr/>
          <p:nvPr/>
        </p:nvSpPr>
        <p:spPr>
          <a:xfrm>
            <a:off x="3362960" y="711518"/>
            <a:ext cx="4693920" cy="58896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2400" b="1" dirty="0">
              <a:solidFill>
                <a:schemeClr val="bg1"/>
              </a:solidFill>
            </a:endParaRPr>
          </a:p>
          <a:p>
            <a:pPr algn="ctr"/>
            <a:r>
              <a:rPr lang="fr-FR" sz="2400" b="1" dirty="0">
                <a:solidFill>
                  <a:schemeClr val="bg1"/>
                </a:solidFill>
              </a:rPr>
              <a:t>3- </a:t>
            </a:r>
            <a:r>
              <a:rPr lang="en-US" sz="2400" b="1" i="0" u="none" strike="noStrike" baseline="0" dirty="0">
                <a:solidFill>
                  <a:schemeClr val="bg1"/>
                </a:solidFill>
              </a:rPr>
              <a:t>Vocabulary to show change </a:t>
            </a:r>
          </a:p>
          <a:p>
            <a:pPr algn="ctr"/>
            <a:endParaRPr lang="en-US" b="1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621E8F9-E255-A7AD-7EA4-F56BE436E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5200" y="1442720"/>
            <a:ext cx="10363199" cy="4795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7426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que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que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qu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1097</TotalTime>
  <Words>314</Words>
  <Application>Microsoft Office PowerPoint</Application>
  <PresentationFormat>Grand écran</PresentationFormat>
  <Paragraphs>47</Paragraphs>
  <Slides>12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8" baseType="lpstr">
      <vt:lpstr>Arabic Typesetting</vt:lpstr>
      <vt:lpstr>Arial</vt:lpstr>
      <vt:lpstr>Calibri</vt:lpstr>
      <vt:lpstr>Garamond</vt:lpstr>
      <vt:lpstr>Times New Roman</vt:lpstr>
      <vt:lpstr>Organique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Nx Tech</dc:creator>
  <cp:lastModifiedBy>Nx Tech</cp:lastModifiedBy>
  <cp:revision>52</cp:revision>
  <dcterms:created xsi:type="dcterms:W3CDTF">2025-01-30T08:41:06Z</dcterms:created>
  <dcterms:modified xsi:type="dcterms:W3CDTF">2025-04-17T07:49:23Z</dcterms:modified>
</cp:coreProperties>
</file>