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2" r:id="rId3"/>
    <p:sldId id="257" r:id="rId4"/>
    <p:sldId id="259" r:id="rId5"/>
    <p:sldId id="260" r:id="rId6"/>
    <p:sldId id="263" r:id="rId7"/>
    <p:sldId id="258" r:id="rId8"/>
    <p:sldId id="261"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208" y="-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BD7AFB45-57FC-437C-B7F6-E8870ADA1630}" type="datetimeFigureOut">
              <a:rPr lang="fr-FR" smtClean="0"/>
              <a:t>11/10/2024</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56FC04B9-88D4-47E1-91B4-1B4D98D5BEFE}" type="slidenum">
              <a:rPr lang="fr-FR" smtClean="0"/>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D7AFB45-57FC-437C-B7F6-E8870ADA1630}" type="datetimeFigureOut">
              <a:rPr lang="fr-FR" smtClean="0"/>
              <a:t>11/10/2024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FC04B9-88D4-47E1-91B4-1B4D98D5BEFE}"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D7AFB45-57FC-437C-B7F6-E8870ADA1630}" type="datetimeFigureOut">
              <a:rPr lang="fr-FR" smtClean="0"/>
              <a:t>11/10/2024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FC04B9-88D4-47E1-91B4-1B4D98D5BEFE}"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D7AFB45-57FC-437C-B7F6-E8870ADA1630}" type="datetimeFigureOut">
              <a:rPr lang="fr-FR" smtClean="0"/>
              <a:t>11/10/2024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FC04B9-88D4-47E1-91B4-1B4D98D5BEFE}"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BD7AFB45-57FC-437C-B7F6-E8870ADA1630}" type="datetimeFigureOut">
              <a:rPr lang="fr-FR" smtClean="0"/>
              <a:t>11/10/2024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6FC04B9-88D4-47E1-91B4-1B4D98D5BEFE}" type="slidenum">
              <a:rPr lang="fr-FR" smtClean="0"/>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BD7AFB45-57FC-437C-B7F6-E8870ADA1630}" type="datetimeFigureOut">
              <a:rPr lang="fr-FR" smtClean="0"/>
              <a:t>11/10/2024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FC04B9-88D4-47E1-91B4-1B4D98D5BEFE}"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BD7AFB45-57FC-437C-B7F6-E8870ADA1630}" type="datetimeFigureOut">
              <a:rPr lang="fr-FR" smtClean="0"/>
              <a:t>11/10/2024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6FC04B9-88D4-47E1-91B4-1B4D98D5BEFE}"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D7AFB45-57FC-437C-B7F6-E8870ADA1630}" type="datetimeFigureOut">
              <a:rPr lang="fr-FR" smtClean="0"/>
              <a:t>11/10/2024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6FC04B9-88D4-47E1-91B4-1B4D98D5BEFE}"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D7AFB45-57FC-437C-B7F6-E8870ADA1630}" type="datetimeFigureOut">
              <a:rPr lang="fr-FR" smtClean="0"/>
              <a:t>11/10/2024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6FC04B9-88D4-47E1-91B4-1B4D98D5BEFE}"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BD7AFB45-57FC-437C-B7F6-E8870ADA1630}" type="datetimeFigureOut">
              <a:rPr lang="fr-FR" smtClean="0"/>
              <a:t>11/10/2024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6FC04B9-88D4-47E1-91B4-1B4D98D5BEFE}"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BD7AFB45-57FC-437C-B7F6-E8870ADA1630}" type="datetimeFigureOut">
              <a:rPr lang="fr-FR" smtClean="0"/>
              <a:t>11/10/2024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56FC04B9-88D4-47E1-91B4-1B4D98D5BEFE}" type="slidenum">
              <a:rPr lang="fr-FR" smtClean="0"/>
              <a:t>‹#›</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D7AFB45-57FC-437C-B7F6-E8870ADA1630}" type="datetimeFigureOut">
              <a:rPr lang="fr-FR" smtClean="0"/>
              <a:t>11/10/2024</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6FC04B9-88D4-47E1-91B4-1B4D98D5BEFE}" type="slidenum">
              <a:rPr lang="fr-FR" smtClean="0"/>
              <a:t>‹#›</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chor="ctr">
            <a:normAutofit fontScale="90000"/>
          </a:bodyPr>
          <a:lstStyle/>
          <a:p>
            <a:pPr algn="ctr" rtl="1"/>
            <a:r>
              <a:rPr lang="ar-SA" dirty="0"/>
              <a:t>ملخص مقال بعنوان الأسباب الإرادية لإنقضاء عقد العمل </a:t>
            </a:r>
            <a:br>
              <a:rPr lang="ar-SA" dirty="0"/>
            </a:br>
            <a:r>
              <a:rPr lang="ar-DZ"/>
              <a:t>بقلم: </a:t>
            </a:r>
            <a:r>
              <a:rPr lang="ar-SA"/>
              <a:t>عيادة </a:t>
            </a:r>
            <a:r>
              <a:rPr lang="ar-SA" dirty="0"/>
              <a:t>خيرة </a:t>
            </a:r>
            <a:endParaRPr lang="fr-FR" dirty="0"/>
          </a:p>
        </p:txBody>
      </p:sp>
      <p:sp>
        <p:nvSpPr>
          <p:cNvPr id="3" name="Sous-titre 2"/>
          <p:cNvSpPr>
            <a:spLocks noGrp="1"/>
          </p:cNvSpPr>
          <p:nvPr>
            <p:ph type="subTitle" idx="1"/>
          </p:nvPr>
        </p:nvSpPr>
        <p:spPr>
          <a:xfrm>
            <a:off x="6444208" y="4437112"/>
            <a:ext cx="2166392" cy="1752600"/>
          </a:xfrm>
        </p:spPr>
        <p:txBody>
          <a:bodyPr>
            <a:normAutofit fontScale="85000" lnSpcReduction="20000"/>
          </a:bodyPr>
          <a:lstStyle/>
          <a:p>
            <a:pPr algn="r"/>
            <a:r>
              <a:rPr lang="ar-SA" b="1" u="sng" dirty="0"/>
              <a:t>  من إعداد</a:t>
            </a:r>
            <a:r>
              <a:rPr lang="ar-DZ" b="1" u="sng" dirty="0"/>
              <a:t> الطلبة</a:t>
            </a:r>
            <a:r>
              <a:rPr lang="ar-SA" b="1" u="sng" dirty="0"/>
              <a:t>:</a:t>
            </a:r>
          </a:p>
          <a:p>
            <a:r>
              <a:rPr lang="ar-SA" dirty="0"/>
              <a:t>لطيفة </a:t>
            </a:r>
            <a:r>
              <a:rPr lang="ar-SA" dirty="0" err="1"/>
              <a:t>مقراني</a:t>
            </a:r>
            <a:endParaRPr lang="ar-SA" dirty="0"/>
          </a:p>
          <a:p>
            <a:r>
              <a:rPr lang="ar-SA" dirty="0"/>
              <a:t> عزيزة موسي  </a:t>
            </a:r>
          </a:p>
          <a:p>
            <a:r>
              <a:rPr lang="ar-SA" dirty="0"/>
              <a:t>طويل كوثر </a:t>
            </a:r>
          </a:p>
          <a:p>
            <a:r>
              <a:rPr lang="ar-SA" dirty="0" err="1"/>
              <a:t>دبابي</a:t>
            </a:r>
            <a:r>
              <a:rPr lang="ar-SA" dirty="0"/>
              <a:t> عزيزة </a:t>
            </a:r>
            <a:endParaRPr lang="fr-FR" dirty="0"/>
          </a:p>
        </p:txBody>
      </p:sp>
      <p:sp>
        <p:nvSpPr>
          <p:cNvPr id="4" name="TextBox 3">
            <a:extLst>
              <a:ext uri="{FF2B5EF4-FFF2-40B4-BE49-F238E27FC236}">
                <a16:creationId xmlns:a16="http://schemas.microsoft.com/office/drawing/2014/main" id="{CF52A0F1-0846-F07B-9477-C9900B03BE89}"/>
              </a:ext>
            </a:extLst>
          </p:cNvPr>
          <p:cNvSpPr txBox="1"/>
          <p:nvPr/>
        </p:nvSpPr>
        <p:spPr>
          <a:xfrm>
            <a:off x="827584" y="4326195"/>
            <a:ext cx="2517502" cy="830997"/>
          </a:xfrm>
          <a:prstGeom prst="rect">
            <a:avLst/>
          </a:prstGeom>
          <a:noFill/>
        </p:spPr>
        <p:txBody>
          <a:bodyPr wrap="square" rtlCol="0" anchor="ctr">
            <a:spAutoFit/>
          </a:bodyPr>
          <a:lstStyle/>
          <a:p>
            <a:pPr algn="ctr"/>
            <a:r>
              <a:rPr lang="ar-DZ" sz="2400" b="1" u="sng" dirty="0">
                <a:cs typeface="+mj-cs"/>
              </a:rPr>
              <a:t>تحت إشراف الأستاذ:</a:t>
            </a:r>
          </a:p>
          <a:p>
            <a:pPr algn="ctr"/>
            <a:r>
              <a:rPr lang="ar-DZ" sz="2400" b="1" dirty="0">
                <a:cs typeface="+mj-cs"/>
              </a:rPr>
              <a:t>د/ فاتح دبلة</a:t>
            </a:r>
            <a:endParaRPr lang="fr-FR" sz="2400" b="1" dirty="0">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4646E-7A46-75BE-1DFA-AFFFD7F1A561}"/>
              </a:ext>
            </a:extLst>
          </p:cNvPr>
          <p:cNvSpPr>
            <a:spLocks noGrp="1"/>
          </p:cNvSpPr>
          <p:nvPr>
            <p:ph type="title"/>
          </p:nvPr>
        </p:nvSpPr>
        <p:spPr>
          <a:xfrm>
            <a:off x="530352" y="1316736"/>
            <a:ext cx="7772400" cy="3336400"/>
          </a:xfrm>
        </p:spPr>
        <p:txBody>
          <a:bodyPr anchor="ctr"/>
          <a:lstStyle/>
          <a:p>
            <a:pPr algn="ctr"/>
            <a:r>
              <a:rPr lang="ar-DZ" dirty="0">
                <a:effectLst>
                  <a:outerShdw blurRad="38100" dist="38100" dir="2700000" algn="tl">
                    <a:srgbClr val="000000">
                      <a:alpha val="43137"/>
                    </a:srgbClr>
                  </a:outerShdw>
                </a:effectLst>
              </a:rPr>
              <a:t>أولا.</a:t>
            </a:r>
            <a:r>
              <a:rPr lang="ar-SA" dirty="0">
                <a:effectLst>
                  <a:outerShdw blurRad="38100" dist="38100" dir="2700000" algn="tl">
                    <a:srgbClr val="000000">
                      <a:alpha val="43137"/>
                    </a:srgbClr>
                  </a:outerShdw>
                </a:effectLst>
              </a:rPr>
              <a:t> إنهاء العقد من جانب العامل لأسباب تعود إلى صاحب العمل </a:t>
            </a:r>
            <a:endParaRPr lang="fr-FR" dirty="0"/>
          </a:p>
        </p:txBody>
      </p:sp>
    </p:spTree>
    <p:extLst>
      <p:ext uri="{BB962C8B-B14F-4D97-AF65-F5344CB8AC3E}">
        <p14:creationId xmlns:p14="http://schemas.microsoft.com/office/powerpoint/2010/main" val="2338702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4291"/>
            <a:ext cx="7772400" cy="1428759"/>
          </a:xfrm>
        </p:spPr>
        <p:txBody>
          <a:bodyPr anchor="ctr">
            <a:normAutofit/>
          </a:bodyPr>
          <a:lstStyle/>
          <a:p>
            <a:pPr algn="ctr" rtl="1"/>
            <a:r>
              <a:rPr lang="ar-SA" sz="3600" u="sng" dirty="0">
                <a:solidFill>
                  <a:srgbClr val="FFFF00"/>
                </a:solidFill>
                <a:cs typeface="+mj-cs"/>
              </a:rPr>
              <a:t>إنهاءالعقد بالإرادة المنفردة</a:t>
            </a:r>
            <a:r>
              <a:rPr lang="ar-DZ" sz="3600" u="sng" dirty="0">
                <a:solidFill>
                  <a:srgbClr val="FFFF00"/>
                </a:solidFill>
                <a:cs typeface="+mj-cs"/>
              </a:rPr>
              <a:t>:</a:t>
            </a:r>
            <a:endParaRPr lang="fr-FR" sz="3600" dirty="0">
              <a:effectLst>
                <a:outerShdw blurRad="38100" dist="38100" dir="2700000" algn="tl">
                  <a:srgbClr val="000000">
                    <a:alpha val="43137"/>
                  </a:srgbClr>
                </a:outerShdw>
              </a:effectLst>
            </a:endParaRPr>
          </a:p>
        </p:txBody>
      </p:sp>
      <p:sp>
        <p:nvSpPr>
          <p:cNvPr id="3" name="Sous-titre 2"/>
          <p:cNvSpPr>
            <a:spLocks noGrp="1"/>
          </p:cNvSpPr>
          <p:nvPr>
            <p:ph type="subTitle" idx="1"/>
          </p:nvPr>
        </p:nvSpPr>
        <p:spPr>
          <a:xfrm>
            <a:off x="1371600" y="1643050"/>
            <a:ext cx="6400800" cy="4572032"/>
          </a:xfrm>
        </p:spPr>
        <p:txBody>
          <a:bodyPr>
            <a:normAutofit lnSpcReduction="10000"/>
          </a:bodyPr>
          <a:lstStyle/>
          <a:p>
            <a:pPr marL="514350" indent="-514350" algn="just" rtl="1">
              <a:lnSpc>
                <a:spcPct val="110000"/>
              </a:lnSpc>
            </a:pPr>
            <a:r>
              <a:rPr lang="ar-SA" dirty="0">
                <a:cs typeface="+mj-cs"/>
              </a:rPr>
              <a:t>حسب قرار المحكمة العليا رقم 235420 للغرفة الإجتماعية الصادر في 29مارس 2002 :</a:t>
            </a:r>
          </a:p>
          <a:p>
            <a:pPr marL="514350" indent="-514350" algn="just" rtl="1">
              <a:lnSpc>
                <a:spcPct val="110000"/>
              </a:lnSpc>
              <a:buFont typeface="Wingdings" pitchFamily="2" charset="2"/>
              <a:buChar char="§"/>
            </a:pPr>
            <a:r>
              <a:rPr lang="ar-SA" dirty="0">
                <a:cs typeface="+mj-cs"/>
              </a:rPr>
              <a:t>حق العامل في </a:t>
            </a:r>
            <a:r>
              <a:rPr lang="ar-SA" dirty="0" err="1">
                <a:cs typeface="+mj-cs"/>
              </a:rPr>
              <a:t>الإستقالة</a:t>
            </a:r>
            <a:r>
              <a:rPr lang="ar-SA" dirty="0">
                <a:cs typeface="+mj-cs"/>
              </a:rPr>
              <a:t> ؛ وتكون بإرادته في إنهاء عقد العمل  </a:t>
            </a:r>
            <a:r>
              <a:rPr lang="ar-SA" dirty="0" err="1">
                <a:cs typeface="+mj-cs"/>
              </a:rPr>
              <a:t>و</a:t>
            </a:r>
            <a:r>
              <a:rPr lang="ar-SA" dirty="0">
                <a:cs typeface="+mj-cs"/>
              </a:rPr>
              <a:t> تركه بصفة نهائية .</a:t>
            </a:r>
          </a:p>
          <a:p>
            <a:pPr marL="514350" indent="-514350" algn="just" rtl="1">
              <a:lnSpc>
                <a:spcPct val="110000"/>
              </a:lnSpc>
              <a:buFont typeface="Wingdings" pitchFamily="2" charset="2"/>
              <a:buChar char="§"/>
            </a:pPr>
            <a:r>
              <a:rPr lang="ar-SA" dirty="0">
                <a:cs typeface="+mj-cs"/>
              </a:rPr>
              <a:t> تقدم لصاحب العمل في  شكل وثيقة مكتوبة.</a:t>
            </a:r>
          </a:p>
          <a:p>
            <a:pPr marL="514350" indent="-514350" algn="just" rtl="1">
              <a:lnSpc>
                <a:spcPct val="110000"/>
              </a:lnSpc>
              <a:buFont typeface="Wingdings" pitchFamily="2" charset="2"/>
              <a:buChar char="§"/>
            </a:pPr>
            <a:r>
              <a:rPr lang="ar-SA" dirty="0">
                <a:cs typeface="+mj-cs"/>
              </a:rPr>
              <a:t> يكون أثرها في إنهاء عقد العمل بعد قبول </a:t>
            </a:r>
            <a:r>
              <a:rPr lang="ar-SA" dirty="0" err="1">
                <a:cs typeface="+mj-cs"/>
              </a:rPr>
              <a:t>و</a:t>
            </a:r>
            <a:r>
              <a:rPr lang="ar-SA" dirty="0">
                <a:cs typeface="+mj-cs"/>
              </a:rPr>
              <a:t> موافقة من طرف صاحب العمل . </a:t>
            </a:r>
          </a:p>
          <a:p>
            <a:pPr marL="514350" indent="-514350" algn="just" rtl="1">
              <a:lnSpc>
                <a:spcPct val="110000"/>
              </a:lnSpc>
              <a:buFont typeface="Wingdings" pitchFamily="2" charset="2"/>
              <a:buChar char="§"/>
            </a:pPr>
            <a:r>
              <a:rPr lang="ar-SA" dirty="0">
                <a:cs typeface="+mj-cs"/>
              </a:rPr>
              <a:t>يحتفظ العامل بحق العدول عن </a:t>
            </a:r>
            <a:r>
              <a:rPr lang="ar-SA" dirty="0" err="1">
                <a:cs typeface="+mj-cs"/>
              </a:rPr>
              <a:t>الإستقالة</a:t>
            </a:r>
            <a:r>
              <a:rPr lang="ar-SA" dirty="0">
                <a:cs typeface="+mj-cs"/>
              </a:rPr>
              <a:t> رغم قبول صاحب العمل لها بشرط أن يكون الرجوع خلال أسبوع من إخباره بقبول </a:t>
            </a:r>
            <a:r>
              <a:rPr lang="ar-SA" dirty="0" err="1">
                <a:cs typeface="+mj-cs"/>
              </a:rPr>
              <a:t>إستقالته</a:t>
            </a:r>
            <a:r>
              <a:rPr lang="ar-SA" dirty="0">
                <a:cs typeface="+mj-cs"/>
              </a:rPr>
              <a:t> في هذه الحالة تصبح </a:t>
            </a:r>
            <a:r>
              <a:rPr lang="ar-SA" dirty="0" err="1">
                <a:cs typeface="+mj-cs"/>
              </a:rPr>
              <a:t>الإستقالة</a:t>
            </a:r>
            <a:r>
              <a:rPr lang="ar-SA" dirty="0">
                <a:cs typeface="+mj-cs"/>
              </a:rPr>
              <a:t> كأن لم تكن .</a:t>
            </a:r>
            <a:endParaRPr lang="fr-FR" dirty="0">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D0C67-80E2-AAFE-1DD3-B6E537195A00}"/>
              </a:ext>
            </a:extLst>
          </p:cNvPr>
          <p:cNvSpPr>
            <a:spLocks noGrp="1"/>
          </p:cNvSpPr>
          <p:nvPr>
            <p:ph type="ctrTitle"/>
          </p:nvPr>
        </p:nvSpPr>
        <p:spPr>
          <a:xfrm>
            <a:off x="536448" y="404664"/>
            <a:ext cx="7995992" cy="1368152"/>
          </a:xfrm>
        </p:spPr>
        <p:txBody>
          <a:bodyPr anchor="ctr">
            <a:noAutofit/>
          </a:bodyPr>
          <a:lstStyle/>
          <a:p>
            <a:pPr algn="ctr"/>
            <a:r>
              <a:rPr lang="ar-SA" sz="3600" b="1" u="sng" kern="0" dirty="0">
                <a:solidFill>
                  <a:srgbClr val="FFFF00"/>
                </a:solidFill>
                <a:effectLst/>
                <a:latin typeface="Calibri Light" panose="020F0302020204030204" pitchFamily="34" charset="0"/>
                <a:ea typeface="Times New Roman" panose="02020603050405020304" pitchFamily="18" charset="0"/>
                <a:cs typeface="+mj-cs"/>
              </a:rPr>
              <a:t>حق العاملة في الإنهاء للزواج أو الحمل أو الإنجاب:</a:t>
            </a:r>
            <a:endParaRPr lang="fr-FR" sz="3600" u="sng" dirty="0">
              <a:solidFill>
                <a:srgbClr val="FFFF00"/>
              </a:solidFill>
            </a:endParaRPr>
          </a:p>
        </p:txBody>
      </p:sp>
      <p:sp>
        <p:nvSpPr>
          <p:cNvPr id="3" name="Subtitle 2">
            <a:extLst>
              <a:ext uri="{FF2B5EF4-FFF2-40B4-BE49-F238E27FC236}">
                <a16:creationId xmlns:a16="http://schemas.microsoft.com/office/drawing/2014/main" id="{C4608348-1CA8-E219-A287-65D8BD937AC1}"/>
              </a:ext>
            </a:extLst>
          </p:cNvPr>
          <p:cNvSpPr>
            <a:spLocks noGrp="1"/>
          </p:cNvSpPr>
          <p:nvPr>
            <p:ph type="subTitle" idx="1"/>
          </p:nvPr>
        </p:nvSpPr>
        <p:spPr>
          <a:xfrm>
            <a:off x="512499" y="2276872"/>
            <a:ext cx="7854696" cy="3640368"/>
          </a:xfrm>
        </p:spPr>
        <p:txBody>
          <a:bodyPr/>
          <a:lstStyle/>
          <a:p>
            <a:pPr indent="457200" algn="just" rtl="1">
              <a:spcAft>
                <a:spcPts val="800"/>
              </a:spcAft>
            </a:pPr>
            <a:r>
              <a:rPr lang="ar-SA" sz="2400" dirty="0">
                <a:effectLst/>
                <a:latin typeface="Calibri" panose="020F0502020204030204" pitchFamily="34" charset="0"/>
                <a:ea typeface="Times New Roman" panose="02020603050405020304" pitchFamily="18" charset="0"/>
                <a:cs typeface="+mj-cs"/>
              </a:rPr>
              <a:t>لقد كرس المشرع الجزائري مختلف قوانينه لحماية حقوق المرأة العاملة داخل محيط عملها وعليه نذكر بعضا من هذه الحقوق:</a:t>
            </a:r>
            <a:endParaRPr lang="fr-FR" sz="2400" dirty="0">
              <a:effectLst/>
              <a:latin typeface="Calibri" panose="020F0502020204030204" pitchFamily="34" charset="0"/>
              <a:ea typeface="Times New Roman" panose="02020603050405020304" pitchFamily="18" charset="0"/>
              <a:cs typeface="+mj-cs"/>
            </a:endParaRPr>
          </a:p>
          <a:p>
            <a:pPr marL="342900" lvl="0" indent="-342900" algn="just" rtl="1">
              <a:buFont typeface="Symbol" panose="05050102010706020507" pitchFamily="18" charset="2"/>
              <a:buChar char=""/>
            </a:pPr>
            <a:r>
              <a:rPr lang="ar-SA" sz="2400" dirty="0">
                <a:effectLst/>
                <a:latin typeface="Calibri" panose="020F0502020204030204" pitchFamily="34" charset="0"/>
                <a:ea typeface="Times New Roman" panose="02020603050405020304" pitchFamily="18" charset="0"/>
                <a:cs typeface="+mj-cs"/>
              </a:rPr>
              <a:t>تستفيد المرأة العاملة من عطلة الأمومة قبل الوضع وبعد الوضع وهذا حسب المادة 55من القانون 90/11، كما  توفر لها المادة 64 من نفس القانون الحماية التامة من عضو الهيئة المستخدمة وذلك في حالة أصدر أمرا بإنهاء علاقة عملها خلال فترة الأمومة،كما يقوم المفتش بالتحقق من مدى إلتزام المستخدم من منحها لتعويضاتها القانونية ويعاقب في حالة المخالفة.</a:t>
            </a:r>
            <a:endParaRPr lang="fr-FR" sz="2400" dirty="0">
              <a:effectLst/>
              <a:latin typeface="Calibri" panose="020F0502020204030204" pitchFamily="34" charset="0"/>
              <a:ea typeface="Times New Roman" panose="02020603050405020304" pitchFamily="18" charset="0"/>
              <a:cs typeface="+mj-cs"/>
            </a:endParaRPr>
          </a:p>
          <a:p>
            <a:pPr marL="342900" lvl="0" indent="-342900" algn="just" rtl="1">
              <a:spcAft>
                <a:spcPts val="800"/>
              </a:spcAft>
              <a:buFont typeface="Symbol" panose="05050102010706020507" pitchFamily="18" charset="2"/>
              <a:buChar char=""/>
            </a:pPr>
            <a:r>
              <a:rPr lang="ar-SA" sz="2400" dirty="0">
                <a:effectLst/>
                <a:latin typeface="Calibri" panose="020F0502020204030204" pitchFamily="34" charset="0"/>
                <a:ea typeface="Times New Roman" panose="02020603050405020304" pitchFamily="18" charset="0"/>
                <a:cs typeface="+mj-cs"/>
              </a:rPr>
              <a:t>كما أنها تستفيد من تعويض يومي عن الفترة التي إنقطعت فيها عن العمل بنسبة 100% وهذا حسب في قانون التأمينات الإجتماعية رقم83/11.</a:t>
            </a:r>
            <a:endParaRPr lang="fr-FR" sz="2400" dirty="0">
              <a:effectLst/>
              <a:latin typeface="Calibri" panose="020F0502020204030204" pitchFamily="34" charset="0"/>
              <a:ea typeface="Times New Roman" panose="02020603050405020304" pitchFamily="18" charset="0"/>
              <a:cs typeface="+mj-cs"/>
            </a:endParaRPr>
          </a:p>
          <a:p>
            <a:pPr algn="just"/>
            <a:endParaRPr lang="fr-FR" dirty="0">
              <a:cs typeface="+mj-cs"/>
            </a:endParaRPr>
          </a:p>
        </p:txBody>
      </p:sp>
    </p:spTree>
    <p:extLst>
      <p:ext uri="{BB962C8B-B14F-4D97-AF65-F5344CB8AC3E}">
        <p14:creationId xmlns:p14="http://schemas.microsoft.com/office/powerpoint/2010/main" val="347761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D3B4F-46D2-4FEB-E6D0-B12C4156444E}"/>
              </a:ext>
            </a:extLst>
          </p:cNvPr>
          <p:cNvSpPr>
            <a:spLocks noGrp="1"/>
          </p:cNvSpPr>
          <p:nvPr>
            <p:ph type="ctrTitle"/>
          </p:nvPr>
        </p:nvSpPr>
        <p:spPr>
          <a:xfrm>
            <a:off x="467544" y="260648"/>
            <a:ext cx="7851648" cy="2232248"/>
          </a:xfrm>
        </p:spPr>
        <p:txBody>
          <a:bodyPr anchor="ctr">
            <a:normAutofit/>
          </a:bodyPr>
          <a:lstStyle/>
          <a:p>
            <a:pPr algn="ctr"/>
            <a:r>
              <a:rPr lang="ar-SA" sz="3600" b="1" u="sng" dirty="0">
                <a:solidFill>
                  <a:srgbClr val="FFFF00"/>
                </a:solidFill>
                <a:effectLst/>
                <a:latin typeface="Calibri" panose="020F0502020204030204" pitchFamily="34" charset="0"/>
                <a:ea typeface="Times New Roman" panose="02020603050405020304" pitchFamily="18" charset="0"/>
              </a:rPr>
              <a:t>عدم قيام صاحب العمل إزاء العامل بإلتزاماته طبقا لأحكام القانون:</a:t>
            </a:r>
            <a:endParaRPr lang="fr-FR" sz="8800" u="sng" dirty="0">
              <a:solidFill>
                <a:srgbClr val="FFFF00"/>
              </a:solidFill>
            </a:endParaRPr>
          </a:p>
        </p:txBody>
      </p:sp>
      <p:sp>
        <p:nvSpPr>
          <p:cNvPr id="3" name="Subtitle 2">
            <a:extLst>
              <a:ext uri="{FF2B5EF4-FFF2-40B4-BE49-F238E27FC236}">
                <a16:creationId xmlns:a16="http://schemas.microsoft.com/office/drawing/2014/main" id="{88D74E45-CFF9-A652-1669-8F4EF4D48F3E}"/>
              </a:ext>
            </a:extLst>
          </p:cNvPr>
          <p:cNvSpPr>
            <a:spLocks noGrp="1"/>
          </p:cNvSpPr>
          <p:nvPr>
            <p:ph type="subTitle" idx="1"/>
          </p:nvPr>
        </p:nvSpPr>
        <p:spPr>
          <a:xfrm>
            <a:off x="539552" y="2564904"/>
            <a:ext cx="7854696" cy="2360704"/>
          </a:xfrm>
        </p:spPr>
        <p:txBody>
          <a:bodyPr>
            <a:normAutofit lnSpcReduction="10000"/>
          </a:bodyPr>
          <a:lstStyle/>
          <a:p>
            <a:pPr indent="457200" algn="just" rtl="1">
              <a:lnSpc>
                <a:spcPct val="110000"/>
              </a:lnSpc>
              <a:spcAft>
                <a:spcPts val="800"/>
              </a:spcAft>
            </a:pPr>
            <a:r>
              <a:rPr lang="ar-SA" sz="3200" dirty="0">
                <a:effectLst/>
                <a:latin typeface="Calibri" panose="020F0502020204030204" pitchFamily="34" charset="0"/>
                <a:ea typeface="Times New Roman" panose="02020603050405020304" pitchFamily="18" charset="0"/>
                <a:cs typeface="+mj-cs"/>
              </a:rPr>
              <a:t>إختصارا لما جاء في حكم المادة 119/1 من القانون المدني الجزائري:</a:t>
            </a:r>
            <a:endParaRPr lang="fr-FR" sz="3200" dirty="0">
              <a:effectLst/>
              <a:latin typeface="Calibri" panose="020F0502020204030204" pitchFamily="34" charset="0"/>
              <a:ea typeface="Times New Roman" panose="02020603050405020304" pitchFamily="18" charset="0"/>
              <a:cs typeface="+mj-cs"/>
            </a:endParaRPr>
          </a:p>
          <a:p>
            <a:pPr algn="just" rtl="1">
              <a:lnSpc>
                <a:spcPct val="110000"/>
              </a:lnSpc>
              <a:spcAft>
                <a:spcPts val="800"/>
              </a:spcAft>
            </a:pPr>
            <a:r>
              <a:rPr lang="ar-SA" sz="3200" b="1" dirty="0">
                <a:effectLst/>
                <a:latin typeface="Calibri" panose="020F0502020204030204" pitchFamily="34" charset="0"/>
                <a:ea typeface="Times New Roman" panose="02020603050405020304" pitchFamily="18" charset="0"/>
                <a:cs typeface="+mj-cs"/>
              </a:rPr>
              <a:t>-</a:t>
            </a:r>
            <a:r>
              <a:rPr lang="ar-SA" sz="3200" dirty="0">
                <a:effectLst/>
                <a:latin typeface="Calibri" panose="020F0502020204030204" pitchFamily="34" charset="0"/>
                <a:ea typeface="Times New Roman" panose="02020603050405020304" pitchFamily="18" charset="0"/>
                <a:cs typeface="+mj-cs"/>
              </a:rPr>
              <a:t>يتعرض عقد العمل المبرم بين طرفين متعاقدين إلى الفسخ في حالة لم يقم أي طرف بتنفيذ إلتزاماته وعليه يحق للعامل بفسخ العقد الممضي بينه وبين صاحب العمل مع منحه تعويض معين في حالة الضرر. </a:t>
            </a:r>
            <a:endParaRPr lang="fr-FR" sz="3200" dirty="0">
              <a:effectLst/>
              <a:latin typeface="Calibri" panose="020F0502020204030204" pitchFamily="34" charset="0"/>
              <a:ea typeface="Times New Roman" panose="02020603050405020304" pitchFamily="18" charset="0"/>
              <a:cs typeface="+mj-cs"/>
            </a:endParaRPr>
          </a:p>
          <a:p>
            <a:pPr>
              <a:lnSpc>
                <a:spcPct val="110000"/>
              </a:lnSpc>
            </a:pPr>
            <a:endParaRPr lang="fr-FR" dirty="0"/>
          </a:p>
        </p:txBody>
      </p:sp>
    </p:spTree>
    <p:extLst>
      <p:ext uri="{BB962C8B-B14F-4D97-AF65-F5344CB8AC3E}">
        <p14:creationId xmlns:p14="http://schemas.microsoft.com/office/powerpoint/2010/main" val="2714270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4646E-7A46-75BE-1DFA-AFFFD7F1A561}"/>
              </a:ext>
            </a:extLst>
          </p:cNvPr>
          <p:cNvSpPr>
            <a:spLocks noGrp="1"/>
          </p:cNvSpPr>
          <p:nvPr>
            <p:ph type="title"/>
          </p:nvPr>
        </p:nvSpPr>
        <p:spPr>
          <a:xfrm>
            <a:off x="530352" y="1316736"/>
            <a:ext cx="7772400" cy="3336400"/>
          </a:xfrm>
        </p:spPr>
        <p:txBody>
          <a:bodyPr anchor="ctr"/>
          <a:lstStyle/>
          <a:p>
            <a:pPr algn="ctr"/>
            <a:r>
              <a:rPr lang="ar-DZ" dirty="0">
                <a:effectLst>
                  <a:outerShdw blurRad="38100" dist="38100" dir="2700000" algn="tl">
                    <a:srgbClr val="000000">
                      <a:alpha val="43137"/>
                    </a:srgbClr>
                  </a:outerShdw>
                </a:effectLst>
              </a:rPr>
              <a:t>ثانيا.</a:t>
            </a:r>
            <a:r>
              <a:rPr lang="ar-SA" dirty="0">
                <a:effectLst>
                  <a:outerShdw blurRad="38100" dist="38100" dir="2700000" algn="tl">
                    <a:srgbClr val="000000">
                      <a:alpha val="43137"/>
                    </a:srgbClr>
                  </a:outerShdw>
                </a:effectLst>
              </a:rPr>
              <a:t> إنهاء العقد من جانب </a:t>
            </a:r>
            <a:r>
              <a:rPr lang="ar-DZ" dirty="0">
                <a:effectLst>
                  <a:outerShdw blurRad="38100" dist="38100" dir="2700000" algn="tl">
                    <a:srgbClr val="000000">
                      <a:alpha val="43137"/>
                    </a:srgbClr>
                  </a:outerShdw>
                </a:effectLst>
              </a:rPr>
              <a:t>صاحب </a:t>
            </a:r>
            <a:r>
              <a:rPr lang="ar-SA" dirty="0">
                <a:effectLst>
                  <a:outerShdw blurRad="38100" dist="38100" dir="2700000" algn="tl">
                    <a:srgbClr val="000000">
                      <a:alpha val="43137"/>
                    </a:srgbClr>
                  </a:outerShdw>
                </a:effectLst>
              </a:rPr>
              <a:t>العمل لأسباب تعود إلى الع</a:t>
            </a:r>
            <a:r>
              <a:rPr lang="ar-DZ" dirty="0">
                <a:effectLst>
                  <a:outerShdw blurRad="38100" dist="38100" dir="2700000" algn="tl">
                    <a:srgbClr val="000000">
                      <a:alpha val="43137"/>
                    </a:srgbClr>
                  </a:outerShdw>
                </a:effectLst>
              </a:rPr>
              <a:t>ا</a:t>
            </a:r>
            <a:r>
              <a:rPr lang="ar-SA" dirty="0">
                <a:effectLst>
                  <a:outerShdw blurRad="38100" dist="38100" dir="2700000" algn="tl">
                    <a:srgbClr val="000000">
                      <a:alpha val="43137"/>
                    </a:srgbClr>
                  </a:outerShdw>
                </a:effectLst>
              </a:rPr>
              <a:t>مل </a:t>
            </a:r>
            <a:endParaRPr lang="fr-FR" dirty="0"/>
          </a:p>
        </p:txBody>
      </p:sp>
    </p:spTree>
    <p:extLst>
      <p:ext uri="{BB962C8B-B14F-4D97-AF65-F5344CB8AC3E}">
        <p14:creationId xmlns:p14="http://schemas.microsoft.com/office/powerpoint/2010/main" val="1037420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63688" y="908720"/>
            <a:ext cx="5267404" cy="857256"/>
          </a:xfrm>
        </p:spPr>
        <p:txBody>
          <a:bodyPr anchor="ctr"/>
          <a:lstStyle/>
          <a:p>
            <a:pPr algn="ctr" rtl="1"/>
            <a:r>
              <a:rPr lang="ar-SA" sz="4000" u="sng" dirty="0">
                <a:solidFill>
                  <a:srgbClr val="FFFF00"/>
                </a:solidFill>
                <a:effectLst/>
              </a:rPr>
              <a:t>إفشاء أسرار صاحب العم</a:t>
            </a:r>
            <a:r>
              <a:rPr lang="ar-DZ" sz="4000" u="sng" dirty="0">
                <a:solidFill>
                  <a:srgbClr val="FFFF00"/>
                </a:solidFill>
                <a:effectLst/>
              </a:rPr>
              <a:t>ل</a:t>
            </a:r>
            <a:endParaRPr lang="fr-FR" sz="4000" u="sng" dirty="0">
              <a:solidFill>
                <a:srgbClr val="FFFF00"/>
              </a:solidFill>
              <a:effectLst/>
            </a:endParaRPr>
          </a:p>
        </p:txBody>
      </p:sp>
      <p:sp>
        <p:nvSpPr>
          <p:cNvPr id="3" name="Espace réservé du texte 2"/>
          <p:cNvSpPr>
            <a:spLocks noGrp="1"/>
          </p:cNvSpPr>
          <p:nvPr>
            <p:ph type="body" idx="1"/>
          </p:nvPr>
        </p:nvSpPr>
        <p:spPr>
          <a:xfrm>
            <a:off x="685800" y="2348880"/>
            <a:ext cx="7772400" cy="3384376"/>
          </a:xfrm>
        </p:spPr>
        <p:txBody>
          <a:bodyPr>
            <a:normAutofit fontScale="92500" lnSpcReduction="10000"/>
          </a:bodyPr>
          <a:lstStyle/>
          <a:p>
            <a:pPr indent="355600" algn="just" rtl="1">
              <a:lnSpc>
                <a:spcPct val="110000"/>
              </a:lnSpc>
            </a:pPr>
            <a:r>
              <a:rPr lang="ar-SA" sz="3200" dirty="0">
                <a:cs typeface="+mj-cs"/>
              </a:rPr>
              <a:t>تفرض المادة07/08 من قانون 11/90 من قانون علاقات العمل:</a:t>
            </a:r>
            <a:r>
              <a:rPr lang="ar-DZ" sz="3200" dirty="0">
                <a:cs typeface="+mj-cs"/>
              </a:rPr>
              <a:t> </a:t>
            </a:r>
            <a:r>
              <a:rPr lang="ar-SA" sz="3200" dirty="0">
                <a:cs typeface="+mj-cs"/>
              </a:rPr>
              <a:t>على العامل واجب أساسي يتمثل في عدم الكشف عن اسرار العمل وفي الوقت الذي يحدث فيه اضرار للمنشاة بسبب إفشاء السر يجوز لصاحب العمل فصله من الخدمة</a:t>
            </a:r>
            <a:r>
              <a:rPr lang="ar-DZ" sz="3200" dirty="0">
                <a:cs typeface="+mj-cs"/>
              </a:rPr>
              <a:t>،</a:t>
            </a:r>
            <a:r>
              <a:rPr lang="ar-SA" sz="3200" dirty="0">
                <a:cs typeface="+mj-cs"/>
              </a:rPr>
              <a:t> إذا لم ينجم عن إفشاء أسرار ضرر جسيم بالمنشاة فلا  يعد خطا جسيم يكتفي بجزاء تأديبي للعامل لإخلاله بواجب من واجباته .</a:t>
            </a:r>
          </a:p>
          <a:p>
            <a:pPr indent="355600" algn="just" rtl="1">
              <a:lnSpc>
                <a:spcPct val="110000"/>
              </a:lnSpc>
            </a:pPr>
            <a:r>
              <a:rPr lang="ar-SA" sz="3200" dirty="0">
                <a:cs typeface="+mj-cs"/>
              </a:rPr>
              <a:t>الأسرار هي كل </a:t>
            </a:r>
            <a:r>
              <a:rPr lang="ar-SA" sz="3200" dirty="0" err="1">
                <a:cs typeface="+mj-cs"/>
              </a:rPr>
              <a:t>مايسبب</a:t>
            </a:r>
            <a:r>
              <a:rPr lang="ar-SA" sz="3200" dirty="0">
                <a:cs typeface="+mj-cs"/>
              </a:rPr>
              <a:t> زعزعة الثقة لصاحب العمل </a:t>
            </a:r>
            <a:r>
              <a:rPr lang="ar-SA" sz="3200" dirty="0" err="1">
                <a:cs typeface="+mj-cs"/>
              </a:rPr>
              <a:t>او</a:t>
            </a:r>
            <a:r>
              <a:rPr lang="ar-SA" sz="3200" dirty="0">
                <a:cs typeface="+mj-cs"/>
              </a:rPr>
              <a:t> إنتاج منشأة أو ما يؤثر سلبا على حسن سير العمل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90FB2-A2D0-8708-901A-B98FCAC82515}"/>
              </a:ext>
            </a:extLst>
          </p:cNvPr>
          <p:cNvSpPr>
            <a:spLocks noGrp="1"/>
          </p:cNvSpPr>
          <p:nvPr>
            <p:ph type="ctrTitle"/>
          </p:nvPr>
        </p:nvSpPr>
        <p:spPr>
          <a:xfrm>
            <a:off x="533400" y="548680"/>
            <a:ext cx="7851648" cy="1512168"/>
          </a:xfrm>
        </p:spPr>
        <p:txBody>
          <a:bodyPr anchor="ctr">
            <a:normAutofit/>
          </a:bodyPr>
          <a:lstStyle/>
          <a:p>
            <a:pPr algn="ctr"/>
            <a:r>
              <a:rPr lang="ar-SA" sz="3600" b="1" i="0" u="sng" dirty="0">
                <a:solidFill>
                  <a:srgbClr val="FFFF00"/>
                </a:solidFill>
                <a:effectLst/>
              </a:rPr>
              <a:t>وجود العامل في حالة سكر :</a:t>
            </a:r>
            <a:r>
              <a:rPr lang="ar-SA" sz="3600" b="0" i="0" u="sng" dirty="0">
                <a:solidFill>
                  <a:srgbClr val="FFFF00"/>
                </a:solidFill>
                <a:effectLst/>
                <a:latin typeface="Arial" panose="020B0604020202020204" pitchFamily="34" charset="0"/>
              </a:rPr>
              <a:t> </a:t>
            </a:r>
            <a:endParaRPr lang="fr-FR" sz="6000" u="sng" dirty="0">
              <a:solidFill>
                <a:srgbClr val="FFFF00"/>
              </a:solidFill>
            </a:endParaRPr>
          </a:p>
        </p:txBody>
      </p:sp>
      <p:sp>
        <p:nvSpPr>
          <p:cNvPr id="3" name="Subtitle 2">
            <a:extLst>
              <a:ext uri="{FF2B5EF4-FFF2-40B4-BE49-F238E27FC236}">
                <a16:creationId xmlns:a16="http://schemas.microsoft.com/office/drawing/2014/main" id="{F6023896-CA50-0924-1C18-C2DC1443994C}"/>
              </a:ext>
            </a:extLst>
          </p:cNvPr>
          <p:cNvSpPr>
            <a:spLocks noGrp="1"/>
          </p:cNvSpPr>
          <p:nvPr>
            <p:ph type="subTitle" idx="1"/>
          </p:nvPr>
        </p:nvSpPr>
        <p:spPr>
          <a:xfrm>
            <a:off x="533400" y="2204864"/>
            <a:ext cx="7854696" cy="3456384"/>
          </a:xfrm>
        </p:spPr>
        <p:txBody>
          <a:bodyPr>
            <a:normAutofit/>
          </a:bodyPr>
          <a:lstStyle/>
          <a:p>
            <a:pPr indent="361950" algn="just" rtl="1"/>
            <a:r>
              <a:rPr lang="ar-SA" sz="2800" b="0" i="0" dirty="0">
                <a:effectLst/>
                <a:cs typeface="+mj-cs"/>
              </a:rPr>
              <a:t>يشير </a:t>
            </a:r>
            <a:r>
              <a:rPr lang="ar-DZ" sz="2800" b="0" i="0" dirty="0">
                <a:effectLst/>
                <a:cs typeface="+mj-cs"/>
              </a:rPr>
              <a:t>إ</a:t>
            </a:r>
            <a:r>
              <a:rPr lang="ar-SA" sz="2800" b="0" i="0" dirty="0">
                <a:effectLst/>
                <a:cs typeface="+mj-cs"/>
              </a:rPr>
              <a:t>لى </a:t>
            </a:r>
            <a:r>
              <a:rPr lang="ar-DZ" sz="2800" dirty="0">
                <a:cs typeface="+mj-cs"/>
              </a:rPr>
              <a:t>أ</a:t>
            </a:r>
            <a:r>
              <a:rPr lang="ar-SA" sz="2800" b="0" i="0" dirty="0">
                <a:effectLst/>
                <a:cs typeface="+mj-cs"/>
              </a:rPr>
              <a:t>ن العامل الذي يفقد قدرته على العمل نتيجة لتعاطي الكحول </a:t>
            </a:r>
            <a:r>
              <a:rPr lang="ar-DZ" sz="2800" b="0" i="0" dirty="0">
                <a:effectLst/>
                <a:cs typeface="+mj-cs"/>
              </a:rPr>
              <a:t>أ</a:t>
            </a:r>
            <a:r>
              <a:rPr lang="ar-SA" sz="2800" b="0" i="0" dirty="0">
                <a:effectLst/>
                <a:cs typeface="+mj-cs"/>
              </a:rPr>
              <a:t>و المخدرات يرتكب خطأ جسيما يستحق بسببه التسريح من العمل دون </a:t>
            </a:r>
            <a:r>
              <a:rPr lang="ar-DZ" sz="2800" b="0" i="0" dirty="0">
                <a:effectLst/>
                <a:cs typeface="+mj-cs"/>
              </a:rPr>
              <a:t>إ</a:t>
            </a:r>
            <a:r>
              <a:rPr lang="ar-SA" sz="2800" b="0" i="0" dirty="0">
                <a:effectLst/>
                <a:cs typeface="+mj-cs"/>
              </a:rPr>
              <a:t>شعار مسبق </a:t>
            </a:r>
            <a:r>
              <a:rPr lang="ar-DZ" sz="2800" b="0" i="0" dirty="0">
                <a:effectLst/>
                <a:cs typeface="+mj-cs"/>
              </a:rPr>
              <a:t>أ</a:t>
            </a:r>
            <a:r>
              <a:rPr lang="ar-SA" sz="2800" b="0" i="0" dirty="0">
                <a:effectLst/>
                <a:cs typeface="+mj-cs"/>
              </a:rPr>
              <a:t>و تعويض، وتناول الكحول والمخدرات يعتبر خطأ جسيما يتعارض مع الآداب</a:t>
            </a:r>
            <a:r>
              <a:rPr lang="ar-SA" sz="2800" b="0" i="0" dirty="0">
                <a:effectLst/>
                <a:latin typeface="Aptos" panose="020B0004020202020204" pitchFamily="34" charset="0"/>
                <a:cs typeface="+mj-cs"/>
              </a:rPr>
              <a:t> </a:t>
            </a:r>
            <a:r>
              <a:rPr lang="ar-SA" sz="2800" b="0" i="0" dirty="0">
                <a:effectLst/>
                <a:cs typeface="+mj-cs"/>
              </a:rPr>
              <a:t>العامة ويشكل خطرا على </a:t>
            </a:r>
            <a:r>
              <a:rPr lang="ar-DZ" sz="2800" b="0" i="0" dirty="0">
                <a:effectLst/>
                <a:cs typeface="+mj-cs"/>
              </a:rPr>
              <a:t>أ</a:t>
            </a:r>
            <a:r>
              <a:rPr lang="ar-SA" sz="2800" b="0" i="0" dirty="0">
                <a:effectLst/>
                <a:cs typeface="+mj-cs"/>
              </a:rPr>
              <a:t>من المؤسسة وال</a:t>
            </a:r>
            <a:r>
              <a:rPr lang="ar-DZ" sz="2800" b="0" i="0" dirty="0">
                <a:effectLst/>
                <a:cs typeface="+mj-cs"/>
              </a:rPr>
              <a:t>أ</a:t>
            </a:r>
            <a:r>
              <a:rPr lang="ar-SA" sz="2800" b="0" i="0" dirty="0">
                <a:effectLst/>
                <a:cs typeface="+mj-cs"/>
              </a:rPr>
              <a:t>شخاص المتواجدين فيها وليس مجرد التناول سواء تناول العامل المسكر داخل </a:t>
            </a:r>
            <a:r>
              <a:rPr lang="ar-DZ" sz="2800" b="0" i="0" dirty="0">
                <a:effectLst/>
                <a:cs typeface="+mj-cs"/>
              </a:rPr>
              <a:t>أ</a:t>
            </a:r>
            <a:r>
              <a:rPr lang="ar-SA" sz="2800" b="0" i="0" dirty="0">
                <a:effectLst/>
                <a:cs typeface="+mj-cs"/>
              </a:rPr>
              <a:t>و خارج العمل </a:t>
            </a:r>
            <a:r>
              <a:rPr lang="ar-DZ" sz="2800" b="0" i="0" dirty="0">
                <a:effectLst/>
                <a:cs typeface="+mj-cs"/>
              </a:rPr>
              <a:t>إ</a:t>
            </a:r>
            <a:r>
              <a:rPr lang="ar-SA" sz="2800" b="0" i="0" dirty="0">
                <a:effectLst/>
                <a:cs typeface="+mj-cs"/>
              </a:rPr>
              <a:t>ذا </a:t>
            </a:r>
            <a:r>
              <a:rPr lang="ar-DZ" sz="2800" b="0" i="0" dirty="0">
                <a:effectLst/>
                <a:cs typeface="+mj-cs"/>
              </a:rPr>
              <a:t>أ</a:t>
            </a:r>
            <a:r>
              <a:rPr lang="ar-SA" sz="2800" b="0" i="0" dirty="0">
                <a:effectLst/>
                <a:cs typeface="+mj-cs"/>
              </a:rPr>
              <a:t>ثر ذلك على </a:t>
            </a:r>
            <a:r>
              <a:rPr lang="ar-DZ" sz="2800" b="0" i="0" dirty="0">
                <a:effectLst/>
                <a:cs typeface="+mj-cs"/>
              </a:rPr>
              <a:t>أ</a:t>
            </a:r>
            <a:r>
              <a:rPr lang="ar-SA" sz="2800" b="0" i="0" dirty="0">
                <a:effectLst/>
                <a:cs typeface="+mj-cs"/>
              </a:rPr>
              <a:t>دائه خلال ساعات العمل </a:t>
            </a:r>
            <a:r>
              <a:rPr lang="ar-DZ" sz="2800" b="0" i="0" dirty="0">
                <a:effectLst/>
                <a:cs typeface="+mj-cs"/>
              </a:rPr>
              <a:t>أ</a:t>
            </a:r>
            <a:r>
              <a:rPr lang="ar-SA" sz="2800" b="0" i="0" dirty="0">
                <a:effectLst/>
                <a:cs typeface="+mj-cs"/>
              </a:rPr>
              <a:t>و أضر بسمعة</a:t>
            </a:r>
            <a:r>
              <a:rPr lang="ar-SA" sz="2800" b="0" i="0" dirty="0">
                <a:effectLst/>
                <a:latin typeface="Aptos" panose="020B0004020202020204" pitchFamily="34" charset="0"/>
                <a:cs typeface="+mj-cs"/>
              </a:rPr>
              <a:t> </a:t>
            </a:r>
            <a:r>
              <a:rPr lang="ar-SA" sz="2800" b="0" i="0" dirty="0">
                <a:effectLst/>
                <a:cs typeface="+mj-cs"/>
              </a:rPr>
              <a:t>المنشأة يعتبر خطأ جسيما كما </a:t>
            </a:r>
            <a:r>
              <a:rPr lang="ar-DZ" sz="2800" b="0" i="0" dirty="0">
                <a:effectLst/>
                <a:cs typeface="+mj-cs"/>
              </a:rPr>
              <a:t>أ</a:t>
            </a:r>
            <a:r>
              <a:rPr lang="ar-SA" sz="2800" b="0" i="0" dirty="0">
                <a:effectLst/>
                <a:cs typeface="+mj-cs"/>
              </a:rPr>
              <a:t>ن صاحب العمل يفقد الثقة بالعامل نتيجة هذا التصرف ويتوقف التعامل معه بناءا</a:t>
            </a:r>
            <a:r>
              <a:rPr lang="ar-SA" sz="2800" b="0" i="0" dirty="0">
                <a:effectLst/>
                <a:latin typeface="Aptos" panose="020B0004020202020204" pitchFamily="34" charset="0"/>
                <a:cs typeface="+mj-cs"/>
              </a:rPr>
              <a:t> </a:t>
            </a:r>
            <a:r>
              <a:rPr lang="ar-SA" sz="2800" b="0" i="0" dirty="0">
                <a:effectLst/>
                <a:cs typeface="+mj-cs"/>
              </a:rPr>
              <a:t>على مدى خطورة هذا الخطأ. </a:t>
            </a:r>
            <a:r>
              <a:rPr lang="ar-SA" sz="2800" b="0" i="0" dirty="0">
                <a:effectLst/>
                <a:latin typeface="Arial" panose="020B0604020202020204" pitchFamily="34" charset="0"/>
                <a:cs typeface="+mj-cs"/>
              </a:rPr>
              <a:t> </a:t>
            </a:r>
            <a:endParaRPr lang="fr-FR" sz="3600" dirty="0">
              <a:cs typeface="+mj-cs"/>
            </a:endParaRPr>
          </a:p>
        </p:txBody>
      </p:sp>
    </p:spTree>
    <p:extLst>
      <p:ext uri="{BB962C8B-B14F-4D97-AF65-F5344CB8AC3E}">
        <p14:creationId xmlns:p14="http://schemas.microsoft.com/office/powerpoint/2010/main" val="2759690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FD94D-88D8-B97F-7DA9-2ADE04D490F4}"/>
              </a:ext>
            </a:extLst>
          </p:cNvPr>
          <p:cNvSpPr>
            <a:spLocks noGrp="1"/>
          </p:cNvSpPr>
          <p:nvPr>
            <p:ph type="ctrTitle"/>
          </p:nvPr>
        </p:nvSpPr>
        <p:spPr>
          <a:xfrm>
            <a:off x="395536" y="548680"/>
            <a:ext cx="7851648" cy="1828800"/>
          </a:xfrm>
        </p:spPr>
        <p:txBody>
          <a:bodyPr anchor="ctr">
            <a:normAutofit/>
          </a:bodyPr>
          <a:lstStyle/>
          <a:p>
            <a:pPr algn="ctr"/>
            <a:r>
              <a:rPr lang="ar-SA" sz="3600" b="1" i="0" u="sng" dirty="0">
                <a:solidFill>
                  <a:srgbClr val="FFFF00"/>
                </a:solidFill>
                <a:effectLst/>
              </a:rPr>
              <a:t>مخالفة ضوابط ممارسة حق الاضراب </a:t>
            </a:r>
            <a:r>
              <a:rPr lang="ar-SA" sz="3600" b="1" i="0" u="sng" dirty="0">
                <a:solidFill>
                  <a:srgbClr val="FFFF00"/>
                </a:solidFill>
                <a:effectLst/>
                <a:latin typeface="Aptos" panose="020B0004020202020204" pitchFamily="34" charset="0"/>
              </a:rPr>
              <a:t>:</a:t>
            </a:r>
            <a:r>
              <a:rPr lang="ar-SA" sz="3600" b="0" i="0" u="sng" dirty="0">
                <a:solidFill>
                  <a:srgbClr val="FFFF00"/>
                </a:solidFill>
                <a:effectLst/>
                <a:latin typeface="Aptos" panose="020B0004020202020204" pitchFamily="34" charset="0"/>
              </a:rPr>
              <a:t> </a:t>
            </a:r>
            <a:endParaRPr lang="fr-FR" sz="8800" u="sng" dirty="0">
              <a:solidFill>
                <a:srgbClr val="FFFF00"/>
              </a:solidFill>
            </a:endParaRPr>
          </a:p>
        </p:txBody>
      </p:sp>
      <p:sp>
        <p:nvSpPr>
          <p:cNvPr id="3" name="Subtitle 2">
            <a:extLst>
              <a:ext uri="{FF2B5EF4-FFF2-40B4-BE49-F238E27FC236}">
                <a16:creationId xmlns:a16="http://schemas.microsoft.com/office/drawing/2014/main" id="{9E92F5BE-4229-57FC-38B7-FA32DF5D0808}"/>
              </a:ext>
            </a:extLst>
          </p:cNvPr>
          <p:cNvSpPr>
            <a:spLocks noGrp="1"/>
          </p:cNvSpPr>
          <p:nvPr>
            <p:ph type="subTitle" idx="1"/>
          </p:nvPr>
        </p:nvSpPr>
        <p:spPr>
          <a:xfrm>
            <a:off x="539552" y="2492896"/>
            <a:ext cx="7854696" cy="2936768"/>
          </a:xfrm>
        </p:spPr>
        <p:txBody>
          <a:bodyPr>
            <a:normAutofit fontScale="92500" lnSpcReduction="20000"/>
          </a:bodyPr>
          <a:lstStyle/>
          <a:p>
            <a:pPr indent="361950" algn="just" rtl="1">
              <a:lnSpc>
                <a:spcPct val="110000"/>
              </a:lnSpc>
            </a:pPr>
            <a:r>
              <a:rPr lang="ar-SA" sz="3600" b="0" i="0" dirty="0">
                <a:effectLst/>
                <a:cs typeface="+mj-cs"/>
              </a:rPr>
              <a:t>مخالفة</a:t>
            </a:r>
            <a:r>
              <a:rPr lang="ar-SA" sz="3600" b="0" i="0" dirty="0">
                <a:effectLst/>
                <a:latin typeface="Aptos" panose="020B0004020202020204" pitchFamily="34" charset="0"/>
                <a:cs typeface="+mj-cs"/>
              </a:rPr>
              <a:t> </a:t>
            </a:r>
            <a:r>
              <a:rPr lang="ar-SA" sz="3600" b="0" i="0" dirty="0">
                <a:effectLst/>
                <a:cs typeface="+mj-cs"/>
              </a:rPr>
              <a:t>ضوابط</a:t>
            </a:r>
            <a:r>
              <a:rPr lang="ar-SA" sz="3600" b="0" i="0" dirty="0">
                <a:effectLst/>
                <a:latin typeface="Aptos" panose="020B0004020202020204" pitchFamily="34" charset="0"/>
                <a:cs typeface="+mj-cs"/>
              </a:rPr>
              <a:t> </a:t>
            </a:r>
            <a:r>
              <a:rPr lang="ar-SA" sz="3600" b="0" i="0" dirty="0">
                <a:effectLst/>
                <a:cs typeface="+mj-cs"/>
              </a:rPr>
              <a:t>ممارسة</a:t>
            </a:r>
            <a:r>
              <a:rPr lang="ar-SA" sz="3600" b="0" i="0" dirty="0">
                <a:effectLst/>
                <a:latin typeface="Aptos" panose="020B0004020202020204" pitchFamily="34" charset="0"/>
                <a:cs typeface="+mj-cs"/>
              </a:rPr>
              <a:t> </a:t>
            </a:r>
            <a:r>
              <a:rPr lang="ar-SA" sz="3600" b="0" i="0" dirty="0">
                <a:effectLst/>
                <a:cs typeface="+mj-cs"/>
              </a:rPr>
              <a:t>حق</a:t>
            </a:r>
            <a:r>
              <a:rPr lang="ar-SA" sz="3600" b="0" i="0" dirty="0">
                <a:effectLst/>
                <a:latin typeface="Aptos" panose="020B0004020202020204" pitchFamily="34" charset="0"/>
                <a:cs typeface="+mj-cs"/>
              </a:rPr>
              <a:t> </a:t>
            </a:r>
            <a:r>
              <a:rPr lang="ar-SA" sz="3600" b="0" i="0" dirty="0">
                <a:effectLst/>
                <a:cs typeface="+mj-cs"/>
              </a:rPr>
              <a:t>الإضراب</a:t>
            </a:r>
            <a:r>
              <a:rPr lang="ar-SA" sz="3600" b="0" i="0" dirty="0">
                <a:effectLst/>
                <a:latin typeface="Aptos" panose="020B0004020202020204" pitchFamily="34" charset="0"/>
                <a:cs typeface="+mj-cs"/>
              </a:rPr>
              <a:t> </a:t>
            </a:r>
            <a:r>
              <a:rPr lang="ar-SA" sz="3600" b="0" i="0" dirty="0">
                <a:effectLst/>
                <a:cs typeface="+mj-cs"/>
              </a:rPr>
              <a:t>تتمثل</a:t>
            </a:r>
            <a:r>
              <a:rPr lang="ar-SA" sz="3600" b="0" i="0" dirty="0">
                <a:effectLst/>
                <a:latin typeface="Aptos" panose="020B0004020202020204" pitchFamily="34" charset="0"/>
                <a:cs typeface="+mj-cs"/>
              </a:rPr>
              <a:t> </a:t>
            </a:r>
            <a:r>
              <a:rPr lang="ar-SA" sz="3600" b="0" i="0" dirty="0">
                <a:effectLst/>
                <a:cs typeface="+mj-cs"/>
              </a:rPr>
              <a:t>في</a:t>
            </a:r>
            <a:r>
              <a:rPr lang="ar-SA" sz="3600" b="0" i="0" dirty="0">
                <a:effectLst/>
                <a:latin typeface="Aptos" panose="020B0004020202020204" pitchFamily="34" charset="0"/>
                <a:cs typeface="+mj-cs"/>
              </a:rPr>
              <a:t> </a:t>
            </a:r>
            <a:r>
              <a:rPr lang="ar-SA" sz="3600" b="0" i="0" dirty="0">
                <a:effectLst/>
                <a:cs typeface="+mj-cs"/>
              </a:rPr>
              <a:t>عدم</a:t>
            </a:r>
            <a:r>
              <a:rPr lang="ar-SA" sz="3600" b="0" i="0" dirty="0">
                <a:effectLst/>
                <a:latin typeface="Aptos" panose="020B0004020202020204" pitchFamily="34" charset="0"/>
                <a:cs typeface="+mj-cs"/>
              </a:rPr>
              <a:t> </a:t>
            </a:r>
            <a:r>
              <a:rPr lang="ar-SA" sz="3600" b="0" i="0" dirty="0">
                <a:effectLst/>
                <a:cs typeface="+mj-cs"/>
              </a:rPr>
              <a:t>ال</a:t>
            </a:r>
            <a:r>
              <a:rPr lang="ar-DZ" sz="3600" b="0" i="0" dirty="0">
                <a:effectLst/>
                <a:cs typeface="+mj-cs"/>
              </a:rPr>
              <a:t>إ</a:t>
            </a:r>
            <a:r>
              <a:rPr lang="ar-SA" sz="3600" b="0" i="0" dirty="0">
                <a:effectLst/>
                <a:cs typeface="+mj-cs"/>
              </a:rPr>
              <a:t>لتزام</a:t>
            </a:r>
            <a:r>
              <a:rPr lang="ar-SA" sz="3600" b="0" i="0" dirty="0">
                <a:effectLst/>
                <a:latin typeface="Aptos" panose="020B0004020202020204" pitchFamily="34" charset="0"/>
                <a:cs typeface="+mj-cs"/>
              </a:rPr>
              <a:t> </a:t>
            </a:r>
            <a:r>
              <a:rPr lang="ar-SA" sz="3600" b="0" i="0" dirty="0">
                <a:effectLst/>
                <a:cs typeface="+mj-cs"/>
              </a:rPr>
              <a:t>بالشروط</a:t>
            </a:r>
            <a:r>
              <a:rPr lang="ar-SA" sz="3600" b="0" i="0" dirty="0">
                <a:effectLst/>
                <a:latin typeface="Aptos" panose="020B0004020202020204" pitchFamily="34" charset="0"/>
                <a:cs typeface="+mj-cs"/>
              </a:rPr>
              <a:t> </a:t>
            </a:r>
            <a:r>
              <a:rPr lang="ar-SA" sz="3600" b="0" i="0" dirty="0">
                <a:effectLst/>
                <a:cs typeface="+mj-cs"/>
              </a:rPr>
              <a:t>والقوانين</a:t>
            </a:r>
            <a:r>
              <a:rPr lang="ar-SA" sz="3600" b="0" i="0" dirty="0">
                <a:effectLst/>
                <a:latin typeface="Aptos" panose="020B0004020202020204" pitchFamily="34" charset="0"/>
                <a:cs typeface="+mj-cs"/>
              </a:rPr>
              <a:t> </a:t>
            </a:r>
            <a:r>
              <a:rPr lang="ar-SA" sz="3600" b="0" i="0" dirty="0">
                <a:effectLst/>
                <a:cs typeface="+mj-cs"/>
              </a:rPr>
              <a:t>المنظمة</a:t>
            </a:r>
            <a:r>
              <a:rPr lang="ar-SA" sz="3600" b="0" i="0" dirty="0">
                <a:effectLst/>
                <a:latin typeface="Aptos" panose="020B0004020202020204" pitchFamily="34" charset="0"/>
                <a:cs typeface="+mj-cs"/>
              </a:rPr>
              <a:t> </a:t>
            </a:r>
            <a:r>
              <a:rPr lang="ar-SA" sz="3600" b="0" i="0" dirty="0">
                <a:effectLst/>
                <a:cs typeface="+mj-cs"/>
              </a:rPr>
              <a:t>لهذا</a:t>
            </a:r>
            <a:r>
              <a:rPr lang="ar-SA" sz="3600" b="0" i="0" dirty="0">
                <a:effectLst/>
                <a:latin typeface="Aptos" panose="020B0004020202020204" pitchFamily="34" charset="0"/>
                <a:cs typeface="+mj-cs"/>
              </a:rPr>
              <a:t> </a:t>
            </a:r>
            <a:r>
              <a:rPr lang="ar-SA" sz="3600" b="0" i="0" dirty="0">
                <a:effectLst/>
                <a:cs typeface="+mj-cs"/>
              </a:rPr>
              <a:t>الحق،</a:t>
            </a:r>
            <a:r>
              <a:rPr lang="ar-SA" sz="3600" b="0" i="0" dirty="0">
                <a:effectLst/>
                <a:latin typeface="Aptos" panose="020B0004020202020204" pitchFamily="34" charset="0"/>
                <a:cs typeface="+mj-cs"/>
              </a:rPr>
              <a:t> </a:t>
            </a:r>
            <a:r>
              <a:rPr lang="ar-SA" sz="3600" b="0" i="0" dirty="0">
                <a:effectLst/>
                <a:cs typeface="+mj-cs"/>
              </a:rPr>
              <a:t>مما</a:t>
            </a:r>
            <a:r>
              <a:rPr lang="ar-SA" sz="3600" b="0" i="0" dirty="0">
                <a:effectLst/>
                <a:latin typeface="Aptos" panose="020B0004020202020204" pitchFamily="34" charset="0"/>
                <a:cs typeface="+mj-cs"/>
              </a:rPr>
              <a:t> </a:t>
            </a:r>
            <a:r>
              <a:rPr lang="ar-SA" sz="3600" b="0" i="0" dirty="0">
                <a:effectLst/>
                <a:cs typeface="+mj-cs"/>
              </a:rPr>
              <a:t>قد</a:t>
            </a:r>
            <a:r>
              <a:rPr lang="ar-SA" sz="3600" b="0" i="0" dirty="0">
                <a:effectLst/>
                <a:latin typeface="Aptos" panose="020B0004020202020204" pitchFamily="34" charset="0"/>
                <a:cs typeface="+mj-cs"/>
              </a:rPr>
              <a:t> </a:t>
            </a:r>
            <a:r>
              <a:rPr lang="ar-SA" sz="3600" b="0" i="0" dirty="0">
                <a:effectLst/>
                <a:cs typeface="+mj-cs"/>
              </a:rPr>
              <a:t>يؤدي</a:t>
            </a:r>
            <a:r>
              <a:rPr lang="ar-SA" sz="3600" b="0" i="0" dirty="0">
                <a:effectLst/>
                <a:latin typeface="Aptos" panose="020B0004020202020204" pitchFamily="34" charset="0"/>
                <a:cs typeface="+mj-cs"/>
              </a:rPr>
              <a:t> </a:t>
            </a:r>
            <a:r>
              <a:rPr lang="ar-SA" sz="3600" b="0" i="0" dirty="0">
                <a:effectLst/>
                <a:cs typeface="+mj-cs"/>
              </a:rPr>
              <a:t>إلى</a:t>
            </a:r>
            <a:r>
              <a:rPr lang="ar-SA" sz="3600" b="0" i="0" dirty="0">
                <a:effectLst/>
                <a:latin typeface="Aptos" panose="020B0004020202020204" pitchFamily="34" charset="0"/>
                <a:cs typeface="+mj-cs"/>
              </a:rPr>
              <a:t> </a:t>
            </a:r>
            <a:r>
              <a:rPr lang="ar-SA" sz="3600" b="0" i="0" dirty="0">
                <a:effectLst/>
                <a:cs typeface="+mj-cs"/>
              </a:rPr>
              <a:t>تعطيل</a:t>
            </a:r>
            <a:r>
              <a:rPr lang="ar-SA" sz="3600" b="0" i="0" dirty="0">
                <a:effectLst/>
                <a:latin typeface="Aptos" panose="020B0004020202020204" pitchFamily="34" charset="0"/>
                <a:cs typeface="+mj-cs"/>
              </a:rPr>
              <a:t> </a:t>
            </a:r>
            <a:r>
              <a:rPr lang="ar-SA" sz="3600" b="0" i="0" dirty="0">
                <a:effectLst/>
                <a:cs typeface="+mj-cs"/>
              </a:rPr>
              <a:t>العمل</a:t>
            </a:r>
            <a:r>
              <a:rPr lang="ar-SA" sz="3600" b="0" i="0" dirty="0">
                <a:effectLst/>
                <a:latin typeface="Aptos" panose="020B0004020202020204" pitchFamily="34" charset="0"/>
                <a:cs typeface="+mj-cs"/>
              </a:rPr>
              <a:t> </a:t>
            </a:r>
            <a:r>
              <a:rPr lang="ar-SA" sz="3600" b="0" i="0" dirty="0">
                <a:effectLst/>
                <a:cs typeface="+mj-cs"/>
              </a:rPr>
              <a:t>والإضرار</a:t>
            </a:r>
            <a:r>
              <a:rPr lang="ar-SA" sz="3600" b="0" i="0" dirty="0">
                <a:effectLst/>
                <a:latin typeface="Aptos" panose="020B0004020202020204" pitchFamily="34" charset="0"/>
                <a:cs typeface="+mj-cs"/>
              </a:rPr>
              <a:t> </a:t>
            </a:r>
            <a:r>
              <a:rPr lang="ar-SA" sz="3600" b="0" i="0" dirty="0">
                <a:effectLst/>
                <a:cs typeface="+mj-cs"/>
              </a:rPr>
              <a:t>بمصالح</a:t>
            </a:r>
            <a:r>
              <a:rPr lang="ar-SA" sz="3600" b="0" i="0" dirty="0">
                <a:effectLst/>
                <a:latin typeface="Aptos" panose="020B0004020202020204" pitchFamily="34" charset="0"/>
                <a:cs typeface="+mj-cs"/>
              </a:rPr>
              <a:t> </a:t>
            </a:r>
            <a:r>
              <a:rPr lang="ar-SA" sz="3600" b="0" i="0" dirty="0">
                <a:effectLst/>
                <a:cs typeface="+mj-cs"/>
              </a:rPr>
              <a:t>المؤسسة</a:t>
            </a:r>
            <a:r>
              <a:rPr lang="ar-SA" sz="3600" b="0" i="0" dirty="0">
                <a:effectLst/>
                <a:latin typeface="Aptos" panose="020B0004020202020204" pitchFamily="34" charset="0"/>
                <a:cs typeface="+mj-cs"/>
              </a:rPr>
              <a:t>. </a:t>
            </a:r>
            <a:r>
              <a:rPr lang="ar-SA" sz="3600" b="0" i="0" dirty="0">
                <a:effectLst/>
                <a:cs typeface="+mj-cs"/>
              </a:rPr>
              <a:t>قد</a:t>
            </a:r>
            <a:r>
              <a:rPr lang="ar-SA" sz="3600" b="0" i="0" dirty="0">
                <a:effectLst/>
                <a:latin typeface="Aptos" panose="020B0004020202020204" pitchFamily="34" charset="0"/>
                <a:cs typeface="+mj-cs"/>
              </a:rPr>
              <a:t> </a:t>
            </a:r>
            <a:r>
              <a:rPr lang="ar-SA" sz="3600" b="0" i="0" dirty="0">
                <a:effectLst/>
                <a:cs typeface="+mj-cs"/>
              </a:rPr>
              <a:t>تشمل</a:t>
            </a:r>
            <a:r>
              <a:rPr lang="ar-SA" sz="3600" b="0" i="0" dirty="0">
                <a:effectLst/>
                <a:latin typeface="Aptos" panose="020B0004020202020204" pitchFamily="34" charset="0"/>
                <a:cs typeface="+mj-cs"/>
              </a:rPr>
              <a:t> </a:t>
            </a:r>
            <a:r>
              <a:rPr lang="ar-SA" sz="3600" b="0" i="0" dirty="0">
                <a:effectLst/>
                <a:cs typeface="+mj-cs"/>
              </a:rPr>
              <a:t>هذه</a:t>
            </a:r>
            <a:r>
              <a:rPr lang="ar-SA" sz="3600" b="0" i="0" dirty="0">
                <a:effectLst/>
                <a:latin typeface="Aptos" panose="020B0004020202020204" pitchFamily="34" charset="0"/>
                <a:cs typeface="+mj-cs"/>
              </a:rPr>
              <a:t> </a:t>
            </a:r>
            <a:r>
              <a:rPr lang="ar-SA" sz="3600" b="0" i="0" dirty="0">
                <a:effectLst/>
                <a:cs typeface="+mj-cs"/>
              </a:rPr>
              <a:t>المخالفات</a:t>
            </a:r>
            <a:r>
              <a:rPr lang="ar-SA" sz="3600" b="0" i="0" dirty="0">
                <a:effectLst/>
                <a:latin typeface="Aptos" panose="020B0004020202020204" pitchFamily="34" charset="0"/>
                <a:cs typeface="+mj-cs"/>
              </a:rPr>
              <a:t> </a:t>
            </a:r>
            <a:r>
              <a:rPr lang="ar-SA" sz="3600" b="0" i="0" dirty="0">
                <a:effectLst/>
                <a:cs typeface="+mj-cs"/>
              </a:rPr>
              <a:t>تنفيذ</a:t>
            </a:r>
            <a:r>
              <a:rPr lang="ar-SA" sz="3600" b="0" i="0" dirty="0">
                <a:effectLst/>
                <a:latin typeface="Aptos" panose="020B0004020202020204" pitchFamily="34" charset="0"/>
                <a:cs typeface="+mj-cs"/>
              </a:rPr>
              <a:t> </a:t>
            </a:r>
            <a:r>
              <a:rPr lang="ar-SA" sz="3600" b="0" i="0" dirty="0">
                <a:effectLst/>
                <a:cs typeface="+mj-cs"/>
              </a:rPr>
              <a:t>الإضراب</a:t>
            </a:r>
            <a:r>
              <a:rPr lang="ar-SA" sz="3600" b="0" i="0" dirty="0">
                <a:effectLst/>
                <a:latin typeface="Aptos" panose="020B0004020202020204" pitchFamily="34" charset="0"/>
                <a:cs typeface="+mj-cs"/>
              </a:rPr>
              <a:t> </a:t>
            </a:r>
            <a:r>
              <a:rPr lang="ar-SA" sz="3600" b="0" i="0" dirty="0">
                <a:effectLst/>
                <a:cs typeface="+mj-cs"/>
              </a:rPr>
              <a:t>دون</a:t>
            </a:r>
            <a:r>
              <a:rPr lang="ar-SA" sz="3600" b="0" i="0" dirty="0">
                <a:effectLst/>
                <a:latin typeface="Aptos" panose="020B0004020202020204" pitchFamily="34" charset="0"/>
                <a:cs typeface="+mj-cs"/>
              </a:rPr>
              <a:t> </a:t>
            </a:r>
            <a:r>
              <a:rPr lang="ar-SA" sz="3600" b="0" i="0" dirty="0">
                <a:effectLst/>
                <a:cs typeface="+mj-cs"/>
              </a:rPr>
              <a:t>إشعار</a:t>
            </a:r>
            <a:r>
              <a:rPr lang="ar-SA" sz="3600" b="0" i="0" dirty="0">
                <a:effectLst/>
                <a:latin typeface="Aptos" panose="020B0004020202020204" pitchFamily="34" charset="0"/>
                <a:cs typeface="+mj-cs"/>
              </a:rPr>
              <a:t> </a:t>
            </a:r>
            <a:r>
              <a:rPr lang="ar-SA" sz="3600" b="0" i="0" dirty="0">
                <a:effectLst/>
                <a:cs typeface="+mj-cs"/>
              </a:rPr>
              <a:t>مسبق،</a:t>
            </a:r>
            <a:r>
              <a:rPr lang="ar-SA" sz="3600" b="0" i="0" dirty="0">
                <a:effectLst/>
                <a:latin typeface="Aptos" panose="020B0004020202020204" pitchFamily="34" charset="0"/>
                <a:cs typeface="+mj-cs"/>
              </a:rPr>
              <a:t> </a:t>
            </a:r>
            <a:r>
              <a:rPr lang="ar-SA" sz="3600" b="0" i="0" dirty="0">
                <a:effectLst/>
                <a:cs typeface="+mj-cs"/>
              </a:rPr>
              <a:t>أو</a:t>
            </a:r>
            <a:r>
              <a:rPr lang="ar-SA" sz="3600" b="0" i="0" dirty="0">
                <a:effectLst/>
                <a:latin typeface="Aptos" panose="020B0004020202020204" pitchFamily="34" charset="0"/>
                <a:cs typeface="+mj-cs"/>
              </a:rPr>
              <a:t> </a:t>
            </a:r>
            <a:r>
              <a:rPr lang="ar-SA" sz="3600" b="0" i="0" dirty="0">
                <a:effectLst/>
                <a:cs typeface="+mj-cs"/>
              </a:rPr>
              <a:t>في</a:t>
            </a:r>
            <a:r>
              <a:rPr lang="ar-SA" sz="3600" b="0" i="0" dirty="0">
                <a:effectLst/>
                <a:latin typeface="Aptos" panose="020B0004020202020204" pitchFamily="34" charset="0"/>
                <a:cs typeface="+mj-cs"/>
              </a:rPr>
              <a:t> </a:t>
            </a:r>
            <a:r>
              <a:rPr lang="ar-SA" sz="3600" b="0" i="0" dirty="0">
                <a:effectLst/>
                <a:cs typeface="+mj-cs"/>
              </a:rPr>
              <a:t>أوقات</a:t>
            </a:r>
            <a:r>
              <a:rPr lang="ar-SA" sz="3600" b="0" i="0" dirty="0">
                <a:effectLst/>
                <a:latin typeface="Aptos" panose="020B0004020202020204" pitchFamily="34" charset="0"/>
                <a:cs typeface="+mj-cs"/>
              </a:rPr>
              <a:t> </a:t>
            </a:r>
            <a:r>
              <a:rPr lang="ar-SA" sz="3600" b="0" i="0" dirty="0">
                <a:effectLst/>
                <a:cs typeface="+mj-cs"/>
              </a:rPr>
              <a:t>غير</a:t>
            </a:r>
            <a:r>
              <a:rPr lang="ar-SA" sz="3600" b="0" i="0" dirty="0">
                <a:effectLst/>
                <a:latin typeface="Aptos" panose="020B0004020202020204" pitchFamily="34" charset="0"/>
                <a:cs typeface="+mj-cs"/>
              </a:rPr>
              <a:t> </a:t>
            </a:r>
            <a:r>
              <a:rPr lang="ar-SA" sz="3600" b="0" i="0" dirty="0">
                <a:effectLst/>
                <a:cs typeface="+mj-cs"/>
              </a:rPr>
              <a:t>مناسبة،</a:t>
            </a:r>
            <a:r>
              <a:rPr lang="ar-SA" sz="3600" b="0" i="0" dirty="0">
                <a:effectLst/>
                <a:latin typeface="Aptos" panose="020B0004020202020204" pitchFamily="34" charset="0"/>
                <a:cs typeface="+mj-cs"/>
              </a:rPr>
              <a:t> </a:t>
            </a:r>
            <a:r>
              <a:rPr lang="ar-SA" sz="3600" b="0" i="0" dirty="0">
                <a:effectLst/>
                <a:cs typeface="+mj-cs"/>
              </a:rPr>
              <a:t>أو</a:t>
            </a:r>
            <a:r>
              <a:rPr lang="ar-SA" sz="3600" b="0" i="0" dirty="0">
                <a:effectLst/>
                <a:latin typeface="Aptos" panose="020B0004020202020204" pitchFamily="34" charset="0"/>
                <a:cs typeface="+mj-cs"/>
              </a:rPr>
              <a:t> </a:t>
            </a:r>
            <a:r>
              <a:rPr lang="ar-SA" sz="3600" b="0" i="0" dirty="0">
                <a:effectLst/>
                <a:cs typeface="+mj-cs"/>
              </a:rPr>
              <a:t>بطرق</a:t>
            </a:r>
            <a:r>
              <a:rPr lang="ar-SA" sz="3600" b="0" i="0" dirty="0">
                <a:effectLst/>
                <a:latin typeface="Aptos" panose="020B0004020202020204" pitchFamily="34" charset="0"/>
                <a:cs typeface="+mj-cs"/>
              </a:rPr>
              <a:t> </a:t>
            </a:r>
            <a:r>
              <a:rPr lang="ar-SA" sz="3600" b="0" i="0" dirty="0">
                <a:effectLst/>
                <a:cs typeface="+mj-cs"/>
              </a:rPr>
              <a:t>تضر</a:t>
            </a:r>
            <a:r>
              <a:rPr lang="ar-SA" sz="3600" b="0" i="0" dirty="0">
                <a:effectLst/>
                <a:latin typeface="Aptos" panose="020B0004020202020204" pitchFamily="34" charset="0"/>
                <a:cs typeface="+mj-cs"/>
              </a:rPr>
              <a:t> </a:t>
            </a:r>
            <a:r>
              <a:rPr lang="ar-SA" sz="3600" b="0" i="0" dirty="0">
                <a:effectLst/>
                <a:cs typeface="+mj-cs"/>
              </a:rPr>
              <a:t>بالأمن</a:t>
            </a:r>
            <a:r>
              <a:rPr lang="ar-SA" sz="3600" b="0" i="0" dirty="0">
                <a:effectLst/>
                <a:latin typeface="Aptos" panose="020B0004020202020204" pitchFamily="34" charset="0"/>
                <a:cs typeface="+mj-cs"/>
              </a:rPr>
              <a:t> </a:t>
            </a:r>
            <a:r>
              <a:rPr lang="ar-SA" sz="3600" b="0" i="0" dirty="0">
                <a:effectLst/>
                <a:cs typeface="+mj-cs"/>
              </a:rPr>
              <a:t>والنظام</a:t>
            </a:r>
            <a:r>
              <a:rPr lang="ar-SA" sz="3600" b="0" i="0" dirty="0">
                <a:effectLst/>
                <a:latin typeface="Aptos" panose="020B0004020202020204" pitchFamily="34" charset="0"/>
                <a:cs typeface="+mj-cs"/>
              </a:rPr>
              <a:t> </a:t>
            </a:r>
            <a:r>
              <a:rPr lang="ar-SA" sz="3600" b="0" i="0" dirty="0">
                <a:effectLst/>
                <a:cs typeface="+mj-cs"/>
              </a:rPr>
              <a:t>داخل</a:t>
            </a:r>
            <a:r>
              <a:rPr lang="ar-SA" sz="3600" b="0" i="0" dirty="0">
                <a:effectLst/>
                <a:latin typeface="Aptos" panose="020B0004020202020204" pitchFamily="34" charset="0"/>
                <a:cs typeface="+mj-cs"/>
              </a:rPr>
              <a:t> </a:t>
            </a:r>
            <a:r>
              <a:rPr lang="ar-SA" sz="3600" b="0" i="0" dirty="0">
                <a:effectLst/>
                <a:cs typeface="+mj-cs"/>
              </a:rPr>
              <a:t>المؤسسة،</a:t>
            </a:r>
            <a:r>
              <a:rPr lang="ar-SA" sz="3600" b="0" i="0" dirty="0">
                <a:effectLst/>
                <a:latin typeface="Aptos" panose="020B0004020202020204" pitchFamily="34" charset="0"/>
                <a:cs typeface="+mj-cs"/>
              </a:rPr>
              <a:t> </a:t>
            </a:r>
            <a:r>
              <a:rPr lang="ar-SA" sz="3600" b="0" i="0" dirty="0">
                <a:effectLst/>
                <a:cs typeface="+mj-cs"/>
              </a:rPr>
              <a:t>وهو</a:t>
            </a:r>
            <a:r>
              <a:rPr lang="ar-SA" sz="3600" b="0" i="0" dirty="0">
                <a:effectLst/>
                <a:latin typeface="Aptos" panose="020B0004020202020204" pitchFamily="34" charset="0"/>
                <a:cs typeface="+mj-cs"/>
              </a:rPr>
              <a:t> </a:t>
            </a:r>
            <a:r>
              <a:rPr lang="ar-SA" sz="3600" b="0" i="0" dirty="0">
                <a:effectLst/>
                <a:cs typeface="+mj-cs"/>
              </a:rPr>
              <a:t>ما</a:t>
            </a:r>
            <a:r>
              <a:rPr lang="ar-SA" sz="3600" b="0" i="0" dirty="0">
                <a:effectLst/>
                <a:latin typeface="Aptos" panose="020B0004020202020204" pitchFamily="34" charset="0"/>
                <a:cs typeface="+mj-cs"/>
              </a:rPr>
              <a:t> </a:t>
            </a:r>
            <a:r>
              <a:rPr lang="ar-SA" sz="3600" b="0" i="0" dirty="0">
                <a:effectLst/>
                <a:cs typeface="+mj-cs"/>
              </a:rPr>
              <a:t>يُعتبر</a:t>
            </a:r>
            <a:r>
              <a:rPr lang="ar-SA" sz="3600" b="0" i="0" dirty="0">
                <a:effectLst/>
                <a:latin typeface="Aptos" panose="020B0004020202020204" pitchFamily="34" charset="0"/>
                <a:cs typeface="+mj-cs"/>
              </a:rPr>
              <a:t> </a:t>
            </a:r>
            <a:r>
              <a:rPr lang="ar-SA" sz="3600" b="0" i="0" dirty="0">
                <a:effectLst/>
                <a:cs typeface="+mj-cs"/>
              </a:rPr>
              <a:t>تجاوزاً</a:t>
            </a:r>
            <a:r>
              <a:rPr lang="ar-SA" sz="3600" b="0" i="0" dirty="0">
                <a:effectLst/>
                <a:latin typeface="Aptos" panose="020B0004020202020204" pitchFamily="34" charset="0"/>
                <a:cs typeface="+mj-cs"/>
              </a:rPr>
              <a:t> </a:t>
            </a:r>
            <a:r>
              <a:rPr lang="ar-SA" sz="3600" b="0" i="0" dirty="0">
                <a:effectLst/>
                <a:cs typeface="+mj-cs"/>
              </a:rPr>
              <a:t>للحق</a:t>
            </a:r>
            <a:r>
              <a:rPr lang="ar-SA" sz="3600" b="0" i="0" dirty="0">
                <a:effectLst/>
                <a:latin typeface="Aptos" panose="020B0004020202020204" pitchFamily="34" charset="0"/>
                <a:cs typeface="+mj-cs"/>
              </a:rPr>
              <a:t> </a:t>
            </a:r>
            <a:r>
              <a:rPr lang="ar-SA" sz="3600" b="0" i="0" dirty="0">
                <a:effectLst/>
                <a:cs typeface="+mj-cs"/>
              </a:rPr>
              <a:t>المشروع</a:t>
            </a:r>
            <a:r>
              <a:rPr lang="ar-SA" sz="3600" b="0" i="0" dirty="0">
                <a:effectLst/>
                <a:latin typeface="Aptos" panose="020B0004020202020204" pitchFamily="34" charset="0"/>
                <a:cs typeface="+mj-cs"/>
              </a:rPr>
              <a:t> </a:t>
            </a:r>
            <a:r>
              <a:rPr lang="ar-SA" sz="3600" b="0" i="0" dirty="0">
                <a:effectLst/>
                <a:cs typeface="+mj-cs"/>
              </a:rPr>
              <a:t>في</a:t>
            </a:r>
            <a:r>
              <a:rPr lang="ar-SA" sz="3600" b="0" i="0" dirty="0">
                <a:effectLst/>
                <a:latin typeface="Aptos" panose="020B0004020202020204" pitchFamily="34" charset="0"/>
                <a:cs typeface="+mj-cs"/>
              </a:rPr>
              <a:t> </a:t>
            </a:r>
            <a:r>
              <a:rPr lang="ar-SA" sz="3600" b="0" i="0" dirty="0">
                <a:effectLst/>
                <a:cs typeface="+mj-cs"/>
              </a:rPr>
              <a:t>الإضراب</a:t>
            </a:r>
            <a:r>
              <a:rPr lang="ar-SA" sz="3600" b="0" i="0" dirty="0">
                <a:effectLst/>
                <a:latin typeface="Aptos" panose="020B0004020202020204" pitchFamily="34" charset="0"/>
                <a:cs typeface="+mj-cs"/>
              </a:rPr>
              <a:t> </a:t>
            </a:r>
            <a:r>
              <a:rPr lang="ar-SA" sz="3600" b="0" i="0" dirty="0">
                <a:effectLst/>
                <a:cs typeface="+mj-cs"/>
              </a:rPr>
              <a:t>ويعرض</a:t>
            </a:r>
            <a:r>
              <a:rPr lang="ar-SA" sz="3600" b="0" i="0" dirty="0">
                <a:effectLst/>
                <a:latin typeface="Aptos" panose="020B0004020202020204" pitchFamily="34" charset="0"/>
                <a:cs typeface="+mj-cs"/>
              </a:rPr>
              <a:t> </a:t>
            </a:r>
            <a:r>
              <a:rPr lang="ar-SA" sz="3600" b="0" i="0" dirty="0">
                <a:effectLst/>
                <a:cs typeface="+mj-cs"/>
              </a:rPr>
              <a:t>مرتكبيه</a:t>
            </a:r>
            <a:r>
              <a:rPr lang="ar-SA" sz="3600" b="0" i="0" dirty="0">
                <a:effectLst/>
                <a:latin typeface="Aptos" panose="020B0004020202020204" pitchFamily="34" charset="0"/>
                <a:cs typeface="+mj-cs"/>
              </a:rPr>
              <a:t> </a:t>
            </a:r>
            <a:r>
              <a:rPr lang="ar-SA" sz="3600" b="0" i="0" dirty="0">
                <a:effectLst/>
                <a:cs typeface="+mj-cs"/>
              </a:rPr>
              <a:t>للمساءلة</a:t>
            </a:r>
            <a:r>
              <a:rPr lang="ar-SA" sz="3600" b="0" i="0" dirty="0">
                <a:effectLst/>
                <a:latin typeface="Aptos" panose="020B0004020202020204" pitchFamily="34" charset="0"/>
                <a:cs typeface="+mj-cs"/>
              </a:rPr>
              <a:t> </a:t>
            </a:r>
            <a:r>
              <a:rPr lang="ar-SA" sz="3600" b="0" i="0" dirty="0">
                <a:effectLst/>
                <a:cs typeface="+mj-cs"/>
              </a:rPr>
              <a:t>القانونية</a:t>
            </a:r>
            <a:r>
              <a:rPr lang="ar-SA" sz="3600" b="0" i="0" dirty="0">
                <a:effectLst/>
                <a:latin typeface="Aptos" panose="020B0004020202020204" pitchFamily="34" charset="0"/>
                <a:cs typeface="+mj-cs"/>
              </a:rPr>
              <a:t>. </a:t>
            </a:r>
            <a:endParaRPr lang="fr-FR" sz="4400" dirty="0">
              <a:cs typeface="+mj-cs"/>
            </a:endParaRPr>
          </a:p>
        </p:txBody>
      </p:sp>
    </p:spTree>
    <p:extLst>
      <p:ext uri="{BB962C8B-B14F-4D97-AF65-F5344CB8AC3E}">
        <p14:creationId xmlns:p14="http://schemas.microsoft.com/office/powerpoint/2010/main" val="21371503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119</TotalTime>
  <Words>589</Words>
  <Application>Microsoft Office PowerPoint</Application>
  <PresentationFormat>On-screen Show (4:3)</PresentationFormat>
  <Paragraphs>30</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Aptos</vt:lpstr>
      <vt:lpstr>Arial</vt:lpstr>
      <vt:lpstr>Calibri</vt:lpstr>
      <vt:lpstr>Calibri Light</vt:lpstr>
      <vt:lpstr>Constantia</vt:lpstr>
      <vt:lpstr>Symbol</vt:lpstr>
      <vt:lpstr>Wingdings</vt:lpstr>
      <vt:lpstr>Wingdings 2</vt:lpstr>
      <vt:lpstr>Débit</vt:lpstr>
      <vt:lpstr>ملخص مقال بعنوان الأسباب الإرادية لإنقضاء عقد العمل  بقلم: عيادة خيرة </vt:lpstr>
      <vt:lpstr>أولا. إنهاء العقد من جانب العامل لأسباب تعود إلى صاحب العمل </vt:lpstr>
      <vt:lpstr>إنهاءالعقد بالإرادة المنفردة:</vt:lpstr>
      <vt:lpstr>حق العاملة في الإنهاء للزواج أو الحمل أو الإنجاب:</vt:lpstr>
      <vt:lpstr>عدم قيام صاحب العمل إزاء العامل بإلتزاماته طبقا لأحكام القانون:</vt:lpstr>
      <vt:lpstr>ثانيا. إنهاء العقد من جانب صاحب العمل لأسباب تعود إلى العامل </vt:lpstr>
      <vt:lpstr>إفشاء أسرار صاحب العمل</vt:lpstr>
      <vt:lpstr>وجود العامل في حالة سكر : </vt:lpstr>
      <vt:lpstr>مخالفة ضوابط ممارسة حق الاضراب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ملخص مقال بعنوان الأسباب الإرلدية</dc:title>
  <dc:creator>moussi</dc:creator>
  <cp:lastModifiedBy>Kaouther Touil</cp:lastModifiedBy>
  <cp:revision>29</cp:revision>
  <dcterms:created xsi:type="dcterms:W3CDTF">2024-10-08T17:30:24Z</dcterms:created>
  <dcterms:modified xsi:type="dcterms:W3CDTF">2024-10-11T15:42:21Z</dcterms:modified>
</cp:coreProperties>
</file>