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58" r:id="rId4"/>
    <p:sldId id="276" r:id="rId5"/>
    <p:sldId id="277" r:id="rId6"/>
    <p:sldId id="278" r:id="rId7"/>
    <p:sldId id="279" r:id="rId8"/>
    <p:sldId id="280" r:id="rId9"/>
    <p:sldId id="281" r:id="rId10"/>
    <p:sldId id="282" r:id="rId11"/>
    <p:sldId id="269"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0275076B-E32D-420A-A342-F1279075D2A9}" type="datetimeFigureOut">
              <a:rPr lang="fr-FR" smtClean="0"/>
              <a:t>27/10/2024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3919392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275076B-E32D-420A-A342-F1279075D2A9}" type="datetimeFigureOut">
              <a:rPr lang="fr-FR" smtClean="0"/>
              <a:t>27/10/2024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1644225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275076B-E32D-420A-A342-F1279075D2A9}" type="datetimeFigureOut">
              <a:rPr lang="fr-FR" smtClean="0"/>
              <a:t>27/10/2024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2382221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275076B-E32D-420A-A342-F1279075D2A9}" type="datetimeFigureOut">
              <a:rPr lang="fr-FR" smtClean="0"/>
              <a:t>27/10/2024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3077113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0275076B-E32D-420A-A342-F1279075D2A9}" type="datetimeFigureOut">
              <a:rPr lang="fr-FR" smtClean="0"/>
              <a:t>27/10/2024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151931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275076B-E32D-420A-A342-F1279075D2A9}" type="datetimeFigureOut">
              <a:rPr lang="fr-FR" smtClean="0"/>
              <a:t>27/10/2024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262798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275076B-E32D-420A-A342-F1279075D2A9}" type="datetimeFigureOut">
              <a:rPr lang="fr-FR" smtClean="0"/>
              <a:t>27/10/2024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3435399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275076B-E32D-420A-A342-F1279075D2A9}" type="datetimeFigureOut">
              <a:rPr lang="fr-FR" smtClean="0"/>
              <a:t>27/10/2024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1969866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275076B-E32D-420A-A342-F1279075D2A9}" type="datetimeFigureOut">
              <a:rPr lang="fr-FR" smtClean="0"/>
              <a:t>27/10/2024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2558416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0275076B-E32D-420A-A342-F1279075D2A9}" type="datetimeFigureOut">
              <a:rPr lang="fr-FR" smtClean="0"/>
              <a:t>27/10/2024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1129029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0275076B-E32D-420A-A342-F1279075D2A9}" type="datetimeFigureOut">
              <a:rPr lang="fr-FR" smtClean="0"/>
              <a:t>27/10/2024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905216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75076B-E32D-420A-A342-F1279075D2A9}" type="datetimeFigureOut">
              <a:rPr lang="fr-FR" smtClean="0"/>
              <a:t>27/10/2024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98937A-7B54-46C6-9BD9-D5511DFB862A}" type="slidenum">
              <a:rPr lang="fr-FR" smtClean="0"/>
              <a:t>‹N°›</a:t>
            </a:fld>
            <a:endParaRPr lang="fr-FR"/>
          </a:p>
        </p:txBody>
      </p:sp>
    </p:spTree>
    <p:extLst>
      <p:ext uri="{BB962C8B-B14F-4D97-AF65-F5344CB8AC3E}">
        <p14:creationId xmlns:p14="http://schemas.microsoft.com/office/powerpoint/2010/main" val="9882156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cstate="print"/>
          <a:srcRect/>
          <a:stretch>
            <a:fillRect/>
          </a:stretch>
        </p:blipFill>
        <p:spPr bwMode="auto">
          <a:xfrm>
            <a:off x="1184106" y="390431"/>
            <a:ext cx="1074058" cy="807539"/>
          </a:xfrm>
          <a:prstGeom prst="rect">
            <a:avLst/>
          </a:prstGeom>
          <a:noFill/>
          <a:ln w="9525">
            <a:noFill/>
            <a:miter lim="800000"/>
            <a:headEnd/>
            <a:tailEnd/>
          </a:ln>
        </p:spPr>
      </p:pic>
      <p:sp>
        <p:nvSpPr>
          <p:cNvPr id="5" name="Rectangle 4"/>
          <p:cNvSpPr/>
          <p:nvPr/>
        </p:nvSpPr>
        <p:spPr>
          <a:xfrm>
            <a:off x="2258164" y="390431"/>
            <a:ext cx="4934857" cy="812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ar-DZ" b="1" dirty="0" smtClean="0">
                <a:solidFill>
                  <a:schemeClr val="tx2"/>
                </a:solidFill>
              </a:rPr>
              <a:t>جامعة محمد خيضر بسكرة</a:t>
            </a:r>
          </a:p>
          <a:p>
            <a:r>
              <a:rPr lang="en-US" b="1" dirty="0" err="1" smtClean="0">
                <a:solidFill>
                  <a:schemeClr val="tx2"/>
                </a:solidFill>
              </a:rPr>
              <a:t>Université</a:t>
            </a:r>
            <a:r>
              <a:rPr lang="en-US" b="1" dirty="0" smtClean="0">
                <a:solidFill>
                  <a:schemeClr val="tx2"/>
                </a:solidFill>
              </a:rPr>
              <a:t> Mohamed </a:t>
            </a:r>
            <a:r>
              <a:rPr lang="en-US" b="1" dirty="0" err="1" smtClean="0">
                <a:solidFill>
                  <a:schemeClr val="tx2"/>
                </a:solidFill>
              </a:rPr>
              <a:t>Khider</a:t>
            </a:r>
            <a:r>
              <a:rPr lang="en-US" b="1" dirty="0" smtClean="0">
                <a:solidFill>
                  <a:schemeClr val="tx2"/>
                </a:solidFill>
              </a:rPr>
              <a:t> </a:t>
            </a:r>
            <a:r>
              <a:rPr lang="en-US" b="1" dirty="0" err="1" smtClean="0">
                <a:solidFill>
                  <a:schemeClr val="tx2"/>
                </a:solidFill>
              </a:rPr>
              <a:t>Biskra</a:t>
            </a:r>
            <a:endParaRPr lang="fr-FR" b="1" dirty="0">
              <a:solidFill>
                <a:schemeClr val="tx2"/>
              </a:solidFill>
            </a:endParaRPr>
          </a:p>
        </p:txBody>
      </p:sp>
      <p:sp>
        <p:nvSpPr>
          <p:cNvPr id="6" name="Rectangle 5"/>
          <p:cNvSpPr/>
          <p:nvPr/>
        </p:nvSpPr>
        <p:spPr>
          <a:xfrm>
            <a:off x="1262742" y="1923142"/>
            <a:ext cx="9071428" cy="943429"/>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ar-DZ" sz="4400" b="1" dirty="0" smtClean="0">
                <a:solidFill>
                  <a:schemeClr val="tx1"/>
                </a:solidFill>
                <a:latin typeface="Sakkal Majalla" panose="02000000000000000000" pitchFamily="2" charset="-78"/>
                <a:cs typeface="Sakkal Majalla" panose="02000000000000000000" pitchFamily="2" charset="-78"/>
              </a:rPr>
              <a:t>تكنولوجيا المعلومات</a:t>
            </a:r>
            <a:endParaRPr lang="fr-FR" sz="4400" b="1" dirty="0">
              <a:solidFill>
                <a:schemeClr val="tx1"/>
              </a:solidFill>
              <a:latin typeface="Sakkal Majalla" panose="02000000000000000000" pitchFamily="2" charset="-78"/>
              <a:cs typeface="Sakkal Majalla" panose="02000000000000000000" pitchFamily="2" charset="-78"/>
            </a:endParaRPr>
          </a:p>
        </p:txBody>
      </p:sp>
      <p:sp>
        <p:nvSpPr>
          <p:cNvPr id="7" name="Espace réservé du contenu 2"/>
          <p:cNvSpPr>
            <a:spLocks noGrp="1"/>
          </p:cNvSpPr>
          <p:nvPr>
            <p:ph idx="1"/>
          </p:nvPr>
        </p:nvSpPr>
        <p:spPr>
          <a:xfrm>
            <a:off x="520699" y="2633259"/>
            <a:ext cx="10555514" cy="1306286"/>
          </a:xfrm>
          <a:gradFill flip="none" rotWithShape="1">
            <a:gsLst>
              <a:gs pos="42000">
                <a:schemeClr val="accent1">
                  <a:lumMod val="5000"/>
                  <a:lumOff val="95000"/>
                </a:schemeClr>
              </a:gs>
              <a:gs pos="72500">
                <a:schemeClr val="tx2"/>
              </a:gs>
              <a:gs pos="46010">
                <a:srgbClr val="D0E2F3"/>
              </a:gs>
              <a:gs pos="62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lgn="ctr" rtl="1">
              <a:buNone/>
            </a:pPr>
            <a:r>
              <a:rPr lang="ar-DZ" sz="3200" b="1" dirty="0" smtClean="0">
                <a:solidFill>
                  <a:schemeClr val="tx2">
                    <a:lumMod val="75000"/>
                  </a:schemeClr>
                </a:solidFill>
                <a:latin typeface="Sakkal Majalla" panose="02000000000000000000" pitchFamily="2" charset="-78"/>
                <a:cs typeface="Sakkal Majalla" panose="02000000000000000000" pitchFamily="2" charset="-78"/>
              </a:rPr>
              <a:t>الدرس 01</a:t>
            </a:r>
          </a:p>
          <a:p>
            <a:pPr marL="0" indent="0" algn="ctr" rtl="1">
              <a:buNone/>
            </a:pPr>
            <a:r>
              <a:rPr lang="ar-DZ" sz="3200" b="1" dirty="0" smtClean="0">
                <a:solidFill>
                  <a:schemeClr val="tx2">
                    <a:lumMod val="75000"/>
                  </a:schemeClr>
                </a:solidFill>
                <a:latin typeface="Sakkal Majalla" panose="02000000000000000000" pitchFamily="2" charset="-78"/>
                <a:cs typeface="Sakkal Majalla" panose="02000000000000000000" pitchFamily="2" charset="-78"/>
              </a:rPr>
              <a:t>مدخل مفاهيمي لتكنولوجيا المعلومات</a:t>
            </a:r>
            <a:endParaRPr lang="fr-FR" sz="3200" b="1" dirty="0">
              <a:solidFill>
                <a:schemeClr val="tx2">
                  <a:lumMod val="75000"/>
                </a:schemeClr>
              </a:solidFill>
              <a:latin typeface="Sakkal Majalla" panose="02000000000000000000" pitchFamily="2" charset="-78"/>
              <a:cs typeface="Sakkal Majalla" panose="02000000000000000000" pitchFamily="2" charset="-78"/>
            </a:endParaRPr>
          </a:p>
        </p:txBody>
      </p:sp>
      <p:sp>
        <p:nvSpPr>
          <p:cNvPr id="8" name="Rectangle 7"/>
          <p:cNvSpPr/>
          <p:nvPr/>
        </p:nvSpPr>
        <p:spPr>
          <a:xfrm>
            <a:off x="3193142" y="4292058"/>
            <a:ext cx="5210628" cy="63862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dirty="0" smtClean="0">
                <a:solidFill>
                  <a:schemeClr val="tx1"/>
                </a:solidFill>
                <a:latin typeface="Sakkal Majalla" panose="02000000000000000000" pitchFamily="2" charset="-78"/>
                <a:cs typeface="Sakkal Majalla" panose="02000000000000000000" pitchFamily="2" charset="-78"/>
              </a:rPr>
              <a:t>د</a:t>
            </a:r>
            <a:r>
              <a:rPr lang="fr-FR" sz="2800" b="1" dirty="0" smtClean="0">
                <a:solidFill>
                  <a:schemeClr val="tx1"/>
                </a:solidFill>
                <a:latin typeface="Sakkal Majalla" panose="02000000000000000000" pitchFamily="2" charset="-78"/>
                <a:cs typeface="Sakkal Majalla" panose="02000000000000000000" pitchFamily="2" charset="-78"/>
              </a:rPr>
              <a:t>.</a:t>
            </a:r>
            <a:r>
              <a:rPr lang="ar-DZ" sz="2800" b="1" dirty="0" err="1" smtClean="0">
                <a:solidFill>
                  <a:schemeClr val="tx1"/>
                </a:solidFill>
                <a:latin typeface="Sakkal Majalla" panose="02000000000000000000" pitchFamily="2" charset="-78"/>
                <a:cs typeface="Sakkal Majalla" panose="02000000000000000000" pitchFamily="2" charset="-78"/>
              </a:rPr>
              <a:t>مصيبح</a:t>
            </a:r>
            <a:r>
              <a:rPr lang="ar-DZ" sz="2800" b="1" dirty="0" smtClean="0">
                <a:solidFill>
                  <a:schemeClr val="tx1"/>
                </a:solidFill>
                <a:latin typeface="Sakkal Majalla" panose="02000000000000000000" pitchFamily="2" charset="-78"/>
                <a:cs typeface="Sakkal Majalla" panose="02000000000000000000" pitchFamily="2" charset="-78"/>
              </a:rPr>
              <a:t> وردة</a:t>
            </a:r>
          </a:p>
          <a:p>
            <a:pPr algn="ctr"/>
            <a:r>
              <a:rPr lang="ar-DZ" sz="2000" b="1" dirty="0" smtClean="0">
                <a:solidFill>
                  <a:schemeClr val="tx1"/>
                </a:solidFill>
                <a:latin typeface="Sakkal Majalla" panose="02000000000000000000" pitchFamily="2" charset="-78"/>
                <a:cs typeface="Sakkal Majalla" panose="02000000000000000000" pitchFamily="2" charset="-78"/>
              </a:rPr>
              <a:t>كلية العلوم الإنسانية</a:t>
            </a:r>
          </a:p>
          <a:p>
            <a:pPr algn="ctr"/>
            <a:r>
              <a:rPr lang="fr-FR" dirty="0" err="1" smtClean="0">
                <a:solidFill>
                  <a:schemeClr val="tx1"/>
                </a:solidFill>
              </a:rPr>
              <a:t>Warda.msibah@univ-biskra,dz</a:t>
            </a:r>
            <a:endParaRPr lang="fr-FR" dirty="0">
              <a:solidFill>
                <a:schemeClr val="tx1"/>
              </a:solidFill>
            </a:endParaRPr>
          </a:p>
        </p:txBody>
      </p:sp>
      <p:sp>
        <p:nvSpPr>
          <p:cNvPr id="9" name="Rectangle 8"/>
          <p:cNvSpPr/>
          <p:nvPr/>
        </p:nvSpPr>
        <p:spPr>
          <a:xfrm>
            <a:off x="8851114" y="5172502"/>
            <a:ext cx="2714172" cy="5805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b="1" dirty="0" smtClean="0">
                <a:solidFill>
                  <a:schemeClr val="tx1"/>
                </a:solidFill>
                <a:latin typeface="Sakkal Majalla" panose="02000000000000000000" pitchFamily="2" charset="-78"/>
                <a:cs typeface="Sakkal Majalla" panose="02000000000000000000" pitchFamily="2" charset="-78"/>
              </a:rPr>
              <a:t>الطلبة المعنيون</a:t>
            </a:r>
            <a:endParaRPr lang="fr-FR" b="1" dirty="0">
              <a:solidFill>
                <a:schemeClr val="tx1"/>
              </a:solidFill>
              <a:latin typeface="Sakkal Majalla" panose="02000000000000000000" pitchFamily="2" charset="-78"/>
              <a:cs typeface="Sakkal Majalla" panose="02000000000000000000" pitchFamily="2" charset="-78"/>
            </a:endParaRPr>
          </a:p>
        </p:txBody>
      </p:sp>
      <p:graphicFrame>
        <p:nvGraphicFramePr>
          <p:cNvPr id="10" name="Tableau 9"/>
          <p:cNvGraphicFramePr>
            <a:graphicFrameLocks noGrp="1"/>
          </p:cNvGraphicFramePr>
          <p:nvPr>
            <p:extLst>
              <p:ext uri="{D42A27DB-BD31-4B8C-83A1-F6EECF244321}">
                <p14:modId xmlns:p14="http://schemas.microsoft.com/office/powerpoint/2010/main" val="1468071738"/>
              </p:ext>
            </p:extLst>
          </p:nvPr>
        </p:nvGraphicFramePr>
        <p:xfrm>
          <a:off x="769257" y="5936343"/>
          <a:ext cx="10755086" cy="992052"/>
        </p:xfrm>
        <a:graphic>
          <a:graphicData uri="http://schemas.openxmlformats.org/drawingml/2006/table">
            <a:tbl>
              <a:tblPr firstRow="1" bandRow="1">
                <a:tableStyleId>{5C22544A-7EE6-4342-B048-85BDC9FD1C3A}</a:tableStyleId>
              </a:tblPr>
              <a:tblGrid>
                <a:gridCol w="10755086">
                  <a:extLst>
                    <a:ext uri="{9D8B030D-6E8A-4147-A177-3AD203B41FA5}">
                      <a16:colId xmlns:a16="http://schemas.microsoft.com/office/drawing/2014/main" val="1977671966"/>
                    </a:ext>
                  </a:extLst>
                </a:gridCol>
              </a:tblGrid>
              <a:tr h="496026">
                <a:tc>
                  <a:txBody>
                    <a:bodyPr/>
                    <a:lstStyle/>
                    <a:p>
                      <a:pPr algn="r" rtl="1"/>
                      <a:r>
                        <a:rPr lang="ar-DZ" dirty="0" smtClean="0">
                          <a:solidFill>
                            <a:schemeClr val="tx2"/>
                          </a:solidFill>
                        </a:rPr>
                        <a:t>الكلية</a:t>
                      </a:r>
                      <a:r>
                        <a:rPr lang="ar-DZ" baseline="0" dirty="0" smtClean="0">
                          <a:solidFill>
                            <a:schemeClr val="tx2"/>
                          </a:solidFill>
                        </a:rPr>
                        <a:t>                               الشعبة                                       المستوى                                                  التخصص</a:t>
                      </a:r>
                      <a:endParaRPr lang="fr-FR" dirty="0">
                        <a:solidFill>
                          <a:schemeClr val="tx2"/>
                        </a:solidFill>
                      </a:endParaRPr>
                    </a:p>
                  </a:txBody>
                  <a:tcPr>
                    <a:gradFill flip="none" rotWithShape="1">
                      <a:gsLst>
                        <a:gs pos="23000">
                          <a:schemeClr val="accent1">
                            <a:lumMod val="5000"/>
                            <a:lumOff val="95000"/>
                          </a:schemeClr>
                        </a:gs>
                        <a:gs pos="72500">
                          <a:schemeClr val="tx2"/>
                        </a:gs>
                        <a:gs pos="62000">
                          <a:schemeClr val="accent1">
                            <a:lumMod val="45000"/>
                            <a:lumOff val="55000"/>
                          </a:schemeClr>
                        </a:gs>
                        <a:gs pos="83000">
                          <a:schemeClr val="accent1">
                            <a:lumMod val="45000"/>
                            <a:lumOff val="55000"/>
                          </a:schemeClr>
                        </a:gs>
                        <a:gs pos="100000">
                          <a:schemeClr val="accent1">
                            <a:lumMod val="30000"/>
                            <a:lumOff val="70000"/>
                          </a:schemeClr>
                        </a:gs>
                      </a:gsLst>
                      <a:lin ang="8100000" scaled="1"/>
                      <a:tileRect/>
                    </a:gradFill>
                  </a:tcPr>
                </a:tc>
                <a:extLst>
                  <a:ext uri="{0D108BD9-81ED-4DB2-BD59-A6C34878D82A}">
                    <a16:rowId xmlns:a16="http://schemas.microsoft.com/office/drawing/2014/main" val="979016373"/>
                  </a:ext>
                </a:extLst>
              </a:tr>
              <a:tr h="496026">
                <a:tc>
                  <a:txBody>
                    <a:bodyPr/>
                    <a:lstStyle/>
                    <a:p>
                      <a:pPr algn="r" rtl="1"/>
                      <a:r>
                        <a:rPr lang="ar-DZ" dirty="0" smtClean="0">
                          <a:solidFill>
                            <a:schemeClr val="tx2">
                              <a:lumMod val="75000"/>
                            </a:schemeClr>
                          </a:solidFill>
                        </a:rPr>
                        <a:t>كلية</a:t>
                      </a:r>
                      <a:r>
                        <a:rPr lang="ar-DZ" baseline="0" dirty="0" smtClean="0">
                          <a:solidFill>
                            <a:schemeClr val="tx2">
                              <a:lumMod val="75000"/>
                            </a:schemeClr>
                          </a:solidFill>
                        </a:rPr>
                        <a:t> العلوم الإنسانية              شعبة علم المكتبات والمعلومات             3ل                               إدارة المؤسسات الوثائقية والمكتبات</a:t>
                      </a:r>
                      <a:endParaRPr lang="fr-FR" dirty="0">
                        <a:solidFill>
                          <a:schemeClr val="tx2">
                            <a:lumMod val="75000"/>
                          </a:schemeClr>
                        </a:solidFill>
                      </a:endParaRPr>
                    </a:p>
                  </a:txBody>
                  <a:tcPr>
                    <a:solidFill>
                      <a:schemeClr val="tx2">
                        <a:alpha val="62000"/>
                      </a:schemeClr>
                    </a:solidFill>
                  </a:tcPr>
                </a:tc>
                <a:extLst>
                  <a:ext uri="{0D108BD9-81ED-4DB2-BD59-A6C34878D82A}">
                    <a16:rowId xmlns:a16="http://schemas.microsoft.com/office/drawing/2014/main" val="1259635896"/>
                  </a:ext>
                </a:extLst>
              </a:tr>
            </a:tbl>
          </a:graphicData>
        </a:graphic>
      </p:graphicFrame>
    </p:spTree>
    <p:extLst>
      <p:ext uri="{BB962C8B-B14F-4D97-AF65-F5344CB8AC3E}">
        <p14:creationId xmlns:p14="http://schemas.microsoft.com/office/powerpoint/2010/main" val="40731527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smtClean="0">
                <a:solidFill>
                  <a:schemeClr val="tx2"/>
                </a:solidFill>
                <a:latin typeface="Sakkal Majalla" panose="02000000000000000000" pitchFamily="2" charset="-78"/>
                <a:cs typeface="Sakkal Majalla" panose="02000000000000000000" pitchFamily="2" charset="-78"/>
              </a:rPr>
              <a:t>مدخل مفاهيمي </a:t>
            </a:r>
            <a:r>
              <a:rPr lang="ar-DZ" sz="4000" b="1" dirty="0">
                <a:solidFill>
                  <a:schemeClr val="tx2"/>
                </a:solidFill>
                <a:latin typeface="Sakkal Majalla" panose="02000000000000000000" pitchFamily="2" charset="-78"/>
                <a:cs typeface="Sakkal Majalla" panose="02000000000000000000" pitchFamily="2" charset="-78"/>
              </a:rPr>
              <a:t>لتكنولوجيا المعلومات</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3" name="Titre 2"/>
          <p:cNvSpPr>
            <a:spLocks noGrp="1"/>
          </p:cNvSpPr>
          <p:nvPr>
            <p:ph type="title"/>
          </p:nvPr>
        </p:nvSpPr>
        <p:spPr>
          <a:xfrm>
            <a:off x="586854" y="1064526"/>
            <a:ext cx="10766946" cy="846161"/>
          </a:xfrm>
        </p:spPr>
        <p:txBody>
          <a:bodyPr>
            <a:normAutofit fontScale="90000"/>
          </a:bodyPr>
          <a:lstStyle/>
          <a:p>
            <a:pPr algn="r" rtl="1"/>
            <a:r>
              <a:rPr lang="ar-DZ" dirty="0" smtClean="0">
                <a:latin typeface="Sakkal Majalla" panose="02000000000000000000" pitchFamily="2" charset="-78"/>
                <a:cs typeface="Sakkal Majalla" panose="02000000000000000000" pitchFamily="2" charset="-78"/>
              </a:rPr>
              <a:t>8.الفرق بين تكنولوجيا المعلومات وتكنولوجيا الاتصال:</a:t>
            </a:r>
            <a:endParaRPr lang="fr-FR" dirty="0">
              <a:latin typeface="Sakkal Majalla" panose="02000000000000000000" pitchFamily="2" charset="-78"/>
              <a:cs typeface="Sakkal Majalla" panose="02000000000000000000" pitchFamily="2" charset="-78"/>
            </a:endParaRPr>
          </a:p>
        </p:txBody>
      </p:sp>
      <p:graphicFrame>
        <p:nvGraphicFramePr>
          <p:cNvPr id="6" name="Tableau 5"/>
          <p:cNvGraphicFramePr>
            <a:graphicFrameLocks noGrp="1"/>
          </p:cNvGraphicFramePr>
          <p:nvPr>
            <p:extLst>
              <p:ext uri="{D42A27DB-BD31-4B8C-83A1-F6EECF244321}">
                <p14:modId xmlns:p14="http://schemas.microsoft.com/office/powerpoint/2010/main" val="3694171167"/>
              </p:ext>
            </p:extLst>
          </p:nvPr>
        </p:nvGraphicFramePr>
        <p:xfrm>
          <a:off x="1282891" y="2088104"/>
          <a:ext cx="9689910" cy="3493146"/>
        </p:xfrm>
        <a:graphic>
          <a:graphicData uri="http://schemas.openxmlformats.org/drawingml/2006/table">
            <a:tbl>
              <a:tblPr firstRow="1" bandRow="1">
                <a:tableStyleId>{5C22544A-7EE6-4342-B048-85BDC9FD1C3A}</a:tableStyleId>
              </a:tblPr>
              <a:tblGrid>
                <a:gridCol w="3229970">
                  <a:extLst>
                    <a:ext uri="{9D8B030D-6E8A-4147-A177-3AD203B41FA5}">
                      <a16:colId xmlns:a16="http://schemas.microsoft.com/office/drawing/2014/main" val="2152117713"/>
                    </a:ext>
                  </a:extLst>
                </a:gridCol>
                <a:gridCol w="3229970">
                  <a:extLst>
                    <a:ext uri="{9D8B030D-6E8A-4147-A177-3AD203B41FA5}">
                      <a16:colId xmlns:a16="http://schemas.microsoft.com/office/drawing/2014/main" val="939202987"/>
                    </a:ext>
                  </a:extLst>
                </a:gridCol>
                <a:gridCol w="3229970">
                  <a:extLst>
                    <a:ext uri="{9D8B030D-6E8A-4147-A177-3AD203B41FA5}">
                      <a16:colId xmlns:a16="http://schemas.microsoft.com/office/drawing/2014/main" val="1901070490"/>
                    </a:ext>
                  </a:extLst>
                </a:gridCol>
              </a:tblGrid>
              <a:tr h="829102">
                <a:tc>
                  <a:txBody>
                    <a:bodyPr/>
                    <a:lstStyle/>
                    <a:p>
                      <a:pPr algn="ctr" rtl="1"/>
                      <a:r>
                        <a:rPr lang="ar-DZ" sz="2000" kern="1200" dirty="0" smtClean="0">
                          <a:solidFill>
                            <a:schemeClr val="tx1"/>
                          </a:solidFill>
                          <a:latin typeface="Sakkal Majalla" panose="02000000000000000000" pitchFamily="2" charset="-78"/>
                          <a:ea typeface="+mj-ea"/>
                          <a:cs typeface="Sakkal Majalla" panose="02000000000000000000" pitchFamily="2" charset="-78"/>
                        </a:rPr>
                        <a:t>تكنولوجيا الاتصال</a:t>
                      </a:r>
                      <a:endParaRPr lang="fr-FR" sz="2000" kern="1200" dirty="0">
                        <a:solidFill>
                          <a:schemeClr val="tx1"/>
                        </a:solidFill>
                        <a:latin typeface="Sakkal Majalla" panose="02000000000000000000" pitchFamily="2" charset="-78"/>
                        <a:ea typeface="+mj-ea"/>
                        <a:cs typeface="Sakkal Majalla" panose="02000000000000000000" pitchFamily="2" charset="-78"/>
                      </a:endParaRPr>
                    </a:p>
                  </a:txBody>
                  <a:tcPr/>
                </a:tc>
                <a:tc>
                  <a:txBody>
                    <a:bodyPr/>
                    <a:lstStyle/>
                    <a:p>
                      <a:pPr algn="ctr" rtl="1"/>
                      <a:r>
                        <a:rPr lang="ar-DZ" sz="2000" kern="1200" dirty="0" smtClean="0">
                          <a:solidFill>
                            <a:schemeClr val="tx1"/>
                          </a:solidFill>
                          <a:latin typeface="Sakkal Majalla" panose="02000000000000000000" pitchFamily="2" charset="-78"/>
                          <a:ea typeface="+mj-ea"/>
                          <a:cs typeface="Sakkal Majalla" panose="02000000000000000000" pitchFamily="2" charset="-78"/>
                        </a:rPr>
                        <a:t>تكنولوجيا المعلومات</a:t>
                      </a:r>
                      <a:endParaRPr lang="fr-FR" sz="2000" kern="1200" dirty="0">
                        <a:solidFill>
                          <a:schemeClr val="tx1"/>
                        </a:solidFill>
                        <a:latin typeface="Sakkal Majalla" panose="02000000000000000000" pitchFamily="2" charset="-78"/>
                        <a:ea typeface="+mj-ea"/>
                        <a:cs typeface="Sakkal Majalla" panose="02000000000000000000" pitchFamily="2" charset="-78"/>
                      </a:endParaRPr>
                    </a:p>
                  </a:txBody>
                  <a:tcPr/>
                </a:tc>
                <a:tc>
                  <a:txBody>
                    <a:bodyPr/>
                    <a:lstStyle/>
                    <a:p>
                      <a:pPr algn="r" rtl="1"/>
                      <a:r>
                        <a:rPr lang="ar-DZ" sz="2000" kern="1200" dirty="0" smtClean="0">
                          <a:solidFill>
                            <a:schemeClr val="tx1"/>
                          </a:solidFill>
                          <a:latin typeface="Sakkal Majalla" panose="02000000000000000000" pitchFamily="2" charset="-78"/>
                          <a:ea typeface="+mj-ea"/>
                          <a:cs typeface="Sakkal Majalla" panose="02000000000000000000" pitchFamily="2" charset="-78"/>
                        </a:rPr>
                        <a:t>محور الفرق</a:t>
                      </a:r>
                      <a:endParaRPr lang="fr-FR" sz="2000" kern="1200" dirty="0">
                        <a:solidFill>
                          <a:schemeClr val="tx1"/>
                        </a:solidFill>
                        <a:latin typeface="Sakkal Majalla" panose="02000000000000000000" pitchFamily="2" charset="-78"/>
                        <a:ea typeface="+mj-ea"/>
                        <a:cs typeface="Sakkal Majalla" panose="02000000000000000000" pitchFamily="2" charset="-78"/>
                      </a:endParaRPr>
                    </a:p>
                  </a:txBody>
                  <a:tcPr/>
                </a:tc>
                <a:extLst>
                  <a:ext uri="{0D108BD9-81ED-4DB2-BD59-A6C34878D82A}">
                    <a16:rowId xmlns:a16="http://schemas.microsoft.com/office/drawing/2014/main" val="3749755124"/>
                  </a:ext>
                </a:extLst>
              </a:tr>
              <a:tr h="829102">
                <a:tc>
                  <a:txBody>
                    <a:bodyPr/>
                    <a:lstStyle/>
                    <a:p>
                      <a:pPr algn="r" rtl="1"/>
                      <a:r>
                        <a:rPr lang="ar-DZ" sz="2000" b="0" kern="1200" dirty="0" smtClean="0">
                          <a:solidFill>
                            <a:schemeClr val="tx1"/>
                          </a:solidFill>
                          <a:latin typeface="Sakkal Majalla" panose="02000000000000000000" pitchFamily="2" charset="-78"/>
                          <a:ea typeface="+mj-ea"/>
                          <a:cs typeface="Sakkal Majalla" panose="02000000000000000000" pitchFamily="2" charset="-78"/>
                        </a:rPr>
                        <a:t>الحفاظ على أنظمة الاتصال وصيانتها وضمان التحديثات اللازمة لها</a:t>
                      </a:r>
                      <a:endParaRPr lang="fr-FR" sz="2000" b="0" kern="1200" dirty="0">
                        <a:solidFill>
                          <a:schemeClr val="tx1"/>
                        </a:solidFill>
                        <a:latin typeface="Sakkal Majalla" panose="02000000000000000000" pitchFamily="2" charset="-78"/>
                        <a:ea typeface="+mj-ea"/>
                        <a:cs typeface="Sakkal Majalla" panose="02000000000000000000" pitchFamily="2" charset="-78"/>
                      </a:endParaRPr>
                    </a:p>
                  </a:txBody>
                  <a:tcPr/>
                </a:tc>
                <a:tc>
                  <a:txBody>
                    <a:bodyPr/>
                    <a:lstStyle/>
                    <a:p>
                      <a:pPr algn="r" rtl="1"/>
                      <a:r>
                        <a:rPr lang="ar-DZ" sz="2000" b="0" kern="1200" dirty="0" smtClean="0">
                          <a:solidFill>
                            <a:schemeClr val="tx1"/>
                          </a:solidFill>
                          <a:latin typeface="Sakkal Majalla" panose="02000000000000000000" pitchFamily="2" charset="-78"/>
                          <a:ea typeface="+mj-ea"/>
                          <a:cs typeface="Sakkal Majalla" panose="02000000000000000000" pitchFamily="2" charset="-78"/>
                        </a:rPr>
                        <a:t>تصميم وصيانة أنظمة المعلومات من أجهزة الكمبيوتر لضمان سير العمل داخل المؤسسة</a:t>
                      </a:r>
                      <a:endParaRPr lang="fr-FR" sz="2000" b="0" kern="1200" dirty="0">
                        <a:solidFill>
                          <a:schemeClr val="tx1"/>
                        </a:solidFill>
                        <a:latin typeface="Sakkal Majalla" panose="02000000000000000000" pitchFamily="2" charset="-78"/>
                        <a:ea typeface="+mj-ea"/>
                        <a:cs typeface="Sakkal Majalla" panose="02000000000000000000" pitchFamily="2" charset="-78"/>
                      </a:endParaRPr>
                    </a:p>
                  </a:txBody>
                  <a:tcPr/>
                </a:tc>
                <a:tc>
                  <a:txBody>
                    <a:bodyPr/>
                    <a:lstStyle/>
                    <a:p>
                      <a:pPr marL="0" algn="r" defTabSz="914400" rtl="1" eaLnBrk="1" latinLnBrk="0" hangingPunct="1"/>
                      <a:r>
                        <a:rPr lang="ar-DZ" sz="2000" b="1" kern="1200" dirty="0" smtClean="0">
                          <a:solidFill>
                            <a:schemeClr val="tx1"/>
                          </a:solidFill>
                          <a:latin typeface="Sakkal Majalla" panose="02000000000000000000" pitchFamily="2" charset="-78"/>
                          <a:ea typeface="+mj-ea"/>
                          <a:cs typeface="Sakkal Majalla" panose="02000000000000000000" pitchFamily="2" charset="-78"/>
                        </a:rPr>
                        <a:t>المهمة الأساسية</a:t>
                      </a:r>
                      <a:endParaRPr lang="fr-FR" sz="2000" b="1" kern="1200" dirty="0">
                        <a:solidFill>
                          <a:schemeClr val="tx1"/>
                        </a:solidFill>
                        <a:latin typeface="Sakkal Majalla" panose="02000000000000000000" pitchFamily="2" charset="-78"/>
                        <a:ea typeface="+mj-ea"/>
                        <a:cs typeface="Sakkal Majalla" panose="02000000000000000000" pitchFamily="2" charset="-78"/>
                      </a:endParaRPr>
                    </a:p>
                  </a:txBody>
                  <a:tcPr/>
                </a:tc>
                <a:extLst>
                  <a:ext uri="{0D108BD9-81ED-4DB2-BD59-A6C34878D82A}">
                    <a16:rowId xmlns:a16="http://schemas.microsoft.com/office/drawing/2014/main" val="3243469273"/>
                  </a:ext>
                </a:extLst>
              </a:tr>
              <a:tr h="829102">
                <a:tc>
                  <a:txBody>
                    <a:bodyPr/>
                    <a:lstStyle/>
                    <a:p>
                      <a:pPr marL="0" algn="r" defTabSz="914400" rtl="1" eaLnBrk="1" latinLnBrk="0" hangingPunct="1"/>
                      <a:r>
                        <a:rPr lang="ar-DZ" sz="2000" b="0" kern="1200" dirty="0" smtClean="0">
                          <a:solidFill>
                            <a:schemeClr val="tx1"/>
                          </a:solidFill>
                          <a:latin typeface="Sakkal Majalla" panose="02000000000000000000" pitchFamily="2" charset="-78"/>
                          <a:ea typeface="+mj-ea"/>
                          <a:cs typeface="Sakkal Majalla" panose="02000000000000000000" pitchFamily="2" charset="-78"/>
                        </a:rPr>
                        <a:t>تستخدم التقنيات الحديثة لنقل الرسائل بين الأفراد داخل وخارج المؤسسة</a:t>
                      </a:r>
                      <a:endParaRPr lang="fr-FR" sz="2000" b="0" kern="1200" dirty="0">
                        <a:solidFill>
                          <a:schemeClr val="tx1"/>
                        </a:solidFill>
                        <a:latin typeface="Sakkal Majalla" panose="02000000000000000000" pitchFamily="2" charset="-78"/>
                        <a:ea typeface="+mj-ea"/>
                        <a:cs typeface="Sakkal Majalla" panose="02000000000000000000" pitchFamily="2" charset="-78"/>
                      </a:endParaRPr>
                    </a:p>
                  </a:txBody>
                  <a:tcPr/>
                </a:tc>
                <a:tc>
                  <a:txBody>
                    <a:bodyPr/>
                    <a:lstStyle/>
                    <a:p>
                      <a:pPr marL="0" algn="r" defTabSz="914400" rtl="1" eaLnBrk="1" latinLnBrk="0" hangingPunct="1"/>
                      <a:r>
                        <a:rPr lang="ar-DZ" sz="2000" b="0" kern="1200" dirty="0" smtClean="0">
                          <a:solidFill>
                            <a:schemeClr val="tx1"/>
                          </a:solidFill>
                          <a:latin typeface="Sakkal Majalla" panose="02000000000000000000" pitchFamily="2" charset="-78"/>
                          <a:ea typeface="+mj-ea"/>
                          <a:cs typeface="Sakkal Majalla" panose="02000000000000000000" pitchFamily="2" charset="-78"/>
                        </a:rPr>
                        <a:t>تستخدم أجهزة الكمبيوتر للمعالجة، تخزين واسترجاع المعلومات</a:t>
                      </a:r>
                      <a:endParaRPr lang="fr-FR" sz="2000" b="0" kern="1200" dirty="0">
                        <a:solidFill>
                          <a:schemeClr val="tx1"/>
                        </a:solidFill>
                        <a:latin typeface="Sakkal Majalla" panose="02000000000000000000" pitchFamily="2" charset="-78"/>
                        <a:ea typeface="+mj-ea"/>
                        <a:cs typeface="Sakkal Majalla" panose="02000000000000000000" pitchFamily="2" charset="-78"/>
                      </a:endParaRPr>
                    </a:p>
                  </a:txBody>
                  <a:tcPr/>
                </a:tc>
                <a:tc>
                  <a:txBody>
                    <a:bodyPr/>
                    <a:lstStyle/>
                    <a:p>
                      <a:pPr marL="0" algn="r" defTabSz="914400" rtl="1" eaLnBrk="1" latinLnBrk="0" hangingPunct="1"/>
                      <a:r>
                        <a:rPr lang="ar-DZ" sz="2000" b="1" kern="1200" dirty="0" smtClean="0">
                          <a:solidFill>
                            <a:schemeClr val="tx1"/>
                          </a:solidFill>
                          <a:latin typeface="Sakkal Majalla" panose="02000000000000000000" pitchFamily="2" charset="-78"/>
                          <a:ea typeface="+mj-ea"/>
                          <a:cs typeface="Sakkal Majalla" panose="02000000000000000000" pitchFamily="2" charset="-78"/>
                        </a:rPr>
                        <a:t>التقنيات المستخدمة</a:t>
                      </a:r>
                      <a:endParaRPr lang="fr-FR" sz="2000" b="1" kern="1200" dirty="0">
                        <a:solidFill>
                          <a:schemeClr val="tx1"/>
                        </a:solidFill>
                        <a:latin typeface="Sakkal Majalla" panose="02000000000000000000" pitchFamily="2" charset="-78"/>
                        <a:ea typeface="+mj-ea"/>
                        <a:cs typeface="Sakkal Majalla" panose="02000000000000000000" pitchFamily="2" charset="-78"/>
                      </a:endParaRPr>
                    </a:p>
                  </a:txBody>
                  <a:tcPr/>
                </a:tc>
                <a:extLst>
                  <a:ext uri="{0D108BD9-81ED-4DB2-BD59-A6C34878D82A}">
                    <a16:rowId xmlns:a16="http://schemas.microsoft.com/office/drawing/2014/main" val="519412675"/>
                  </a:ext>
                </a:extLst>
              </a:tr>
              <a:tr h="829102">
                <a:tc>
                  <a:txBody>
                    <a:bodyPr/>
                    <a:lstStyle/>
                    <a:p>
                      <a:pPr algn="r" rtl="1"/>
                      <a:r>
                        <a:rPr lang="ar-DZ" sz="2000" b="0" kern="1200" dirty="0" smtClean="0">
                          <a:solidFill>
                            <a:schemeClr val="tx1"/>
                          </a:solidFill>
                          <a:latin typeface="Sakkal Majalla" panose="02000000000000000000" pitchFamily="2" charset="-78"/>
                          <a:ea typeface="+mj-ea"/>
                          <a:cs typeface="Sakkal Majalla" panose="02000000000000000000" pitchFamily="2" charset="-78"/>
                        </a:rPr>
                        <a:t>تسهيل عملية تبادل الأفكار وتشارك المعلومات,</a:t>
                      </a:r>
                      <a:endParaRPr lang="fr-FR" sz="2000" b="0" kern="1200" dirty="0">
                        <a:solidFill>
                          <a:schemeClr val="tx1"/>
                        </a:solidFill>
                        <a:latin typeface="Sakkal Majalla" panose="02000000000000000000" pitchFamily="2" charset="-78"/>
                        <a:ea typeface="+mj-ea"/>
                        <a:cs typeface="Sakkal Majalla" panose="02000000000000000000" pitchFamily="2" charset="-78"/>
                      </a:endParaRPr>
                    </a:p>
                  </a:txBody>
                  <a:tcPr/>
                </a:tc>
                <a:tc>
                  <a:txBody>
                    <a:bodyPr/>
                    <a:lstStyle/>
                    <a:p>
                      <a:pPr algn="r" rtl="1"/>
                      <a:r>
                        <a:rPr lang="ar-DZ" sz="2000" b="0" kern="1200" dirty="0" smtClean="0">
                          <a:solidFill>
                            <a:schemeClr val="tx1"/>
                          </a:solidFill>
                          <a:latin typeface="Sakkal Majalla" panose="02000000000000000000" pitchFamily="2" charset="-78"/>
                          <a:ea typeface="+mj-ea"/>
                          <a:cs typeface="Sakkal Majalla" panose="02000000000000000000" pitchFamily="2" charset="-78"/>
                        </a:rPr>
                        <a:t>تحسين الإنتاجية والكفاءة داخل المؤسسة </a:t>
                      </a:r>
                      <a:endParaRPr lang="fr-FR" sz="2000" b="0" kern="1200" dirty="0">
                        <a:solidFill>
                          <a:schemeClr val="tx1"/>
                        </a:solidFill>
                        <a:latin typeface="Sakkal Majalla" panose="02000000000000000000" pitchFamily="2" charset="-78"/>
                        <a:ea typeface="+mj-ea"/>
                        <a:cs typeface="Sakkal Majalla" panose="02000000000000000000" pitchFamily="2" charset="-78"/>
                      </a:endParaRPr>
                    </a:p>
                  </a:txBody>
                  <a:tcPr/>
                </a:tc>
                <a:tc>
                  <a:txBody>
                    <a:bodyPr/>
                    <a:lstStyle/>
                    <a:p>
                      <a:pPr marL="0" algn="r" defTabSz="914400" rtl="1" eaLnBrk="1" latinLnBrk="0" hangingPunct="1"/>
                      <a:r>
                        <a:rPr lang="ar-DZ" sz="2000" b="1" kern="1200" dirty="0" smtClean="0">
                          <a:solidFill>
                            <a:schemeClr val="tx1"/>
                          </a:solidFill>
                          <a:latin typeface="Sakkal Majalla" panose="02000000000000000000" pitchFamily="2" charset="-78"/>
                          <a:ea typeface="+mj-ea"/>
                          <a:cs typeface="Sakkal Majalla" panose="02000000000000000000" pitchFamily="2" charset="-78"/>
                        </a:rPr>
                        <a:t>الهدف</a:t>
                      </a:r>
                      <a:endParaRPr lang="fr-FR" sz="2000" b="1" kern="1200" dirty="0">
                        <a:solidFill>
                          <a:schemeClr val="tx1"/>
                        </a:solidFill>
                        <a:latin typeface="Sakkal Majalla" panose="02000000000000000000" pitchFamily="2" charset="-78"/>
                        <a:ea typeface="+mj-ea"/>
                        <a:cs typeface="Sakkal Majalla" panose="02000000000000000000" pitchFamily="2" charset="-78"/>
                      </a:endParaRPr>
                    </a:p>
                  </a:txBody>
                  <a:tcPr/>
                </a:tc>
                <a:extLst>
                  <a:ext uri="{0D108BD9-81ED-4DB2-BD59-A6C34878D82A}">
                    <a16:rowId xmlns:a16="http://schemas.microsoft.com/office/drawing/2014/main" val="1331659681"/>
                  </a:ext>
                </a:extLst>
              </a:tr>
            </a:tbl>
          </a:graphicData>
        </a:graphic>
      </p:graphicFrame>
    </p:spTree>
    <p:extLst>
      <p:ext uri="{BB962C8B-B14F-4D97-AF65-F5344CB8AC3E}">
        <p14:creationId xmlns:p14="http://schemas.microsoft.com/office/powerpoint/2010/main" val="41586408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82890" y="1310183"/>
            <a:ext cx="10557680" cy="832515"/>
          </a:xfrm>
        </p:spPr>
        <p:txBody>
          <a:bodyPr>
            <a:noAutofit/>
          </a:bodyPr>
          <a:lstStyle/>
          <a:p>
            <a:pPr algn="r" rtl="1"/>
            <a:r>
              <a:rPr lang="ar-DZ" sz="3200" b="1" dirty="0" smtClean="0">
                <a:solidFill>
                  <a:schemeClr val="accent5">
                    <a:lumMod val="50000"/>
                  </a:schemeClr>
                </a:solidFill>
              </a:rPr>
              <a:t> 6- مفهوم تكنولوجيا المعلومات والاتصالات</a:t>
            </a:r>
            <a:endParaRPr lang="fr-FR" sz="3200" b="1" dirty="0">
              <a:solidFill>
                <a:schemeClr val="accent5">
                  <a:lumMod val="50000"/>
                </a:schemeClr>
              </a:solidFill>
            </a:endParaRPr>
          </a:p>
        </p:txBody>
      </p:sp>
      <p:sp>
        <p:nvSpPr>
          <p:cNvPr id="5"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مدخل مفاهيمي لتكنولوجيا المعلومات والاتصالات</a:t>
            </a:r>
            <a:endParaRPr lang="fr-FR" sz="4000" b="1" dirty="0">
              <a:solidFill>
                <a:schemeClr val="tx2"/>
              </a:solidFill>
              <a:latin typeface="Sakkal Majalla" panose="02000000000000000000" pitchFamily="2" charset="-78"/>
              <a:cs typeface="Sakkal Majalla" panose="02000000000000000000" pitchFamily="2" charset="-78"/>
            </a:endParaRPr>
          </a:p>
        </p:txBody>
      </p:sp>
      <p:pic>
        <p:nvPicPr>
          <p:cNvPr id="4" name="Image 3"/>
          <p:cNvPicPr>
            <a:picLocks noChangeAspect="1"/>
          </p:cNvPicPr>
          <p:nvPr/>
        </p:nvPicPr>
        <p:blipFill>
          <a:blip r:embed="rId2"/>
          <a:stretch>
            <a:fillRect/>
          </a:stretch>
        </p:blipFill>
        <p:spPr>
          <a:xfrm>
            <a:off x="382137" y="2543175"/>
            <a:ext cx="10986447" cy="3789386"/>
          </a:xfrm>
          <a:prstGeom prst="rect">
            <a:avLst/>
          </a:prstGeom>
        </p:spPr>
      </p:pic>
    </p:spTree>
    <p:extLst>
      <p:ext uri="{BB962C8B-B14F-4D97-AF65-F5344CB8AC3E}">
        <p14:creationId xmlns:p14="http://schemas.microsoft.com/office/powerpoint/2010/main" val="3666116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33515"/>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مدخل مفاهيمي </a:t>
            </a:r>
            <a:r>
              <a:rPr lang="ar-DZ" sz="4000" b="1" dirty="0" smtClean="0">
                <a:solidFill>
                  <a:schemeClr val="tx2"/>
                </a:solidFill>
                <a:latin typeface="Sakkal Majalla" panose="02000000000000000000" pitchFamily="2" charset="-78"/>
                <a:cs typeface="Sakkal Majalla" panose="02000000000000000000" pitchFamily="2" charset="-78"/>
              </a:rPr>
              <a:t>لتكنولوجيا المعلومات</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5" name="Espace réservé du contenu 2"/>
          <p:cNvSpPr>
            <a:spLocks noGrp="1"/>
          </p:cNvSpPr>
          <p:nvPr>
            <p:ph idx="1"/>
          </p:nvPr>
        </p:nvSpPr>
        <p:spPr>
          <a:xfrm>
            <a:off x="838199" y="2380343"/>
            <a:ext cx="10889343" cy="2751215"/>
          </a:xfrm>
        </p:spPr>
        <p:txBody>
          <a:bodyPr/>
          <a:lstStyle/>
          <a:p>
            <a:pPr marL="0" indent="0" algn="r" rtl="1">
              <a:buNone/>
            </a:pPr>
            <a:r>
              <a:rPr lang="ar-DZ" sz="3600" b="1" dirty="0" smtClean="0">
                <a:solidFill>
                  <a:schemeClr val="tx2"/>
                </a:solidFill>
                <a:latin typeface="Sakkal Majalla" panose="02000000000000000000" pitchFamily="2" charset="-78"/>
                <a:cs typeface="Sakkal Majalla" panose="02000000000000000000" pitchFamily="2" charset="-78"/>
              </a:rPr>
              <a:t>أهداف الدرس</a:t>
            </a:r>
          </a:p>
          <a:p>
            <a:pPr algn="r" rtl="1"/>
            <a:r>
              <a:rPr lang="ar-DZ" dirty="0">
                <a:latin typeface="Sakkal Majalla" panose="02000000000000000000" pitchFamily="2" charset="-78"/>
                <a:cs typeface="Sakkal Majalla" panose="02000000000000000000" pitchFamily="2" charset="-78"/>
              </a:rPr>
              <a:t>التعرف على </a:t>
            </a:r>
            <a:r>
              <a:rPr lang="ar-DZ" dirty="0" smtClean="0">
                <a:latin typeface="Sakkal Majalla" panose="02000000000000000000" pitchFamily="2" charset="-78"/>
                <a:cs typeface="Sakkal Majalla" panose="02000000000000000000" pitchFamily="2" charset="-78"/>
              </a:rPr>
              <a:t>مفهوم تكنولوجيا المعلومات</a:t>
            </a:r>
            <a:endParaRPr lang="ar-DZ" dirty="0">
              <a:latin typeface="Sakkal Majalla" panose="02000000000000000000" pitchFamily="2" charset="-78"/>
              <a:cs typeface="Sakkal Majalla" panose="02000000000000000000" pitchFamily="2" charset="-78"/>
            </a:endParaRPr>
          </a:p>
          <a:p>
            <a:pPr algn="r" rtl="1"/>
            <a:r>
              <a:rPr lang="ar-DZ" dirty="0">
                <a:latin typeface="Sakkal Majalla" panose="02000000000000000000" pitchFamily="2" charset="-78"/>
                <a:cs typeface="Sakkal Majalla" panose="02000000000000000000" pitchFamily="2" charset="-78"/>
              </a:rPr>
              <a:t>التعرف </a:t>
            </a:r>
            <a:r>
              <a:rPr lang="ar-DZ" dirty="0" smtClean="0">
                <a:latin typeface="Sakkal Majalla" panose="02000000000000000000" pitchFamily="2" charset="-78"/>
                <a:cs typeface="Sakkal Majalla" panose="02000000000000000000" pitchFamily="2" charset="-78"/>
              </a:rPr>
              <a:t>على مفهوم تكنولوجيا الاتصالات</a:t>
            </a:r>
            <a:endParaRPr lang="ar-DZ" dirty="0">
              <a:latin typeface="Sakkal Majalla" panose="02000000000000000000" pitchFamily="2" charset="-78"/>
              <a:cs typeface="Sakkal Majalla" panose="02000000000000000000" pitchFamily="2" charset="-78"/>
            </a:endParaRPr>
          </a:p>
          <a:p>
            <a:pPr algn="r" rtl="1">
              <a:buClr>
                <a:schemeClr val="tx2"/>
              </a:buClr>
            </a:pPr>
            <a:r>
              <a:rPr lang="ar-DZ" dirty="0" smtClean="0">
                <a:latin typeface="Sakkal Majalla" panose="02000000000000000000" pitchFamily="2" charset="-78"/>
                <a:cs typeface="Sakkal Majalla" panose="02000000000000000000" pitchFamily="2" charset="-78"/>
              </a:rPr>
              <a:t>التعرف على مفهوم تكنولوجيا المعلومات </a:t>
            </a:r>
            <a:r>
              <a:rPr lang="ar-DZ" dirty="0" smtClean="0">
                <a:latin typeface="Sakkal Majalla" panose="02000000000000000000" pitchFamily="2" charset="-78"/>
                <a:cs typeface="Sakkal Majalla" panose="02000000000000000000" pitchFamily="2" charset="-78"/>
              </a:rPr>
              <a:t>والاتصالات</a:t>
            </a:r>
            <a:endParaRPr lang="fr-FR" dirty="0" smtClean="0">
              <a:latin typeface="Sakkal Majalla" panose="02000000000000000000" pitchFamily="2" charset="-78"/>
              <a:cs typeface="Sakkal Majalla" panose="02000000000000000000" pitchFamily="2" charset="-78"/>
            </a:endParaRPr>
          </a:p>
          <a:p>
            <a:pPr algn="r" rtl="1">
              <a:buClr>
                <a:schemeClr val="tx2"/>
              </a:buClr>
            </a:pPr>
            <a:r>
              <a:rPr lang="ar-DZ" dirty="0" smtClean="0">
                <a:latin typeface="Sakkal Majalla" panose="02000000000000000000" pitchFamily="2" charset="-78"/>
                <a:cs typeface="Sakkal Majalla" panose="02000000000000000000" pitchFamily="2" charset="-78"/>
              </a:rPr>
              <a:t>الفرق بين تكنولوجيا المعلومات وتكنولوجيا الاتصالات</a:t>
            </a:r>
            <a:endParaRPr lang="ar-DZ" dirty="0" smtClean="0">
              <a:latin typeface="Sakkal Majalla" panose="02000000000000000000" pitchFamily="2" charset="-78"/>
              <a:cs typeface="Sakkal Majalla" panose="02000000000000000000" pitchFamily="2" charset="-78"/>
            </a:endParaRPr>
          </a:p>
          <a:p>
            <a:pPr marL="0" indent="0" algn="r" rtl="1">
              <a:buClr>
                <a:schemeClr val="tx2"/>
              </a:buClr>
              <a:buNone/>
            </a:pPr>
            <a:endParaRPr lang="ar-DZ" dirty="0" smtClean="0">
              <a:latin typeface="Sakkal Majalla" panose="02000000000000000000" pitchFamily="2" charset="-78"/>
              <a:cs typeface="Sakkal Majalla" panose="02000000000000000000" pitchFamily="2" charset="-78"/>
            </a:endParaRPr>
          </a:p>
        </p:txBody>
      </p:sp>
      <p:pic>
        <p:nvPicPr>
          <p:cNvPr id="2" name="Image 1"/>
          <p:cNvPicPr>
            <a:picLocks noChangeAspect="1"/>
          </p:cNvPicPr>
          <p:nvPr/>
        </p:nvPicPr>
        <p:blipFill>
          <a:blip r:embed="rId2"/>
          <a:stretch>
            <a:fillRect/>
          </a:stretch>
        </p:blipFill>
        <p:spPr>
          <a:xfrm>
            <a:off x="564522" y="2105478"/>
            <a:ext cx="4103012" cy="2895600"/>
          </a:xfrm>
          <a:prstGeom prst="rect">
            <a:avLst/>
          </a:prstGeom>
        </p:spPr>
      </p:pic>
    </p:spTree>
    <p:extLst>
      <p:ext uri="{BB962C8B-B14F-4D97-AF65-F5344CB8AC3E}">
        <p14:creationId xmlns:p14="http://schemas.microsoft.com/office/powerpoint/2010/main" val="39657975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smtClean="0">
                <a:solidFill>
                  <a:schemeClr val="tx2"/>
                </a:solidFill>
                <a:latin typeface="Sakkal Majalla" panose="02000000000000000000" pitchFamily="2" charset="-78"/>
                <a:cs typeface="Sakkal Majalla" panose="02000000000000000000" pitchFamily="2" charset="-78"/>
              </a:rPr>
              <a:t>مدخل مفاهيمي </a:t>
            </a:r>
            <a:r>
              <a:rPr lang="ar-DZ" sz="4000" b="1" dirty="0">
                <a:solidFill>
                  <a:schemeClr val="tx2"/>
                </a:solidFill>
                <a:latin typeface="Sakkal Majalla" panose="02000000000000000000" pitchFamily="2" charset="-78"/>
                <a:cs typeface="Sakkal Majalla" panose="02000000000000000000" pitchFamily="2" charset="-78"/>
              </a:rPr>
              <a:t>لتكنولوجيا المعلومات</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3" name="Titre 2"/>
          <p:cNvSpPr>
            <a:spLocks noGrp="1"/>
          </p:cNvSpPr>
          <p:nvPr>
            <p:ph type="title"/>
          </p:nvPr>
        </p:nvSpPr>
        <p:spPr>
          <a:xfrm>
            <a:off x="831850" y="1473958"/>
            <a:ext cx="10515600" cy="846161"/>
          </a:xfrm>
        </p:spPr>
        <p:txBody>
          <a:bodyPr>
            <a:normAutofit fontScale="90000"/>
          </a:bodyPr>
          <a:lstStyle/>
          <a:p>
            <a:pPr algn="r" rtl="1"/>
            <a:r>
              <a:rPr lang="ar-DZ" smtClean="0">
                <a:latin typeface="Sakkal Majalla" panose="02000000000000000000" pitchFamily="2" charset="-78"/>
                <a:cs typeface="Sakkal Majalla" panose="02000000000000000000" pitchFamily="2" charset="-78"/>
              </a:rPr>
              <a:t>1.تعريف التكنولوجيا:</a:t>
            </a:r>
            <a:endParaRPr lang="fr-FR" dirty="0">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831850" y="2688609"/>
            <a:ext cx="10515600" cy="2688609"/>
          </a:xfrm>
        </p:spPr>
        <p:txBody>
          <a:bodyPr>
            <a:noAutofit/>
          </a:bodyPr>
          <a:lstStyle/>
          <a:p>
            <a:pPr algn="ctr" rtl="1">
              <a:lnSpc>
                <a:spcPct val="150000"/>
              </a:lnSpc>
            </a:pPr>
            <a:r>
              <a:rPr lang="ar-DZ" sz="3600" smtClean="0">
                <a:solidFill>
                  <a:schemeClr val="tx1"/>
                </a:solidFill>
                <a:latin typeface="Sakkal Majalla" panose="02000000000000000000" pitchFamily="2" charset="-78"/>
                <a:ea typeface="+mj-ea"/>
                <a:cs typeface="Sakkal Majalla" panose="02000000000000000000" pitchFamily="2" charset="-78"/>
              </a:rPr>
              <a:t>يقابلها مصطلح التقنية والمكونة من مقطعين هما : تكنيك ومعناه الوسيلة ولوجي وتعني العلم، أي أن المعنى العام لها هو علم الوسيلة والتي يستطيع من خلالها الانسان بلوغ مراده.</a:t>
            </a:r>
            <a:endParaRPr lang="fr-FR" sz="3600" dirty="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392899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smtClean="0">
                <a:solidFill>
                  <a:schemeClr val="tx2"/>
                </a:solidFill>
                <a:latin typeface="Sakkal Majalla" panose="02000000000000000000" pitchFamily="2" charset="-78"/>
                <a:cs typeface="Sakkal Majalla" panose="02000000000000000000" pitchFamily="2" charset="-78"/>
              </a:rPr>
              <a:t>مدخل مفاهيمي </a:t>
            </a:r>
            <a:r>
              <a:rPr lang="ar-DZ" sz="4000" b="1" dirty="0">
                <a:solidFill>
                  <a:schemeClr val="tx2"/>
                </a:solidFill>
                <a:latin typeface="Sakkal Majalla" panose="02000000000000000000" pitchFamily="2" charset="-78"/>
                <a:cs typeface="Sakkal Majalla" panose="02000000000000000000" pitchFamily="2" charset="-78"/>
              </a:rPr>
              <a:t>لتكنولوجيا المعلومات</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3" name="Titre 2"/>
          <p:cNvSpPr>
            <a:spLocks noGrp="1"/>
          </p:cNvSpPr>
          <p:nvPr>
            <p:ph type="title"/>
          </p:nvPr>
        </p:nvSpPr>
        <p:spPr>
          <a:xfrm>
            <a:off x="831850" y="1473958"/>
            <a:ext cx="10515600" cy="846161"/>
          </a:xfrm>
        </p:spPr>
        <p:txBody>
          <a:bodyPr>
            <a:normAutofit fontScale="90000"/>
          </a:bodyPr>
          <a:lstStyle/>
          <a:p>
            <a:pPr algn="r" rtl="1"/>
            <a:r>
              <a:rPr lang="ar-DZ" dirty="0" smtClean="0">
                <a:latin typeface="Sakkal Majalla" panose="02000000000000000000" pitchFamily="2" charset="-78"/>
                <a:cs typeface="Sakkal Majalla" panose="02000000000000000000" pitchFamily="2" charset="-78"/>
              </a:rPr>
              <a:t>2.تعريف المعلومات:</a:t>
            </a:r>
            <a:endParaRPr lang="fr-FR" dirty="0">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831850" y="2688609"/>
            <a:ext cx="10515600" cy="2688609"/>
          </a:xfrm>
        </p:spPr>
        <p:txBody>
          <a:bodyPr>
            <a:noAutofit/>
          </a:bodyPr>
          <a:lstStyle/>
          <a:p>
            <a:pPr algn="ctr" rtl="1">
              <a:lnSpc>
                <a:spcPct val="150000"/>
              </a:lnSpc>
            </a:pPr>
            <a:r>
              <a:rPr lang="ar-DZ" sz="3600" dirty="0" smtClean="0">
                <a:solidFill>
                  <a:schemeClr val="tx1"/>
                </a:solidFill>
                <a:latin typeface="Sakkal Majalla" panose="02000000000000000000" pitchFamily="2" charset="-78"/>
                <a:ea typeface="+mj-ea"/>
                <a:cs typeface="Sakkal Majalla" panose="02000000000000000000" pitchFamily="2" charset="-78"/>
              </a:rPr>
              <a:t>هي البيانات التي تم جمعها، تنظيمها وتحليلها لنستخلص منها المعلومات, هذه الأخيرة التي تم استخدامها في عملية اتخاذ القرار.</a:t>
            </a:r>
            <a:endParaRPr lang="fr-FR" sz="3600" dirty="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1486064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smtClean="0">
                <a:solidFill>
                  <a:schemeClr val="tx2"/>
                </a:solidFill>
                <a:latin typeface="Sakkal Majalla" panose="02000000000000000000" pitchFamily="2" charset="-78"/>
                <a:cs typeface="Sakkal Majalla" panose="02000000000000000000" pitchFamily="2" charset="-78"/>
              </a:rPr>
              <a:t>مدخل مفاهيمي </a:t>
            </a:r>
            <a:r>
              <a:rPr lang="ar-DZ" sz="4000" b="1" dirty="0">
                <a:solidFill>
                  <a:schemeClr val="tx2"/>
                </a:solidFill>
                <a:latin typeface="Sakkal Majalla" panose="02000000000000000000" pitchFamily="2" charset="-78"/>
                <a:cs typeface="Sakkal Majalla" panose="02000000000000000000" pitchFamily="2" charset="-78"/>
              </a:rPr>
              <a:t>لتكنولوجيا المعلومات</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3" name="Titre 2"/>
          <p:cNvSpPr>
            <a:spLocks noGrp="1"/>
          </p:cNvSpPr>
          <p:nvPr>
            <p:ph type="title"/>
          </p:nvPr>
        </p:nvSpPr>
        <p:spPr>
          <a:xfrm>
            <a:off x="838200" y="1064526"/>
            <a:ext cx="10515600" cy="846161"/>
          </a:xfrm>
        </p:spPr>
        <p:txBody>
          <a:bodyPr>
            <a:normAutofit fontScale="90000"/>
          </a:bodyPr>
          <a:lstStyle/>
          <a:p>
            <a:pPr algn="r" rtl="1"/>
            <a:r>
              <a:rPr lang="ar-DZ" dirty="0" smtClean="0">
                <a:latin typeface="Sakkal Majalla" panose="02000000000000000000" pitchFamily="2" charset="-78"/>
                <a:cs typeface="Sakkal Majalla" panose="02000000000000000000" pitchFamily="2" charset="-78"/>
              </a:rPr>
              <a:t>3.تعريف تكنولوجيا المعلومات:</a:t>
            </a:r>
            <a:endParaRPr lang="fr-FR" dirty="0">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838200" y="1910687"/>
            <a:ext cx="10515600" cy="5636525"/>
          </a:xfrm>
        </p:spPr>
        <p:txBody>
          <a:bodyPr>
            <a:noAutofit/>
          </a:bodyPr>
          <a:lstStyle/>
          <a:p>
            <a:pPr algn="ctr" rtl="1">
              <a:lnSpc>
                <a:spcPct val="150000"/>
              </a:lnSpc>
            </a:pPr>
            <a:r>
              <a:rPr lang="ar-DZ" sz="3600" dirty="0" smtClean="0">
                <a:solidFill>
                  <a:schemeClr val="tx1"/>
                </a:solidFill>
                <a:latin typeface="Sakkal Majalla" panose="02000000000000000000" pitchFamily="2" charset="-78"/>
                <a:ea typeface="+mj-ea"/>
                <a:cs typeface="Sakkal Majalla" panose="02000000000000000000" pitchFamily="2" charset="-78"/>
              </a:rPr>
              <a:t>هي كل التقنيات المتطورة التي تستخدم في تحويل البيانات بمختلف أشكالها إلى معلومات بمختلف أنواعها والتي تستخدم من قبل المستفيدين في كافة مجالات الحياة, أي أنها جميع التقنيات التي تتعامل مع البيانات والمعلومات من حيث جمعها، تنظيمها، تخزينها واسترجاعها في الوقت المناسب وبالطريقة المناسبة وهي من الأدوات الأساسية التي يستخدمها مدراء المؤسسات من أجل اتخاذ القرارات وتحسين الخدمات المقدمة,</a:t>
            </a:r>
            <a:endParaRPr lang="fr-FR" sz="3600" dirty="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2390546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smtClean="0">
                <a:solidFill>
                  <a:schemeClr val="tx2"/>
                </a:solidFill>
                <a:latin typeface="Sakkal Majalla" panose="02000000000000000000" pitchFamily="2" charset="-78"/>
                <a:cs typeface="Sakkal Majalla" panose="02000000000000000000" pitchFamily="2" charset="-78"/>
              </a:rPr>
              <a:t>مدخل مفاهيمي </a:t>
            </a:r>
            <a:r>
              <a:rPr lang="ar-DZ" sz="4000" b="1" dirty="0">
                <a:solidFill>
                  <a:schemeClr val="tx2"/>
                </a:solidFill>
                <a:latin typeface="Sakkal Majalla" panose="02000000000000000000" pitchFamily="2" charset="-78"/>
                <a:cs typeface="Sakkal Majalla" panose="02000000000000000000" pitchFamily="2" charset="-78"/>
              </a:rPr>
              <a:t>لتكنولوجيا المعلومات</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3" name="Titre 2"/>
          <p:cNvSpPr>
            <a:spLocks noGrp="1"/>
          </p:cNvSpPr>
          <p:nvPr>
            <p:ph type="title"/>
          </p:nvPr>
        </p:nvSpPr>
        <p:spPr>
          <a:xfrm>
            <a:off x="838200" y="1064526"/>
            <a:ext cx="10515600" cy="846161"/>
          </a:xfrm>
        </p:spPr>
        <p:txBody>
          <a:bodyPr>
            <a:normAutofit fontScale="90000"/>
          </a:bodyPr>
          <a:lstStyle/>
          <a:p>
            <a:pPr algn="r" rtl="1"/>
            <a:r>
              <a:rPr lang="ar-DZ" dirty="0" smtClean="0">
                <a:latin typeface="Sakkal Majalla" panose="02000000000000000000" pitchFamily="2" charset="-78"/>
                <a:cs typeface="Sakkal Majalla" panose="02000000000000000000" pitchFamily="2" charset="-78"/>
              </a:rPr>
              <a:t>4.تعريف الاتصالات:</a:t>
            </a:r>
            <a:endParaRPr lang="fr-FR" dirty="0">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838200" y="1910687"/>
            <a:ext cx="10515600" cy="2306471"/>
          </a:xfrm>
        </p:spPr>
        <p:txBody>
          <a:bodyPr>
            <a:noAutofit/>
          </a:bodyPr>
          <a:lstStyle/>
          <a:p>
            <a:pPr algn="ctr" rtl="1">
              <a:lnSpc>
                <a:spcPct val="150000"/>
              </a:lnSpc>
            </a:pPr>
            <a:r>
              <a:rPr lang="ar-DZ" sz="3600" dirty="0" smtClean="0">
                <a:solidFill>
                  <a:schemeClr val="tx1"/>
                </a:solidFill>
                <a:latin typeface="Sakkal Majalla" panose="02000000000000000000" pitchFamily="2" charset="-78"/>
                <a:ea typeface="+mj-ea"/>
                <a:cs typeface="Sakkal Majalla" panose="02000000000000000000" pitchFamily="2" charset="-78"/>
              </a:rPr>
              <a:t>هي عملية تناقل المعلومات والمعارف وتبادلها من المرسل إلى المستقبل أو مجموعة المستقبلين باستخدام الوسائل والتكنولوجيا المتاحة,</a:t>
            </a:r>
            <a:endParaRPr lang="fr-FR" sz="3600" dirty="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1321744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smtClean="0">
                <a:solidFill>
                  <a:schemeClr val="tx2"/>
                </a:solidFill>
                <a:latin typeface="Sakkal Majalla" panose="02000000000000000000" pitchFamily="2" charset="-78"/>
                <a:cs typeface="Sakkal Majalla" panose="02000000000000000000" pitchFamily="2" charset="-78"/>
              </a:rPr>
              <a:t>مدخل مفاهيمي </a:t>
            </a:r>
            <a:r>
              <a:rPr lang="ar-DZ" sz="4000" b="1" dirty="0">
                <a:solidFill>
                  <a:schemeClr val="tx2"/>
                </a:solidFill>
                <a:latin typeface="Sakkal Majalla" panose="02000000000000000000" pitchFamily="2" charset="-78"/>
                <a:cs typeface="Sakkal Majalla" panose="02000000000000000000" pitchFamily="2" charset="-78"/>
              </a:rPr>
              <a:t>لتكنولوجيا المعلومات</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3" name="Titre 2"/>
          <p:cNvSpPr>
            <a:spLocks noGrp="1"/>
          </p:cNvSpPr>
          <p:nvPr>
            <p:ph type="title"/>
          </p:nvPr>
        </p:nvSpPr>
        <p:spPr>
          <a:xfrm>
            <a:off x="838200" y="1064526"/>
            <a:ext cx="10515600" cy="846161"/>
          </a:xfrm>
        </p:spPr>
        <p:txBody>
          <a:bodyPr>
            <a:normAutofit fontScale="90000"/>
          </a:bodyPr>
          <a:lstStyle/>
          <a:p>
            <a:pPr algn="r" rtl="1"/>
            <a:r>
              <a:rPr lang="ar-DZ" dirty="0" smtClean="0">
                <a:latin typeface="Sakkal Majalla" panose="02000000000000000000" pitchFamily="2" charset="-78"/>
                <a:cs typeface="Sakkal Majalla" panose="02000000000000000000" pitchFamily="2" charset="-78"/>
              </a:rPr>
              <a:t>5.تعريف تكنولوجيا الاتصال:</a:t>
            </a:r>
            <a:endParaRPr lang="fr-FR" dirty="0">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838200" y="1910687"/>
            <a:ext cx="10515600" cy="2306471"/>
          </a:xfrm>
        </p:spPr>
        <p:txBody>
          <a:bodyPr>
            <a:noAutofit/>
          </a:bodyPr>
          <a:lstStyle/>
          <a:p>
            <a:pPr algn="ctr" rtl="1">
              <a:lnSpc>
                <a:spcPct val="150000"/>
              </a:lnSpc>
            </a:pPr>
            <a:r>
              <a:rPr lang="ar-DZ" sz="3600" dirty="0" smtClean="0">
                <a:solidFill>
                  <a:schemeClr val="tx1"/>
                </a:solidFill>
                <a:latin typeface="Sakkal Majalla" panose="02000000000000000000" pitchFamily="2" charset="-78"/>
                <a:ea typeface="+mj-ea"/>
                <a:cs typeface="Sakkal Majalla" panose="02000000000000000000" pitchFamily="2" charset="-78"/>
              </a:rPr>
              <a:t>هي تلك الأجهزة والوسائل المستخدمة في توصيل ونقل رسالة تتضمن معلومات من مكان إلى آخر بغض النظر عن نوعية المعلومات المنقولة شفوية كانت أو مكتوبة, أي أنها أحد مجالات تكنولوجيا المعلومات التي ترتكز على ضرورة الإشراف على معدات الاتصال وصيانتها, ومن اتصال بالأنترنت </a:t>
            </a:r>
            <a:r>
              <a:rPr lang="ar-DZ" sz="3600" dirty="0" err="1" smtClean="0">
                <a:solidFill>
                  <a:schemeClr val="tx1"/>
                </a:solidFill>
                <a:latin typeface="Sakkal Majalla" panose="02000000000000000000" pitchFamily="2" charset="-78"/>
                <a:ea typeface="+mj-ea"/>
                <a:cs typeface="Sakkal Majalla" panose="02000000000000000000" pitchFamily="2" charset="-78"/>
              </a:rPr>
              <a:t>والأنترنات</a:t>
            </a:r>
            <a:r>
              <a:rPr lang="ar-DZ" sz="3600" dirty="0" smtClean="0">
                <a:solidFill>
                  <a:schemeClr val="tx1"/>
                </a:solidFill>
                <a:latin typeface="Sakkal Majalla" panose="02000000000000000000" pitchFamily="2" charset="-78"/>
                <a:ea typeface="+mj-ea"/>
                <a:cs typeface="Sakkal Majalla" panose="02000000000000000000" pitchFamily="2" charset="-78"/>
              </a:rPr>
              <a:t>، خطوط الهاتف، نظام البريد الالكتروني وغيرها,</a:t>
            </a:r>
            <a:endParaRPr lang="fr-FR" sz="3600" dirty="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2361805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smtClean="0">
                <a:solidFill>
                  <a:schemeClr val="tx2"/>
                </a:solidFill>
                <a:latin typeface="Sakkal Majalla" panose="02000000000000000000" pitchFamily="2" charset="-78"/>
                <a:cs typeface="Sakkal Majalla" panose="02000000000000000000" pitchFamily="2" charset="-78"/>
              </a:rPr>
              <a:t>مدخل مفاهيمي </a:t>
            </a:r>
            <a:r>
              <a:rPr lang="ar-DZ" sz="4000" b="1" dirty="0">
                <a:solidFill>
                  <a:schemeClr val="tx2"/>
                </a:solidFill>
                <a:latin typeface="Sakkal Majalla" panose="02000000000000000000" pitchFamily="2" charset="-78"/>
                <a:cs typeface="Sakkal Majalla" panose="02000000000000000000" pitchFamily="2" charset="-78"/>
              </a:rPr>
              <a:t>لتكنولوجيا المعلومات</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3" name="Titre 2"/>
          <p:cNvSpPr>
            <a:spLocks noGrp="1"/>
          </p:cNvSpPr>
          <p:nvPr>
            <p:ph type="title"/>
          </p:nvPr>
        </p:nvSpPr>
        <p:spPr>
          <a:xfrm>
            <a:off x="838200" y="1064526"/>
            <a:ext cx="10515600" cy="846161"/>
          </a:xfrm>
        </p:spPr>
        <p:txBody>
          <a:bodyPr>
            <a:normAutofit fontScale="90000"/>
          </a:bodyPr>
          <a:lstStyle/>
          <a:p>
            <a:pPr algn="r" rtl="1"/>
            <a:r>
              <a:rPr lang="ar-DZ" dirty="0" smtClean="0">
                <a:latin typeface="Sakkal Majalla" panose="02000000000000000000" pitchFamily="2" charset="-78"/>
                <a:cs typeface="Sakkal Majalla" panose="02000000000000000000" pitchFamily="2" charset="-78"/>
              </a:rPr>
              <a:t>6.تعريف تكنولوجيا المعلومات والاتصال:</a:t>
            </a:r>
            <a:endParaRPr lang="fr-FR" dirty="0">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395785" y="1910687"/>
            <a:ext cx="11327641" cy="3903259"/>
          </a:xfrm>
        </p:spPr>
        <p:txBody>
          <a:bodyPr>
            <a:noAutofit/>
          </a:bodyPr>
          <a:lstStyle/>
          <a:p>
            <a:pPr algn="ctr" rtl="1">
              <a:lnSpc>
                <a:spcPct val="150000"/>
              </a:lnSpc>
            </a:pPr>
            <a:r>
              <a:rPr lang="ar-DZ" sz="3600" dirty="0" smtClean="0">
                <a:solidFill>
                  <a:schemeClr val="tx1"/>
                </a:solidFill>
                <a:latin typeface="Sakkal Majalla" panose="02000000000000000000" pitchFamily="2" charset="-78"/>
                <a:ea typeface="+mj-ea"/>
                <a:cs typeface="Sakkal Majalla" panose="02000000000000000000" pitchFamily="2" charset="-78"/>
              </a:rPr>
              <a:t>يشمل مصطلح تكنولوجيا المعلومات والاتصال من جهة فرع معالجة المعلومات من جمعها، تخزينها، معالجتها وبثها، والتي تعتبر الأساس في إنجاز عمليات التشغيل في المؤسسات وتدعيم قدرة الإدارة على اتخاذ القرار, ويشمل المحور المركزي  لهذا الفرع في تطبيقات الإعلام الآلي, </a:t>
            </a:r>
          </a:p>
        </p:txBody>
      </p:sp>
    </p:spTree>
    <p:extLst>
      <p:ext uri="{BB962C8B-B14F-4D97-AF65-F5344CB8AC3E}">
        <p14:creationId xmlns:p14="http://schemas.microsoft.com/office/powerpoint/2010/main" val="1566397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smtClean="0">
                <a:solidFill>
                  <a:schemeClr val="tx2"/>
                </a:solidFill>
                <a:latin typeface="Sakkal Majalla" panose="02000000000000000000" pitchFamily="2" charset="-78"/>
                <a:cs typeface="Sakkal Majalla" panose="02000000000000000000" pitchFamily="2" charset="-78"/>
              </a:rPr>
              <a:t>مدخل مفاهيمي </a:t>
            </a:r>
            <a:r>
              <a:rPr lang="ar-DZ" sz="4000" b="1" dirty="0">
                <a:solidFill>
                  <a:schemeClr val="tx2"/>
                </a:solidFill>
                <a:latin typeface="Sakkal Majalla" panose="02000000000000000000" pitchFamily="2" charset="-78"/>
                <a:cs typeface="Sakkal Majalla" panose="02000000000000000000" pitchFamily="2" charset="-78"/>
              </a:rPr>
              <a:t>لتكنولوجيا المعلومات</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3" name="Titre 2"/>
          <p:cNvSpPr>
            <a:spLocks noGrp="1"/>
          </p:cNvSpPr>
          <p:nvPr>
            <p:ph type="title"/>
          </p:nvPr>
        </p:nvSpPr>
        <p:spPr>
          <a:xfrm>
            <a:off x="838200" y="1064526"/>
            <a:ext cx="10515600" cy="846161"/>
          </a:xfrm>
        </p:spPr>
        <p:txBody>
          <a:bodyPr>
            <a:normAutofit fontScale="90000"/>
          </a:bodyPr>
          <a:lstStyle/>
          <a:p>
            <a:pPr algn="r" rtl="1"/>
            <a:r>
              <a:rPr lang="ar-DZ" dirty="0" smtClean="0">
                <a:latin typeface="Sakkal Majalla" panose="02000000000000000000" pitchFamily="2" charset="-78"/>
                <a:cs typeface="Sakkal Majalla" panose="02000000000000000000" pitchFamily="2" charset="-78"/>
              </a:rPr>
              <a:t>7.تعريف تكنولوجيا المعلومات والاتصال:</a:t>
            </a:r>
            <a:endParaRPr lang="fr-FR" dirty="0">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395785" y="1910687"/>
            <a:ext cx="11327641" cy="3903259"/>
          </a:xfrm>
        </p:spPr>
        <p:txBody>
          <a:bodyPr>
            <a:noAutofit/>
          </a:bodyPr>
          <a:lstStyle/>
          <a:p>
            <a:pPr algn="ctr" rtl="1">
              <a:lnSpc>
                <a:spcPct val="150000"/>
              </a:lnSpc>
            </a:pPr>
            <a:r>
              <a:rPr lang="ar-DZ" sz="3600" dirty="0" smtClean="0">
                <a:solidFill>
                  <a:schemeClr val="tx1"/>
                </a:solidFill>
                <a:latin typeface="Sakkal Majalla" panose="02000000000000000000" pitchFamily="2" charset="-78"/>
                <a:ea typeface="+mj-ea"/>
                <a:cs typeface="Sakkal Majalla" panose="02000000000000000000" pitchFamily="2" charset="-78"/>
              </a:rPr>
              <a:t>أما الفرع الثاني فيقوم على نقل وإيصال المعلومات سواء بين الحواسيب المتباعدة ووحداتها الطرفية باعتماد الاتصالات عن بعد أو في تقديم خدمات  للمستفيدين والأفراد خارج المؤسسة, أي أن تكنولوجيا المعلومات والاتصالات هي خليط من أجهزة الحواسيب الالكترونية ووسائل الاتصال المختلفة</a:t>
            </a:r>
            <a:endParaRPr lang="fr-FR" sz="3600" dirty="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391727139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2894</TotalTime>
  <Words>483</Words>
  <Application>Microsoft Office PowerPoint</Application>
  <PresentationFormat>Grand écran</PresentationFormat>
  <Paragraphs>54</Paragraphs>
  <Slides>11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11</vt:i4>
      </vt:variant>
    </vt:vector>
  </HeadingPairs>
  <TitlesOfParts>
    <vt:vector size="17" baseType="lpstr">
      <vt:lpstr>Arial</vt:lpstr>
      <vt:lpstr>Calibri</vt:lpstr>
      <vt:lpstr>Calibri Light</vt:lpstr>
      <vt:lpstr>Sakkal Majalla</vt:lpstr>
      <vt:lpstr>Times New Roman</vt:lpstr>
      <vt:lpstr>Thème Office</vt:lpstr>
      <vt:lpstr>Présentation PowerPoint</vt:lpstr>
      <vt:lpstr>Présentation PowerPoint</vt:lpstr>
      <vt:lpstr>1.تعريف التكنولوجيا:</vt:lpstr>
      <vt:lpstr>2.تعريف المعلومات:</vt:lpstr>
      <vt:lpstr>3.تعريف تكنولوجيا المعلومات:</vt:lpstr>
      <vt:lpstr>4.تعريف الاتصالات:</vt:lpstr>
      <vt:lpstr>5.تعريف تكنولوجيا الاتصال:</vt:lpstr>
      <vt:lpstr>6.تعريف تكنولوجيا المعلومات والاتصال:</vt:lpstr>
      <vt:lpstr>7.تعريف تكنولوجيا المعلومات والاتصال:</vt:lpstr>
      <vt:lpstr>8.الفرق بين تكنولوجيا المعلومات وتكنولوجيا الاتصال:</vt:lpstr>
      <vt:lpstr> 6- مفهوم تكنولوجيا المعلومات والاتصالات</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الوب والانترنت</dc:title>
  <dc:creator>elathir</dc:creator>
  <cp:lastModifiedBy>elathir</cp:lastModifiedBy>
  <cp:revision>83</cp:revision>
  <dcterms:created xsi:type="dcterms:W3CDTF">2021-03-23T06:02:04Z</dcterms:created>
  <dcterms:modified xsi:type="dcterms:W3CDTF">2024-10-27T21:22:55Z</dcterms:modified>
</cp:coreProperties>
</file>