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9" r:id="rId1"/>
    <p:sldMasterId id="2147483785" r:id="rId2"/>
  </p:sldMasterIdLst>
  <p:notesMasterIdLst>
    <p:notesMasterId r:id="rId22"/>
  </p:notesMasterIdLst>
  <p:sldIdLst>
    <p:sldId id="390" r:id="rId3"/>
    <p:sldId id="411" r:id="rId4"/>
    <p:sldId id="392" r:id="rId5"/>
    <p:sldId id="393" r:id="rId6"/>
    <p:sldId id="399" r:id="rId7"/>
    <p:sldId id="394" r:id="rId8"/>
    <p:sldId id="400" r:id="rId9"/>
    <p:sldId id="395" r:id="rId10"/>
    <p:sldId id="396" r:id="rId11"/>
    <p:sldId id="398" r:id="rId12"/>
    <p:sldId id="397" r:id="rId13"/>
    <p:sldId id="402" r:id="rId14"/>
    <p:sldId id="404" r:id="rId15"/>
    <p:sldId id="403" r:id="rId16"/>
    <p:sldId id="405" r:id="rId17"/>
    <p:sldId id="408" r:id="rId18"/>
    <p:sldId id="406" r:id="rId19"/>
    <p:sldId id="407" r:id="rId20"/>
    <p:sldId id="42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49" autoAdjust="0"/>
  </p:normalViewPr>
  <p:slideViewPr>
    <p:cSldViewPr snapToGrid="0">
      <p:cViewPr varScale="1">
        <p:scale>
          <a:sx n="69" d="100"/>
          <a:sy n="69" d="100"/>
        </p:scale>
        <p:origin x="696" y="66"/>
      </p:cViewPr>
      <p:guideLst/>
    </p:cSldViewPr>
  </p:slideViewPr>
  <p:notesTextViewPr>
    <p:cViewPr>
      <p:scale>
        <a:sx n="1" d="1"/>
        <a:sy n="1" d="1"/>
      </p:scale>
      <p:origin x="0" y="0"/>
    </p:cViewPr>
  </p:notesTextViewPr>
  <p:notesViewPr>
    <p:cSldViewPr snapToGrid="0">
      <p:cViewPr varScale="1">
        <p:scale>
          <a:sx n="55" d="100"/>
          <a:sy n="55" d="100"/>
        </p:scale>
        <p:origin x="288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1DFF06-FF30-4FD6-8583-8A76508CBAFD}" type="datetimeFigureOut">
              <a:rPr lang="fr-FR" smtClean="0"/>
              <a:t>29/06/2024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A36DC2-C8F2-411F-B92E-4262596CFE09}" type="slidenum">
              <a:rPr lang="fr-FR" smtClean="0"/>
              <a:t>‹N°›</a:t>
            </a:fld>
            <a:endParaRPr lang="fr-FR"/>
          </a:p>
        </p:txBody>
      </p:sp>
    </p:spTree>
    <p:extLst>
      <p:ext uri="{BB962C8B-B14F-4D97-AF65-F5344CB8AC3E}">
        <p14:creationId xmlns:p14="http://schemas.microsoft.com/office/powerpoint/2010/main" val="3658906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0EA5AD7F-851F-4A2B-A3D3-A0EA5E67D0C2}"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5684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A8014FD-7EF4-41CE-9157-EFDCA2F1BCE9}"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15838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91702C3C-A9DA-41ED-BD00-56B905761262}"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423256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8B1A3F15-617A-4E0C-8E23-2AE79610A583}"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598403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A000DCE-D795-4BB8-96A4-3D9341E0AC88}"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220793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A081236D-FE18-4E98-A27C-64193371C076}"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646920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36D924B-B08C-4C9F-B003-771FCBB9679A}"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474490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50B1846-CB8A-4060-A196-826908762399}" type="datetime1">
              <a:rPr lang="fr-FR" smtClean="0"/>
              <a:t>29/06/2024</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757267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2CABBB0-E892-41CB-9978-66310D5B2785}" type="datetime1">
              <a:rPr lang="fr-FR" smtClean="0"/>
              <a:t>29/06/2024</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74084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3383D8-A294-4DE8-9A93-EC97898CE9C6}" type="datetime1">
              <a:rPr lang="fr-FR" smtClean="0"/>
              <a:t>29/06/2024</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279561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580121F4-29AF-4F0D-9799-0153DFEE4403}"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91374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856ED76-DE8E-41C9-849C-6A4EF17A1076}"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8229956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86A5BFB7-91EE-4A6F-AAEA-B9C0A0DFCC30}"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4595029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6F1A2FE-DE01-48BA-958F-ADA752F2E5BA}"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8006969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7E84F5B2-9FF8-486D-91CE-8F8AEC6201DA}"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CBFE7BF-BE13-481A-9484-8F364B72A28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799767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CC38FF2-052A-4179-8761-EF2B484DD98C}"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906558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674DE243-8A7D-4D4C-9706-312C34069F72}"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03977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CAF5076B-60B7-4F37-86E1-BF152961BC2A}"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3396091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3E10228-AFC6-46E5-A218-7FE6C68636B3}"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0311146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F089BB7-A248-48BD-A8E4-AD16AB6C6E1E}"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6672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r-FR"/>
              <a:t>Modifiez le style du titre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14D6E49-333C-40FC-BCEF-663FEF62AEA4}" type="datetime1">
              <a:rPr lang="fr-FR" smtClean="0"/>
              <a:t>29/06/2024</a:t>
            </a:fld>
            <a:endParaRPr lang="fr-FR"/>
          </a:p>
        </p:txBody>
      </p:sp>
      <p:sp>
        <p:nvSpPr>
          <p:cNvPr id="5" name="Footer Placeholder 4"/>
          <p:cNvSpPr>
            <a:spLocks noGrp="1"/>
          </p:cNvSpPr>
          <p:nvPr>
            <p:ph type="ftr" sz="quarter" idx="11"/>
          </p:nvPr>
        </p:nvSpPr>
        <p:spPr/>
        <p:txBody>
          <a:bodyPr/>
          <a:lstStyle/>
          <a:p>
            <a:r>
              <a:rPr lang="fr-FR"/>
              <a:t>Recherche d’information: Introduction       2017-2018                  2ème Master SIOD</a:t>
            </a:r>
          </a:p>
        </p:txBody>
      </p:sp>
      <p:sp>
        <p:nvSpPr>
          <p:cNvPr id="6" name="Slide Number Placeholder 5"/>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3408024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68F2130-C6D6-4E1C-AB1E-95BC5460EE2C}"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758108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45127" y="2507550"/>
            <a:ext cx="5156200"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0" y="2507550"/>
            <a:ext cx="5181601" cy="3680525"/>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8AF15896-B64D-46F8-90F5-FF3F4993AB61}" type="datetime1">
              <a:rPr lang="fr-FR" smtClean="0"/>
              <a:t>29/06/2024</a:t>
            </a:fld>
            <a:endParaRPr lang="fr-FR"/>
          </a:p>
        </p:txBody>
      </p:sp>
      <p:sp>
        <p:nvSpPr>
          <p:cNvPr id="8" name="Footer Placeholder 7"/>
          <p:cNvSpPr>
            <a:spLocks noGrp="1"/>
          </p:cNvSpPr>
          <p:nvPr>
            <p:ph type="ftr" sz="quarter" idx="11"/>
          </p:nvPr>
        </p:nvSpPr>
        <p:spPr/>
        <p:txBody>
          <a:bodyPr/>
          <a:lstStyle/>
          <a:p>
            <a:r>
              <a:rPr lang="fr-FR"/>
              <a:t>Recherche d’information: Introduction       2017-2018                  2ème Master SIOD</a:t>
            </a:r>
          </a:p>
        </p:txBody>
      </p:sp>
      <p:sp>
        <p:nvSpPr>
          <p:cNvPr id="9" name="Slide Number Placeholder 8"/>
          <p:cNvSpPr>
            <a:spLocks noGrp="1"/>
          </p:cNvSpPr>
          <p:nvPr>
            <p:ph type="sldNum" sz="quarter" idx="12"/>
          </p:nvPr>
        </p:nvSpPr>
        <p:spPr/>
        <p:txBody>
          <a:bodyPr/>
          <a:lstStyle/>
          <a:p>
            <a:fld id="{1CBFE7BF-BE13-481A-9484-8F364B72A28E}" type="slidenum">
              <a:rPr lang="fr-FR" smtClean="0"/>
              <a:t>‹N°›</a:t>
            </a:fld>
            <a:endParaRPr lang="fr-FR"/>
          </a:p>
        </p:txBody>
      </p:sp>
      <p:sp>
        <p:nvSpPr>
          <p:cNvPr id="10" name="Title 9"/>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251705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914D39D-0DB5-4A1B-BAB3-6863AFF12366}" type="datetime1">
              <a:rPr lang="fr-FR" smtClean="0"/>
              <a:t>29/06/2024</a:t>
            </a:fld>
            <a:endParaRPr lang="fr-FR"/>
          </a:p>
        </p:txBody>
      </p:sp>
      <p:sp>
        <p:nvSpPr>
          <p:cNvPr id="4" name="Footer Placeholder 3"/>
          <p:cNvSpPr>
            <a:spLocks noGrp="1"/>
          </p:cNvSpPr>
          <p:nvPr>
            <p:ph type="ftr" sz="quarter" idx="11"/>
          </p:nvPr>
        </p:nvSpPr>
        <p:spPr/>
        <p:txBody>
          <a:bodyPr/>
          <a:lstStyle/>
          <a:p>
            <a:r>
              <a:rPr lang="fr-FR"/>
              <a:t>Recherche d’information: Introduction       2017-2018                  2ème Master SIOD</a:t>
            </a:r>
          </a:p>
        </p:txBody>
      </p:sp>
      <p:sp>
        <p:nvSpPr>
          <p:cNvPr id="5" name="Slide Number Placeholder 4"/>
          <p:cNvSpPr>
            <a:spLocks noGrp="1"/>
          </p:cNvSpPr>
          <p:nvPr>
            <p:ph type="sldNum" sz="quarter" idx="12"/>
          </p:nvPr>
        </p:nvSpPr>
        <p:spPr/>
        <p:txBody>
          <a:bodyPr/>
          <a:lstStyle/>
          <a:p>
            <a:fld id="{1CBFE7BF-BE13-481A-9484-8F364B72A28E}" type="slidenum">
              <a:rPr lang="fr-FR" smtClean="0"/>
              <a:t>‹N°›</a:t>
            </a:fld>
            <a:endParaRPr lang="fr-FR"/>
          </a:p>
        </p:txBody>
      </p:sp>
      <p:sp>
        <p:nvSpPr>
          <p:cNvPr id="6" name="Title 5"/>
          <p:cNvSpPr>
            <a:spLocks noGrp="1"/>
          </p:cNvSpPr>
          <p:nvPr>
            <p:ph type="title"/>
          </p:nvPr>
        </p:nvSpPr>
        <p:spPr/>
        <p:txBody>
          <a:bodyPr/>
          <a:lstStyle/>
          <a:p>
            <a:r>
              <a:rPr lang="fr-FR"/>
              <a:t>Modifiez le style du titre</a:t>
            </a:r>
            <a:endParaRPr lang="en-US"/>
          </a:p>
        </p:txBody>
      </p:sp>
    </p:spTree>
    <p:extLst>
      <p:ext uri="{BB962C8B-B14F-4D97-AF65-F5344CB8AC3E}">
        <p14:creationId xmlns:p14="http://schemas.microsoft.com/office/powerpoint/2010/main" val="1313509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747662-E01C-4820-B5B9-7AA555DAD673}" type="datetime1">
              <a:rPr lang="fr-FR" smtClean="0"/>
              <a:t>29/06/2024</a:t>
            </a:fld>
            <a:endParaRPr lang="fr-FR"/>
          </a:p>
        </p:txBody>
      </p:sp>
      <p:sp>
        <p:nvSpPr>
          <p:cNvPr id="3" name="Footer Placeholder 2"/>
          <p:cNvSpPr>
            <a:spLocks noGrp="1"/>
          </p:cNvSpPr>
          <p:nvPr>
            <p:ph type="ftr" sz="quarter" idx="11"/>
          </p:nvPr>
        </p:nvSpPr>
        <p:spPr/>
        <p:txBody>
          <a:bodyPr/>
          <a:lstStyle/>
          <a:p>
            <a:r>
              <a:rPr lang="fr-FR"/>
              <a:t>Recherche d’information: Introduction       2017-2018                  2ème Master SIOD</a:t>
            </a:r>
          </a:p>
        </p:txBody>
      </p:sp>
      <p:sp>
        <p:nvSpPr>
          <p:cNvPr id="4" name="Slide Number Placeholder 3"/>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547349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r-FR"/>
              <a:t>Modifiez le style du titre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F22F8237-CFB8-456A-83FC-9A33FC62BEEE}"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2147699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703B60D8-E6CB-4F59-A4C3-C93049C670FD}" type="datetime1">
              <a:rPr lang="fr-FR" smtClean="0"/>
              <a:t>29/06/2024</a:t>
            </a:fld>
            <a:endParaRPr lang="fr-FR"/>
          </a:p>
        </p:txBody>
      </p:sp>
      <p:sp>
        <p:nvSpPr>
          <p:cNvPr id="6" name="Footer Placeholder 5"/>
          <p:cNvSpPr>
            <a:spLocks noGrp="1"/>
          </p:cNvSpPr>
          <p:nvPr>
            <p:ph type="ftr" sz="quarter" idx="11"/>
          </p:nvPr>
        </p:nvSpPr>
        <p:spPr/>
        <p:txBody>
          <a:bodyPr/>
          <a:lstStyle/>
          <a:p>
            <a:r>
              <a:rPr lang="fr-FR"/>
              <a:t>Recherche d’information: Introduction       2017-2018                  2ème Master SIOD</a:t>
            </a:r>
          </a:p>
        </p:txBody>
      </p:sp>
      <p:sp>
        <p:nvSpPr>
          <p:cNvPr id="7" name="Slide Number Placeholder 6"/>
          <p:cNvSpPr>
            <a:spLocks noGrp="1"/>
          </p:cNvSpPr>
          <p:nvPr>
            <p:ph type="sldNum" sz="quarter" idx="12"/>
          </p:nvPr>
        </p:nvSpPr>
        <p:spPr/>
        <p:txBody>
          <a:bodyPr/>
          <a:lstStyle/>
          <a:p>
            <a:fld id="{1CBFE7BF-BE13-481A-9484-8F364B72A28E}" type="slidenum">
              <a:rPr lang="fr-FR" smtClean="0"/>
              <a:t>‹N°›</a:t>
            </a:fld>
            <a:endParaRPr lang="fr-FR"/>
          </a:p>
        </p:txBody>
      </p:sp>
    </p:spTree>
    <p:extLst>
      <p:ext uri="{BB962C8B-B14F-4D97-AF65-F5344CB8AC3E}">
        <p14:creationId xmlns:p14="http://schemas.microsoft.com/office/powerpoint/2010/main" val="104197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05308555-05B6-438B-A798-2BE686913D84}" type="datetime1">
              <a:rPr lang="fr-FR" smtClean="0"/>
              <a:t>29/06/2024</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775816257"/>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C4DEFAD-47E4-45D0-BF90-8F6E46EAC347}" type="datetime1">
              <a:rPr lang="fr-FR" smtClean="0"/>
              <a:t>29/06/2024</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fr-FR"/>
              <a:t>Recherche d’information: Introduction       2017-2018                  2ème Master SIOD</a:t>
            </a: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CBFE7BF-BE13-481A-9484-8F364B72A28E}" type="slidenum">
              <a:rPr lang="fr-FR" smtClean="0"/>
              <a:t>‹N°›</a:t>
            </a:fld>
            <a:endParaRPr lang="fr-FR"/>
          </a:p>
        </p:txBody>
      </p:sp>
    </p:spTree>
    <p:extLst>
      <p:ext uri="{BB962C8B-B14F-4D97-AF65-F5344CB8AC3E}">
        <p14:creationId xmlns:p14="http://schemas.microsoft.com/office/powerpoint/2010/main" val="1712006141"/>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a:extLst>
              <a:ext uri="{FF2B5EF4-FFF2-40B4-BE49-F238E27FC236}">
                <a16:creationId xmlns:a16="http://schemas.microsoft.com/office/drawing/2014/main" id="{D9D4400C-14A0-49F4-9E9C-F124F987D45A}"/>
              </a:ext>
            </a:extLst>
          </p:cNvPr>
          <p:cNvSpPr>
            <a:spLocks noGrp="1"/>
          </p:cNvSpPr>
          <p:nvPr>
            <p:ph type="title"/>
          </p:nvPr>
        </p:nvSpPr>
        <p:spPr/>
        <p:txBody>
          <a:bodyPr/>
          <a:lstStyle/>
          <a:p>
            <a:r>
              <a:rPr lang="fr-FR" dirty="0"/>
              <a:t>Evaluation des systèmes RI</a:t>
            </a:r>
          </a:p>
        </p:txBody>
      </p:sp>
      <p:sp>
        <p:nvSpPr>
          <p:cNvPr id="9" name="Espace réservé du texte 8">
            <a:extLst>
              <a:ext uri="{FF2B5EF4-FFF2-40B4-BE49-F238E27FC236}">
                <a16:creationId xmlns:a16="http://schemas.microsoft.com/office/drawing/2014/main" id="{72479A14-19A1-412C-8061-4CF0657F626B}"/>
              </a:ext>
            </a:extLst>
          </p:cNvPr>
          <p:cNvSpPr>
            <a:spLocks noGrp="1"/>
          </p:cNvSpPr>
          <p:nvPr>
            <p:ph type="body" idx="1"/>
          </p:nvPr>
        </p:nvSpPr>
        <p:spPr/>
        <p:txBody>
          <a:bodyPr/>
          <a:lstStyle/>
          <a:p>
            <a:endParaRPr lang="fr-FR"/>
          </a:p>
        </p:txBody>
      </p:sp>
      <p:sp>
        <p:nvSpPr>
          <p:cNvPr id="4" name="Espace réservé du pied de page 3">
            <a:extLst>
              <a:ext uri="{FF2B5EF4-FFF2-40B4-BE49-F238E27FC236}">
                <a16:creationId xmlns:a16="http://schemas.microsoft.com/office/drawing/2014/main" id="{8B6B8FB2-6274-4E2E-9755-4B7E96EFB483}"/>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B65879EB-E968-4EAB-B406-E5CD2B61F919}"/>
              </a:ext>
            </a:extLst>
          </p:cNvPr>
          <p:cNvSpPr>
            <a:spLocks noGrp="1"/>
          </p:cNvSpPr>
          <p:nvPr>
            <p:ph type="sldNum" sz="quarter" idx="12"/>
          </p:nvPr>
        </p:nvSpPr>
        <p:spPr/>
        <p:txBody>
          <a:bodyPr/>
          <a:lstStyle/>
          <a:p>
            <a:fld id="{1CBFE7BF-BE13-481A-9484-8F364B72A28E}" type="slidenum">
              <a:rPr lang="fr-FR" smtClean="0"/>
              <a:t>1</a:t>
            </a:fld>
            <a:endParaRPr lang="fr-FR"/>
          </a:p>
        </p:txBody>
      </p:sp>
    </p:spTree>
    <p:extLst>
      <p:ext uri="{BB962C8B-B14F-4D97-AF65-F5344CB8AC3E}">
        <p14:creationId xmlns:p14="http://schemas.microsoft.com/office/powerpoint/2010/main" val="787396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CC6EBD-9EC2-4BCB-AE18-E6706B54B018}"/>
              </a:ext>
            </a:extLst>
          </p:cNvPr>
          <p:cNvSpPr>
            <a:spLocks noGrp="1"/>
          </p:cNvSpPr>
          <p:nvPr>
            <p:ph type="title"/>
          </p:nvPr>
        </p:nvSpPr>
        <p:spPr/>
        <p:txBody>
          <a:bodyPr/>
          <a:lstStyle/>
          <a:p>
            <a:r>
              <a:rPr lang="fr-FR" dirty="0"/>
              <a:t>Précision et Rappel</a:t>
            </a:r>
          </a:p>
        </p:txBody>
      </p:sp>
      <p:sp>
        <p:nvSpPr>
          <p:cNvPr id="3" name="Espace réservé du contenu 2">
            <a:extLst>
              <a:ext uri="{FF2B5EF4-FFF2-40B4-BE49-F238E27FC236}">
                <a16:creationId xmlns:a16="http://schemas.microsoft.com/office/drawing/2014/main" id="{C2FBA82E-B49A-41D8-99DE-76DBCAB21BB3}"/>
              </a:ext>
            </a:extLst>
          </p:cNvPr>
          <p:cNvSpPr>
            <a:spLocks noGrp="1"/>
          </p:cNvSpPr>
          <p:nvPr>
            <p:ph idx="1"/>
          </p:nvPr>
        </p:nvSpPr>
        <p:spPr/>
        <p:txBody>
          <a:bodyPr/>
          <a:lstStyle/>
          <a:p>
            <a:r>
              <a:rPr lang="en-US" b="1" dirty="0"/>
              <a:t>Exercise</a:t>
            </a:r>
          </a:p>
          <a:p>
            <a:pPr marL="0" indent="0">
              <a:buNone/>
            </a:pPr>
            <a:r>
              <a:rPr lang="en-US" b="1" dirty="0"/>
              <a:t> </a:t>
            </a:r>
            <a:r>
              <a:rPr lang="en-US" dirty="0"/>
              <a:t>An IR system returns 8 relevant documents, and 10 nonrelevant documents. There are a total of 20 relevant documents in the collection. What is the precision of the system on this search, and what is its recall? </a:t>
            </a:r>
            <a:br>
              <a:rPr lang="en-US" dirty="0"/>
            </a:br>
            <a:endParaRPr lang="fr-FR" dirty="0"/>
          </a:p>
        </p:txBody>
      </p:sp>
      <p:sp>
        <p:nvSpPr>
          <p:cNvPr id="4" name="Espace réservé du pied de page 3">
            <a:extLst>
              <a:ext uri="{FF2B5EF4-FFF2-40B4-BE49-F238E27FC236}">
                <a16:creationId xmlns:a16="http://schemas.microsoft.com/office/drawing/2014/main" id="{6802812C-B123-44DB-80BE-A5D447F59DC7}"/>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C17F0B34-92B4-42C5-A3E7-586715F7DD54}"/>
              </a:ext>
            </a:extLst>
          </p:cNvPr>
          <p:cNvSpPr>
            <a:spLocks noGrp="1"/>
          </p:cNvSpPr>
          <p:nvPr>
            <p:ph type="sldNum" sz="quarter" idx="12"/>
          </p:nvPr>
        </p:nvSpPr>
        <p:spPr/>
        <p:txBody>
          <a:bodyPr/>
          <a:lstStyle/>
          <a:p>
            <a:fld id="{1CBFE7BF-BE13-481A-9484-8F364B72A28E}" type="slidenum">
              <a:rPr lang="fr-FR" smtClean="0"/>
              <a:t>10</a:t>
            </a:fld>
            <a:endParaRPr lang="fr-FR"/>
          </a:p>
        </p:txBody>
      </p:sp>
    </p:spTree>
    <p:extLst>
      <p:ext uri="{BB962C8B-B14F-4D97-AF65-F5344CB8AC3E}">
        <p14:creationId xmlns:p14="http://schemas.microsoft.com/office/powerpoint/2010/main" val="2131743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9CB5C4-E295-49BD-B0C6-A581F5060FBF}"/>
              </a:ext>
            </a:extLst>
          </p:cNvPr>
          <p:cNvSpPr>
            <a:spLocks noGrp="1"/>
          </p:cNvSpPr>
          <p:nvPr>
            <p:ph type="title"/>
          </p:nvPr>
        </p:nvSpPr>
        <p:spPr/>
        <p:txBody>
          <a:bodyPr/>
          <a:lstStyle/>
          <a:p>
            <a:r>
              <a:rPr lang="fr-FR" dirty="0"/>
              <a:t>Mesure de Performances: F-mesure</a:t>
            </a:r>
          </a:p>
        </p:txBody>
      </p:sp>
      <p:sp>
        <p:nvSpPr>
          <p:cNvPr id="3" name="Espace réservé du contenu 2">
            <a:extLst>
              <a:ext uri="{FF2B5EF4-FFF2-40B4-BE49-F238E27FC236}">
                <a16:creationId xmlns:a16="http://schemas.microsoft.com/office/drawing/2014/main" id="{383B96BA-1FE4-4042-9678-F66BFF039C46}"/>
              </a:ext>
            </a:extLst>
          </p:cNvPr>
          <p:cNvSpPr>
            <a:spLocks noGrp="1"/>
          </p:cNvSpPr>
          <p:nvPr>
            <p:ph idx="1"/>
          </p:nvPr>
        </p:nvSpPr>
        <p:spPr/>
        <p:txBody>
          <a:bodyPr>
            <a:noAutofit/>
          </a:bodyPr>
          <a:lstStyle/>
          <a:p>
            <a:r>
              <a:rPr lang="fr-FR" sz="1700" dirty="0"/>
              <a:t>Il peut être intéressant d’avoir une valeur synthétisant ces deux mesures. </a:t>
            </a:r>
          </a:p>
          <a:p>
            <a:r>
              <a:rPr lang="fr-FR" sz="1700" dirty="0"/>
              <a:t>On voudrait pouvoir maximiser la précision et le rappel, mais ces deux mesures évoluent souvent de façon opposée.</a:t>
            </a:r>
          </a:p>
          <a:p>
            <a:r>
              <a:rPr lang="fr-FR" sz="1700" dirty="0"/>
              <a:t>La précision est globalement décroissante au fur et à mesure que le SRI restitue</a:t>
            </a:r>
            <a:br>
              <a:rPr lang="fr-FR" sz="1700" dirty="0"/>
            </a:br>
            <a:r>
              <a:rPr lang="fr-FR" sz="1700" dirty="0"/>
              <a:t>des documents, alors que le rappel est globalement croissant. </a:t>
            </a:r>
            <a:endParaRPr lang="fr-FR" sz="1600" dirty="0"/>
          </a:p>
          <a:p>
            <a:r>
              <a:rPr lang="fr-FR" sz="1600" dirty="0"/>
              <a:t>Une mesure unique qui s'écarte de la précision par rapport au rappel est la F-mesure, qui est la moyenne harmonique pondérée de la précision et du rappel:</a:t>
            </a:r>
            <a:endParaRPr lang="fr-FR" sz="1700" dirty="0"/>
          </a:p>
        </p:txBody>
      </p:sp>
      <p:sp>
        <p:nvSpPr>
          <p:cNvPr id="4" name="Espace réservé du pied de page 3">
            <a:extLst>
              <a:ext uri="{FF2B5EF4-FFF2-40B4-BE49-F238E27FC236}">
                <a16:creationId xmlns:a16="http://schemas.microsoft.com/office/drawing/2014/main" id="{BFA8CA87-A050-4C31-A107-7B0C927CAEDF}"/>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E6A95618-F91F-4816-AE7E-A27CECAA1660}"/>
              </a:ext>
            </a:extLst>
          </p:cNvPr>
          <p:cNvSpPr>
            <a:spLocks noGrp="1"/>
          </p:cNvSpPr>
          <p:nvPr>
            <p:ph type="sldNum" sz="quarter" idx="12"/>
          </p:nvPr>
        </p:nvSpPr>
        <p:spPr/>
        <p:txBody>
          <a:bodyPr/>
          <a:lstStyle/>
          <a:p>
            <a:fld id="{1CBFE7BF-BE13-481A-9484-8F364B72A28E}" type="slidenum">
              <a:rPr lang="fr-FR" smtClean="0"/>
              <a:t>11</a:t>
            </a:fld>
            <a:endParaRPr lang="fr-FR"/>
          </a:p>
        </p:txBody>
      </p:sp>
      <p:pic>
        <p:nvPicPr>
          <p:cNvPr id="6" name="Image 5">
            <a:extLst>
              <a:ext uri="{FF2B5EF4-FFF2-40B4-BE49-F238E27FC236}">
                <a16:creationId xmlns:a16="http://schemas.microsoft.com/office/drawing/2014/main" id="{C09BECD0-2AE1-49C7-A67C-0374A999FB07}"/>
              </a:ext>
            </a:extLst>
          </p:cNvPr>
          <p:cNvPicPr>
            <a:picLocks noChangeAspect="1"/>
          </p:cNvPicPr>
          <p:nvPr/>
        </p:nvPicPr>
        <p:blipFill>
          <a:blip r:embed="rId2"/>
          <a:stretch>
            <a:fillRect/>
          </a:stretch>
        </p:blipFill>
        <p:spPr>
          <a:xfrm>
            <a:off x="5114925" y="4443338"/>
            <a:ext cx="2889592" cy="721798"/>
          </a:xfrm>
          <a:prstGeom prst="rect">
            <a:avLst/>
          </a:prstGeom>
        </p:spPr>
      </p:pic>
    </p:spTree>
    <p:extLst>
      <p:ext uri="{BB962C8B-B14F-4D97-AF65-F5344CB8AC3E}">
        <p14:creationId xmlns:p14="http://schemas.microsoft.com/office/powerpoint/2010/main" val="35770744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36AA96-5490-45BC-A4E5-30581ADA22E3}"/>
              </a:ext>
            </a:extLst>
          </p:cNvPr>
          <p:cNvSpPr>
            <a:spLocks noGrp="1"/>
          </p:cNvSpPr>
          <p:nvPr>
            <p:ph type="title"/>
          </p:nvPr>
        </p:nvSpPr>
        <p:spPr/>
        <p:txBody>
          <a:bodyPr/>
          <a:lstStyle/>
          <a:p>
            <a:r>
              <a:rPr lang="fr-FR" dirty="0"/>
              <a:t>Evaluation de RI classées</a:t>
            </a:r>
          </a:p>
        </p:txBody>
      </p:sp>
      <p:sp>
        <p:nvSpPr>
          <p:cNvPr id="3" name="Espace réservé du contenu 2">
            <a:extLst>
              <a:ext uri="{FF2B5EF4-FFF2-40B4-BE49-F238E27FC236}">
                <a16:creationId xmlns:a16="http://schemas.microsoft.com/office/drawing/2014/main" id="{8EF1ADD9-ECEE-47CA-90B5-D4854253CDA4}"/>
              </a:ext>
            </a:extLst>
          </p:cNvPr>
          <p:cNvSpPr>
            <a:spLocks noGrp="1"/>
          </p:cNvSpPr>
          <p:nvPr>
            <p:ph idx="1"/>
          </p:nvPr>
        </p:nvSpPr>
        <p:spPr/>
        <p:txBody>
          <a:bodyPr/>
          <a:lstStyle/>
          <a:p>
            <a:r>
              <a:rPr lang="fr-FR" dirty="0"/>
              <a:t>Dans le contexte de recherche des informations classées, les ensembles de documents recherchés sont naturellement donnés par les k documents les plus haut classés.</a:t>
            </a:r>
          </a:p>
          <a:p>
            <a:r>
              <a:rPr lang="fr-FR" dirty="0"/>
              <a:t>Soit Dq (≤ D) l'ensemble des documents pertinents  de la requête q dans D.</a:t>
            </a:r>
          </a:p>
          <a:p>
            <a:r>
              <a:rPr lang="fr-FR" dirty="0"/>
              <a:t>Nous pouvons calculer les valeurs précision et rappel à chaque d</a:t>
            </a:r>
            <a:r>
              <a:rPr lang="fr-FR" baseline="-25000" dirty="0"/>
              <a:t>iq</a:t>
            </a:r>
            <a:r>
              <a:rPr lang="fr-FR" dirty="0"/>
              <a:t> dans le classement. </a:t>
            </a:r>
          </a:p>
          <a:p>
            <a:pPr marL="0" indent="0">
              <a:buNone/>
            </a:pPr>
            <a:endParaRPr lang="fr-FR" dirty="0"/>
          </a:p>
        </p:txBody>
      </p:sp>
      <p:sp>
        <p:nvSpPr>
          <p:cNvPr id="4" name="Espace réservé du pied de page 3">
            <a:extLst>
              <a:ext uri="{FF2B5EF4-FFF2-40B4-BE49-F238E27FC236}">
                <a16:creationId xmlns:a16="http://schemas.microsoft.com/office/drawing/2014/main" id="{D7B25F6B-2919-45B2-ACB2-4BA33C0DE0F6}"/>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626CA1A7-4622-4FCD-8757-DB2F540A2931}"/>
              </a:ext>
            </a:extLst>
          </p:cNvPr>
          <p:cNvSpPr>
            <a:spLocks noGrp="1"/>
          </p:cNvSpPr>
          <p:nvPr>
            <p:ph type="sldNum" sz="quarter" idx="12"/>
          </p:nvPr>
        </p:nvSpPr>
        <p:spPr/>
        <p:txBody>
          <a:bodyPr/>
          <a:lstStyle/>
          <a:p>
            <a:fld id="{1CBFE7BF-BE13-481A-9484-8F364B72A28E}" type="slidenum">
              <a:rPr lang="fr-FR" smtClean="0"/>
              <a:t>12</a:t>
            </a:fld>
            <a:endParaRPr lang="fr-FR"/>
          </a:p>
        </p:txBody>
      </p:sp>
    </p:spTree>
    <p:extLst>
      <p:ext uri="{BB962C8B-B14F-4D97-AF65-F5344CB8AC3E}">
        <p14:creationId xmlns:p14="http://schemas.microsoft.com/office/powerpoint/2010/main" val="2550583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AB73FB-68E5-420A-B280-50113DBEB8D8}"/>
              </a:ext>
            </a:extLst>
          </p:cNvPr>
          <p:cNvSpPr>
            <a:spLocks noGrp="1"/>
          </p:cNvSpPr>
          <p:nvPr>
            <p:ph type="title"/>
          </p:nvPr>
        </p:nvSpPr>
        <p:spPr/>
        <p:txBody>
          <a:bodyPr/>
          <a:lstStyle/>
          <a:p>
            <a:r>
              <a:rPr lang="fr-FR" dirty="0"/>
              <a:t>Evaluation de RI classées: rappel</a:t>
            </a:r>
          </a:p>
        </p:txBody>
      </p:sp>
      <p:sp>
        <p:nvSpPr>
          <p:cNvPr id="3" name="Espace réservé du contenu 2">
            <a:extLst>
              <a:ext uri="{FF2B5EF4-FFF2-40B4-BE49-F238E27FC236}">
                <a16:creationId xmlns:a16="http://schemas.microsoft.com/office/drawing/2014/main" id="{93F22A19-2437-434F-9A0D-F6176021A35A}"/>
              </a:ext>
            </a:extLst>
          </p:cNvPr>
          <p:cNvSpPr>
            <a:spLocks noGrp="1"/>
          </p:cNvSpPr>
          <p:nvPr>
            <p:ph idx="1"/>
          </p:nvPr>
        </p:nvSpPr>
        <p:spPr/>
        <p:txBody>
          <a:bodyPr/>
          <a:lstStyle/>
          <a:p>
            <a:r>
              <a:rPr lang="fr-FR" b="1" dirty="0"/>
              <a:t>Le rappel à la position i</a:t>
            </a:r>
            <a:r>
              <a:rPr lang="fr-FR" dirty="0"/>
              <a:t> (r (i)) est la fraction des documents pertinents de d</a:t>
            </a:r>
            <a:r>
              <a:rPr lang="fr-FR" baseline="-25000" dirty="0"/>
              <a:t>1q</a:t>
            </a:r>
            <a:r>
              <a:rPr lang="fr-FR" dirty="0"/>
              <a:t> à d</a:t>
            </a:r>
            <a:r>
              <a:rPr lang="fr-FR" baseline="-25000" dirty="0"/>
              <a:t>iq</a:t>
            </a:r>
            <a:r>
              <a:rPr lang="fr-FR" dirty="0"/>
              <a:t> dans R</a:t>
            </a:r>
            <a:r>
              <a:rPr lang="fr-FR" baseline="-25000" dirty="0"/>
              <a:t>q</a:t>
            </a:r>
            <a:r>
              <a:rPr lang="fr-FR" dirty="0"/>
              <a:t>. </a:t>
            </a:r>
          </a:p>
          <a:p>
            <a:pPr marL="0" indent="0">
              <a:buNone/>
            </a:pPr>
            <a:endParaRPr lang="fr-FR" dirty="0"/>
          </a:p>
          <a:p>
            <a:r>
              <a:rPr lang="fr-FR" dirty="0"/>
              <a:t>Soit </a:t>
            </a:r>
            <a:r>
              <a:rPr lang="fr-FR" sz="2000" dirty="0"/>
              <a:t>s</a:t>
            </a:r>
            <a:r>
              <a:rPr lang="fr-FR" baseline="-25000" dirty="0"/>
              <a:t>i </a:t>
            </a:r>
            <a:r>
              <a:rPr lang="fr-FR" dirty="0"/>
              <a:t>(≤ |D</a:t>
            </a:r>
            <a:r>
              <a:rPr lang="fr-FR" baseline="-25000" dirty="0"/>
              <a:t>q</a:t>
            </a:r>
            <a:r>
              <a:rPr lang="fr-FR" dirty="0"/>
              <a:t> |) le nombre de documents pertinents de d</a:t>
            </a:r>
            <a:r>
              <a:rPr lang="fr-FR" baseline="-25000" dirty="0"/>
              <a:t>1q</a:t>
            </a:r>
            <a:r>
              <a:rPr lang="fr-FR" dirty="0"/>
              <a:t> à d</a:t>
            </a:r>
            <a:r>
              <a:rPr lang="fr-FR" baseline="-25000" dirty="0"/>
              <a:t>iq </a:t>
            </a:r>
            <a:r>
              <a:rPr lang="fr-FR" dirty="0"/>
              <a:t>dans R</a:t>
            </a:r>
            <a:r>
              <a:rPr lang="fr-FR" baseline="-25000" dirty="0"/>
              <a:t>q</a:t>
            </a:r>
            <a:endParaRPr lang="fr-FR" dirty="0"/>
          </a:p>
          <a:p>
            <a:r>
              <a:rPr lang="fr-FR" dirty="0"/>
              <a:t>Soit |D</a:t>
            </a:r>
            <a:r>
              <a:rPr lang="fr-FR" baseline="-25000" dirty="0"/>
              <a:t>q</a:t>
            </a:r>
            <a:r>
              <a:rPr lang="fr-FR" dirty="0"/>
              <a:t>| la taille de D</a:t>
            </a:r>
            <a:r>
              <a:rPr lang="fr-FR" baseline="-25000" dirty="0"/>
              <a:t>q</a:t>
            </a:r>
            <a:r>
              <a:rPr lang="fr-FR" dirty="0"/>
              <a:t>.</a:t>
            </a:r>
          </a:p>
          <a:p>
            <a:endParaRPr lang="fr-FR" dirty="0"/>
          </a:p>
        </p:txBody>
      </p:sp>
      <p:sp>
        <p:nvSpPr>
          <p:cNvPr id="4" name="Espace réservé du pied de page 3">
            <a:extLst>
              <a:ext uri="{FF2B5EF4-FFF2-40B4-BE49-F238E27FC236}">
                <a16:creationId xmlns:a16="http://schemas.microsoft.com/office/drawing/2014/main" id="{83D8F9F0-262F-4CCC-8AC2-2CC124087084}"/>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727F1FC7-581D-48A5-AA2C-54667124DEE6}"/>
              </a:ext>
            </a:extLst>
          </p:cNvPr>
          <p:cNvSpPr>
            <a:spLocks noGrp="1"/>
          </p:cNvSpPr>
          <p:nvPr>
            <p:ph type="sldNum" sz="quarter" idx="12"/>
          </p:nvPr>
        </p:nvSpPr>
        <p:spPr/>
        <p:txBody>
          <a:bodyPr/>
          <a:lstStyle/>
          <a:p>
            <a:fld id="{1CBFE7BF-BE13-481A-9484-8F364B72A28E}" type="slidenum">
              <a:rPr lang="fr-FR" smtClean="0"/>
              <a:t>13</a:t>
            </a:fld>
            <a:endParaRPr lang="fr-FR"/>
          </a:p>
        </p:txBody>
      </p:sp>
      <p:pic>
        <p:nvPicPr>
          <p:cNvPr id="7" name="Image 6">
            <a:extLst>
              <a:ext uri="{FF2B5EF4-FFF2-40B4-BE49-F238E27FC236}">
                <a16:creationId xmlns:a16="http://schemas.microsoft.com/office/drawing/2014/main" id="{3DB76F31-C686-4ACC-A223-378E3EE07101}"/>
              </a:ext>
            </a:extLst>
          </p:cNvPr>
          <p:cNvPicPr>
            <a:picLocks noChangeAspect="1"/>
          </p:cNvPicPr>
          <p:nvPr/>
        </p:nvPicPr>
        <p:blipFill>
          <a:blip r:embed="rId2"/>
          <a:stretch>
            <a:fillRect/>
          </a:stretch>
        </p:blipFill>
        <p:spPr>
          <a:xfrm>
            <a:off x="5272087" y="4271004"/>
            <a:ext cx="1647825" cy="876300"/>
          </a:xfrm>
          <a:prstGeom prst="rect">
            <a:avLst/>
          </a:prstGeom>
        </p:spPr>
      </p:pic>
    </p:spTree>
    <p:extLst>
      <p:ext uri="{BB962C8B-B14F-4D97-AF65-F5344CB8AC3E}">
        <p14:creationId xmlns:p14="http://schemas.microsoft.com/office/powerpoint/2010/main" val="2666128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1AE5FE-EDFD-4A15-9CAF-2E7039A02F3C}"/>
              </a:ext>
            </a:extLst>
          </p:cNvPr>
          <p:cNvSpPr>
            <a:spLocks noGrp="1"/>
          </p:cNvSpPr>
          <p:nvPr>
            <p:ph type="title"/>
          </p:nvPr>
        </p:nvSpPr>
        <p:spPr/>
        <p:txBody>
          <a:bodyPr/>
          <a:lstStyle/>
          <a:p>
            <a:r>
              <a:rPr lang="fr-FR" dirty="0"/>
              <a:t>Evaluation de RI classées: précision</a:t>
            </a:r>
          </a:p>
        </p:txBody>
      </p:sp>
      <p:sp>
        <p:nvSpPr>
          <p:cNvPr id="3" name="Espace réservé du contenu 2">
            <a:extLst>
              <a:ext uri="{FF2B5EF4-FFF2-40B4-BE49-F238E27FC236}">
                <a16:creationId xmlns:a16="http://schemas.microsoft.com/office/drawing/2014/main" id="{A24DA38D-BF67-427F-8280-4504DE4592EE}"/>
              </a:ext>
            </a:extLst>
          </p:cNvPr>
          <p:cNvSpPr>
            <a:spLocks noGrp="1"/>
          </p:cNvSpPr>
          <p:nvPr>
            <p:ph idx="1"/>
          </p:nvPr>
        </p:nvSpPr>
        <p:spPr/>
        <p:txBody>
          <a:bodyPr/>
          <a:lstStyle/>
          <a:p>
            <a:r>
              <a:rPr lang="fr-FR" dirty="0"/>
              <a:t>La précision à la position i ou le document diq (p (i)) est la fraction de documents de d</a:t>
            </a:r>
            <a:r>
              <a:rPr lang="fr-FR" baseline="-25000" dirty="0"/>
              <a:t>1q </a:t>
            </a:r>
            <a:r>
              <a:rPr lang="fr-FR" dirty="0"/>
              <a:t>à d</a:t>
            </a:r>
            <a:r>
              <a:rPr lang="fr-FR" baseline="-25000" dirty="0"/>
              <a:t>iq</a:t>
            </a:r>
            <a:r>
              <a:rPr lang="fr-FR" dirty="0"/>
              <a:t> dans R</a:t>
            </a:r>
            <a:r>
              <a:rPr lang="fr-FR" baseline="-25000" dirty="0"/>
              <a:t>q</a:t>
            </a:r>
            <a:r>
              <a:rPr lang="fr-FR" dirty="0"/>
              <a:t> qui sont pertinents:</a:t>
            </a:r>
          </a:p>
          <a:p>
            <a:endParaRPr lang="fr-FR" dirty="0"/>
          </a:p>
        </p:txBody>
      </p:sp>
      <p:sp>
        <p:nvSpPr>
          <p:cNvPr id="4" name="Espace réservé du pied de page 3">
            <a:extLst>
              <a:ext uri="{FF2B5EF4-FFF2-40B4-BE49-F238E27FC236}">
                <a16:creationId xmlns:a16="http://schemas.microsoft.com/office/drawing/2014/main" id="{8837E080-D6DD-4BEC-82C6-49C0D0487157}"/>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70FFCE93-918F-4AA1-BF03-6ED2C5589E57}"/>
              </a:ext>
            </a:extLst>
          </p:cNvPr>
          <p:cNvSpPr>
            <a:spLocks noGrp="1"/>
          </p:cNvSpPr>
          <p:nvPr>
            <p:ph type="sldNum" sz="quarter" idx="12"/>
          </p:nvPr>
        </p:nvSpPr>
        <p:spPr/>
        <p:txBody>
          <a:bodyPr/>
          <a:lstStyle/>
          <a:p>
            <a:fld id="{1CBFE7BF-BE13-481A-9484-8F364B72A28E}" type="slidenum">
              <a:rPr lang="fr-FR" smtClean="0"/>
              <a:t>14</a:t>
            </a:fld>
            <a:endParaRPr lang="fr-FR"/>
          </a:p>
        </p:txBody>
      </p:sp>
      <p:pic>
        <p:nvPicPr>
          <p:cNvPr id="8" name="Image 7">
            <a:extLst>
              <a:ext uri="{FF2B5EF4-FFF2-40B4-BE49-F238E27FC236}">
                <a16:creationId xmlns:a16="http://schemas.microsoft.com/office/drawing/2014/main" id="{6584553E-8668-48C7-BE04-C96F2F5CBB2A}"/>
              </a:ext>
            </a:extLst>
          </p:cNvPr>
          <p:cNvPicPr>
            <a:picLocks noChangeAspect="1"/>
          </p:cNvPicPr>
          <p:nvPr/>
        </p:nvPicPr>
        <p:blipFill>
          <a:blip r:embed="rId2"/>
          <a:stretch>
            <a:fillRect/>
          </a:stretch>
        </p:blipFill>
        <p:spPr>
          <a:xfrm>
            <a:off x="5476875" y="3086100"/>
            <a:ext cx="1238250" cy="685800"/>
          </a:xfrm>
          <a:prstGeom prst="rect">
            <a:avLst/>
          </a:prstGeom>
        </p:spPr>
      </p:pic>
    </p:spTree>
    <p:extLst>
      <p:ext uri="{BB962C8B-B14F-4D97-AF65-F5344CB8AC3E}">
        <p14:creationId xmlns:p14="http://schemas.microsoft.com/office/powerpoint/2010/main" val="2632744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70B359-D3A1-49E8-9425-46AF604DCC98}"/>
              </a:ext>
            </a:extLst>
          </p:cNvPr>
          <p:cNvSpPr>
            <a:spLocks noGrp="1"/>
          </p:cNvSpPr>
          <p:nvPr>
            <p:ph type="title"/>
          </p:nvPr>
        </p:nvSpPr>
        <p:spPr/>
        <p:txBody>
          <a:bodyPr/>
          <a:lstStyle/>
          <a:p>
            <a:r>
              <a:rPr lang="fr-FR" dirty="0"/>
              <a:t>Exemple</a:t>
            </a:r>
          </a:p>
        </p:txBody>
      </p:sp>
      <p:sp>
        <p:nvSpPr>
          <p:cNvPr id="3" name="Espace réservé du contenu 2">
            <a:extLst>
              <a:ext uri="{FF2B5EF4-FFF2-40B4-BE49-F238E27FC236}">
                <a16:creationId xmlns:a16="http://schemas.microsoft.com/office/drawing/2014/main" id="{6B285EBC-D983-4E64-9DAE-8B920DF2FCE1}"/>
              </a:ext>
            </a:extLst>
          </p:cNvPr>
          <p:cNvSpPr>
            <a:spLocks noGrp="1"/>
          </p:cNvSpPr>
          <p:nvPr>
            <p:ph idx="1"/>
          </p:nvPr>
        </p:nvSpPr>
        <p:spPr>
          <a:xfrm>
            <a:off x="2589212" y="1373948"/>
            <a:ext cx="8915400" cy="3777622"/>
          </a:xfrm>
        </p:spPr>
        <p:txBody>
          <a:bodyPr/>
          <a:lstStyle/>
          <a:p>
            <a:r>
              <a:rPr lang="fr-FR" dirty="0"/>
              <a:t>Nous avons une collection de documents D de 20 documents. Étant donné une requête q, nous savons que 08 documents sont pertinents pour q. Un algorithme de recherche produit le classement,</a:t>
            </a:r>
          </a:p>
          <a:p>
            <a:endParaRPr lang="fr-FR" dirty="0"/>
          </a:p>
        </p:txBody>
      </p:sp>
      <p:sp>
        <p:nvSpPr>
          <p:cNvPr id="4" name="Espace réservé du pied de page 3">
            <a:extLst>
              <a:ext uri="{FF2B5EF4-FFF2-40B4-BE49-F238E27FC236}">
                <a16:creationId xmlns:a16="http://schemas.microsoft.com/office/drawing/2014/main" id="{7A883C39-4E1E-4399-BD57-C19510174D6D}"/>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27121469-C774-4A96-9EF9-0E01B592AE2F}"/>
              </a:ext>
            </a:extLst>
          </p:cNvPr>
          <p:cNvSpPr>
            <a:spLocks noGrp="1"/>
          </p:cNvSpPr>
          <p:nvPr>
            <p:ph type="sldNum" sz="quarter" idx="12"/>
          </p:nvPr>
        </p:nvSpPr>
        <p:spPr/>
        <p:txBody>
          <a:bodyPr/>
          <a:lstStyle/>
          <a:p>
            <a:fld id="{1CBFE7BF-BE13-481A-9484-8F364B72A28E}" type="slidenum">
              <a:rPr lang="fr-FR" smtClean="0"/>
              <a:t>15</a:t>
            </a:fld>
            <a:endParaRPr lang="fr-FR"/>
          </a:p>
        </p:txBody>
      </p:sp>
      <p:pic>
        <p:nvPicPr>
          <p:cNvPr id="6" name="Image 5">
            <a:extLst>
              <a:ext uri="{FF2B5EF4-FFF2-40B4-BE49-F238E27FC236}">
                <a16:creationId xmlns:a16="http://schemas.microsoft.com/office/drawing/2014/main" id="{339DAE52-BBA2-4489-9385-578700B7ABA8}"/>
              </a:ext>
            </a:extLst>
          </p:cNvPr>
          <p:cNvPicPr>
            <a:picLocks noChangeAspect="1"/>
          </p:cNvPicPr>
          <p:nvPr/>
        </p:nvPicPr>
        <p:blipFill>
          <a:blip r:embed="rId2"/>
          <a:stretch>
            <a:fillRect/>
          </a:stretch>
        </p:blipFill>
        <p:spPr>
          <a:xfrm>
            <a:off x="6506820" y="2265852"/>
            <a:ext cx="3286125" cy="4295775"/>
          </a:xfrm>
          <a:prstGeom prst="rect">
            <a:avLst/>
          </a:prstGeom>
        </p:spPr>
      </p:pic>
    </p:spTree>
    <p:extLst>
      <p:ext uri="{BB962C8B-B14F-4D97-AF65-F5344CB8AC3E}">
        <p14:creationId xmlns:p14="http://schemas.microsoft.com/office/powerpoint/2010/main" val="6718547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AD8F8A-2C11-421F-8C3B-B9E6E98F4074}"/>
              </a:ext>
            </a:extLst>
          </p:cNvPr>
          <p:cNvSpPr>
            <a:spLocks noGrp="1"/>
          </p:cNvSpPr>
          <p:nvPr>
            <p:ph type="title"/>
          </p:nvPr>
        </p:nvSpPr>
        <p:spPr/>
        <p:txBody>
          <a:bodyPr/>
          <a:lstStyle/>
          <a:p>
            <a:r>
              <a:rPr lang="fr-FR" dirty="0"/>
              <a:t>Evaluation de RI classées: Précision moyenne</a:t>
            </a:r>
          </a:p>
        </p:txBody>
      </p:sp>
      <p:sp>
        <p:nvSpPr>
          <p:cNvPr id="3" name="Espace réservé du contenu 2">
            <a:extLst>
              <a:ext uri="{FF2B5EF4-FFF2-40B4-BE49-F238E27FC236}">
                <a16:creationId xmlns:a16="http://schemas.microsoft.com/office/drawing/2014/main" id="{359073F4-057B-4F25-A415-006E5AFFA92C}"/>
              </a:ext>
            </a:extLst>
          </p:cNvPr>
          <p:cNvSpPr>
            <a:spLocks noGrp="1"/>
          </p:cNvSpPr>
          <p:nvPr>
            <p:ph idx="1"/>
          </p:nvPr>
        </p:nvSpPr>
        <p:spPr/>
        <p:txBody>
          <a:bodyPr/>
          <a:lstStyle/>
          <a:p>
            <a:r>
              <a:rPr lang="fr-FR" dirty="0"/>
              <a:t>Parfois, nous voulons une seule précision pour comparer différents algorithmes de recherche sur une requête q. </a:t>
            </a:r>
          </a:p>
          <a:p>
            <a:r>
              <a:rPr lang="fr-FR" dirty="0"/>
              <a:t>Une précision moyenne (p</a:t>
            </a:r>
            <a:r>
              <a:rPr lang="fr-FR" baseline="-25000" dirty="0"/>
              <a:t>avg</a:t>
            </a:r>
            <a:r>
              <a:rPr lang="fr-FR" dirty="0"/>
              <a:t>) peut être calculée en fonction de la précision de chaque document pertinent dans le classement,</a:t>
            </a:r>
          </a:p>
          <a:p>
            <a:endParaRPr lang="fr-FR" dirty="0"/>
          </a:p>
          <a:p>
            <a:endParaRPr lang="fr-FR" dirty="0"/>
          </a:p>
          <a:p>
            <a:r>
              <a:rPr lang="fr-FR" dirty="0"/>
              <a:t>Pour le classement de l'exemple précédent, la précision moyenne est:</a:t>
            </a:r>
          </a:p>
          <a:p>
            <a:endParaRPr lang="fr-FR" dirty="0"/>
          </a:p>
          <a:p>
            <a:endParaRPr lang="fr-FR" dirty="0"/>
          </a:p>
        </p:txBody>
      </p:sp>
      <p:sp>
        <p:nvSpPr>
          <p:cNvPr id="4" name="Espace réservé du pied de page 3">
            <a:extLst>
              <a:ext uri="{FF2B5EF4-FFF2-40B4-BE49-F238E27FC236}">
                <a16:creationId xmlns:a16="http://schemas.microsoft.com/office/drawing/2014/main" id="{21773E1F-4047-4C00-9745-7F2DE161EB85}"/>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30A42919-67C1-4EC1-A09B-CD4E7F3888B6}"/>
              </a:ext>
            </a:extLst>
          </p:cNvPr>
          <p:cNvSpPr>
            <a:spLocks noGrp="1"/>
          </p:cNvSpPr>
          <p:nvPr>
            <p:ph type="sldNum" sz="quarter" idx="12"/>
          </p:nvPr>
        </p:nvSpPr>
        <p:spPr/>
        <p:txBody>
          <a:bodyPr/>
          <a:lstStyle/>
          <a:p>
            <a:fld id="{1CBFE7BF-BE13-481A-9484-8F364B72A28E}" type="slidenum">
              <a:rPr lang="fr-FR" smtClean="0"/>
              <a:t>16</a:t>
            </a:fld>
            <a:endParaRPr lang="fr-FR"/>
          </a:p>
        </p:txBody>
      </p:sp>
      <p:pic>
        <p:nvPicPr>
          <p:cNvPr id="6" name="Image 5">
            <a:extLst>
              <a:ext uri="{FF2B5EF4-FFF2-40B4-BE49-F238E27FC236}">
                <a16:creationId xmlns:a16="http://schemas.microsoft.com/office/drawing/2014/main" id="{7B4313C8-C251-4E54-A258-21960D757B40}"/>
              </a:ext>
            </a:extLst>
          </p:cNvPr>
          <p:cNvPicPr>
            <a:picLocks noChangeAspect="1"/>
          </p:cNvPicPr>
          <p:nvPr/>
        </p:nvPicPr>
        <p:blipFill>
          <a:blip r:embed="rId2"/>
          <a:stretch>
            <a:fillRect/>
          </a:stretch>
        </p:blipFill>
        <p:spPr>
          <a:xfrm>
            <a:off x="5267325" y="3521316"/>
            <a:ext cx="1657350" cy="800100"/>
          </a:xfrm>
          <a:prstGeom prst="rect">
            <a:avLst/>
          </a:prstGeom>
        </p:spPr>
      </p:pic>
      <p:pic>
        <p:nvPicPr>
          <p:cNvPr id="7" name="Image 6">
            <a:extLst>
              <a:ext uri="{FF2B5EF4-FFF2-40B4-BE49-F238E27FC236}">
                <a16:creationId xmlns:a16="http://schemas.microsoft.com/office/drawing/2014/main" id="{E740C045-67A6-475D-AC4E-06E36ED87A26}"/>
              </a:ext>
            </a:extLst>
          </p:cNvPr>
          <p:cNvPicPr>
            <a:picLocks noChangeAspect="1"/>
          </p:cNvPicPr>
          <p:nvPr/>
        </p:nvPicPr>
        <p:blipFill>
          <a:blip r:embed="rId3"/>
          <a:stretch>
            <a:fillRect/>
          </a:stretch>
        </p:blipFill>
        <p:spPr>
          <a:xfrm>
            <a:off x="3066757" y="4794813"/>
            <a:ext cx="6133514" cy="536844"/>
          </a:xfrm>
          <a:prstGeom prst="rect">
            <a:avLst/>
          </a:prstGeom>
        </p:spPr>
      </p:pic>
    </p:spTree>
    <p:extLst>
      <p:ext uri="{BB962C8B-B14F-4D97-AF65-F5344CB8AC3E}">
        <p14:creationId xmlns:p14="http://schemas.microsoft.com/office/powerpoint/2010/main" val="2971640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37DE7-3593-4260-AF2D-912CA87D92EB}"/>
              </a:ext>
            </a:extLst>
          </p:cNvPr>
          <p:cNvSpPr>
            <a:spLocks noGrp="1"/>
          </p:cNvSpPr>
          <p:nvPr>
            <p:ph type="title"/>
          </p:nvPr>
        </p:nvSpPr>
        <p:spPr/>
        <p:txBody>
          <a:bodyPr/>
          <a:lstStyle/>
          <a:p>
            <a:r>
              <a:rPr lang="fr-FR" dirty="0"/>
              <a:t>Evaluation de RI classées: Courbe Rappel-Précision</a:t>
            </a:r>
          </a:p>
        </p:txBody>
      </p:sp>
      <p:sp>
        <p:nvSpPr>
          <p:cNvPr id="3" name="Espace réservé du contenu 2">
            <a:extLst>
              <a:ext uri="{FF2B5EF4-FFF2-40B4-BE49-F238E27FC236}">
                <a16:creationId xmlns:a16="http://schemas.microsoft.com/office/drawing/2014/main" id="{D0699E98-3E79-4DC5-9CCD-0F9D95227406}"/>
              </a:ext>
            </a:extLst>
          </p:cNvPr>
          <p:cNvSpPr>
            <a:spLocks noGrp="1"/>
          </p:cNvSpPr>
          <p:nvPr>
            <p:ph idx="1"/>
          </p:nvPr>
        </p:nvSpPr>
        <p:spPr>
          <a:xfrm>
            <a:off x="2589212" y="2133600"/>
            <a:ext cx="8915400" cy="3777622"/>
          </a:xfrm>
        </p:spPr>
        <p:txBody>
          <a:bodyPr>
            <a:noAutofit/>
          </a:bodyPr>
          <a:lstStyle/>
          <a:p>
            <a:r>
              <a:rPr lang="fr-FR" dirty="0"/>
              <a:t>Sur la base des valeurs de précision et de rappel à chaque position de rang, nous pouvons tracer une courbe de rappel-précision où l'axe des x est l’appel et l'axe des y est la précision. </a:t>
            </a:r>
          </a:p>
          <a:p>
            <a:r>
              <a:rPr lang="fr-FR" dirty="0"/>
              <a:t>Au lieu d'utiliser la précision et le rappel à chaque position de rang, la courbe est généralement tracée en utilisant 11 niveaux de rappel standard, 0%, 10%, 20%, ..., 100%.</a:t>
            </a:r>
          </a:p>
          <a:p>
            <a:r>
              <a:rPr lang="fr-FR" dirty="0"/>
              <a:t>Puisque nous ne pouvons pas obtenir exactement ces niveaux de </a:t>
            </a:r>
            <a:r>
              <a:rPr lang="fr-FR" b="1" dirty="0"/>
              <a:t>rappel</a:t>
            </a:r>
            <a:r>
              <a:rPr lang="fr-FR" dirty="0"/>
              <a:t> dans le classement, une interpolation est nécessaire pour obtenir les précisions à ces niveaux de rappel.</a:t>
            </a:r>
          </a:p>
          <a:p>
            <a:r>
              <a:rPr lang="fr-FR" dirty="0"/>
              <a:t> Soit r</a:t>
            </a:r>
            <a:r>
              <a:rPr lang="fr-FR" baseline="-25000" dirty="0"/>
              <a:t>i</a:t>
            </a:r>
            <a:r>
              <a:rPr lang="fr-FR" dirty="0"/>
              <a:t> un niveau de rappel, i </a:t>
            </a:r>
            <a:r>
              <a:rPr lang="fr-FR" dirty="0">
                <a:latin typeface="Cambria" panose="02040503050406030204" pitchFamily="18" charset="0"/>
              </a:rPr>
              <a:t>∈</a:t>
            </a:r>
            <a:r>
              <a:rPr lang="fr-FR" dirty="0"/>
              <a:t> {0, 1, 2, ..., 10 }, et p(r</a:t>
            </a:r>
            <a:r>
              <a:rPr lang="fr-FR" baseline="-25000" dirty="0"/>
              <a:t>i</a:t>
            </a:r>
            <a:r>
              <a:rPr lang="fr-FR" dirty="0"/>
              <a:t>) soit la précision au niveau de rappel ri, dont                              </a:t>
            </a:r>
          </a:p>
        </p:txBody>
      </p:sp>
      <p:sp>
        <p:nvSpPr>
          <p:cNvPr id="4" name="Espace réservé du pied de page 3">
            <a:extLst>
              <a:ext uri="{FF2B5EF4-FFF2-40B4-BE49-F238E27FC236}">
                <a16:creationId xmlns:a16="http://schemas.microsoft.com/office/drawing/2014/main" id="{FD40D79E-82CD-4A56-8623-D12D0ACFAF34}"/>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9BA80E25-9801-4239-8D49-DB897B58B1D8}"/>
              </a:ext>
            </a:extLst>
          </p:cNvPr>
          <p:cNvSpPr>
            <a:spLocks noGrp="1"/>
          </p:cNvSpPr>
          <p:nvPr>
            <p:ph type="sldNum" sz="quarter" idx="12"/>
          </p:nvPr>
        </p:nvSpPr>
        <p:spPr/>
        <p:txBody>
          <a:bodyPr/>
          <a:lstStyle/>
          <a:p>
            <a:fld id="{1CBFE7BF-BE13-481A-9484-8F364B72A28E}" type="slidenum">
              <a:rPr lang="fr-FR" smtClean="0"/>
              <a:t>17</a:t>
            </a:fld>
            <a:endParaRPr lang="fr-FR"/>
          </a:p>
        </p:txBody>
      </p:sp>
      <p:pic>
        <p:nvPicPr>
          <p:cNvPr id="6" name="Image 5">
            <a:extLst>
              <a:ext uri="{FF2B5EF4-FFF2-40B4-BE49-F238E27FC236}">
                <a16:creationId xmlns:a16="http://schemas.microsoft.com/office/drawing/2014/main" id="{14BF3BFB-E541-41CC-9CA5-C6885C77321A}"/>
              </a:ext>
            </a:extLst>
          </p:cNvPr>
          <p:cNvPicPr>
            <a:picLocks noChangeAspect="1"/>
          </p:cNvPicPr>
          <p:nvPr/>
        </p:nvPicPr>
        <p:blipFill>
          <a:blip r:embed="rId2"/>
          <a:stretch>
            <a:fillRect/>
          </a:stretch>
        </p:blipFill>
        <p:spPr>
          <a:xfrm>
            <a:off x="5885204" y="5293041"/>
            <a:ext cx="2079929" cy="418441"/>
          </a:xfrm>
          <a:prstGeom prst="rect">
            <a:avLst/>
          </a:prstGeom>
        </p:spPr>
      </p:pic>
    </p:spTree>
    <p:extLst>
      <p:ext uri="{BB962C8B-B14F-4D97-AF65-F5344CB8AC3E}">
        <p14:creationId xmlns:p14="http://schemas.microsoft.com/office/powerpoint/2010/main" val="3145906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9D072-C5E6-4D6B-91C1-6EE9656B28B2}"/>
              </a:ext>
            </a:extLst>
          </p:cNvPr>
          <p:cNvSpPr>
            <a:spLocks noGrp="1"/>
          </p:cNvSpPr>
          <p:nvPr>
            <p:ph type="title"/>
          </p:nvPr>
        </p:nvSpPr>
        <p:spPr/>
        <p:txBody>
          <a:bodyPr/>
          <a:lstStyle/>
          <a:p>
            <a:r>
              <a:rPr lang="fr-FR" dirty="0"/>
              <a:t>Evaluation de RI classées: Courbe Rappel-Précision</a:t>
            </a:r>
          </a:p>
        </p:txBody>
      </p:sp>
      <p:sp>
        <p:nvSpPr>
          <p:cNvPr id="3" name="Espace réservé du contenu 2">
            <a:extLst>
              <a:ext uri="{FF2B5EF4-FFF2-40B4-BE49-F238E27FC236}">
                <a16:creationId xmlns:a16="http://schemas.microsoft.com/office/drawing/2014/main" id="{911C0035-4384-4E84-B228-E6E5DBDB139F}"/>
              </a:ext>
            </a:extLst>
          </p:cNvPr>
          <p:cNvSpPr>
            <a:spLocks noGrp="1"/>
          </p:cNvSpPr>
          <p:nvPr>
            <p:ph idx="1"/>
          </p:nvPr>
        </p:nvSpPr>
        <p:spPr/>
        <p:txBody>
          <a:bodyPr/>
          <a:lstStyle/>
          <a:p>
            <a:r>
              <a:rPr lang="fr-FR" b="1" dirty="0"/>
              <a:t>Exemple </a:t>
            </a:r>
            <a:r>
              <a:rPr lang="fr-FR" dirty="0"/>
              <a:t>Suivant l'exemple précédent , nous obtenons les précisions interpolées aux 11 niveaux de rappel dans le tableau suivant. La courbe de rappel de précision </a:t>
            </a:r>
            <a:r>
              <a:rPr lang="fr-FR"/>
              <a:t>est comme suit.</a:t>
            </a:r>
            <a:endParaRPr lang="fr-FR" b="1" dirty="0"/>
          </a:p>
        </p:txBody>
      </p:sp>
      <p:sp>
        <p:nvSpPr>
          <p:cNvPr id="4" name="Espace réservé du pied de page 3">
            <a:extLst>
              <a:ext uri="{FF2B5EF4-FFF2-40B4-BE49-F238E27FC236}">
                <a16:creationId xmlns:a16="http://schemas.microsoft.com/office/drawing/2014/main" id="{80447B39-AD98-4C1F-B5A3-D50C5F9ECB56}"/>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3029CF2D-2A1D-4051-9D6F-D5E6D5C39355}"/>
              </a:ext>
            </a:extLst>
          </p:cNvPr>
          <p:cNvSpPr>
            <a:spLocks noGrp="1"/>
          </p:cNvSpPr>
          <p:nvPr>
            <p:ph type="sldNum" sz="quarter" idx="12"/>
          </p:nvPr>
        </p:nvSpPr>
        <p:spPr/>
        <p:txBody>
          <a:bodyPr/>
          <a:lstStyle/>
          <a:p>
            <a:fld id="{1CBFE7BF-BE13-481A-9484-8F364B72A28E}" type="slidenum">
              <a:rPr lang="fr-FR" smtClean="0"/>
              <a:t>18</a:t>
            </a:fld>
            <a:endParaRPr lang="fr-FR"/>
          </a:p>
        </p:txBody>
      </p:sp>
      <p:pic>
        <p:nvPicPr>
          <p:cNvPr id="6" name="Image 5">
            <a:extLst>
              <a:ext uri="{FF2B5EF4-FFF2-40B4-BE49-F238E27FC236}">
                <a16:creationId xmlns:a16="http://schemas.microsoft.com/office/drawing/2014/main" id="{0D53DCF2-867B-4497-8E1B-BB34F0624085}"/>
              </a:ext>
            </a:extLst>
          </p:cNvPr>
          <p:cNvPicPr>
            <a:picLocks noChangeAspect="1"/>
          </p:cNvPicPr>
          <p:nvPr/>
        </p:nvPicPr>
        <p:blipFill>
          <a:blip r:embed="rId2"/>
          <a:stretch>
            <a:fillRect/>
          </a:stretch>
        </p:blipFill>
        <p:spPr>
          <a:xfrm>
            <a:off x="2816982" y="3123026"/>
            <a:ext cx="8169886" cy="3308699"/>
          </a:xfrm>
          <a:prstGeom prst="rect">
            <a:avLst/>
          </a:prstGeom>
        </p:spPr>
      </p:pic>
    </p:spTree>
    <p:extLst>
      <p:ext uri="{BB962C8B-B14F-4D97-AF65-F5344CB8AC3E}">
        <p14:creationId xmlns:p14="http://schemas.microsoft.com/office/powerpoint/2010/main" val="9688817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1CC3B9-5084-4E6F-80D3-7CAD7C795F92}"/>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28B0F970-BC1B-4A2F-8AEE-8E5CFD91EF8B}"/>
              </a:ext>
            </a:extLst>
          </p:cNvPr>
          <p:cNvSpPr>
            <a:spLocks noGrp="1"/>
          </p:cNvSpPr>
          <p:nvPr>
            <p:ph idx="1"/>
          </p:nvPr>
        </p:nvSpPr>
        <p:spPr/>
        <p:txBody>
          <a:bodyPr/>
          <a:lstStyle/>
          <a:p>
            <a:endParaRPr lang="fr-FR"/>
          </a:p>
        </p:txBody>
      </p:sp>
      <p:sp>
        <p:nvSpPr>
          <p:cNvPr id="4" name="Espace réservé du pied de page 3">
            <a:extLst>
              <a:ext uri="{FF2B5EF4-FFF2-40B4-BE49-F238E27FC236}">
                <a16:creationId xmlns:a16="http://schemas.microsoft.com/office/drawing/2014/main" id="{B16AB1C2-A999-4CB9-8C50-0874BCAFFDCA}"/>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4D21A0BF-E6F0-4419-A67E-4418C8E03178}"/>
              </a:ext>
            </a:extLst>
          </p:cNvPr>
          <p:cNvSpPr>
            <a:spLocks noGrp="1"/>
          </p:cNvSpPr>
          <p:nvPr>
            <p:ph type="sldNum" sz="quarter" idx="12"/>
          </p:nvPr>
        </p:nvSpPr>
        <p:spPr/>
        <p:txBody>
          <a:bodyPr/>
          <a:lstStyle/>
          <a:p>
            <a:fld id="{1CBFE7BF-BE13-481A-9484-8F364B72A28E}" type="slidenum">
              <a:rPr lang="fr-FR" smtClean="0"/>
              <a:t>19</a:t>
            </a:fld>
            <a:endParaRPr lang="fr-FR"/>
          </a:p>
        </p:txBody>
      </p:sp>
    </p:spTree>
    <p:extLst>
      <p:ext uri="{BB962C8B-B14F-4D97-AF65-F5344CB8AC3E}">
        <p14:creationId xmlns:p14="http://schemas.microsoft.com/office/powerpoint/2010/main" val="2417997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FE85F7-7EB4-47D7-BE90-6BF0099178FA}"/>
              </a:ext>
            </a:extLst>
          </p:cNvPr>
          <p:cNvSpPr>
            <a:spLocks noGrp="1"/>
          </p:cNvSpPr>
          <p:nvPr>
            <p:ph type="title"/>
          </p:nvPr>
        </p:nvSpPr>
        <p:spPr/>
        <p:txBody>
          <a:bodyPr/>
          <a:lstStyle/>
          <a:p>
            <a:r>
              <a:rPr lang="fr-FR" dirty="0"/>
              <a:t>Evaluation des systèmes RI</a:t>
            </a:r>
          </a:p>
        </p:txBody>
      </p:sp>
      <p:sp>
        <p:nvSpPr>
          <p:cNvPr id="3" name="Espace réservé du contenu 2">
            <a:extLst>
              <a:ext uri="{FF2B5EF4-FFF2-40B4-BE49-F238E27FC236}">
                <a16:creationId xmlns:a16="http://schemas.microsoft.com/office/drawing/2014/main" id="{7E35A307-1D20-4362-8B56-8AD5340B652A}"/>
              </a:ext>
            </a:extLst>
          </p:cNvPr>
          <p:cNvSpPr>
            <a:spLocks noGrp="1"/>
          </p:cNvSpPr>
          <p:nvPr>
            <p:ph idx="1"/>
          </p:nvPr>
        </p:nvSpPr>
        <p:spPr/>
        <p:txBody>
          <a:bodyPr/>
          <a:lstStyle/>
          <a:p>
            <a:r>
              <a:rPr lang="fr-FR" dirty="0"/>
              <a:t>Pour mesurer l'efficacité des SRI d’une manière standard, nous avons besoin de trois éléments:</a:t>
            </a:r>
          </a:p>
          <a:p>
            <a:pPr lvl="1">
              <a:buFont typeface="+mj-lt"/>
              <a:buAutoNum type="arabicPeriod"/>
            </a:pPr>
            <a:r>
              <a:rPr lang="fr-FR" dirty="0"/>
              <a:t>Une collection de documents</a:t>
            </a:r>
          </a:p>
          <a:p>
            <a:pPr lvl="1">
              <a:buFont typeface="+mj-lt"/>
              <a:buAutoNum type="arabicPeriod"/>
            </a:pPr>
            <a:r>
              <a:rPr lang="fr-FR" dirty="0"/>
              <a:t>Une série de tests de besoins d'information, sous forme de requêtes</a:t>
            </a:r>
          </a:p>
          <a:p>
            <a:pPr lvl="1">
              <a:buFont typeface="+mj-lt"/>
              <a:buAutoNum type="arabicPeriod"/>
            </a:pPr>
            <a:r>
              <a:rPr lang="fr-FR" dirty="0"/>
              <a:t>Un ensemble de jugements de pertinence, généralement une évaluation binaire de pertinence ou de non-pertinence est effectué sur chaque documents.</a:t>
            </a:r>
          </a:p>
        </p:txBody>
      </p:sp>
      <p:sp>
        <p:nvSpPr>
          <p:cNvPr id="4" name="Espace réservé du pied de page 3">
            <a:extLst>
              <a:ext uri="{FF2B5EF4-FFF2-40B4-BE49-F238E27FC236}">
                <a16:creationId xmlns:a16="http://schemas.microsoft.com/office/drawing/2014/main" id="{B77AC4CF-EF2E-4C52-9D20-9170B5D1D03F}"/>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2CFE8C0A-666B-454F-B6D2-009EB2E492E5}"/>
              </a:ext>
            </a:extLst>
          </p:cNvPr>
          <p:cNvSpPr>
            <a:spLocks noGrp="1"/>
          </p:cNvSpPr>
          <p:nvPr>
            <p:ph type="sldNum" sz="quarter" idx="12"/>
          </p:nvPr>
        </p:nvSpPr>
        <p:spPr/>
        <p:txBody>
          <a:bodyPr/>
          <a:lstStyle/>
          <a:p>
            <a:fld id="{1CBFE7BF-BE13-481A-9484-8F364B72A28E}" type="slidenum">
              <a:rPr lang="fr-FR" smtClean="0"/>
              <a:t>2</a:t>
            </a:fld>
            <a:endParaRPr lang="fr-FR"/>
          </a:p>
        </p:txBody>
      </p:sp>
    </p:spTree>
    <p:extLst>
      <p:ext uri="{BB962C8B-B14F-4D97-AF65-F5344CB8AC3E}">
        <p14:creationId xmlns:p14="http://schemas.microsoft.com/office/powerpoint/2010/main" val="3974349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1E5048-04AF-4A00-8238-362B0EC542B3}"/>
              </a:ext>
            </a:extLst>
          </p:cNvPr>
          <p:cNvSpPr>
            <a:spLocks noGrp="1"/>
          </p:cNvSpPr>
          <p:nvPr>
            <p:ph type="title"/>
          </p:nvPr>
        </p:nvSpPr>
        <p:spPr/>
        <p:txBody>
          <a:bodyPr>
            <a:normAutofit/>
          </a:bodyPr>
          <a:lstStyle/>
          <a:p>
            <a:r>
              <a:rPr lang="fr-FR" dirty="0"/>
              <a:t>Collections de tests standard</a:t>
            </a:r>
          </a:p>
        </p:txBody>
      </p:sp>
      <p:sp>
        <p:nvSpPr>
          <p:cNvPr id="3" name="Espace réservé du contenu 2">
            <a:extLst>
              <a:ext uri="{FF2B5EF4-FFF2-40B4-BE49-F238E27FC236}">
                <a16:creationId xmlns:a16="http://schemas.microsoft.com/office/drawing/2014/main" id="{DF2B4411-D833-42BD-B05D-DC72B7FA80DC}"/>
              </a:ext>
            </a:extLst>
          </p:cNvPr>
          <p:cNvSpPr>
            <a:spLocks noGrp="1"/>
          </p:cNvSpPr>
          <p:nvPr>
            <p:ph idx="1"/>
          </p:nvPr>
        </p:nvSpPr>
        <p:spPr/>
        <p:txBody>
          <a:bodyPr/>
          <a:lstStyle/>
          <a:p>
            <a:r>
              <a:rPr lang="fr-FR" dirty="0"/>
              <a:t>La collection </a:t>
            </a:r>
            <a:r>
              <a:rPr lang="fr-FR" dirty="0" err="1"/>
              <a:t>Cranfield</a:t>
            </a:r>
            <a:r>
              <a:rPr lang="fr-FR" dirty="0"/>
              <a:t>. </a:t>
            </a:r>
          </a:p>
          <a:p>
            <a:pPr marL="0" indent="0">
              <a:buNone/>
            </a:pPr>
            <a:r>
              <a:rPr lang="fr-FR" dirty="0"/>
              <a:t>C'était la collection de tests pionnière en permettant des mesures quantitatives précises de l'efficacité de la recherche de l'information.</a:t>
            </a:r>
          </a:p>
          <a:p>
            <a:pPr marL="0" indent="0">
              <a:buNone/>
            </a:pPr>
            <a:r>
              <a:rPr lang="fr-FR" dirty="0"/>
              <a:t>Recueilli au Royaume-Uni à partir de la fin des années 1950, il contient 1398 résumés d'articles de revues aérodynamiques, un ensemble de 225 requêtes et des jugements de pertinence exhaustifs de toutes les paires (requête, document).</a:t>
            </a:r>
          </a:p>
          <a:p>
            <a:r>
              <a:rPr lang="fr-FR" dirty="0"/>
              <a:t>Aujourd’hui, Cette collection est trop petite pour autre chose que les expériences pilotes les plus élémentaires.</a:t>
            </a:r>
          </a:p>
          <a:p>
            <a:endParaRPr lang="fr-FR" dirty="0"/>
          </a:p>
        </p:txBody>
      </p:sp>
      <p:sp>
        <p:nvSpPr>
          <p:cNvPr id="4" name="Espace réservé du pied de page 3">
            <a:extLst>
              <a:ext uri="{FF2B5EF4-FFF2-40B4-BE49-F238E27FC236}">
                <a16:creationId xmlns:a16="http://schemas.microsoft.com/office/drawing/2014/main" id="{2C53D0B3-2EEB-4A54-A382-56DB5AD6B2B2}"/>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73BB74B4-1826-4D25-A2D2-EE895B80BED0}"/>
              </a:ext>
            </a:extLst>
          </p:cNvPr>
          <p:cNvSpPr>
            <a:spLocks noGrp="1"/>
          </p:cNvSpPr>
          <p:nvPr>
            <p:ph type="sldNum" sz="quarter" idx="12"/>
          </p:nvPr>
        </p:nvSpPr>
        <p:spPr/>
        <p:txBody>
          <a:bodyPr/>
          <a:lstStyle/>
          <a:p>
            <a:fld id="{1CBFE7BF-BE13-481A-9484-8F364B72A28E}" type="slidenum">
              <a:rPr lang="fr-FR" smtClean="0"/>
              <a:t>3</a:t>
            </a:fld>
            <a:endParaRPr lang="fr-FR"/>
          </a:p>
        </p:txBody>
      </p:sp>
    </p:spTree>
    <p:extLst>
      <p:ext uri="{BB962C8B-B14F-4D97-AF65-F5344CB8AC3E}">
        <p14:creationId xmlns:p14="http://schemas.microsoft.com/office/powerpoint/2010/main" val="3773445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92344B-0366-41BC-BA6D-C46432F2B359}"/>
              </a:ext>
            </a:extLst>
          </p:cNvPr>
          <p:cNvSpPr>
            <a:spLocks noGrp="1"/>
          </p:cNvSpPr>
          <p:nvPr>
            <p:ph type="title"/>
          </p:nvPr>
        </p:nvSpPr>
        <p:spPr/>
        <p:txBody>
          <a:bodyPr/>
          <a:lstStyle/>
          <a:p>
            <a:r>
              <a:rPr lang="fr-FR" dirty="0"/>
              <a:t>Collections de tests standard</a:t>
            </a:r>
          </a:p>
        </p:txBody>
      </p:sp>
      <p:sp>
        <p:nvSpPr>
          <p:cNvPr id="3" name="Espace réservé du contenu 2">
            <a:extLst>
              <a:ext uri="{FF2B5EF4-FFF2-40B4-BE49-F238E27FC236}">
                <a16:creationId xmlns:a16="http://schemas.microsoft.com/office/drawing/2014/main" id="{957C90F1-F529-47F9-A82F-092BE6A5B1E5}"/>
              </a:ext>
            </a:extLst>
          </p:cNvPr>
          <p:cNvSpPr>
            <a:spLocks noGrp="1"/>
          </p:cNvSpPr>
          <p:nvPr>
            <p:ph idx="1"/>
          </p:nvPr>
        </p:nvSpPr>
        <p:spPr/>
        <p:txBody>
          <a:bodyPr>
            <a:noAutofit/>
          </a:bodyPr>
          <a:lstStyle/>
          <a:p>
            <a:r>
              <a:rPr lang="fr-FR" dirty="0"/>
              <a:t>TREC: Conférence de récupération de texte:</a:t>
            </a:r>
            <a:br>
              <a:rPr lang="fr-FR" dirty="0"/>
            </a:br>
            <a:r>
              <a:rPr lang="fr-FR" dirty="0"/>
              <a:t>L'Institut national des normes et de la technologie (NIST) des États-Unis organise depuis 1992 une vaste série d'évaluations de bases de testes de RI. Dans ce cadre, de nombreux chemins ont été suivis, </a:t>
            </a:r>
          </a:p>
          <a:p>
            <a:r>
              <a:rPr lang="fr-FR" dirty="0"/>
              <a:t>Au total, ces collections de tests 1,89 million de documents (principalement des articles de presse) et des jugements de pertinence pour 450 besoins d'information, qui sont appelés sujets et spécifiés dans des passages de texte détaillés. </a:t>
            </a:r>
          </a:p>
          <a:p>
            <a:r>
              <a:rPr lang="fr-FR" dirty="0"/>
              <a:t>Les premiers TREC comprenaient chacun 50 besoins d'information, évalués sur des ensembles de documents différents mais qui se chevauchaient. Les TREC 6-8 fournissent 150 besoins d'information sur environ 528 000 articles.</a:t>
            </a:r>
          </a:p>
        </p:txBody>
      </p:sp>
      <p:sp>
        <p:nvSpPr>
          <p:cNvPr id="4" name="Espace réservé du pied de page 3">
            <a:extLst>
              <a:ext uri="{FF2B5EF4-FFF2-40B4-BE49-F238E27FC236}">
                <a16:creationId xmlns:a16="http://schemas.microsoft.com/office/drawing/2014/main" id="{879D18E3-C8F8-4F88-828A-6E3692B08F52}"/>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DCAA60A6-7AA4-46A7-ADD7-3FD6ACA9B0A6}"/>
              </a:ext>
            </a:extLst>
          </p:cNvPr>
          <p:cNvSpPr>
            <a:spLocks noGrp="1"/>
          </p:cNvSpPr>
          <p:nvPr>
            <p:ph type="sldNum" sz="quarter" idx="12"/>
          </p:nvPr>
        </p:nvSpPr>
        <p:spPr/>
        <p:txBody>
          <a:bodyPr/>
          <a:lstStyle/>
          <a:p>
            <a:fld id="{1CBFE7BF-BE13-481A-9484-8F364B72A28E}" type="slidenum">
              <a:rPr lang="fr-FR" smtClean="0"/>
              <a:t>4</a:t>
            </a:fld>
            <a:endParaRPr lang="fr-FR"/>
          </a:p>
        </p:txBody>
      </p:sp>
    </p:spTree>
    <p:extLst>
      <p:ext uri="{BB962C8B-B14F-4D97-AF65-F5344CB8AC3E}">
        <p14:creationId xmlns:p14="http://schemas.microsoft.com/office/powerpoint/2010/main" val="2756889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514750-C4F5-4B9F-9199-20B1732CDA72}"/>
              </a:ext>
            </a:extLst>
          </p:cNvPr>
          <p:cNvSpPr>
            <a:spLocks noGrp="1"/>
          </p:cNvSpPr>
          <p:nvPr>
            <p:ph type="title"/>
          </p:nvPr>
        </p:nvSpPr>
        <p:spPr/>
        <p:txBody>
          <a:bodyPr/>
          <a:lstStyle/>
          <a:p>
            <a:r>
              <a:rPr lang="fr-FR" dirty="0"/>
              <a:t>Collections de tests standard</a:t>
            </a:r>
          </a:p>
        </p:txBody>
      </p:sp>
      <p:sp>
        <p:nvSpPr>
          <p:cNvPr id="3" name="Espace réservé du contenu 2">
            <a:extLst>
              <a:ext uri="{FF2B5EF4-FFF2-40B4-BE49-F238E27FC236}">
                <a16:creationId xmlns:a16="http://schemas.microsoft.com/office/drawing/2014/main" id="{50C9E62D-5DFE-4739-91F6-796A4010C6A5}"/>
              </a:ext>
            </a:extLst>
          </p:cNvPr>
          <p:cNvSpPr>
            <a:spLocks noGrp="1"/>
          </p:cNvSpPr>
          <p:nvPr>
            <p:ph idx="1"/>
          </p:nvPr>
        </p:nvSpPr>
        <p:spPr/>
        <p:txBody>
          <a:bodyPr>
            <a:normAutofit/>
          </a:bodyPr>
          <a:lstStyle/>
          <a:p>
            <a:r>
              <a:rPr lang="en-US" dirty="0"/>
              <a:t>NII Test Collections for IR Systems (</a:t>
            </a:r>
            <a:r>
              <a:rPr lang="en-US" i="1" dirty="0"/>
              <a:t>NTCIR</a:t>
            </a:r>
            <a:r>
              <a:rPr lang="en-US" dirty="0"/>
              <a:t>). </a:t>
            </a:r>
            <a:r>
              <a:rPr lang="fr-FR" dirty="0"/>
              <a:t>Le projet NTCIR a construit plusieurs collections de tests de tailles similaires aux collections TREC, en se concentrant sur le langage est-asiatique et le multilingue, où les requêtes sont faites dans une langue sur une collection de documents contenant des documents dans une ou plusieurs autres langues</a:t>
            </a:r>
            <a:r>
              <a:rPr lang="en-US" dirty="0"/>
              <a:t>. </a:t>
            </a:r>
          </a:p>
          <a:p>
            <a:r>
              <a:rPr lang="en-US" dirty="0"/>
              <a:t>Cross Language Evaluation Forum (CLEF). </a:t>
            </a:r>
            <a:r>
              <a:rPr lang="fr-FR" dirty="0"/>
              <a:t>Cette série d'évaluations s'est concentrée sur les langues européennes et la recherche d'informations multilingues.</a:t>
            </a:r>
          </a:p>
          <a:p>
            <a:r>
              <a:rPr lang="fr-FR" dirty="0"/>
              <a:t>Reuters-21578 et Reuters-RCV1 Pour la classification des textes, la collection de tests la plus utilisée a été la collection Reuters-21578 de 21578 articles de presse. Plus récemment, Reuters a publié le corpus plus volumineux Reuters Corpus Volume 1 (RCV1), composé de 806 791 documents. </a:t>
            </a:r>
          </a:p>
        </p:txBody>
      </p:sp>
      <p:sp>
        <p:nvSpPr>
          <p:cNvPr id="4" name="Espace réservé du pied de page 3">
            <a:extLst>
              <a:ext uri="{FF2B5EF4-FFF2-40B4-BE49-F238E27FC236}">
                <a16:creationId xmlns:a16="http://schemas.microsoft.com/office/drawing/2014/main" id="{460F8354-1FBE-48CE-89CF-94F77DE8C7A8}"/>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474317D9-C18F-4BD1-9358-11DCB6069E13}"/>
              </a:ext>
            </a:extLst>
          </p:cNvPr>
          <p:cNvSpPr>
            <a:spLocks noGrp="1"/>
          </p:cNvSpPr>
          <p:nvPr>
            <p:ph type="sldNum" sz="quarter" idx="12"/>
          </p:nvPr>
        </p:nvSpPr>
        <p:spPr/>
        <p:txBody>
          <a:bodyPr/>
          <a:lstStyle/>
          <a:p>
            <a:fld id="{1CBFE7BF-BE13-481A-9484-8F364B72A28E}" type="slidenum">
              <a:rPr lang="fr-FR" smtClean="0"/>
              <a:t>5</a:t>
            </a:fld>
            <a:endParaRPr lang="fr-FR"/>
          </a:p>
        </p:txBody>
      </p:sp>
    </p:spTree>
    <p:extLst>
      <p:ext uri="{BB962C8B-B14F-4D97-AF65-F5344CB8AC3E}">
        <p14:creationId xmlns:p14="http://schemas.microsoft.com/office/powerpoint/2010/main" val="3562969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CE5479-F968-47FD-927F-2FDBFC5F81D9}"/>
              </a:ext>
            </a:extLst>
          </p:cNvPr>
          <p:cNvSpPr>
            <a:spLocks noGrp="1"/>
          </p:cNvSpPr>
          <p:nvPr>
            <p:ph type="title"/>
          </p:nvPr>
        </p:nvSpPr>
        <p:spPr/>
        <p:txBody>
          <a:bodyPr/>
          <a:lstStyle/>
          <a:p>
            <a:r>
              <a:rPr lang="fr-FR" dirty="0"/>
              <a:t>Collections de tests standard</a:t>
            </a:r>
          </a:p>
        </p:txBody>
      </p:sp>
      <p:sp>
        <p:nvSpPr>
          <p:cNvPr id="3" name="Espace réservé du contenu 2">
            <a:extLst>
              <a:ext uri="{FF2B5EF4-FFF2-40B4-BE49-F238E27FC236}">
                <a16:creationId xmlns:a16="http://schemas.microsoft.com/office/drawing/2014/main" id="{FA4F9046-F1CC-479F-8555-60633D380FBB}"/>
              </a:ext>
            </a:extLst>
          </p:cNvPr>
          <p:cNvSpPr>
            <a:spLocks noGrp="1"/>
          </p:cNvSpPr>
          <p:nvPr>
            <p:ph idx="1"/>
          </p:nvPr>
        </p:nvSpPr>
        <p:spPr/>
        <p:txBody>
          <a:bodyPr/>
          <a:lstStyle/>
          <a:p>
            <a:r>
              <a:rPr lang="fr-FR" i="1" dirty="0"/>
              <a:t>20 Newsgroups</a:t>
            </a:r>
            <a:r>
              <a:rPr lang="fr-FR" dirty="0"/>
              <a:t> . Une collection de classification de texte largement utilisée, recueillie par Ken Lang. Il se compose de 1000 articles de chacun des 20 groupes de discussion Usenet (le nom du groupe de discussion étant considéré comme la catégorie). Après l'enlèvement des articles en double, tel qu'il est habituellement utilisé, il contient 18941 articles.</a:t>
            </a:r>
          </a:p>
        </p:txBody>
      </p:sp>
      <p:sp>
        <p:nvSpPr>
          <p:cNvPr id="4" name="Espace réservé du pied de page 3">
            <a:extLst>
              <a:ext uri="{FF2B5EF4-FFF2-40B4-BE49-F238E27FC236}">
                <a16:creationId xmlns:a16="http://schemas.microsoft.com/office/drawing/2014/main" id="{6D51C3C6-B14F-4F86-9740-7CD57EC5E73D}"/>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96FB032E-A55D-4517-9B1A-9BBF5A2E9C46}"/>
              </a:ext>
            </a:extLst>
          </p:cNvPr>
          <p:cNvSpPr>
            <a:spLocks noGrp="1"/>
          </p:cNvSpPr>
          <p:nvPr>
            <p:ph type="sldNum" sz="quarter" idx="12"/>
          </p:nvPr>
        </p:nvSpPr>
        <p:spPr/>
        <p:txBody>
          <a:bodyPr/>
          <a:lstStyle/>
          <a:p>
            <a:fld id="{1CBFE7BF-BE13-481A-9484-8F364B72A28E}" type="slidenum">
              <a:rPr lang="fr-FR" smtClean="0"/>
              <a:t>6</a:t>
            </a:fld>
            <a:endParaRPr lang="fr-FR"/>
          </a:p>
        </p:txBody>
      </p:sp>
    </p:spTree>
    <p:extLst>
      <p:ext uri="{BB962C8B-B14F-4D97-AF65-F5344CB8AC3E}">
        <p14:creationId xmlns:p14="http://schemas.microsoft.com/office/powerpoint/2010/main" val="269246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38B1DD-3FB0-45C4-BF3A-02D28EDD5402}"/>
              </a:ext>
            </a:extLst>
          </p:cNvPr>
          <p:cNvSpPr>
            <a:spLocks noGrp="1"/>
          </p:cNvSpPr>
          <p:nvPr>
            <p:ph type="title"/>
          </p:nvPr>
        </p:nvSpPr>
        <p:spPr/>
        <p:txBody>
          <a:bodyPr/>
          <a:lstStyle/>
          <a:p>
            <a:r>
              <a:rPr lang="fr-FR" dirty="0"/>
              <a:t>Mesure de Performances des </a:t>
            </a:r>
            <a:r>
              <a:rPr lang="fr-FR" dirty="0" err="1"/>
              <a:t>SRIs</a:t>
            </a:r>
            <a:endParaRPr lang="fr-FR" dirty="0"/>
          </a:p>
        </p:txBody>
      </p:sp>
      <p:sp>
        <p:nvSpPr>
          <p:cNvPr id="3" name="Espace réservé du contenu 2">
            <a:extLst>
              <a:ext uri="{FF2B5EF4-FFF2-40B4-BE49-F238E27FC236}">
                <a16:creationId xmlns:a16="http://schemas.microsoft.com/office/drawing/2014/main" id="{8E28D6A1-8145-4B88-96DB-BB5249C1718F}"/>
              </a:ext>
            </a:extLst>
          </p:cNvPr>
          <p:cNvSpPr>
            <a:spLocks noGrp="1"/>
          </p:cNvSpPr>
          <p:nvPr>
            <p:ph idx="1"/>
          </p:nvPr>
        </p:nvSpPr>
        <p:spPr/>
        <p:txBody>
          <a:bodyPr/>
          <a:lstStyle/>
          <a:p>
            <a:r>
              <a:rPr lang="fr-FR" dirty="0"/>
              <a:t>Il existe plusieurs mesures pour évaluer la performance des systèmes de recherche d’information. </a:t>
            </a:r>
          </a:p>
          <a:p>
            <a:r>
              <a:rPr lang="fr-FR" dirty="0"/>
              <a:t>Ces mesures nécessitent une collection de documents et d’une requête.</a:t>
            </a:r>
          </a:p>
          <a:p>
            <a:r>
              <a:rPr lang="fr-FR" dirty="0"/>
              <a:t>Ces mesures supposent une notion de pertinence c-à-d chaque document soit pertinent ou non pertinent pour une requête particulière. </a:t>
            </a:r>
            <a:br>
              <a:rPr lang="fr-FR" dirty="0"/>
            </a:br>
            <a:endParaRPr lang="fr-FR" dirty="0"/>
          </a:p>
        </p:txBody>
      </p:sp>
      <p:sp>
        <p:nvSpPr>
          <p:cNvPr id="4" name="Espace réservé du pied de page 3">
            <a:extLst>
              <a:ext uri="{FF2B5EF4-FFF2-40B4-BE49-F238E27FC236}">
                <a16:creationId xmlns:a16="http://schemas.microsoft.com/office/drawing/2014/main" id="{1D1B32FD-7045-4B77-999E-04E8E1B9C7ED}"/>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6FA94F5D-DF5D-407D-9F89-B3DDC270C979}"/>
              </a:ext>
            </a:extLst>
          </p:cNvPr>
          <p:cNvSpPr>
            <a:spLocks noGrp="1"/>
          </p:cNvSpPr>
          <p:nvPr>
            <p:ph type="sldNum" sz="quarter" idx="12"/>
          </p:nvPr>
        </p:nvSpPr>
        <p:spPr/>
        <p:txBody>
          <a:bodyPr/>
          <a:lstStyle/>
          <a:p>
            <a:fld id="{1CBFE7BF-BE13-481A-9484-8F364B72A28E}" type="slidenum">
              <a:rPr lang="fr-FR" smtClean="0"/>
              <a:t>7</a:t>
            </a:fld>
            <a:endParaRPr lang="fr-FR"/>
          </a:p>
        </p:txBody>
      </p:sp>
    </p:spTree>
    <p:extLst>
      <p:ext uri="{BB962C8B-B14F-4D97-AF65-F5344CB8AC3E}">
        <p14:creationId xmlns:p14="http://schemas.microsoft.com/office/powerpoint/2010/main" val="2931489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B52187-3C04-46EB-904E-937406E0AF35}"/>
              </a:ext>
            </a:extLst>
          </p:cNvPr>
          <p:cNvSpPr>
            <a:spLocks noGrp="1"/>
          </p:cNvSpPr>
          <p:nvPr>
            <p:ph type="title"/>
          </p:nvPr>
        </p:nvSpPr>
        <p:spPr/>
        <p:txBody>
          <a:bodyPr/>
          <a:lstStyle/>
          <a:p>
            <a:r>
              <a:rPr lang="fr-FR" dirty="0"/>
              <a:t>Mesure de Performances: Précision</a:t>
            </a:r>
          </a:p>
        </p:txBody>
      </p:sp>
      <p:sp>
        <p:nvSpPr>
          <p:cNvPr id="3" name="Espace réservé du contenu 2">
            <a:extLst>
              <a:ext uri="{FF2B5EF4-FFF2-40B4-BE49-F238E27FC236}">
                <a16:creationId xmlns:a16="http://schemas.microsoft.com/office/drawing/2014/main" id="{3D84AF88-F2D6-4612-930B-7A5FC658EC4D}"/>
              </a:ext>
            </a:extLst>
          </p:cNvPr>
          <p:cNvSpPr>
            <a:spLocks noGrp="1"/>
          </p:cNvSpPr>
          <p:nvPr>
            <p:ph idx="1"/>
          </p:nvPr>
        </p:nvSpPr>
        <p:spPr/>
        <p:txBody>
          <a:bodyPr>
            <a:noAutofit/>
          </a:bodyPr>
          <a:lstStyle/>
          <a:p>
            <a:r>
              <a:rPr lang="fr-FR" b="1" dirty="0"/>
              <a:t>Précision (</a:t>
            </a:r>
            <a:r>
              <a:rPr lang="fr-FR" b="1" dirty="0" err="1"/>
              <a:t>Precision</a:t>
            </a:r>
            <a:r>
              <a:rPr lang="fr-FR" b="1" dirty="0"/>
              <a:t>) </a:t>
            </a:r>
            <a:r>
              <a:rPr lang="fr-FR" dirty="0"/>
              <a:t>est la proportion des documents récupérés qui sont pertinents.</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r>
              <a:rPr lang="fr-FR" sz="1600" dirty="0"/>
              <a:t>Où :</a:t>
            </a:r>
            <a:br>
              <a:rPr lang="fr-FR" sz="1600" dirty="0"/>
            </a:br>
            <a:r>
              <a:rPr lang="fr-FR" sz="1600" dirty="0"/>
              <a:t>— </a:t>
            </a:r>
            <a:r>
              <a:rPr lang="fr-FR" sz="1600" i="1" dirty="0"/>
              <a:t>Positifs </a:t>
            </a:r>
            <a:r>
              <a:rPr lang="fr-FR" sz="1600" dirty="0"/>
              <a:t>: Ensemble des documents pertinents</a:t>
            </a:r>
            <a:br>
              <a:rPr lang="fr-FR" sz="1600" dirty="0"/>
            </a:br>
            <a:r>
              <a:rPr lang="fr-FR" sz="1600" dirty="0"/>
              <a:t>— </a:t>
            </a:r>
            <a:r>
              <a:rPr lang="fr-FR" sz="1600" i="1" dirty="0"/>
              <a:t>Négatifs </a:t>
            </a:r>
            <a:r>
              <a:rPr lang="fr-FR" sz="1600" dirty="0"/>
              <a:t>: Ensemble des documents qui ne sont pas pertinents.</a:t>
            </a:r>
            <a:br>
              <a:rPr lang="fr-FR" sz="1600" dirty="0"/>
            </a:br>
            <a:r>
              <a:rPr lang="fr-FR" sz="1600" dirty="0"/>
              <a:t>— </a:t>
            </a:r>
            <a:r>
              <a:rPr lang="fr-FR" sz="1600" i="1" dirty="0" err="1"/>
              <a:t>Vraipositifs</a:t>
            </a:r>
            <a:r>
              <a:rPr lang="fr-FR" sz="1600" i="1" dirty="0"/>
              <a:t> </a:t>
            </a:r>
            <a:r>
              <a:rPr lang="fr-FR" sz="1600" dirty="0"/>
              <a:t>et </a:t>
            </a:r>
            <a:r>
              <a:rPr lang="fr-FR" sz="1600" i="1" dirty="0" err="1"/>
              <a:t>Vrainégatifs</a:t>
            </a:r>
            <a:r>
              <a:rPr lang="fr-FR" sz="1600" i="1" dirty="0"/>
              <a:t> </a:t>
            </a:r>
            <a:r>
              <a:rPr lang="fr-FR" sz="1600" dirty="0"/>
              <a:t>: Désignent les documents qui ont été correctement classés par le classificateur.</a:t>
            </a:r>
            <a:br>
              <a:rPr lang="fr-FR" sz="1600" dirty="0"/>
            </a:br>
            <a:r>
              <a:rPr lang="fr-FR" sz="1600" dirty="0"/>
              <a:t>— </a:t>
            </a:r>
            <a:r>
              <a:rPr lang="fr-FR" sz="1600" i="1" dirty="0" err="1"/>
              <a:t>Fauxpositifs</a:t>
            </a:r>
            <a:r>
              <a:rPr lang="fr-FR" sz="1600" i="1" dirty="0"/>
              <a:t> </a:t>
            </a:r>
            <a:r>
              <a:rPr lang="fr-FR" sz="1600" dirty="0"/>
              <a:t>et </a:t>
            </a:r>
            <a:r>
              <a:rPr lang="fr-FR" sz="1600" i="1" dirty="0" err="1"/>
              <a:t>Fauxnégatifs</a:t>
            </a:r>
            <a:r>
              <a:rPr lang="fr-FR" sz="1600" i="1" dirty="0"/>
              <a:t> </a:t>
            </a:r>
            <a:r>
              <a:rPr lang="fr-FR" sz="1600" dirty="0"/>
              <a:t>: Désignent les documents qui ont été mal classés par le classificateur. </a:t>
            </a:r>
          </a:p>
          <a:p>
            <a:pPr marL="0" indent="0">
              <a:buNone/>
            </a:pPr>
            <a:endParaRPr lang="fr-FR" dirty="0"/>
          </a:p>
          <a:p>
            <a:pPr marL="0" indent="0">
              <a:buNone/>
            </a:pPr>
            <a:endParaRPr lang="fr-FR" dirty="0"/>
          </a:p>
        </p:txBody>
      </p:sp>
      <p:sp>
        <p:nvSpPr>
          <p:cNvPr id="4" name="Espace réservé du pied de page 3">
            <a:extLst>
              <a:ext uri="{FF2B5EF4-FFF2-40B4-BE49-F238E27FC236}">
                <a16:creationId xmlns:a16="http://schemas.microsoft.com/office/drawing/2014/main" id="{CDB03FCD-C6D3-45C2-9B3D-434EEEFA0491}"/>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99F88F20-0D7C-4EE6-9D7A-2A9035F69441}"/>
              </a:ext>
            </a:extLst>
          </p:cNvPr>
          <p:cNvSpPr>
            <a:spLocks noGrp="1"/>
          </p:cNvSpPr>
          <p:nvPr>
            <p:ph type="sldNum" sz="quarter" idx="12"/>
          </p:nvPr>
        </p:nvSpPr>
        <p:spPr/>
        <p:txBody>
          <a:bodyPr/>
          <a:lstStyle/>
          <a:p>
            <a:fld id="{1CBFE7BF-BE13-481A-9484-8F364B72A28E}" type="slidenum">
              <a:rPr lang="fr-FR" smtClean="0"/>
              <a:t>8</a:t>
            </a:fld>
            <a:endParaRPr lang="fr-FR"/>
          </a:p>
        </p:txBody>
      </p:sp>
      <p:pic>
        <p:nvPicPr>
          <p:cNvPr id="6" name="Image 5">
            <a:extLst>
              <a:ext uri="{FF2B5EF4-FFF2-40B4-BE49-F238E27FC236}">
                <a16:creationId xmlns:a16="http://schemas.microsoft.com/office/drawing/2014/main" id="{AE63A102-57A0-4587-8EA9-B627842C3453}"/>
              </a:ext>
            </a:extLst>
          </p:cNvPr>
          <p:cNvPicPr>
            <a:picLocks noChangeAspect="1"/>
          </p:cNvPicPr>
          <p:nvPr/>
        </p:nvPicPr>
        <p:blipFill>
          <a:blip r:embed="rId2"/>
          <a:stretch>
            <a:fillRect/>
          </a:stretch>
        </p:blipFill>
        <p:spPr>
          <a:xfrm>
            <a:off x="4257674" y="2571894"/>
            <a:ext cx="6209590" cy="804351"/>
          </a:xfrm>
          <a:prstGeom prst="rect">
            <a:avLst/>
          </a:prstGeom>
        </p:spPr>
      </p:pic>
      <p:pic>
        <p:nvPicPr>
          <p:cNvPr id="7" name="Image 6">
            <a:extLst>
              <a:ext uri="{FF2B5EF4-FFF2-40B4-BE49-F238E27FC236}">
                <a16:creationId xmlns:a16="http://schemas.microsoft.com/office/drawing/2014/main" id="{55CCDFAF-1222-4892-9831-DB2CBAE51870}"/>
              </a:ext>
            </a:extLst>
          </p:cNvPr>
          <p:cNvPicPr>
            <a:picLocks noChangeAspect="1"/>
          </p:cNvPicPr>
          <p:nvPr/>
        </p:nvPicPr>
        <p:blipFill>
          <a:blip r:embed="rId3"/>
          <a:stretch>
            <a:fillRect/>
          </a:stretch>
        </p:blipFill>
        <p:spPr>
          <a:xfrm>
            <a:off x="4259287" y="3307738"/>
            <a:ext cx="4448615" cy="926637"/>
          </a:xfrm>
          <a:prstGeom prst="rect">
            <a:avLst/>
          </a:prstGeom>
        </p:spPr>
      </p:pic>
    </p:spTree>
    <p:extLst>
      <p:ext uri="{BB962C8B-B14F-4D97-AF65-F5344CB8AC3E}">
        <p14:creationId xmlns:p14="http://schemas.microsoft.com/office/powerpoint/2010/main" val="1435984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758F09-11AC-43F2-9035-65CE5C6AC383}"/>
              </a:ext>
            </a:extLst>
          </p:cNvPr>
          <p:cNvSpPr>
            <a:spLocks noGrp="1"/>
          </p:cNvSpPr>
          <p:nvPr>
            <p:ph type="title"/>
          </p:nvPr>
        </p:nvSpPr>
        <p:spPr/>
        <p:txBody>
          <a:bodyPr/>
          <a:lstStyle/>
          <a:p>
            <a:r>
              <a:rPr lang="fr-FR" dirty="0"/>
              <a:t>Mesure de Performances: Rappel</a:t>
            </a:r>
          </a:p>
        </p:txBody>
      </p:sp>
      <p:sp>
        <p:nvSpPr>
          <p:cNvPr id="3" name="Espace réservé du contenu 2">
            <a:extLst>
              <a:ext uri="{FF2B5EF4-FFF2-40B4-BE49-F238E27FC236}">
                <a16:creationId xmlns:a16="http://schemas.microsoft.com/office/drawing/2014/main" id="{2E1CE368-001D-4B4A-AEF8-FA3979DF8F49}"/>
              </a:ext>
            </a:extLst>
          </p:cNvPr>
          <p:cNvSpPr>
            <a:spLocks noGrp="1"/>
          </p:cNvSpPr>
          <p:nvPr>
            <p:ph idx="1"/>
          </p:nvPr>
        </p:nvSpPr>
        <p:spPr/>
        <p:txBody>
          <a:bodyPr/>
          <a:lstStyle/>
          <a:p>
            <a:r>
              <a:rPr lang="fr-FR" b="1" dirty="0"/>
              <a:t>Rappel (</a:t>
            </a:r>
            <a:r>
              <a:rPr lang="fr-FR" b="1" dirty="0" err="1"/>
              <a:t>Recall</a:t>
            </a:r>
            <a:r>
              <a:rPr lang="fr-FR" b="1" dirty="0"/>
              <a:t>) </a:t>
            </a:r>
            <a:r>
              <a:rPr lang="fr-FR" dirty="0"/>
              <a:t>est la proportion des documents qui sont pertinents à la requête.</a:t>
            </a:r>
          </a:p>
          <a:p>
            <a:pPr marL="0" indent="0">
              <a:buNone/>
            </a:pPr>
            <a:br>
              <a:rPr lang="fr-FR" dirty="0"/>
            </a:br>
            <a:endParaRPr lang="fr-FR" dirty="0"/>
          </a:p>
        </p:txBody>
      </p:sp>
      <p:sp>
        <p:nvSpPr>
          <p:cNvPr id="4" name="Espace réservé du pied de page 3">
            <a:extLst>
              <a:ext uri="{FF2B5EF4-FFF2-40B4-BE49-F238E27FC236}">
                <a16:creationId xmlns:a16="http://schemas.microsoft.com/office/drawing/2014/main" id="{660118AF-1248-4108-ACFA-12807EA10BA9}"/>
              </a:ext>
            </a:extLst>
          </p:cNvPr>
          <p:cNvSpPr>
            <a:spLocks noGrp="1"/>
          </p:cNvSpPr>
          <p:nvPr>
            <p:ph type="ftr" sz="quarter" idx="11"/>
          </p:nvPr>
        </p:nvSpPr>
        <p:spPr/>
        <p:txBody>
          <a:bodyPr/>
          <a:lstStyle/>
          <a:p>
            <a:r>
              <a:rPr lang="fr-FR"/>
              <a:t>Recherche d’information: Introduction       2017-2018                  2ème Master SIOD</a:t>
            </a:r>
          </a:p>
        </p:txBody>
      </p:sp>
      <p:sp>
        <p:nvSpPr>
          <p:cNvPr id="5" name="Espace réservé du numéro de diapositive 4">
            <a:extLst>
              <a:ext uri="{FF2B5EF4-FFF2-40B4-BE49-F238E27FC236}">
                <a16:creationId xmlns:a16="http://schemas.microsoft.com/office/drawing/2014/main" id="{604A0035-1AD0-449F-B7D7-654B2CB936EA}"/>
              </a:ext>
            </a:extLst>
          </p:cNvPr>
          <p:cNvSpPr>
            <a:spLocks noGrp="1"/>
          </p:cNvSpPr>
          <p:nvPr>
            <p:ph type="sldNum" sz="quarter" idx="12"/>
          </p:nvPr>
        </p:nvSpPr>
        <p:spPr/>
        <p:txBody>
          <a:bodyPr/>
          <a:lstStyle/>
          <a:p>
            <a:fld id="{1CBFE7BF-BE13-481A-9484-8F364B72A28E}" type="slidenum">
              <a:rPr lang="fr-FR" smtClean="0"/>
              <a:t>9</a:t>
            </a:fld>
            <a:endParaRPr lang="fr-FR"/>
          </a:p>
        </p:txBody>
      </p:sp>
      <p:pic>
        <p:nvPicPr>
          <p:cNvPr id="6" name="Image 5">
            <a:extLst>
              <a:ext uri="{FF2B5EF4-FFF2-40B4-BE49-F238E27FC236}">
                <a16:creationId xmlns:a16="http://schemas.microsoft.com/office/drawing/2014/main" id="{798C7C3E-89B5-4686-A6ED-827BDB2F65BF}"/>
              </a:ext>
            </a:extLst>
          </p:cNvPr>
          <p:cNvPicPr>
            <a:picLocks noChangeAspect="1"/>
          </p:cNvPicPr>
          <p:nvPr/>
        </p:nvPicPr>
        <p:blipFill>
          <a:blip r:embed="rId2"/>
          <a:stretch>
            <a:fillRect/>
          </a:stretch>
        </p:blipFill>
        <p:spPr>
          <a:xfrm>
            <a:off x="3530991" y="2883877"/>
            <a:ext cx="4839286" cy="778485"/>
          </a:xfrm>
          <a:prstGeom prst="rect">
            <a:avLst/>
          </a:prstGeom>
        </p:spPr>
      </p:pic>
      <p:pic>
        <p:nvPicPr>
          <p:cNvPr id="7" name="Image 6">
            <a:extLst>
              <a:ext uri="{FF2B5EF4-FFF2-40B4-BE49-F238E27FC236}">
                <a16:creationId xmlns:a16="http://schemas.microsoft.com/office/drawing/2014/main" id="{4301C26F-1C6E-4DD6-999A-FE058340C6A4}"/>
              </a:ext>
            </a:extLst>
          </p:cNvPr>
          <p:cNvPicPr>
            <a:picLocks noChangeAspect="1"/>
          </p:cNvPicPr>
          <p:nvPr/>
        </p:nvPicPr>
        <p:blipFill>
          <a:blip r:embed="rId3"/>
          <a:stretch>
            <a:fillRect/>
          </a:stretch>
        </p:blipFill>
        <p:spPr>
          <a:xfrm>
            <a:off x="3530991" y="3809410"/>
            <a:ext cx="3936609" cy="778485"/>
          </a:xfrm>
          <a:prstGeom prst="rect">
            <a:avLst/>
          </a:prstGeom>
        </p:spPr>
      </p:pic>
    </p:spTree>
    <p:extLst>
      <p:ext uri="{BB962C8B-B14F-4D97-AF65-F5344CB8AC3E}">
        <p14:creationId xmlns:p14="http://schemas.microsoft.com/office/powerpoint/2010/main" val="1200915623"/>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TM02900688[[fn=Facette]]</Template>
  <TotalTime>63020</TotalTime>
  <Words>1369</Words>
  <Application>Microsoft Office PowerPoint</Application>
  <PresentationFormat>Grand écran</PresentationFormat>
  <Paragraphs>107</Paragraphs>
  <Slides>19</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19</vt:i4>
      </vt:variant>
    </vt:vector>
  </HeadingPairs>
  <TitlesOfParts>
    <vt:vector size="28" baseType="lpstr">
      <vt:lpstr>Arial</vt:lpstr>
      <vt:lpstr>Calibri</vt:lpstr>
      <vt:lpstr>Calibri Light</vt:lpstr>
      <vt:lpstr>Cambria</vt:lpstr>
      <vt:lpstr>Century Gothic</vt:lpstr>
      <vt:lpstr>Wingdings 2</vt:lpstr>
      <vt:lpstr>Wingdings 3</vt:lpstr>
      <vt:lpstr>HDOfficeLightV0</vt:lpstr>
      <vt:lpstr>Brin</vt:lpstr>
      <vt:lpstr>Evaluation des systèmes RI</vt:lpstr>
      <vt:lpstr>Evaluation des systèmes RI</vt:lpstr>
      <vt:lpstr>Collections de tests standard</vt:lpstr>
      <vt:lpstr>Collections de tests standard</vt:lpstr>
      <vt:lpstr>Collections de tests standard</vt:lpstr>
      <vt:lpstr>Collections de tests standard</vt:lpstr>
      <vt:lpstr>Mesure de Performances des SRIs</vt:lpstr>
      <vt:lpstr>Mesure de Performances: Précision</vt:lpstr>
      <vt:lpstr>Mesure de Performances: Rappel</vt:lpstr>
      <vt:lpstr>Précision et Rappel</vt:lpstr>
      <vt:lpstr>Mesure de Performances: F-mesure</vt:lpstr>
      <vt:lpstr>Evaluation de RI classées</vt:lpstr>
      <vt:lpstr>Evaluation de RI classées: rappel</vt:lpstr>
      <vt:lpstr>Evaluation de RI classées: précision</vt:lpstr>
      <vt:lpstr>Exemple</vt:lpstr>
      <vt:lpstr>Evaluation de RI classées: Précision moyenne</vt:lpstr>
      <vt:lpstr>Evaluation de RI classées: Courbe Rappel-Précision</vt:lpstr>
      <vt:lpstr>Evaluation de RI classées: Courbe Rappel-Précision</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d’information</dc:title>
  <dc:creator>Nadjib MEADI</dc:creator>
  <cp:lastModifiedBy>Nadjib MEADI</cp:lastModifiedBy>
  <cp:revision>228</cp:revision>
  <dcterms:created xsi:type="dcterms:W3CDTF">2017-09-26T20:54:56Z</dcterms:created>
  <dcterms:modified xsi:type="dcterms:W3CDTF">2024-06-29T22:04:50Z</dcterms:modified>
</cp:coreProperties>
</file>