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4"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41" d="100"/>
          <a:sy n="41" d="100"/>
        </p:scale>
        <p:origin x="-1320" y="-108"/>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Modifiez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16" name="Espace réservé de la date 15"/>
          <p:cNvSpPr>
            <a:spLocks noGrp="1"/>
          </p:cNvSpPr>
          <p:nvPr>
            <p:ph type="dt" sz="half" idx="10"/>
          </p:nvPr>
        </p:nvSpPr>
        <p:spPr/>
        <p:txBody>
          <a:bodyPr/>
          <a:lstStyle/>
          <a:p>
            <a:fld id="{D023B691-643E-43A9-B41F-69AD12AB751A}" type="datetimeFigureOut">
              <a:rPr lang="fr-FR" smtClean="0"/>
              <a:t>13/10/2024</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2E3E905E-9FC4-4996-9B06-4090392685A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023B691-643E-43A9-B41F-69AD12AB751A}" type="datetimeFigureOut">
              <a:rPr lang="fr-FR" smtClean="0"/>
              <a:t>13/10/2024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023B691-643E-43A9-B41F-69AD12AB751A}" type="datetimeFigureOut">
              <a:rPr lang="fr-FR" smtClean="0"/>
              <a:t>13/10/2024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Modifiez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D023B691-643E-43A9-B41F-69AD12AB751A}" type="datetimeFigureOut">
              <a:rPr lang="fr-FR" smtClean="0"/>
              <a:t>13/10/2024</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2E3E905E-9FC4-4996-9B06-4090392685A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9" name="Espace réservé de la date 18"/>
          <p:cNvSpPr>
            <a:spLocks noGrp="1"/>
          </p:cNvSpPr>
          <p:nvPr>
            <p:ph type="dt" sz="half" idx="10"/>
          </p:nvPr>
        </p:nvSpPr>
        <p:spPr/>
        <p:txBody>
          <a:bodyPr/>
          <a:lstStyle/>
          <a:p>
            <a:fld id="{D023B691-643E-43A9-B41F-69AD12AB751A}" type="datetimeFigureOut">
              <a:rPr lang="fr-FR" smtClean="0"/>
              <a:t>13/10/2024</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2E3E905E-9FC4-4996-9B06-4090392685AF}" type="slidenum">
              <a:rPr lang="fr-FR" smtClean="0"/>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D023B691-643E-43A9-B41F-69AD12AB751A}" type="datetimeFigureOut">
              <a:rPr lang="fr-FR" smtClean="0"/>
              <a:t>13/10/2024</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D023B691-643E-43A9-B41F-69AD12AB751A}" type="datetimeFigureOut">
              <a:rPr lang="fr-FR" smtClean="0"/>
              <a:t>13/10/2024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2E3E905E-9FC4-4996-9B06-4090392685AF}" type="slidenum">
              <a:rPr lang="fr-FR" smtClean="0"/>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2" name="Espace réservé de la date 11"/>
          <p:cNvSpPr>
            <a:spLocks noGrp="1"/>
          </p:cNvSpPr>
          <p:nvPr>
            <p:ph type="dt" sz="half" idx="10"/>
          </p:nvPr>
        </p:nvSpPr>
        <p:spPr/>
        <p:txBody>
          <a:bodyPr/>
          <a:lstStyle/>
          <a:p>
            <a:fld id="{D023B691-643E-43A9-B41F-69AD12AB751A}" type="datetimeFigureOut">
              <a:rPr lang="fr-FR" smtClean="0"/>
              <a:t>13/10/2024</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023B691-643E-43A9-B41F-69AD12AB751A}" type="datetimeFigureOut">
              <a:rPr lang="fr-FR" smtClean="0"/>
              <a:t>13/10/2024</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D023B691-643E-43A9-B41F-69AD12AB751A}" type="datetimeFigureOut">
              <a:rPr lang="fr-FR" smtClean="0"/>
              <a:t>13/10/2024</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E905E-9FC4-4996-9B06-4090392685AF}"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D023B691-643E-43A9-B41F-69AD12AB751A}" type="datetimeFigureOut">
              <a:rPr lang="fr-FR" smtClean="0"/>
              <a:t>13/10/2024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2E3E905E-9FC4-4996-9B06-4090392685AF}" type="slidenum">
              <a:rPr lang="fr-FR" smtClean="0"/>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023B691-643E-43A9-B41F-69AD12AB751A}" type="datetimeFigureOut">
              <a:rPr lang="fr-FR" smtClean="0"/>
              <a:t>13/10/2024</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E3E905E-9FC4-4996-9B06-4090392685AF}" type="slidenum">
              <a:rPr lang="fr-FR" smtClean="0"/>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Modifiez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81000" y="1124745"/>
            <a:ext cx="8458200" cy="4320479"/>
          </a:xfrm>
        </p:spPr>
        <p:txBody>
          <a:bodyPr>
            <a:normAutofit fontScale="90000"/>
          </a:bodyPr>
          <a:lstStyle/>
          <a:p>
            <a:pPr algn="ctr"/>
            <a:r>
              <a:rPr lang="ar-DZ" dirty="0" smtClean="0"/>
              <a:t>مقياس الرقابة التسويقية</a:t>
            </a:r>
            <a:br>
              <a:rPr lang="ar-DZ" dirty="0" smtClean="0"/>
            </a:br>
            <a:r>
              <a:rPr lang="ar-DZ" dirty="0" smtClean="0"/>
              <a:t>السنة الثانية ماستر </a:t>
            </a:r>
            <a:br>
              <a:rPr lang="ar-DZ" dirty="0" smtClean="0"/>
            </a:br>
            <a:r>
              <a:rPr lang="ar-DZ" dirty="0" smtClean="0"/>
              <a:t>تخصص تسويق</a:t>
            </a:r>
            <a:br>
              <a:rPr lang="ar-DZ" dirty="0" smtClean="0"/>
            </a:br>
            <a:r>
              <a:rPr lang="ar-DZ" dirty="0"/>
              <a:t/>
            </a:r>
            <a:br>
              <a:rPr lang="ar-DZ" dirty="0"/>
            </a:br>
            <a:r>
              <a:rPr lang="ar-DZ" dirty="0" smtClean="0"/>
              <a:t>د-سارة </a:t>
            </a:r>
            <a:r>
              <a:rPr lang="ar-DZ" dirty="0" err="1" smtClean="0"/>
              <a:t>زاغز</a:t>
            </a: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smtClean="0"/>
              <a:t>مدخل للرقابة التسويقية</a:t>
            </a:r>
            <a:endParaRPr lang="fr-FR" dirty="0"/>
          </a:p>
        </p:txBody>
      </p:sp>
      <p:sp>
        <p:nvSpPr>
          <p:cNvPr id="3" name="Sous-titre 2"/>
          <p:cNvSpPr>
            <a:spLocks noGrp="1"/>
          </p:cNvSpPr>
          <p:nvPr>
            <p:ph type="subTitle" idx="1"/>
          </p:nvPr>
        </p:nvSpPr>
        <p:spPr>
          <a:xfrm>
            <a:off x="467544" y="32405"/>
            <a:ext cx="8458200" cy="914400"/>
          </a:xfrm>
        </p:spPr>
        <p:txBody>
          <a:bodyPr>
            <a:normAutofit fontScale="77500" lnSpcReduction="20000"/>
          </a:bodyPr>
          <a:lstStyle/>
          <a:p>
            <a:pPr algn="ctr"/>
            <a:r>
              <a:rPr lang="ar-DZ" dirty="0" smtClean="0"/>
              <a:t>جامعة محمد خيضر بسكرة</a:t>
            </a:r>
          </a:p>
          <a:p>
            <a:pPr algn="ctr"/>
            <a:r>
              <a:rPr lang="ar-DZ" dirty="0" smtClean="0"/>
              <a:t>كلية العلوم الاقتصادية والتجارية وعلوم التسيير</a:t>
            </a:r>
          </a:p>
          <a:p>
            <a:pPr algn="ctr"/>
            <a:r>
              <a:rPr lang="ar-DZ" dirty="0" smtClean="0"/>
              <a:t>قسم العلوم التجارية</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3501008"/>
            <a:ext cx="2145432" cy="1771099"/>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116632"/>
            <a:ext cx="1450684" cy="1944216"/>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5772" y="116632"/>
            <a:ext cx="1450684" cy="1944216"/>
          </a:xfrm>
          <a:prstGeom prst="rect">
            <a:avLst/>
          </a:prstGeom>
        </p:spPr>
      </p:pic>
    </p:spTree>
    <p:extLst>
      <p:ext uri="{BB962C8B-B14F-4D97-AF65-F5344CB8AC3E}">
        <p14:creationId xmlns:p14="http://schemas.microsoft.com/office/powerpoint/2010/main" val="58037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0"/>
            <a:ext cx="8686800" cy="838200"/>
          </a:xfrm>
        </p:spPr>
        <p:txBody>
          <a:bodyPr/>
          <a:lstStyle/>
          <a:p>
            <a:pPr algn="r" rtl="1"/>
            <a:r>
              <a:rPr lang="ar-DZ" b="1" dirty="0" smtClean="0">
                <a:solidFill>
                  <a:srgbClr val="92D050"/>
                </a:solidFill>
              </a:rPr>
              <a:t>3- خطوات الرقابة التسويقية:</a:t>
            </a:r>
            <a:endParaRPr lang="fr-FR" b="1" dirty="0">
              <a:solidFill>
                <a:srgbClr val="92D050"/>
              </a:solidFill>
            </a:endParaRPr>
          </a:p>
        </p:txBody>
      </p:sp>
      <p:sp>
        <p:nvSpPr>
          <p:cNvPr id="3" name="Espace réservé du contenu 2"/>
          <p:cNvSpPr>
            <a:spLocks noGrp="1"/>
          </p:cNvSpPr>
          <p:nvPr>
            <p:ph idx="1"/>
          </p:nvPr>
        </p:nvSpPr>
        <p:spPr>
          <a:xfrm>
            <a:off x="-8420" y="548680"/>
            <a:ext cx="9137249" cy="5688632"/>
          </a:xfrm>
        </p:spPr>
        <p:txBody>
          <a:bodyPr>
            <a:noAutofit/>
          </a:bodyPr>
          <a:lstStyle/>
          <a:p>
            <a:pPr algn="r" rtl="1"/>
            <a:r>
              <a:rPr lang="ar-DZ" dirty="0" smtClean="0"/>
              <a:t>ان جوهر عملية الرقابة بتضمن عدة خطوات اهمها:</a:t>
            </a:r>
          </a:p>
          <a:p>
            <a:pPr algn="r" rtl="1"/>
            <a:r>
              <a:rPr lang="ar-DZ" dirty="0" err="1" smtClean="0"/>
              <a:t>تحدبد</a:t>
            </a:r>
            <a:r>
              <a:rPr lang="ar-DZ" dirty="0" smtClean="0"/>
              <a:t> الجوانب التي تتضمنها عملية الرقابة والتقييم,</a:t>
            </a:r>
          </a:p>
          <a:p>
            <a:pPr algn="r" rtl="1"/>
            <a:r>
              <a:rPr lang="ar-DZ" dirty="0" smtClean="0"/>
              <a:t>وضع معايير نموذجية الانجاز سواء كانت معايير كمية او نوعية,</a:t>
            </a:r>
          </a:p>
          <a:p>
            <a:pPr algn="r" rtl="1"/>
            <a:r>
              <a:rPr lang="ar-DZ" dirty="0" smtClean="0"/>
              <a:t>وضع اسلوب او سياق للرقابة وذلك لتحديد كيفية الانجاز وتوفير نظام معلومات كفؤ من سجلات المحاسبة، الشحن، </a:t>
            </a:r>
            <a:r>
              <a:rPr lang="ar-DZ" dirty="0" err="1" smtClean="0"/>
              <a:t>الكلبيات</a:t>
            </a:r>
            <a:r>
              <a:rPr lang="ar-DZ" dirty="0" smtClean="0"/>
              <a:t>,,,,, </a:t>
            </a:r>
          </a:p>
          <a:p>
            <a:pPr algn="r" rtl="1"/>
            <a:r>
              <a:rPr lang="ar-DZ" dirty="0" smtClean="0"/>
              <a:t>مقارنة النتائج مع معايير الانجاز وذلك للتعرف على مدى تنفيذ الخطة وكذلك التعرف على الانحرافات عند حصولها وتعديلها,</a:t>
            </a:r>
          </a:p>
          <a:p>
            <a:pPr algn="r" rtl="1"/>
            <a:r>
              <a:rPr lang="ar-DZ" dirty="0" smtClean="0"/>
              <a:t>وضع الحلول اللازمة عن حصول الانحراف وتشجيع القائمين على تنفيذها بالالتزام بالتنفيذ </a:t>
            </a:r>
            <a:endParaRPr lang="fr-FR" dirty="0"/>
          </a:p>
        </p:txBody>
      </p:sp>
    </p:spTree>
    <p:extLst>
      <p:ext uri="{BB962C8B-B14F-4D97-AF65-F5344CB8AC3E}">
        <p14:creationId xmlns:p14="http://schemas.microsoft.com/office/powerpoint/2010/main" val="3700808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ar-DZ" sz="3600" dirty="0" smtClean="0">
                <a:solidFill>
                  <a:srgbClr val="FF0000"/>
                </a:solidFill>
              </a:rPr>
              <a:t>يتبع المحاضرة الثانية..........</a:t>
            </a:r>
            <a:endParaRPr lang="fr-FR" sz="3600"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2708920"/>
            <a:ext cx="7315200" cy="3739504"/>
          </a:xfrm>
          <a:prstGeom prst="rect">
            <a:avLst/>
          </a:prstGeom>
        </p:spPr>
      </p:pic>
    </p:spTree>
    <p:extLst>
      <p:ext uri="{BB962C8B-B14F-4D97-AF65-F5344CB8AC3E}">
        <p14:creationId xmlns:p14="http://schemas.microsoft.com/office/powerpoint/2010/main" val="354117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4400" dirty="0" smtClean="0">
                <a:solidFill>
                  <a:srgbClr val="92D050"/>
                </a:solidFill>
              </a:rPr>
              <a:t>المحور الاول</a:t>
            </a:r>
            <a:r>
              <a:rPr lang="ar-DZ" sz="4400" dirty="0" smtClean="0"/>
              <a:t>:</a:t>
            </a:r>
            <a:endParaRPr lang="fr-FR" sz="4400" dirty="0"/>
          </a:p>
        </p:txBody>
      </p:sp>
      <p:sp>
        <p:nvSpPr>
          <p:cNvPr id="3" name="Espace réservé du contenu 2"/>
          <p:cNvSpPr>
            <a:spLocks noGrp="1"/>
          </p:cNvSpPr>
          <p:nvPr>
            <p:ph idx="1"/>
          </p:nvPr>
        </p:nvSpPr>
        <p:spPr/>
        <p:txBody>
          <a:bodyPr>
            <a:normAutofit lnSpcReduction="10000"/>
          </a:bodyPr>
          <a:lstStyle/>
          <a:p>
            <a:pPr algn="r" rtl="1"/>
            <a:r>
              <a:rPr lang="ar-DZ" dirty="0" smtClean="0"/>
              <a:t>1/ تعريف الرقابة التسويقية</a:t>
            </a:r>
          </a:p>
          <a:p>
            <a:pPr algn="r" rtl="1"/>
            <a:r>
              <a:rPr lang="ar-DZ" dirty="0" smtClean="0"/>
              <a:t>2/اهمية الرقابة التسويقية</a:t>
            </a:r>
          </a:p>
          <a:p>
            <a:pPr algn="r" rtl="1"/>
            <a:r>
              <a:rPr lang="ar-DZ" dirty="0" smtClean="0"/>
              <a:t>3/خطوات الرقابة التسويقية</a:t>
            </a:r>
          </a:p>
          <a:p>
            <a:pPr algn="r" rtl="1"/>
            <a:r>
              <a:rPr lang="ar-DZ" dirty="0" smtClean="0"/>
              <a:t>4/ خصائص الرقابة التسويقية</a:t>
            </a:r>
          </a:p>
          <a:p>
            <a:pPr algn="r" rtl="1"/>
            <a:r>
              <a:rPr lang="ar-DZ" dirty="0" smtClean="0"/>
              <a:t>5/تصنيفات الرقابة التسويقية</a:t>
            </a:r>
          </a:p>
          <a:p>
            <a:pPr algn="r" rtl="1"/>
            <a:r>
              <a:rPr lang="ar-DZ" dirty="0" smtClean="0"/>
              <a:t>6/شروط فعالية الرقابة التسويقية</a:t>
            </a:r>
          </a:p>
          <a:p>
            <a:pPr algn="r" rtl="1"/>
            <a:r>
              <a:rPr lang="ar-DZ" dirty="0" smtClean="0"/>
              <a:t>7/مراحل </a:t>
            </a:r>
            <a:r>
              <a:rPr lang="ar-DZ" dirty="0" err="1" smtClean="0"/>
              <a:t>الرقاتبة</a:t>
            </a:r>
            <a:r>
              <a:rPr lang="ar-DZ" dirty="0" smtClean="0"/>
              <a:t> على النشاط التسويقي </a:t>
            </a:r>
          </a:p>
          <a:p>
            <a:pPr algn="r" rtl="1"/>
            <a:r>
              <a:rPr lang="ar-DZ" dirty="0" smtClean="0"/>
              <a:t>8/ انواع الرقابة التسويقية</a:t>
            </a:r>
            <a:endParaRPr lang="fr-FR" dirty="0"/>
          </a:p>
        </p:txBody>
      </p:sp>
    </p:spTree>
    <p:extLst>
      <p:ext uri="{BB962C8B-B14F-4D97-AF65-F5344CB8AC3E}">
        <p14:creationId xmlns:p14="http://schemas.microsoft.com/office/powerpoint/2010/main" val="404093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32656"/>
            <a:ext cx="9144000" cy="5937523"/>
          </a:xfrm>
        </p:spPr>
        <p:txBody>
          <a:bodyPr>
            <a:noAutofit/>
          </a:bodyPr>
          <a:lstStyle/>
          <a:p>
            <a:pPr algn="ctr" rtl="1"/>
            <a:r>
              <a:rPr lang="ar-DZ" b="1" dirty="0" smtClean="0">
                <a:solidFill>
                  <a:schemeClr val="accent6">
                    <a:lumMod val="75000"/>
                  </a:schemeClr>
                </a:solidFill>
              </a:rPr>
              <a:t>تمهيد:</a:t>
            </a:r>
            <a:endParaRPr lang="fr-FR" b="1" dirty="0" smtClean="0">
              <a:solidFill>
                <a:schemeClr val="accent6">
                  <a:lumMod val="75000"/>
                </a:schemeClr>
              </a:solidFill>
            </a:endParaRPr>
          </a:p>
          <a:p>
            <a:pPr algn="r" rtl="1"/>
            <a:r>
              <a:rPr lang="ar-DZ" dirty="0" smtClean="0"/>
              <a:t>ان </a:t>
            </a:r>
            <a:r>
              <a:rPr lang="ar-DZ" dirty="0" smtClean="0"/>
              <a:t>اعداد استراتيجية تسويقية جيدة هو شرط اساسي لتحقيق الاهداف المراد بلوغها، الا انه غير كاف لوحده بل يستلزم ان تنفذ ايضا بفعالية، فعمليا يكرس مسؤولي المؤسسة معظم اوقاتهم لتنفيذ العمليات التسويقية وليس </a:t>
            </a:r>
            <a:r>
              <a:rPr lang="ar-DZ" dirty="0" smtClean="0"/>
              <a:t>لإعداد </a:t>
            </a:r>
            <a:r>
              <a:rPr lang="ar-DZ" dirty="0" smtClean="0"/>
              <a:t>الاستراتيجية</a:t>
            </a:r>
            <a:r>
              <a:rPr lang="ar-DZ" dirty="0" smtClean="0"/>
              <a:t>,</a:t>
            </a:r>
            <a:endParaRPr lang="ar-DZ" dirty="0"/>
          </a:p>
          <a:p>
            <a:pPr algn="r" rtl="1"/>
            <a:r>
              <a:rPr lang="ar-DZ" dirty="0" smtClean="0"/>
              <a:t>فالتنفيذ السليم للاستراتيجية التسويقية يستوجب متابعة سير وتطور مختلف الانشطة ومراقبتها من اجل تحديد نقاط القوة والضعف في النشاط التسويقي، وتصحيح الانحرافات التي تم تسجيلها، مما يساعد في النهاية على الرقي </a:t>
            </a:r>
            <a:r>
              <a:rPr lang="ar-DZ" dirty="0" smtClean="0"/>
              <a:t>بالأداء </a:t>
            </a:r>
            <a:r>
              <a:rPr lang="ar-DZ" dirty="0" smtClean="0"/>
              <a:t>التسويقي الكلي وتحقيق الاهداف المراد بلوغها,</a:t>
            </a:r>
            <a:endParaRPr lang="fr-FR" dirty="0"/>
          </a:p>
        </p:txBody>
      </p:sp>
    </p:spTree>
    <p:extLst>
      <p:ext uri="{BB962C8B-B14F-4D97-AF65-F5344CB8AC3E}">
        <p14:creationId xmlns:p14="http://schemas.microsoft.com/office/powerpoint/2010/main" val="171185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solidFill>
                  <a:srgbClr val="92D050"/>
                </a:solidFill>
              </a:rPr>
              <a:t>1/تعريف </a:t>
            </a:r>
            <a:r>
              <a:rPr lang="ar-DZ" b="1" dirty="0" smtClean="0">
                <a:solidFill>
                  <a:srgbClr val="92D050"/>
                </a:solidFill>
              </a:rPr>
              <a:t>الرقابة </a:t>
            </a:r>
            <a:r>
              <a:rPr lang="ar-DZ" b="1" dirty="0" smtClean="0">
                <a:solidFill>
                  <a:srgbClr val="92D050"/>
                </a:solidFill>
              </a:rPr>
              <a:t>التسويقية:</a:t>
            </a:r>
            <a:endParaRPr lang="fr-FR" b="1" dirty="0">
              <a:solidFill>
                <a:srgbClr val="92D050"/>
              </a:solidFill>
            </a:endParaRPr>
          </a:p>
        </p:txBody>
      </p:sp>
      <p:sp>
        <p:nvSpPr>
          <p:cNvPr id="3" name="Espace réservé du contenu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r" rtl="1"/>
            <a:r>
              <a:rPr lang="ar-DZ" dirty="0" smtClean="0"/>
              <a:t>تعرف الرقابة بانها «عملية التحقق من مدى انجاز الاهداف المرسومة بكفاية، والكشف عن معوقاتها، والعمل عن تذليلها في اقصى وقت ممكن» </a:t>
            </a:r>
          </a:p>
          <a:p>
            <a:pPr algn="r" rtl="1"/>
            <a:r>
              <a:rPr lang="ar-DZ" dirty="0" smtClean="0"/>
              <a:t>فعملية الرقابة تركز على امرين:</a:t>
            </a:r>
          </a:p>
          <a:p>
            <a:pPr algn="r" rtl="1"/>
            <a:r>
              <a:rPr lang="ar-DZ" dirty="0" smtClean="0"/>
              <a:t>*الاول: التحقق من مدى انجاز الاهداف المحددة مسبقا بكفاءة وفعالية,</a:t>
            </a:r>
          </a:p>
          <a:p>
            <a:pPr algn="r" rtl="1"/>
            <a:r>
              <a:rPr lang="ar-DZ" dirty="0" smtClean="0"/>
              <a:t>*الثاني: الكشف عن العوامل التي ساهمت في تحقيق او عدم تحقيق هذه الاهداف, </a:t>
            </a:r>
            <a:endParaRPr lang="fr-FR" dirty="0"/>
          </a:p>
        </p:txBody>
      </p:sp>
    </p:spTree>
    <p:extLst>
      <p:ext uri="{BB962C8B-B14F-4D97-AF65-F5344CB8AC3E}">
        <p14:creationId xmlns:p14="http://schemas.microsoft.com/office/powerpoint/2010/main" val="3538380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620688"/>
            <a:ext cx="8686800" cy="5459437"/>
          </a:xfrm>
        </p:spPr>
        <p:txBody>
          <a:bodyPr/>
          <a:lstStyle/>
          <a:p>
            <a:pPr algn="r" rtl="1"/>
            <a:r>
              <a:rPr lang="ar-DZ" dirty="0" smtClean="0">
                <a:solidFill>
                  <a:srgbClr val="FF0000"/>
                </a:solidFill>
              </a:rPr>
              <a:t>الرقابة التسويقية: </a:t>
            </a:r>
            <a:r>
              <a:rPr lang="ar-DZ" dirty="0" smtClean="0">
                <a:solidFill>
                  <a:schemeClr val="tx1"/>
                </a:solidFill>
              </a:rPr>
              <a:t>«هي عملية قياس وتقييم النتائج الاستراتيجيات والخطط التسويقية واتخاذ الاجراءات التصحيحية </a:t>
            </a:r>
            <a:r>
              <a:rPr lang="ar-DZ" dirty="0" err="1" smtClean="0">
                <a:solidFill>
                  <a:schemeClr val="tx1"/>
                </a:solidFill>
              </a:rPr>
              <a:t>للتاكد</a:t>
            </a:r>
            <a:r>
              <a:rPr lang="ar-DZ" dirty="0" smtClean="0">
                <a:solidFill>
                  <a:schemeClr val="tx1"/>
                </a:solidFill>
              </a:rPr>
              <a:t> من ان الاهداف التسويقية قد تم تحقيقها»</a:t>
            </a:r>
            <a:endParaRPr lang="fr-FR" dirty="0">
              <a:solidFill>
                <a:srgbClr val="FF0000"/>
              </a:solidFill>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3076326"/>
            <a:ext cx="7920880" cy="3510410"/>
          </a:xfrm>
          <a:prstGeom prst="rect">
            <a:avLst/>
          </a:prstGeom>
        </p:spPr>
      </p:pic>
    </p:spTree>
    <p:extLst>
      <p:ext uri="{BB962C8B-B14F-4D97-AF65-F5344CB8AC3E}">
        <p14:creationId xmlns:p14="http://schemas.microsoft.com/office/powerpoint/2010/main" val="905208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dirty="0" smtClean="0">
                <a:solidFill>
                  <a:srgbClr val="FF0000"/>
                </a:solidFill>
              </a:rPr>
              <a:t>التغذية العكسية للخطط المستقبلية وتنفيذها في البيئة المتغيرة</a:t>
            </a:r>
            <a:endParaRPr lang="fr-FR" dirty="0">
              <a:solidFill>
                <a:srgbClr val="FF0000"/>
              </a:solidFill>
            </a:endParaRPr>
          </a:p>
        </p:txBody>
      </p:sp>
      <p:pic>
        <p:nvPicPr>
          <p:cNvPr id="6" name="Espace réservé du contenu 5"/>
          <p:cNvPicPr>
            <a:picLocks noGrp="1"/>
          </p:cNvPicPr>
          <p:nvPr>
            <p:ph idx="1"/>
          </p:nvPr>
        </p:nvPicPr>
        <p:blipFill rotWithShape="1">
          <a:blip r:embed="rId2"/>
          <a:srcRect l="12921" t="27707" r="12098" b="14210"/>
          <a:stretch/>
        </p:blipFill>
        <p:spPr bwMode="auto">
          <a:xfrm>
            <a:off x="304800" y="1700809"/>
            <a:ext cx="8686800" cy="482453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071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solidFill>
                  <a:srgbClr val="92D050"/>
                </a:solidFill>
              </a:rPr>
              <a:t>2/اهمية </a:t>
            </a:r>
            <a:r>
              <a:rPr lang="ar-DZ" b="1" dirty="0" smtClean="0">
                <a:solidFill>
                  <a:srgbClr val="92D050"/>
                </a:solidFill>
              </a:rPr>
              <a:t>الرقابة التسويقية:</a:t>
            </a:r>
            <a:endParaRPr lang="fr-FR" b="1" dirty="0">
              <a:solidFill>
                <a:srgbClr val="92D050"/>
              </a:solidFill>
            </a:endParaRPr>
          </a:p>
        </p:txBody>
      </p:sp>
      <p:sp>
        <p:nvSpPr>
          <p:cNvPr id="3" name="Espace réservé du contenu 2"/>
          <p:cNvSpPr>
            <a:spLocks noGrp="1"/>
          </p:cNvSpPr>
          <p:nvPr>
            <p:ph idx="1"/>
          </p:nvPr>
        </p:nvSpPr>
        <p:spPr>
          <a:xfrm>
            <a:off x="304800" y="1554162"/>
            <a:ext cx="8686800" cy="5115198"/>
          </a:xfrm>
        </p:spPr>
        <p:txBody>
          <a:bodyPr>
            <a:normAutofit fontScale="92500" lnSpcReduction="20000"/>
          </a:bodyPr>
          <a:lstStyle/>
          <a:p>
            <a:pPr algn="r" rtl="1"/>
            <a:r>
              <a:rPr lang="ar-DZ" sz="3500" dirty="0" smtClean="0">
                <a:solidFill>
                  <a:srgbClr val="FF0000"/>
                </a:solidFill>
              </a:rPr>
              <a:t>1-</a:t>
            </a:r>
            <a:r>
              <a:rPr lang="ar-DZ" sz="3500" dirty="0" smtClean="0"/>
              <a:t>كبر حجم المشروعات والمنظمات وتعقد عملياتها وذلك لتعدد المنتجات التي تقدمها وتعدد الاسواق التي تتعامل فيها مما ادى الى تعقد </a:t>
            </a:r>
            <a:r>
              <a:rPr lang="ar-DZ" sz="3500" dirty="0" smtClean="0"/>
              <a:t>وظيفة </a:t>
            </a:r>
            <a:r>
              <a:rPr lang="ar-DZ" sz="3500" dirty="0" smtClean="0"/>
              <a:t>الرقابة على النشاط التسويقي حيث استدعى ذلك ضرورة: </a:t>
            </a:r>
          </a:p>
          <a:p>
            <a:pPr algn="r" rtl="1">
              <a:buFont typeface="Wingdings" pitchFamily="2" charset="2"/>
              <a:buChar char="ü"/>
            </a:pPr>
            <a:r>
              <a:rPr lang="ar-DZ" sz="3500" dirty="0" smtClean="0"/>
              <a:t>تحديد نقاط القوة والضعف في الوظائف التسويقية التي تم </a:t>
            </a:r>
            <a:r>
              <a:rPr lang="ar-DZ" sz="3500" dirty="0" smtClean="0"/>
              <a:t>تأديتها</a:t>
            </a:r>
            <a:endParaRPr lang="ar-DZ" sz="3500" dirty="0" smtClean="0"/>
          </a:p>
          <a:p>
            <a:pPr algn="r" rtl="1">
              <a:buFont typeface="Wingdings" pitchFamily="2" charset="2"/>
              <a:buChar char="ü"/>
            </a:pPr>
            <a:r>
              <a:rPr lang="ar-DZ" sz="3500" dirty="0" smtClean="0"/>
              <a:t>تحديد الجهود التسويقية الضائعة او المستخدمة استخداما سيئا مما سبب زيادة التكاليف التسويقية</a:t>
            </a:r>
          </a:p>
          <a:p>
            <a:pPr algn="r" rtl="1">
              <a:buFont typeface="Wingdings" pitchFamily="2" charset="2"/>
              <a:buChar char="ü"/>
            </a:pPr>
            <a:r>
              <a:rPr lang="ar-DZ" sz="3500" dirty="0" smtClean="0"/>
              <a:t>الحكم على الاداء الكلي </a:t>
            </a:r>
            <a:r>
              <a:rPr lang="ar-DZ" sz="3500" dirty="0" smtClean="0"/>
              <a:t>لإدارة </a:t>
            </a:r>
            <a:r>
              <a:rPr lang="ar-DZ" sz="3500" dirty="0" smtClean="0"/>
              <a:t>التسويق ومدى مساهمتها في تحقيق اهداف المنظمة</a:t>
            </a:r>
          </a:p>
          <a:p>
            <a:pPr algn="r" rtl="1"/>
            <a:endParaRPr lang="fr-FR"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79" y="116632"/>
            <a:ext cx="2736304" cy="1484784"/>
          </a:xfrm>
          <a:prstGeom prst="rect">
            <a:avLst/>
          </a:prstGeom>
        </p:spPr>
      </p:pic>
    </p:spTree>
    <p:extLst>
      <p:ext uri="{BB962C8B-B14F-4D97-AF65-F5344CB8AC3E}">
        <p14:creationId xmlns:p14="http://schemas.microsoft.com/office/powerpoint/2010/main" val="122168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908720"/>
            <a:ext cx="8686800" cy="5544616"/>
          </a:xfrm>
        </p:spPr>
        <p:txBody>
          <a:bodyPr>
            <a:normAutofit lnSpcReduction="10000"/>
          </a:bodyPr>
          <a:lstStyle/>
          <a:p>
            <a:pPr algn="r" rtl="1"/>
            <a:r>
              <a:rPr lang="ar-DZ" sz="3500" dirty="0" smtClean="0"/>
              <a:t>تحقيق اهداف الرقابة التسويقية واتمام الخطط </a:t>
            </a:r>
            <a:r>
              <a:rPr lang="ar-DZ" sz="3500" dirty="0" smtClean="0"/>
              <a:t>التسويقية بنجاح </a:t>
            </a:r>
            <a:r>
              <a:rPr lang="ar-DZ" sz="3500" dirty="0" smtClean="0"/>
              <a:t>يحتاج الى:</a:t>
            </a:r>
          </a:p>
          <a:p>
            <a:pPr algn="r" rtl="1"/>
            <a:r>
              <a:rPr lang="ar-DZ" sz="3500" dirty="0" smtClean="0"/>
              <a:t>1- وضع معايير ومقاييس الاداء</a:t>
            </a:r>
          </a:p>
          <a:p>
            <a:pPr algn="r" rtl="1"/>
            <a:r>
              <a:rPr lang="ar-DZ" sz="3500" dirty="0" smtClean="0"/>
              <a:t>2- تقييم الاداء الفعلي مع المعايير</a:t>
            </a:r>
          </a:p>
          <a:p>
            <a:pPr algn="r" rtl="1"/>
            <a:r>
              <a:rPr lang="ar-DZ" sz="3500" dirty="0" smtClean="0"/>
              <a:t>3- اتخاذ الاجراء التصحيحي </a:t>
            </a:r>
          </a:p>
          <a:p>
            <a:pPr marL="0" indent="0" algn="r" rtl="1">
              <a:buNone/>
            </a:pPr>
            <a:r>
              <a:rPr lang="ar-DZ" sz="3500" dirty="0" smtClean="0"/>
              <a:t> *رغم صعوبة رقابة الانشطة التسويقية</a:t>
            </a:r>
            <a:r>
              <a:rPr lang="fr-FR" sz="3500" dirty="0" smtClean="0"/>
              <a:t> </a:t>
            </a:r>
            <a:r>
              <a:rPr lang="ar-DZ" sz="3500" dirty="0" smtClean="0"/>
              <a:t>نتيجة التغير المستمر في البيئة الاقتصادية الخارجية ونشاط المنافسين، الا ان عملية الرقابة التسويقية تعد مهمة جدا </a:t>
            </a:r>
            <a:r>
              <a:rPr lang="ar-DZ" sz="3500" dirty="0" err="1" smtClean="0"/>
              <a:t>لادارة</a:t>
            </a:r>
            <a:r>
              <a:rPr lang="ar-DZ" sz="3500" dirty="0" smtClean="0"/>
              <a:t> التسويق لكونها ترسم مسار العمل الصحيح وهو المطلوب</a:t>
            </a:r>
            <a:endParaRPr lang="ar-DZ" sz="3500" dirty="0"/>
          </a:p>
          <a:p>
            <a:pPr marL="0" indent="0" algn="r" rtl="1">
              <a:buNone/>
            </a:pPr>
            <a:endParaRPr lang="fr-FR" dirty="0"/>
          </a:p>
        </p:txBody>
      </p:sp>
    </p:spTree>
    <p:extLst>
      <p:ext uri="{BB962C8B-B14F-4D97-AF65-F5344CB8AC3E}">
        <p14:creationId xmlns:p14="http://schemas.microsoft.com/office/powerpoint/2010/main" val="664154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32656"/>
            <a:ext cx="8686800" cy="5747469"/>
          </a:xfrm>
        </p:spPr>
        <p:txBody>
          <a:bodyPr>
            <a:normAutofit lnSpcReduction="10000"/>
          </a:bodyPr>
          <a:lstStyle/>
          <a:p>
            <a:pPr algn="r" rtl="1"/>
            <a:r>
              <a:rPr lang="ar-DZ" b="1" dirty="0" smtClean="0">
                <a:solidFill>
                  <a:srgbClr val="FF0000"/>
                </a:solidFill>
              </a:rPr>
              <a:t>2-</a:t>
            </a:r>
            <a:r>
              <a:rPr lang="ar-DZ" dirty="0" smtClean="0"/>
              <a:t> </a:t>
            </a:r>
            <a:r>
              <a:rPr lang="ar-DZ" sz="3600" dirty="0" smtClean="0"/>
              <a:t>البيئة التسويقية وما تتسم به من تغير مستمر وعدم القدرة على </a:t>
            </a:r>
            <a:r>
              <a:rPr lang="ar-DZ" sz="3600" dirty="0" err="1" smtClean="0"/>
              <a:t>التنبوء</a:t>
            </a:r>
            <a:r>
              <a:rPr lang="ar-DZ" sz="3600" dirty="0" smtClean="0"/>
              <a:t> الدقيق والكامل بالمتغيرات المختلفة، وبالتالي يتطلب الامر الرقابة المستمرة </a:t>
            </a:r>
            <a:r>
              <a:rPr lang="ar-DZ" sz="3600" dirty="0" err="1" smtClean="0"/>
              <a:t>للتاكد</a:t>
            </a:r>
            <a:r>
              <a:rPr lang="ar-DZ" sz="3600" dirty="0" smtClean="0"/>
              <a:t> من توافق الخطط التسويقية مع التغير في هذه الظروف,</a:t>
            </a:r>
          </a:p>
          <a:p>
            <a:pPr algn="r" rtl="1"/>
            <a:r>
              <a:rPr lang="ar-DZ" sz="3600" b="1" dirty="0" smtClean="0">
                <a:solidFill>
                  <a:srgbClr val="FF0000"/>
                </a:solidFill>
              </a:rPr>
              <a:t>3-</a:t>
            </a:r>
            <a:r>
              <a:rPr lang="ar-DZ" sz="3600" dirty="0" smtClean="0"/>
              <a:t>تزايد عدد وحجم الشركات ونوع الشركات والقنوات التسويقية المختلفة و تزايد حجم ونوع السلع والخدمات المنتجة محليا والمستوردة والتي تتدفق داخل حلقات التوزيع المختلفة</a:t>
            </a:r>
          </a:p>
          <a:p>
            <a:pPr algn="r" rtl="1"/>
            <a:endParaRPr lang="fr-FR" dirty="0"/>
          </a:p>
        </p:txBody>
      </p:sp>
    </p:spTree>
    <p:extLst>
      <p:ext uri="{BB962C8B-B14F-4D97-AF65-F5344CB8AC3E}">
        <p14:creationId xmlns:p14="http://schemas.microsoft.com/office/powerpoint/2010/main" val="188620301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1677</TotalTime>
  <Words>505</Words>
  <Application>Microsoft Office PowerPoint</Application>
  <PresentationFormat>Affichage à l'écran (4:3)</PresentationFormat>
  <Paragraphs>43</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Promenade</vt:lpstr>
      <vt:lpstr>مقياس الرقابة التسويقية السنة الثانية ماستر  تخصص تسويق  د-سارة زاغز      مدخل للرقابة التسويقية</vt:lpstr>
      <vt:lpstr>المحور الاول:</vt:lpstr>
      <vt:lpstr>Présentation PowerPoint</vt:lpstr>
      <vt:lpstr>1/تعريف الرقابة التسويقية:</vt:lpstr>
      <vt:lpstr>Présentation PowerPoint</vt:lpstr>
      <vt:lpstr>التغذية العكسية للخطط المستقبلية وتنفيذها في البيئة المتغيرة</vt:lpstr>
      <vt:lpstr>2/اهمية الرقابة التسويقية:</vt:lpstr>
      <vt:lpstr>Présentation PowerPoint</vt:lpstr>
      <vt:lpstr>Présentation PowerPoint</vt:lpstr>
      <vt:lpstr>3- خطوات الرقابة التسويقية: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الرقابة التسويقية</dc:title>
  <dc:creator>user</dc:creator>
  <cp:lastModifiedBy>user</cp:lastModifiedBy>
  <cp:revision>20</cp:revision>
  <dcterms:created xsi:type="dcterms:W3CDTF">2024-10-06T08:15:30Z</dcterms:created>
  <dcterms:modified xsi:type="dcterms:W3CDTF">2024-10-13T18:13:05Z</dcterms:modified>
</cp:coreProperties>
</file>