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notesMasterIdLst>
    <p:notesMasterId r:id="rId11"/>
  </p:notesMasterIdLst>
  <p:sldIdLst>
    <p:sldId id="256" r:id="rId2"/>
    <p:sldId id="276" r:id="rId3"/>
    <p:sldId id="277" r:id="rId4"/>
    <p:sldId id="278" r:id="rId5"/>
    <p:sldId id="279" r:id="rId6"/>
    <p:sldId id="280" r:id="rId7"/>
    <p:sldId id="281" r:id="rId8"/>
    <p:sldId id="282" r:id="rId9"/>
    <p:sldId id="28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6E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03" autoAdjust="0"/>
    <p:restoredTop sz="94434" autoAdjust="0"/>
  </p:normalViewPr>
  <p:slideViewPr>
    <p:cSldViewPr snapToGrid="0">
      <p:cViewPr varScale="1">
        <p:scale>
          <a:sx n="70" d="100"/>
          <a:sy n="70" d="100"/>
        </p:scale>
        <p:origin x="798"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9DD5EF-5FEC-4E4F-B429-41293AB4C2B6}" type="datetimeFigureOut">
              <a:rPr lang="fr-FR" smtClean="0"/>
              <a:t>16/12/2024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3B5874-BF3D-4369-A801-866AF0B78BCB}" type="slidenum">
              <a:rPr lang="fr-FR" smtClean="0"/>
              <a:t>‹N°›</a:t>
            </a:fld>
            <a:endParaRPr lang="fr-FR"/>
          </a:p>
        </p:txBody>
      </p:sp>
    </p:spTree>
    <p:extLst>
      <p:ext uri="{BB962C8B-B14F-4D97-AF65-F5344CB8AC3E}">
        <p14:creationId xmlns:p14="http://schemas.microsoft.com/office/powerpoint/2010/main" val="2513551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23B5874-BF3D-4369-A801-866AF0B78BCB}" type="slidenum">
              <a:rPr lang="fr-FR" smtClean="0"/>
              <a:t>4</a:t>
            </a:fld>
            <a:endParaRPr lang="fr-FR"/>
          </a:p>
        </p:txBody>
      </p:sp>
    </p:spTree>
    <p:extLst>
      <p:ext uri="{BB962C8B-B14F-4D97-AF65-F5344CB8AC3E}">
        <p14:creationId xmlns:p14="http://schemas.microsoft.com/office/powerpoint/2010/main" val="2787255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66635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699550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71177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2476493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033677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7176148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8747863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120662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831957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269324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949357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453436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325637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293588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782586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119952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12/16/2024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441230461"/>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s://encrypted-tbn0.gstatic.com/images?q=tbn:ANd9GcRCiGVdGvE1uBS98bXM90XoAbSl3AKn4TezV4SOHPzGQjCLzWqI"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Résultat de recherche d'images pour &quot;‫ادارة المعرفة والمنظمات الافتراضية‬‎&quot;"/>
          <p:cNvPicPr/>
          <p:nvPr/>
        </p:nvPicPr>
        <p:blipFill>
          <a:blip r:embed="rId2" r:link="rId3"/>
          <a:srcRect/>
          <a:stretch>
            <a:fillRect/>
          </a:stretch>
        </p:blipFill>
        <p:spPr bwMode="auto">
          <a:xfrm>
            <a:off x="1118405" y="2369309"/>
            <a:ext cx="9349427" cy="1409700"/>
          </a:xfrm>
          <a:prstGeom prst="rect">
            <a:avLst/>
          </a:prstGeom>
          <a:noFill/>
          <a:ln w="9525">
            <a:noFill/>
            <a:miter lim="800000"/>
            <a:headEnd/>
            <a:tailEnd/>
          </a:ln>
        </p:spPr>
      </p:pic>
      <p:sp>
        <p:nvSpPr>
          <p:cNvPr id="2" name="Titre 1"/>
          <p:cNvSpPr>
            <a:spLocks noGrp="1"/>
          </p:cNvSpPr>
          <p:nvPr>
            <p:ph type="ctrTitle"/>
          </p:nvPr>
        </p:nvSpPr>
        <p:spPr/>
        <p:txBody>
          <a:bodyPr/>
          <a:lstStyle/>
          <a:p>
            <a:pPr algn="ctr" rtl="1"/>
            <a:r>
              <a:rPr lang="ar-DZ"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المحاضرة الثامنة: </a:t>
            </a:r>
            <a:r>
              <a:rPr lang="ar-DZ"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تثمين مكتسبات الخبرة المهنية</a:t>
            </a:r>
            <a:endParaRPr lang="fr-FR"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1693265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95650" y="140486"/>
            <a:ext cx="8610600" cy="912027"/>
          </a:xfrm>
        </p:spPr>
        <p:txBody>
          <a:bodyPr>
            <a:noAutofit/>
          </a:bodyPr>
          <a:lstStyle/>
          <a:p>
            <a:pPr algn="r" rtl="1"/>
            <a:r>
              <a:rPr lang="ar-DZ" b="1" dirty="0" smtClean="0"/>
              <a:t>تمهيد</a:t>
            </a:r>
            <a:r>
              <a:rPr lang="fr-FR" dirty="0"/>
              <a:t/>
            </a:r>
            <a:br>
              <a:rPr lang="fr-FR" dirty="0"/>
            </a:br>
            <a:endParaRPr lang="fr-FR" b="1" dirty="0">
              <a:latin typeface="Sakkal Majalla" pitchFamily="2" charset="-78"/>
              <a:cs typeface="Sakkal Majalla" pitchFamily="2" charset="-78"/>
            </a:endParaRPr>
          </a:p>
        </p:txBody>
      </p:sp>
      <p:sp>
        <p:nvSpPr>
          <p:cNvPr id="5" name="Rectangle 4"/>
          <p:cNvSpPr/>
          <p:nvPr/>
        </p:nvSpPr>
        <p:spPr>
          <a:xfrm>
            <a:off x="542925" y="823912"/>
            <a:ext cx="11363325" cy="5057795"/>
          </a:xfrm>
          <a:prstGeom prst="rect">
            <a:avLst/>
          </a:prstGeom>
        </p:spPr>
        <p:txBody>
          <a:bodyPr wrap="square">
            <a:spAutoFit/>
          </a:bodyPr>
          <a:lstStyle/>
          <a:p>
            <a:pPr algn="just" rtl="1"/>
            <a:r>
              <a:rPr lang="ar-DZ" sz="2400" dirty="0">
                <a:latin typeface="Simplified Arabic" panose="02020603050405020304" pitchFamily="18" charset="-78"/>
                <a:cs typeface="Simplified Arabic" panose="02020603050405020304" pitchFamily="18" charset="-78"/>
              </a:rPr>
              <a:t>يعبر ّتثمين مكتسبات الخبرة المهنية ّعن الاعتماد على الخبرة المهنية للسماح جزئيا أو كليا بالحصول على شهادة  ذات غرض منهي في إطار قانوني: </a:t>
            </a:r>
            <a:endParaRPr lang="fr-FR" sz="2400" dirty="0">
              <a:latin typeface="Simplified Arabic" panose="02020603050405020304" pitchFamily="18" charset="-78"/>
              <a:cs typeface="Simplified Arabic" panose="02020603050405020304" pitchFamily="18" charset="-78"/>
            </a:endParaRPr>
          </a:p>
          <a:p>
            <a:pPr algn="just" rtl="1"/>
            <a:r>
              <a:rPr lang="ar-DZ" sz="3200" b="1"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1-تعريف تثمين مكتسبات الخبرة </a:t>
            </a:r>
            <a:r>
              <a:rPr lang="ar-DZ" sz="32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المهنية</a:t>
            </a:r>
            <a:r>
              <a:rPr lang="ar-DZ" sz="28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 :</a:t>
            </a:r>
            <a:endParaRPr lang="ar-DZ" sz="28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a:p>
            <a:pPr algn="just" rtl="1">
              <a:spcAft>
                <a:spcPts val="800"/>
              </a:spcAft>
            </a:pPr>
            <a:r>
              <a:rPr lang="ar-SA" sz="2400" dirty="0" smtClean="0">
                <a:latin typeface="Calibri" panose="020F0502020204030204" pitchFamily="34" charset="0"/>
                <a:ea typeface="Calibri" panose="020F0502020204030204" pitchFamily="34" charset="0"/>
                <a:cs typeface="Simplified Arabic" panose="02020603050405020304" pitchFamily="18" charset="-78"/>
              </a:rPr>
              <a:t>يعرف </a:t>
            </a:r>
            <a:r>
              <a:rPr lang="ar-SA" sz="2400" dirty="0">
                <a:latin typeface="Calibri" panose="020F0502020204030204" pitchFamily="34" charset="0"/>
                <a:ea typeface="Calibri" panose="020F0502020204030204" pitchFamily="34" charset="0"/>
                <a:cs typeface="Simplified Arabic" panose="02020603050405020304" pitchFamily="18" charset="-78"/>
              </a:rPr>
              <a:t>بأنه عملية المصادقة وتوثيق كفاءات ومهارات فرد ما مقارنة بمعيار رسمي، وتتجسد هذه العملية في ّ وثيقة ذات قيمة قانونية، فهي طريقة أخرّى للحصول على شهادة الى جانب الطرق الكلاسيكية  للتكوين المعتادة أو التعلم أو التكوين المتواصل، هذه الطريقة تهتم بتثمين الكفاءات التي تم تطويرها من قبل الفرد بطريقة غير رسمية، وبالتالي فإن الاعتراف (تثمين) بمكتسبات الخبرة هو مجموعة إجراءات منتظمة لإضفاء الطابع الرسمي على كفاءات الأفراد غير المعترف بها عبر تقييمها في مراكز مختصة تنتهي بمنح الفرد شهادة كفاءة</a:t>
            </a:r>
            <a:r>
              <a:rPr lang="ar-SA" sz="2400" dirty="0" smtClean="0">
                <a:latin typeface="Calibri" panose="020F0502020204030204" pitchFamily="34" charset="0"/>
                <a:ea typeface="Calibri" panose="020F0502020204030204" pitchFamily="34" charset="0"/>
                <a:cs typeface="Simplified Arabic" panose="02020603050405020304" pitchFamily="18" charset="-78"/>
              </a:rPr>
              <a:t>.</a:t>
            </a:r>
            <a:endParaRPr lang="fr-FR" sz="2400" dirty="0" smtClean="0">
              <a:latin typeface="Simplified Arabic" panose="02020603050405020304" pitchFamily="18" charset="-78"/>
              <a:cs typeface="Simplified Arabic" panose="02020603050405020304" pitchFamily="18" charset="-78"/>
            </a:endParaRPr>
          </a:p>
          <a:p>
            <a:pPr algn="r"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ويمكن أن يعبر عنها بطريقة ملموسة من خلال ثالثة إجراءات أساسية وهي:</a:t>
            </a:r>
            <a:endParaRPr lang="fr-FR"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spcAft>
                <a:spcPts val="800"/>
              </a:spcAft>
              <a:buFont typeface="Wingdings" panose="05000000000000000000" pitchFamily="2" charset="2"/>
              <a:buChar char="§"/>
            </a:pPr>
            <a:r>
              <a:rPr lang="ar-SA" sz="2400" dirty="0">
                <a:latin typeface="Symbol" panose="05050102010706020507" pitchFamily="18" charset="2"/>
                <a:ea typeface="Calibri" panose="020F0502020204030204" pitchFamily="34" charset="0"/>
                <a:cs typeface="Simplified Arabic" panose="02020603050405020304" pitchFamily="18" charset="-78"/>
              </a:rPr>
              <a:t>تقدير خصائص الموظفين؛   </a:t>
            </a:r>
            <a:endParaRPr lang="fr-FR" sz="2400" dirty="0">
              <a:latin typeface="Symbol" panose="05050102010706020507" pitchFamily="18" charset="2"/>
              <a:ea typeface="Calibri" panose="020F0502020204030204" pitchFamily="34" charset="0"/>
              <a:cs typeface="Arial" panose="020B0604020202020204" pitchFamily="34" charset="0"/>
            </a:endParaRPr>
          </a:p>
          <a:p>
            <a:pPr marL="342900" lvl="0" indent="-342900" algn="just" rtl="1">
              <a:spcAft>
                <a:spcPts val="800"/>
              </a:spcAft>
              <a:buFont typeface="Wingdings" panose="05000000000000000000" pitchFamily="2" charset="2"/>
              <a:buChar char="§"/>
            </a:pPr>
            <a:r>
              <a:rPr lang="ar-SA" sz="2400" dirty="0">
                <a:latin typeface="Symbol" panose="05050102010706020507" pitchFamily="18" charset="2"/>
                <a:ea typeface="Calibri" panose="020F0502020204030204" pitchFamily="34" charset="0"/>
                <a:cs typeface="Simplified Arabic" panose="02020603050405020304" pitchFamily="18" charset="-78"/>
              </a:rPr>
              <a:t>تطوير وتدريب الموارد البشرية؛ </a:t>
            </a:r>
            <a:endParaRPr lang="fr-FR" sz="2400" dirty="0">
              <a:latin typeface="Symbol" panose="05050102010706020507" pitchFamily="18" charset="2"/>
              <a:ea typeface="Calibri" panose="020F0502020204030204" pitchFamily="34" charset="0"/>
              <a:cs typeface="Arial" panose="020B0604020202020204" pitchFamily="34" charset="0"/>
            </a:endParaRPr>
          </a:p>
          <a:p>
            <a:pPr marL="342900" indent="-342900" algn="just" rtl="1">
              <a:buFont typeface="Wingdings" panose="05000000000000000000" pitchFamily="2" charset="2"/>
              <a:buChar char="§"/>
            </a:pPr>
            <a:r>
              <a:rPr lang="ar-SA" sz="2400" dirty="0">
                <a:ea typeface="Calibri" panose="020F0502020204030204" pitchFamily="34" charset="0"/>
                <a:cs typeface="Simplified Arabic" panose="02020603050405020304" pitchFamily="18" charset="-78"/>
              </a:rPr>
              <a:t>تطوير المناخ  المناسب للعمل من خلال تحسين ظروف العمل (ظروف مادية ومعنوية</a:t>
            </a:r>
            <a:r>
              <a:rPr lang="ar-SA" sz="2400" dirty="0" smtClean="0">
                <a:ea typeface="Calibri" panose="020F0502020204030204" pitchFamily="34" charset="0"/>
                <a:cs typeface="Simplified Arabic" panose="02020603050405020304" pitchFamily="18" charset="-78"/>
              </a:rPr>
              <a:t>).</a:t>
            </a:r>
            <a:endParaRPr lang="fr-FR" sz="2400" dirty="0" smtClean="0">
              <a:ea typeface="Calibri" panose="020F0502020204030204" pitchFamily="34" charset="0"/>
              <a:cs typeface="Simplified Arabic" panose="02020603050405020304" pitchFamily="18" charset="-78"/>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89" y="0"/>
            <a:ext cx="11672888" cy="6945491"/>
          </a:xfrm>
          <a:prstGeom prst="rect">
            <a:avLst/>
          </a:prstGeom>
        </p:spPr>
        <p:txBody>
          <a:bodyPr wrap="square">
            <a:spAutoFit/>
          </a:bodyPr>
          <a:lstStyle/>
          <a:p>
            <a:pPr algn="r" rtl="1">
              <a:spcAft>
                <a:spcPts val="800"/>
              </a:spcAft>
            </a:pPr>
            <a:r>
              <a:rPr lang="ar-SA" sz="28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 </a:t>
            </a:r>
            <a:r>
              <a:rPr lang="fr-FR" sz="28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2</a:t>
            </a:r>
            <a:r>
              <a:rPr lang="ar-SA" sz="28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 </a:t>
            </a:r>
            <a:r>
              <a:rPr lang="ar-SA" sz="2800" b="1"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أهمية تثمين مكتسبات الخبرة</a:t>
            </a:r>
            <a:endParaRPr lang="fr-FR" sz="2800" b="1"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a:p>
            <a:pPr algn="just" rtl="1">
              <a:spcAft>
                <a:spcPts val="800"/>
              </a:spcAft>
            </a:pPr>
            <a:r>
              <a:rPr lang="ar-SA" sz="2400" dirty="0">
                <a:latin typeface="Simplified Arabic" panose="02020603050405020304" pitchFamily="18" charset="-78"/>
                <a:cs typeface="Simplified Arabic" panose="02020603050405020304" pitchFamily="18" charset="-78"/>
              </a:rPr>
              <a:t>تعتبر عملية الاعتراف بالمكتسبات المهنية عامل تحفيز قوي لبذل مجهودات أكبر، حيث يظهر ذلك من خلال ّابعاد عدة، فمن ناحية البعد المعرفي نجد نظرة الفرد للأمور وكيفية تعايشه، حيث ينبغي عليه تحويل التجارب إلى معارف عن طريق ترتيبها وتصنيفها ثم الإفصاح عنها ومن ثم تحسين أدائه وما يترتب عنه من تحسين أداء مؤسسته واكتسابها ميزة التنافسية تضمن لها البقاء. أما فيما يخص البعد العاطفي، فإنه يحقق التقدير الفردي من خلال ّ إحساس الفرد برضاه عن نفسه وعن المؤسسة وولائه وهذا ما يدفعه إلى تطوير قدراته وبذله جهدا كبيرا من أجلها، ما عن البعد الاجتماعي فهو يعطي الفرد إمكانية تحسين مستواه المعيشي من خلال تطوير أجره ومساره المهني وإعطائه فرصا لشغل مهن جديدة أعلى عن طريق الترقية وكذا إشباع رغباته.</a:t>
            </a:r>
            <a:endParaRPr lang="fr-FR" sz="2400" dirty="0">
              <a:latin typeface="Simplified Arabic" panose="02020603050405020304" pitchFamily="18" charset="-78"/>
              <a:cs typeface="Simplified Arabic" panose="02020603050405020304" pitchFamily="18" charset="-78"/>
            </a:endParaRPr>
          </a:p>
          <a:p>
            <a:pPr algn="just" rtl="1">
              <a:spcAft>
                <a:spcPts val="800"/>
              </a:spcAft>
            </a:pPr>
            <a:r>
              <a:rPr lang="ar-SA" sz="2400" dirty="0">
                <a:latin typeface="Simplified Arabic" panose="02020603050405020304" pitchFamily="18" charset="-78"/>
                <a:cs typeface="Simplified Arabic" panose="02020603050405020304" pitchFamily="18" charset="-78"/>
              </a:rPr>
              <a:t>   وتكمن أهمية تثمين مكتسبات الخبرة المهنية فيما يليّ:</a:t>
            </a:r>
            <a:endParaRPr lang="fr-FR" sz="2400" dirty="0">
              <a:latin typeface="Simplified Arabic" panose="02020603050405020304" pitchFamily="18" charset="-78"/>
              <a:cs typeface="Simplified Arabic" panose="02020603050405020304" pitchFamily="18" charset="-78"/>
            </a:endParaRPr>
          </a:p>
          <a:p>
            <a:pPr algn="r" rtl="1">
              <a:spcAft>
                <a:spcPts val="800"/>
              </a:spcAft>
            </a:pPr>
            <a:r>
              <a:rPr lang="fr-FR" sz="2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2</a:t>
            </a:r>
            <a:r>
              <a:rPr lang="ar-SA" sz="24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a:t>
            </a:r>
            <a:r>
              <a:rPr lang="fr-FR" sz="24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1</a:t>
            </a:r>
            <a:r>
              <a:rPr lang="ar-SA" sz="24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 </a:t>
            </a:r>
            <a:r>
              <a:rPr lang="ar-SA" sz="2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بالنسبة للعاملين :</a:t>
            </a:r>
            <a:endParaRPr lang="fr-FR" sz="2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endParaRPr>
          </a:p>
          <a:p>
            <a:pPr marL="342900" lvl="0" indent="-342900" algn="r"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تحقيق الانصاف بين أجور العاملين ومستوى المسؤوليات</a:t>
            </a:r>
            <a:r>
              <a:rPr lang="ar-SA" sz="2400" b="1" dirty="0">
                <a:latin typeface="Wingdings" panose="05000000000000000000" pitchFamily="2" charset="2"/>
                <a:ea typeface="Calibri" panose="020F0502020204030204" pitchFamily="34" charset="0"/>
                <a:cs typeface="Simplified Arabic" panose="02020603050405020304" pitchFamily="18" charset="-78"/>
              </a:rPr>
              <a:t>؛</a:t>
            </a:r>
            <a:endParaRPr lang="fr-FR" sz="2400" dirty="0">
              <a:latin typeface="Wingdings" panose="05000000000000000000" pitchFamily="2" charset="2"/>
              <a:ea typeface="Calibri" panose="020F0502020204030204" pitchFamily="34" charset="0"/>
              <a:cs typeface="Arial" panose="020B0604020202020204" pitchFamily="34" charset="0"/>
            </a:endParaRPr>
          </a:p>
          <a:p>
            <a:pPr marL="342900" lvl="0" indent="-342900" algn="r"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مساعدة العاملين على فهم كيفية ربط عملهم مع رسالة وقيم المؤسسة</a:t>
            </a:r>
            <a:r>
              <a:rPr lang="ar-SA" sz="2400" b="1" dirty="0">
                <a:latin typeface="Wingdings" panose="05000000000000000000" pitchFamily="2" charset="2"/>
                <a:ea typeface="Calibri" panose="020F0502020204030204" pitchFamily="34" charset="0"/>
                <a:cs typeface="Simplified Arabic" panose="02020603050405020304" pitchFamily="18" charset="-78"/>
              </a:rPr>
              <a:t>؛</a:t>
            </a:r>
            <a:endParaRPr lang="fr-FR" sz="2400" dirty="0">
              <a:latin typeface="Wingdings" panose="05000000000000000000" pitchFamily="2" charset="2"/>
              <a:ea typeface="Calibri" panose="020F0502020204030204" pitchFamily="34" charset="0"/>
              <a:cs typeface="Arial" panose="020B0604020202020204" pitchFamily="34" charset="0"/>
            </a:endParaRPr>
          </a:p>
          <a:p>
            <a:pPr marL="342900" lvl="0" indent="-342900" algn="r"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مساعدة العاملين على شعورهم أكثر بالتحفيز والحماس</a:t>
            </a:r>
            <a:r>
              <a:rPr lang="ar-SA" sz="2400" b="1" dirty="0">
                <a:latin typeface="Wingdings" panose="05000000000000000000" pitchFamily="2" charset="2"/>
                <a:ea typeface="Calibri" panose="020F0502020204030204" pitchFamily="34" charset="0"/>
                <a:cs typeface="Simplified Arabic" panose="02020603050405020304" pitchFamily="18" charset="-78"/>
              </a:rPr>
              <a:t>؛</a:t>
            </a:r>
            <a:endParaRPr lang="fr-FR" sz="2400" dirty="0">
              <a:latin typeface="Wingdings" panose="05000000000000000000" pitchFamily="2" charset="2"/>
              <a:ea typeface="Calibri" panose="020F0502020204030204" pitchFamily="34" charset="0"/>
              <a:cs typeface="Arial" panose="020B0604020202020204" pitchFamily="34" charset="0"/>
            </a:endParaRPr>
          </a:p>
          <a:p>
            <a:pPr marL="342900" lvl="0" indent="-342900" algn="r"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زيادة الرضا الوظيفي للعاملينّ</a:t>
            </a:r>
            <a:r>
              <a:rPr lang="ar-SA" sz="2400" b="1" dirty="0">
                <a:latin typeface="Wingdings" panose="05000000000000000000" pitchFamily="2" charset="2"/>
                <a:ea typeface="Calibri" panose="020F0502020204030204" pitchFamily="34" charset="0"/>
                <a:cs typeface="Simplified Arabic" panose="02020603050405020304" pitchFamily="18" charset="-78"/>
              </a:rPr>
              <a:t>.</a:t>
            </a:r>
            <a:endParaRPr lang="fr-FR" sz="2400" dirty="0">
              <a:latin typeface="Wingdings" panose="05000000000000000000" pitchFamily="2" charset="2"/>
              <a:ea typeface="Calibri" panose="020F0502020204030204" pitchFamily="34" charset="0"/>
              <a:cs typeface="Arial" panose="020B0604020202020204" pitchFamily="34" charset="0"/>
            </a:endParaRPr>
          </a:p>
          <a:p>
            <a:pPr algn="r" rtl="1"/>
            <a:endParaRPr lang="ar-DZ" sz="2400" dirty="0" smtClean="0">
              <a:latin typeface="Simplified Arabic" panose="02020603050405020304" pitchFamily="18" charset="-78"/>
              <a:cs typeface="Simplified Arabic" panose="02020603050405020304" pitchFamily="18" charset="-78"/>
            </a:endParaRPr>
          </a:p>
          <a:p>
            <a:pPr algn="r" rtl="1"/>
            <a:r>
              <a:rPr lang="ar-DZ" sz="28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 </a:t>
            </a:r>
            <a:endParaRPr lang="fr-FR" sz="25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662146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86596" y="0"/>
            <a:ext cx="10876462" cy="7068602"/>
          </a:xfrm>
          <a:prstGeom prst="rect">
            <a:avLst/>
          </a:prstGeom>
        </p:spPr>
        <p:txBody>
          <a:bodyPr wrap="square">
            <a:spAutoFit/>
          </a:bodyPr>
          <a:lstStyle/>
          <a:p>
            <a:pPr algn="r" rtl="1">
              <a:spcAft>
                <a:spcPts val="800"/>
              </a:spcAft>
            </a:pPr>
            <a:r>
              <a:rPr lang="fr-FR" sz="2400" b="1" dirty="0" smtClean="0">
                <a:solidFill>
                  <a:prstClr val="black"/>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2</a:t>
            </a:r>
            <a:r>
              <a:rPr lang="ar-SA" sz="2400" b="1" dirty="0" smtClean="0">
                <a:solidFill>
                  <a:prstClr val="black"/>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a:t>
            </a:r>
            <a:r>
              <a:rPr lang="fr-FR" sz="2400" b="1" dirty="0">
                <a:solidFill>
                  <a:prstClr val="black"/>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1</a:t>
            </a:r>
            <a:r>
              <a:rPr lang="ar-SA" sz="2400" b="1" dirty="0">
                <a:solidFill>
                  <a:prstClr val="black"/>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بالنسبة </a:t>
            </a:r>
            <a:r>
              <a:rPr lang="ar-SA" sz="2400" b="1" dirty="0">
                <a:latin typeface="Calibri" panose="020F0502020204030204" pitchFamily="34" charset="0"/>
                <a:ea typeface="Calibri" panose="020F0502020204030204" pitchFamily="34" charset="0"/>
                <a:cs typeface="Simplified Arabic" panose="02020603050405020304" pitchFamily="18" charset="-78"/>
              </a:rPr>
              <a:t>للمؤسسة :</a:t>
            </a:r>
            <a:endParaRPr lang="fr-FR"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زيادة قدرة المؤسسة على تحقيق أهدافها</a:t>
            </a:r>
            <a:r>
              <a:rPr lang="ar-SA" sz="2400" b="1" dirty="0">
                <a:latin typeface="Wingdings" panose="05000000000000000000" pitchFamily="2" charset="2"/>
                <a:ea typeface="Calibri" panose="020F0502020204030204" pitchFamily="34" charset="0"/>
                <a:cs typeface="Simplified Arabic" panose="02020603050405020304" pitchFamily="18" charset="-78"/>
              </a:rPr>
              <a:t>.</a:t>
            </a:r>
            <a:endParaRPr lang="fr-FR" sz="2400" dirty="0">
              <a:latin typeface="Wingdings" panose="05000000000000000000" pitchFamily="2" charset="2"/>
              <a:ea typeface="Calibri" panose="020F0502020204030204" pitchFamily="34" charset="0"/>
              <a:cs typeface="Arial" panose="020B0604020202020204" pitchFamily="34" charset="0"/>
            </a:endParaRPr>
          </a:p>
          <a:p>
            <a:pPr marL="342900" lvl="0" indent="-342900" algn="r"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زيادة مستوى أداء العاملين وبالتالي ارتفاع أداء المؤسسة والإبداع في إنتاجيتها؛</a:t>
            </a:r>
            <a:endParaRPr lang="fr-FR" sz="2400" dirty="0">
              <a:latin typeface="Wingdings" panose="05000000000000000000" pitchFamily="2" charset="2"/>
              <a:ea typeface="Calibri" panose="020F0502020204030204" pitchFamily="34" charset="0"/>
              <a:cs typeface="Arial" panose="020B0604020202020204" pitchFamily="34" charset="0"/>
            </a:endParaRPr>
          </a:p>
          <a:p>
            <a:pPr marL="342900" lvl="0" indent="-342900" algn="r"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الاستعمال الفعال لمهارات ومعارف العاملين؛</a:t>
            </a:r>
            <a:endParaRPr lang="fr-FR" sz="2400" dirty="0">
              <a:latin typeface="Wingdings" panose="05000000000000000000" pitchFamily="2" charset="2"/>
              <a:ea typeface="Calibri" panose="020F0502020204030204" pitchFamily="34" charset="0"/>
              <a:cs typeface="Arial" panose="020B0604020202020204" pitchFamily="34" charset="0"/>
            </a:endParaRPr>
          </a:p>
          <a:p>
            <a:pPr marL="342900" lvl="0" indent="-342900" algn="r"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الاقتصاد في مستوى التكاليف من خلال تحسين كفاءة وإنتاجية العاملين؛</a:t>
            </a:r>
            <a:endParaRPr lang="fr-FR" sz="2400" dirty="0">
              <a:latin typeface="Wingdings" panose="05000000000000000000" pitchFamily="2" charset="2"/>
              <a:ea typeface="Calibri" panose="020F0502020204030204" pitchFamily="34" charset="0"/>
              <a:cs typeface="Arial" panose="020B0604020202020204" pitchFamily="34" charset="0"/>
            </a:endParaRPr>
          </a:p>
          <a:p>
            <a:pPr marL="342900" lvl="0" indent="-342900" algn="r"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تحسين قدرة المؤسسة على إدارة التغيير</a:t>
            </a:r>
            <a:r>
              <a:rPr lang="ar-SA" sz="2400" dirty="0" smtClean="0">
                <a:latin typeface="Wingdings" panose="05000000000000000000" pitchFamily="2" charset="2"/>
                <a:ea typeface="Calibri" panose="020F0502020204030204" pitchFamily="34" charset="0"/>
                <a:cs typeface="Simplified Arabic" panose="02020603050405020304" pitchFamily="18" charset="-78"/>
              </a:rPr>
              <a:t>.</a:t>
            </a:r>
            <a:endParaRPr lang="fr-FR" sz="2400" dirty="0" smtClean="0">
              <a:latin typeface="Wingdings" panose="05000000000000000000" pitchFamily="2" charset="2"/>
              <a:ea typeface="Calibri" panose="020F0502020204030204" pitchFamily="34" charset="0"/>
              <a:cs typeface="Simplified Arabic" panose="02020603050405020304" pitchFamily="18" charset="-78"/>
            </a:endParaRPr>
          </a:p>
          <a:p>
            <a:pPr lvl="0" algn="r" rtl="1">
              <a:spcAft>
                <a:spcPts val="800"/>
              </a:spcAft>
            </a:pPr>
            <a:r>
              <a:rPr lang="ar-DZ" sz="2400" b="1" dirty="0">
                <a:solidFill>
                  <a:prstClr val="black"/>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 </a:t>
            </a:r>
            <a:r>
              <a:rPr lang="fr-FR" sz="2400" b="1" dirty="0" smtClean="0">
                <a:solidFill>
                  <a:prstClr val="black"/>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3</a:t>
            </a:r>
            <a:r>
              <a:rPr lang="ar-DZ" sz="2400" b="1" dirty="0" smtClean="0">
                <a:solidFill>
                  <a:prstClr val="black"/>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-أبعاد </a:t>
            </a:r>
            <a:r>
              <a:rPr lang="ar-DZ" sz="2400" b="1" dirty="0">
                <a:solidFill>
                  <a:prstClr val="black"/>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تثمين مكتسبات الخبرة المهنية :</a:t>
            </a:r>
          </a:p>
          <a:p>
            <a:pPr lvl="0" algn="r" rtl="1">
              <a:spcAft>
                <a:spcPts val="800"/>
              </a:spcAft>
            </a:pPr>
            <a:r>
              <a:rPr lang="ar-DZ" sz="2400" dirty="0">
                <a:latin typeface="Wingdings" panose="05000000000000000000" pitchFamily="2" charset="2"/>
                <a:ea typeface="Calibri" panose="020F0502020204030204" pitchFamily="34" charset="0"/>
                <a:cs typeface="Arial" panose="020B0604020202020204" pitchFamily="34" charset="0"/>
              </a:rPr>
              <a:t>تتضمن أبعاد تثمين مكتسبات الخبرة المهنية النقاط التالية:</a:t>
            </a:r>
          </a:p>
          <a:p>
            <a:pPr lvl="0" algn="r" rtl="1">
              <a:spcAft>
                <a:spcPts val="800"/>
              </a:spcAft>
            </a:pPr>
            <a:r>
              <a:rPr lang="fr-FR" sz="2400" b="1" dirty="0" smtClean="0">
                <a:solidFill>
                  <a:prstClr val="black"/>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3</a:t>
            </a:r>
            <a:r>
              <a:rPr lang="ar-DZ" sz="2400" b="1" dirty="0" smtClean="0">
                <a:solidFill>
                  <a:prstClr val="black"/>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a:t>
            </a:r>
            <a:r>
              <a:rPr lang="fr-FR" sz="2400" b="1" dirty="0" smtClean="0">
                <a:solidFill>
                  <a:prstClr val="black"/>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1</a:t>
            </a:r>
            <a:r>
              <a:rPr lang="ar-DZ" sz="2400" b="1" dirty="0" smtClean="0">
                <a:solidFill>
                  <a:prstClr val="black"/>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بالنسبة </a:t>
            </a:r>
            <a:r>
              <a:rPr lang="ar-DZ" sz="2400" b="1" dirty="0">
                <a:solidFill>
                  <a:prstClr val="black"/>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للمؤسسات: </a:t>
            </a:r>
          </a:p>
          <a:p>
            <a:pPr lvl="0" algn="r" rtl="1">
              <a:spcAft>
                <a:spcPts val="800"/>
              </a:spcAft>
            </a:pPr>
            <a:r>
              <a:rPr lang="ar-DZ" sz="2400" dirty="0">
                <a:latin typeface="Wingdings" panose="05000000000000000000" pitchFamily="2" charset="2"/>
                <a:ea typeface="Calibri" panose="020F0502020204030204" pitchFamily="34" charset="0"/>
                <a:cs typeface="Arial" panose="020B0604020202020204" pitchFamily="34" charset="0"/>
              </a:rPr>
              <a:t>	الاعتراف بالدور الإيجابي للمؤسسات كمكون للأفراد العاملين؛</a:t>
            </a:r>
          </a:p>
          <a:p>
            <a:pPr lvl="0" algn="r" rtl="1">
              <a:spcAft>
                <a:spcPts val="800"/>
              </a:spcAft>
            </a:pPr>
            <a:r>
              <a:rPr lang="ar-DZ" sz="2400" dirty="0">
                <a:latin typeface="Wingdings" panose="05000000000000000000" pitchFamily="2" charset="2"/>
                <a:ea typeface="Calibri" panose="020F0502020204030204" pitchFamily="34" charset="0"/>
                <a:cs typeface="Arial" panose="020B0604020202020204" pitchFamily="34" charset="0"/>
              </a:rPr>
              <a:t>	السماح بالاقتصاد في وقت وتكلفة التكوين؛</a:t>
            </a:r>
          </a:p>
          <a:p>
            <a:pPr lvl="0" algn="r" rtl="1">
              <a:spcAft>
                <a:spcPts val="800"/>
              </a:spcAft>
            </a:pPr>
            <a:r>
              <a:rPr lang="ar-DZ" sz="2400" dirty="0">
                <a:latin typeface="Wingdings" panose="05000000000000000000" pitchFamily="2" charset="2"/>
                <a:ea typeface="Calibri" panose="020F0502020204030204" pitchFamily="34" charset="0"/>
                <a:cs typeface="Arial" panose="020B0604020202020204" pitchFamily="34" charset="0"/>
              </a:rPr>
              <a:t>	الاعتراف بقدرات وكفاءات العاملين هو اعتراف ضمني للمؤسسة بذاتها. </a:t>
            </a:r>
          </a:p>
          <a:p>
            <a:pPr lvl="0" algn="r" rtl="1">
              <a:spcAft>
                <a:spcPts val="800"/>
              </a:spcAft>
            </a:pPr>
            <a:r>
              <a:rPr lang="ar-DZ" sz="2400" dirty="0">
                <a:latin typeface="Wingdings" panose="05000000000000000000" pitchFamily="2" charset="2"/>
                <a:ea typeface="Calibri" panose="020F0502020204030204" pitchFamily="34" charset="0"/>
                <a:cs typeface="Arial" panose="020B0604020202020204" pitchFamily="34" charset="0"/>
              </a:rPr>
              <a:t>	وسيلة فعالة لتقييم الكفاءات ولتسيير الموارد البشرية.</a:t>
            </a:r>
          </a:p>
          <a:p>
            <a:pPr lvl="0" algn="r" rtl="1">
              <a:spcAft>
                <a:spcPts val="800"/>
              </a:spcAft>
            </a:pPr>
            <a:endParaRPr lang="fr-FR" sz="2400" dirty="0">
              <a:latin typeface="Wingdings" panose="05000000000000000000" pitchFamily="2" charset="2"/>
              <a:ea typeface="Calibri" panose="020F0502020204030204" pitchFamily="34" charset="0"/>
              <a:cs typeface="Arial" panose="020B0604020202020204" pitchFamily="34" charset="0"/>
            </a:endParaRPr>
          </a:p>
          <a:p>
            <a:pPr lvl="0" algn="r" rtl="1">
              <a:spcAft>
                <a:spcPts val="800"/>
              </a:spcAft>
            </a:pPr>
            <a:endParaRPr lang="fr-FR" sz="2400" b="1" dirty="0">
              <a:solidFill>
                <a:prstClr val="black"/>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112880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14438" y="256619"/>
            <a:ext cx="10158412" cy="2821285"/>
          </a:xfrm>
          <a:prstGeom prst="rect">
            <a:avLst/>
          </a:prstGeom>
        </p:spPr>
        <p:txBody>
          <a:bodyPr wrap="square">
            <a:spAutoFit/>
          </a:bodyPr>
          <a:lstStyle/>
          <a:p>
            <a:pPr algn="just" rtl="1">
              <a:spcAft>
                <a:spcPts val="800"/>
              </a:spcAft>
            </a:pPr>
            <a:r>
              <a:rPr lang="fr-FR" sz="2400" b="1" dirty="0" smtClean="0">
                <a:latin typeface="Calibri" panose="020F0502020204030204" pitchFamily="34" charset="0"/>
                <a:ea typeface="Calibri" panose="020F0502020204030204" pitchFamily="34" charset="0"/>
                <a:cs typeface="Simplified Arabic" panose="02020603050405020304" pitchFamily="18" charset="-78"/>
              </a:rPr>
              <a:t>2-3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 </a:t>
            </a:r>
            <a:r>
              <a:rPr lang="ar-SA" sz="2400" b="1" dirty="0">
                <a:latin typeface="Calibri" panose="020F0502020204030204" pitchFamily="34" charset="0"/>
                <a:ea typeface="Calibri" panose="020F0502020204030204" pitchFamily="34" charset="0"/>
                <a:cs typeface="Simplified Arabic" panose="02020603050405020304" pitchFamily="18" charset="-78"/>
              </a:rPr>
              <a:t>بالنسبة للأفراد والعمال الأجراء:</a:t>
            </a:r>
            <a:endParaRPr lang="fr-FR"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وسيلة رسمية للاعتراف بالكفاءات المكتسبة من خلال الخبرة المهنية أو الفردية او الجماعية؛</a:t>
            </a:r>
            <a:endParaRPr lang="fr-FR" sz="2400" dirty="0">
              <a:latin typeface="Wingdings" panose="05000000000000000000" pitchFamily="2" charset="2"/>
              <a:ea typeface="Calibri" panose="020F0502020204030204" pitchFamily="34" charset="0"/>
              <a:cs typeface="Arial" panose="020B0604020202020204" pitchFamily="34" charset="0"/>
            </a:endParaRPr>
          </a:p>
          <a:p>
            <a:pPr marL="342900" lvl="0" indent="-342900" algn="just"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تقييم من طرف المجتمع ورضا </a:t>
            </a:r>
            <a:r>
              <a:rPr lang="ar-SA" sz="2400" dirty="0" smtClean="0">
                <a:latin typeface="Wingdings" panose="05000000000000000000" pitchFamily="2" charset="2"/>
                <a:ea typeface="Calibri" panose="020F0502020204030204" pitchFamily="34" charset="0"/>
                <a:cs typeface="Simplified Arabic" panose="02020603050405020304" pitchFamily="18" charset="-78"/>
              </a:rPr>
              <a:t>نفسي </a:t>
            </a:r>
            <a:r>
              <a:rPr lang="ar-SA" sz="2400" dirty="0">
                <a:latin typeface="Wingdings" panose="05000000000000000000" pitchFamily="2" charset="2"/>
                <a:ea typeface="Calibri" panose="020F0502020204030204" pitchFamily="34" charset="0"/>
                <a:cs typeface="Simplified Arabic" panose="02020603050405020304" pitchFamily="18" charset="-78"/>
              </a:rPr>
              <a:t>بالنسبة للفرد؛</a:t>
            </a:r>
            <a:endParaRPr lang="fr-FR" sz="2400" dirty="0">
              <a:latin typeface="Wingdings" panose="05000000000000000000" pitchFamily="2" charset="2"/>
              <a:ea typeface="Calibri" panose="020F0502020204030204" pitchFamily="34" charset="0"/>
              <a:cs typeface="Arial" panose="020B0604020202020204" pitchFamily="34" charset="0"/>
            </a:endParaRPr>
          </a:p>
          <a:p>
            <a:pPr marL="342900" lvl="0" indent="-342900" algn="just"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المساعدة على رسم المسار المهني وتطوره؛ </a:t>
            </a:r>
            <a:endParaRPr lang="fr-FR" sz="2400" dirty="0">
              <a:latin typeface="Wingdings" panose="05000000000000000000" pitchFamily="2" charset="2"/>
              <a:ea typeface="Calibri" panose="020F0502020204030204" pitchFamily="34" charset="0"/>
              <a:cs typeface="Arial" panose="020B0604020202020204" pitchFamily="34" charset="0"/>
            </a:endParaRPr>
          </a:p>
          <a:p>
            <a:pPr marL="342900" lvl="0" indent="-342900" algn="just"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 امتلاك الشهادات بصفة سهلة وإمكانية استكمال مسار التعلم؛ </a:t>
            </a:r>
            <a:endParaRPr lang="fr-FR" sz="2400" dirty="0">
              <a:latin typeface="Wingdings" panose="05000000000000000000" pitchFamily="2" charset="2"/>
              <a:ea typeface="Calibri" panose="020F0502020204030204" pitchFamily="34" charset="0"/>
              <a:cs typeface="Arial" panose="020B0604020202020204" pitchFamily="34" charset="0"/>
            </a:endParaRPr>
          </a:p>
          <a:p>
            <a:pPr marL="342900" lvl="0" indent="-342900" algn="just"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 إمكانية ربح الوقت والمال.</a:t>
            </a:r>
            <a:endParaRPr lang="fr-FR" sz="2400" dirty="0">
              <a:effectLst/>
              <a:latin typeface="Wingdings" panose="05000000000000000000" pitchFamily="2" charset="2"/>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33370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9307" y="484211"/>
            <a:ext cx="11932693" cy="5878532"/>
          </a:xfrm>
          <a:prstGeom prst="rect">
            <a:avLst/>
          </a:prstGeom>
        </p:spPr>
        <p:txBody>
          <a:bodyPr wrap="square">
            <a:spAutoFit/>
          </a:bodyPr>
          <a:lstStyle/>
          <a:p>
            <a:pPr algn="just" rtl="1">
              <a:spcAft>
                <a:spcPts val="800"/>
              </a:spcAft>
            </a:pPr>
            <a:r>
              <a:rPr lang="ar-DZ" sz="2400" b="1" u="sng" dirty="0" smtClean="0">
                <a:latin typeface="Calibri" panose="020F0502020204030204" pitchFamily="34" charset="0"/>
                <a:ea typeface="Calibri" panose="020F0502020204030204" pitchFamily="34" charset="0"/>
                <a:cs typeface="Simplified Arabic" panose="02020603050405020304" pitchFamily="18" charset="-78"/>
              </a:rPr>
              <a:t>4</a:t>
            </a:r>
            <a:r>
              <a:rPr lang="ar-SA" sz="2400" b="1" u="sng" dirty="0" smtClean="0">
                <a:latin typeface="Calibri" panose="020F0502020204030204" pitchFamily="34" charset="0"/>
                <a:ea typeface="Calibri" panose="020F0502020204030204" pitchFamily="34" charset="0"/>
                <a:cs typeface="Simplified Arabic" panose="02020603050405020304" pitchFamily="18" charset="-78"/>
              </a:rPr>
              <a:t>- </a:t>
            </a:r>
            <a:r>
              <a:rPr lang="ar-SA" sz="2400" b="1" u="sng" dirty="0">
                <a:latin typeface="Calibri" panose="020F0502020204030204" pitchFamily="34" charset="0"/>
                <a:ea typeface="Calibri" panose="020F0502020204030204" pitchFamily="34" charset="0"/>
                <a:cs typeface="Simplified Arabic" panose="02020603050405020304" pitchFamily="18" charset="-78"/>
              </a:rPr>
              <a:t>شروط الاستفادة من تثمين مكتسبات الخبرة المهنية على الكفاءات :</a:t>
            </a:r>
            <a:endParaRPr lang="fr-FR" sz="24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   تثمينّ المكتسبات المهنية هي حق موجود بحكم القوانين، حيث أصبحت الاستفادة منه سهلة بالنسبة ّ للموظفين التابعين لقطاع الوظيف العمومي من خلال تشريع </a:t>
            </a:r>
            <a:r>
              <a:rPr lang="ar-SA" sz="2400" dirty="0" smtClean="0">
                <a:latin typeface="Calibri" panose="020F0502020204030204" pitchFamily="34" charset="0"/>
                <a:ea typeface="Calibri" panose="020F0502020204030204" pitchFamily="34" charset="0"/>
                <a:cs typeface="Simplified Arabic" panose="02020603050405020304" pitchFamily="18" charset="-78"/>
              </a:rPr>
              <a:t>إجراء </a:t>
            </a:r>
            <a:r>
              <a:rPr lang="ar-SA" sz="2400" dirty="0">
                <a:latin typeface="Calibri" panose="020F0502020204030204" pitchFamily="34" charset="0"/>
                <a:ea typeface="Calibri" panose="020F0502020204030204" pitchFamily="34" charset="0"/>
                <a:cs typeface="Simplified Arabic" panose="02020603050405020304" pitchFamily="18" charset="-78"/>
              </a:rPr>
              <a:t>المصادقة على المكتسبات المهنية، ّ المواد المؤسسة لهذه العطلة مؤكدة في مراسيم خاصة، فتثمين مكتسبات الخبرة المهنية هي حق فردي لكل شخص في ّ الحياة العملية منذ قانون التطور الاجتماعي لـ،2002/1/17 فهذا الحق يسمح بالاعتراف الرسمي بالكفاءة المهنية، ّ </a:t>
            </a:r>
            <a:r>
              <a:rPr lang="ar-SA" sz="2400" dirty="0" smtClean="0">
                <a:latin typeface="Calibri" panose="020F0502020204030204" pitchFamily="34" charset="0"/>
                <a:ea typeface="Calibri" panose="020F0502020204030204" pitchFamily="34" charset="0"/>
                <a:cs typeface="Simplified Arabic" panose="02020603050405020304" pitchFamily="18" charset="-78"/>
              </a:rPr>
              <a:t>من </a:t>
            </a:r>
            <a:r>
              <a:rPr lang="ar-SA" sz="2400" dirty="0">
                <a:latin typeface="Calibri" panose="020F0502020204030204" pitchFamily="34" charset="0"/>
                <a:ea typeface="Calibri" panose="020F0502020204030204" pitchFamily="34" charset="0"/>
                <a:cs typeface="Simplified Arabic" panose="02020603050405020304" pitchFamily="18" charset="-78"/>
              </a:rPr>
              <a:t>أجل الحصول على شهادة مثل شهادة الكفاءة المهنية بشرط أن يكونوا مسجلين في السجل الوطني للشهادةّ المهنية وهو شرط </a:t>
            </a:r>
            <a:r>
              <a:rPr lang="ar-SA" sz="2400" dirty="0" smtClean="0">
                <a:latin typeface="Calibri" panose="020F0502020204030204" pitchFamily="34" charset="0"/>
                <a:ea typeface="Calibri" panose="020F0502020204030204" pitchFamily="34" charset="0"/>
                <a:cs typeface="Simplified Arabic" panose="02020603050405020304" pitchFamily="18" charset="-78"/>
              </a:rPr>
              <a:t>أساس</a:t>
            </a:r>
            <a:r>
              <a:rPr lang="ar-DZ" sz="2400" dirty="0" smtClean="0">
                <a:latin typeface="Calibri" panose="020F0502020204030204" pitchFamily="34" charset="0"/>
                <a:ea typeface="Calibri" panose="020F0502020204030204" pitchFamily="34" charset="0"/>
                <a:cs typeface="Simplified Arabic" panose="02020603050405020304" pitchFamily="18" charset="-78"/>
              </a:rPr>
              <a:t>ي</a:t>
            </a:r>
            <a:r>
              <a:rPr lang="ar-SA" sz="2400" dirty="0" smtClean="0">
                <a:latin typeface="Calibri" panose="020F0502020204030204" pitchFamily="34" charset="0"/>
                <a:ea typeface="Calibri" panose="020F0502020204030204" pitchFamily="34" charset="0"/>
                <a:cs typeface="Simplified Arabic" panose="02020603050405020304" pitchFamily="18" charset="-78"/>
              </a:rPr>
              <a:t>، </a:t>
            </a:r>
            <a:r>
              <a:rPr lang="ar-SA" sz="2400" dirty="0">
                <a:latin typeface="Calibri" panose="020F0502020204030204" pitchFamily="34" charset="0"/>
                <a:ea typeface="Calibri" panose="020F0502020204030204" pitchFamily="34" charset="0"/>
                <a:cs typeface="Simplified Arabic" panose="02020603050405020304" pitchFamily="18" charset="-78"/>
              </a:rPr>
              <a:t>كما يشترط على الطلب للمصادقة على المكتسبات المهنية أن يرسل إلى الجهات الرسمية، إلى جانب الشروط التالية</a:t>
            </a:r>
            <a:r>
              <a:rPr lang="ar-SA" sz="2400" dirty="0" smtClean="0">
                <a:latin typeface="Calibri" panose="020F0502020204030204" pitchFamily="34" charset="0"/>
                <a:ea typeface="Calibri" panose="020F0502020204030204" pitchFamily="34" charset="0"/>
                <a:cs typeface="Simplified Arabic" panose="02020603050405020304" pitchFamily="18" charset="-78"/>
              </a:rPr>
              <a:t>:</a:t>
            </a:r>
            <a:endParaRPr lang="ar-DZ" sz="2400" dirty="0" smtClean="0">
              <a:latin typeface="Calibri" panose="020F0502020204030204" pitchFamily="34" charset="0"/>
              <a:ea typeface="Calibri" panose="020F0502020204030204" pitchFamily="34" charset="0"/>
              <a:cs typeface="Simplified Arabic" panose="02020603050405020304" pitchFamily="18" charset="-78"/>
            </a:endParaRPr>
          </a:p>
          <a:p>
            <a:pPr marL="342900" lvl="0" indent="-342900" algn="r"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الاستفادة من الآلية هو اعتماد فردي وطوعي.</a:t>
            </a:r>
            <a:endParaRPr lang="fr-FR" sz="2400" dirty="0">
              <a:latin typeface="Wingdings" panose="05000000000000000000" pitchFamily="2" charset="2"/>
              <a:ea typeface="Calibri" panose="020F0502020204030204" pitchFamily="34" charset="0"/>
              <a:cs typeface="Arial" panose="020B0604020202020204" pitchFamily="34" charset="0"/>
            </a:endParaRPr>
          </a:p>
          <a:p>
            <a:pPr marL="342900" lvl="0" indent="-342900" algn="r"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على المستفيد من الآلية تقديم مبرر بثالثة سنوات على الأقل من الممارسة كعامل أجير أو العمل التطوعي بوقت كامل أو متقطع وله عالقة بالمجال المهني المراد مصادقته.</a:t>
            </a:r>
            <a:endParaRPr lang="fr-FR" sz="2400" dirty="0">
              <a:latin typeface="Wingdings" panose="05000000000000000000" pitchFamily="2" charset="2"/>
              <a:ea typeface="Calibri" panose="020F0502020204030204" pitchFamily="34" charset="0"/>
              <a:cs typeface="Arial" panose="020B0604020202020204" pitchFamily="34" charset="0"/>
            </a:endParaRPr>
          </a:p>
          <a:p>
            <a:pPr marL="342900" lvl="0" indent="-342900" algn="r"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على المستفيد من البرنامج تقديم سيرة ذاتية بصفة مدققة يشرح فيها جميعا الإنجازات مرفقة بشهادة عمل أو حوصلة الراتب.</a:t>
            </a:r>
            <a:endParaRPr lang="fr-FR" sz="2400" dirty="0">
              <a:latin typeface="Wingdings" panose="05000000000000000000" pitchFamily="2" charset="2"/>
              <a:ea typeface="Calibri" panose="020F0502020204030204" pitchFamily="34" charset="0"/>
              <a:cs typeface="Arial" panose="020B0604020202020204" pitchFamily="34" charset="0"/>
            </a:endParaRPr>
          </a:p>
          <a:p>
            <a:pPr marL="342900" lvl="0" indent="-342900" algn="r"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على المستفيدين من البرنامج التقدم الى المراكز الخاصة لتقييم خبراتهم ومكتسباتهم المهنية.</a:t>
            </a:r>
            <a:endParaRPr lang="fr-FR" sz="2400" dirty="0">
              <a:latin typeface="Wingdings" panose="05000000000000000000" pitchFamily="2" charset="2"/>
              <a:ea typeface="Calibri" panose="020F0502020204030204" pitchFamily="34" charset="0"/>
              <a:cs typeface="Arial" panose="020B0604020202020204" pitchFamily="34" charset="0"/>
            </a:endParaRPr>
          </a:p>
          <a:p>
            <a:pPr algn="just" rtl="1">
              <a:spcAft>
                <a:spcPts val="800"/>
              </a:spcAf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89671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1193" y="405600"/>
            <a:ext cx="12183422" cy="5878532"/>
          </a:xfrm>
          <a:prstGeom prst="rect">
            <a:avLst/>
          </a:prstGeom>
        </p:spPr>
        <p:txBody>
          <a:bodyPr wrap="square">
            <a:spAutoFit/>
          </a:bodyPr>
          <a:lstStyle/>
          <a:p>
            <a:pPr algn="r" rtl="1">
              <a:spcAft>
                <a:spcPts val="800"/>
              </a:spcAft>
            </a:pPr>
            <a:r>
              <a:rPr lang="ar-DZ" sz="2400" b="1" dirty="0" smtClean="0">
                <a:latin typeface="Calibri" panose="020F0502020204030204" pitchFamily="34" charset="0"/>
                <a:ea typeface="Calibri" panose="020F0502020204030204" pitchFamily="34" charset="0"/>
                <a:cs typeface="Simplified Arabic" panose="02020603050405020304" pitchFamily="18" charset="-78"/>
              </a:rPr>
              <a:t>5</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 </a:t>
            </a:r>
            <a:r>
              <a:rPr lang="ar-SA" sz="2400" b="1" dirty="0">
                <a:latin typeface="Calibri" panose="020F0502020204030204" pitchFamily="34" charset="0"/>
                <a:ea typeface="Calibri" panose="020F0502020204030204" pitchFamily="34" charset="0"/>
                <a:cs typeface="Simplified Arabic" panose="02020603050405020304" pitchFamily="18" charset="-78"/>
              </a:rPr>
              <a:t>صعوبات تثمين مكتسبات الخبرة المهنية</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a:t>
            </a:r>
            <a:endParaRPr lang="ar-DZ" sz="2400" b="1" dirty="0" smtClean="0">
              <a:latin typeface="Calibri" panose="020F0502020204030204" pitchFamily="34" charset="0"/>
              <a:ea typeface="Calibri" panose="020F0502020204030204" pitchFamily="34" charset="0"/>
              <a:cs typeface="Simplified Arabic" panose="02020603050405020304" pitchFamily="18" charset="-78"/>
            </a:endParaRPr>
          </a:p>
          <a:p>
            <a:pPr algn="r" rtl="1">
              <a:spcAft>
                <a:spcPts val="800"/>
              </a:spcAft>
            </a:pPr>
            <a:r>
              <a:rPr lang="ar-DZ" sz="2400" dirty="0">
                <a:latin typeface="Calibri" panose="020F0502020204030204" pitchFamily="34" charset="0"/>
                <a:ea typeface="Calibri" panose="020F0502020204030204" pitchFamily="34" charset="0"/>
                <a:cs typeface="Arial" panose="020B0604020202020204" pitchFamily="34" charset="0"/>
              </a:rPr>
              <a:t> تواجه عملية تثمين مكتسبات الخبرة المهنية العديد من الصعوبات، وهي مصنفة كالاتي</a:t>
            </a:r>
            <a:r>
              <a:rPr lang="ar-DZ" sz="2400" dirty="0" smtClean="0">
                <a:latin typeface="Calibri" panose="020F0502020204030204" pitchFamily="34" charset="0"/>
                <a:ea typeface="Calibri" panose="020F0502020204030204" pitchFamily="34" charset="0"/>
                <a:cs typeface="Arial" panose="020B0604020202020204" pitchFamily="34" charset="0"/>
              </a:rPr>
              <a:t>:</a:t>
            </a:r>
          </a:p>
          <a:p>
            <a:pPr algn="r" rtl="1">
              <a:spcAft>
                <a:spcPts val="800"/>
              </a:spcAft>
            </a:pPr>
            <a:r>
              <a:rPr lang="ar-DZ" sz="2400" dirty="0" smtClean="0">
                <a:latin typeface="Calibri" panose="020F0502020204030204" pitchFamily="34" charset="0"/>
                <a:ea typeface="Calibri" panose="020F0502020204030204" pitchFamily="34" charset="0"/>
                <a:cs typeface="Arial" panose="020B0604020202020204" pitchFamily="34" charset="0"/>
              </a:rPr>
              <a:t> </a:t>
            </a:r>
            <a:r>
              <a:rPr lang="ar-DZ" sz="2400" b="1" dirty="0" smtClean="0">
                <a:latin typeface="Calibri" panose="020F0502020204030204" pitchFamily="34" charset="0"/>
                <a:ea typeface="Calibri" panose="020F0502020204030204" pitchFamily="34" charset="0"/>
                <a:cs typeface="Simplified Arabic" panose="02020603050405020304" pitchFamily="18" charset="-78"/>
              </a:rPr>
              <a:t>5</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-1 اعتراف العاملين بالمصادقة :</a:t>
            </a:r>
            <a:endParaRPr lang="fr-FR" sz="2400" b="1" dirty="0" smtClean="0">
              <a:latin typeface="Calibri" panose="020F0502020204030204" pitchFamily="34" charset="0"/>
              <a:ea typeface="Calibri" panose="020F0502020204030204" pitchFamily="34" charset="0"/>
              <a:cs typeface="Simplified Arabic" panose="02020603050405020304" pitchFamily="18" charset="-78"/>
            </a:endParaRPr>
          </a:p>
          <a:p>
            <a:pPr algn="r" rtl="1">
              <a:spcAft>
                <a:spcPts val="800"/>
              </a:spcAft>
            </a:pPr>
            <a:r>
              <a:rPr lang="ar-SA" sz="2400" dirty="0" smtClean="0">
                <a:latin typeface="Calibri" panose="020F0502020204030204" pitchFamily="34" charset="0"/>
                <a:ea typeface="Calibri" panose="020F0502020204030204" pitchFamily="34" charset="0"/>
                <a:cs typeface="Simplified Arabic" panose="02020603050405020304" pitchFamily="18" charset="-78"/>
              </a:rPr>
              <a:t>وجد أصحاب العمل والعاملينّ فوائد مشتركة لتثمين مكتسبات الخبرة المهنية، فبالنسبة لأصحاب العمل ّ فإنها تسمح بمهنية المسار بتكلفة أقل من تلك الخاصة بالتكوين، وكذلك الاعتراف بكفاءة عمالهم وتحفيزهم. أما ّ بالنسبة للعمال، وخاصة الذين يفتقدون للمؤهلات أو مؤهلاتهم ضعيفة. هذا الاعتراف مهم، ولكن الفوائد تتناقض ّ من حيث الاعتراف بالأجور، فبالنسبة للتنظيمات النقابية فالأجور ينبغي أن تتماشى مع المصادقة على المكتسبات ّ المهنية، في حين أن القيام بتثمين مكتسبات الخبرة المهنية </a:t>
            </a:r>
            <a:r>
              <a:rPr lang="ar-DZ" sz="2400" dirty="0" smtClean="0">
                <a:latin typeface="Calibri" panose="020F0502020204030204" pitchFamily="34" charset="0"/>
                <a:ea typeface="Calibri" panose="020F0502020204030204" pitchFamily="34" charset="0"/>
                <a:cs typeface="Simplified Arabic" panose="02020603050405020304" pitchFamily="18" charset="-78"/>
              </a:rPr>
              <a:t>لا </a:t>
            </a:r>
            <a:r>
              <a:rPr lang="ar-SA" sz="2400" dirty="0" smtClean="0">
                <a:latin typeface="Calibri" panose="020F0502020204030204" pitchFamily="34" charset="0"/>
                <a:ea typeface="Calibri" panose="020F0502020204030204" pitchFamily="34" charset="0"/>
                <a:cs typeface="Simplified Arabic" panose="02020603050405020304" pitchFamily="18" charset="-78"/>
              </a:rPr>
              <a:t>يترتب عنها لزيادة في الأجور</a:t>
            </a:r>
            <a:r>
              <a:rPr lang="ar-DZ" sz="2400" dirty="0" smtClean="0">
                <a:latin typeface="Calibri" panose="020F0502020204030204" pitchFamily="34" charset="0"/>
                <a:ea typeface="Calibri" panose="020F0502020204030204" pitchFamily="34" charset="0"/>
                <a:cs typeface="Simplified Arabic" panose="02020603050405020304" pitchFamily="18" charset="-78"/>
              </a:rPr>
              <a:t>، لذا ينبغي ان </a:t>
            </a:r>
            <a:r>
              <a:rPr lang="ar-SA" sz="2400" dirty="0" smtClean="0">
                <a:latin typeface="Calibri" panose="020F0502020204030204" pitchFamily="34" charset="0"/>
                <a:ea typeface="Calibri" panose="020F0502020204030204" pitchFamily="34" charset="0"/>
                <a:cs typeface="Simplified Arabic" panose="02020603050405020304" pitchFamily="18" charset="-78"/>
              </a:rPr>
              <a:t>تدرج نقطة </a:t>
            </a:r>
            <a:r>
              <a:rPr lang="ar-SA" sz="2400" dirty="0" smtClean="0">
                <a:solidFill>
                  <a:prstClr val="black"/>
                </a:solidFill>
                <a:latin typeface="Calibri" panose="020F0502020204030204" pitchFamily="34" charset="0"/>
                <a:ea typeface="Calibri" panose="020F0502020204030204" pitchFamily="34" charset="0"/>
                <a:cs typeface="Simplified Arabic" panose="02020603050405020304" pitchFamily="18" charset="-78"/>
              </a:rPr>
              <a:t>الزيادة </a:t>
            </a:r>
            <a:r>
              <a:rPr lang="ar-SA" sz="2400" dirty="0">
                <a:solidFill>
                  <a:prstClr val="black"/>
                </a:solidFill>
                <a:latin typeface="Calibri" panose="020F0502020204030204" pitchFamily="34" charset="0"/>
                <a:ea typeface="Calibri" panose="020F0502020204030204" pitchFamily="34" charset="0"/>
                <a:cs typeface="Simplified Arabic" panose="02020603050405020304" pitchFamily="18" charset="-78"/>
              </a:rPr>
              <a:t>في الأجور </a:t>
            </a:r>
            <a:r>
              <a:rPr lang="ar-DZ" sz="2400" dirty="0" smtClean="0">
                <a:solidFill>
                  <a:prstClr val="black"/>
                </a:solidFill>
                <a:latin typeface="Calibri" panose="020F0502020204030204" pitchFamily="34" charset="0"/>
                <a:ea typeface="Calibri" panose="020F0502020204030204" pitchFamily="34" charset="0"/>
                <a:cs typeface="Simplified Arabic" panose="02020603050405020304" pitchFamily="18" charset="-78"/>
              </a:rPr>
              <a:t>في المفاوضات الخاصة </a:t>
            </a:r>
            <a:r>
              <a:rPr lang="ar-DZ" sz="2400" dirty="0" smtClean="0">
                <a:latin typeface="Calibri" panose="020F0502020204030204" pitchFamily="34" charset="0"/>
                <a:ea typeface="Calibri" panose="020F0502020204030204" pitchFamily="34" charset="0"/>
                <a:cs typeface="Simplified Arabic" panose="02020603050405020304" pitchFamily="18" charset="-78"/>
              </a:rPr>
              <a:t> ب</a:t>
            </a:r>
            <a:r>
              <a:rPr lang="ar-SA" sz="2400" dirty="0" smtClean="0">
                <a:latin typeface="Calibri" panose="020F0502020204030204" pitchFamily="34" charset="0"/>
                <a:ea typeface="Calibri" panose="020F0502020204030204" pitchFamily="34" charset="0"/>
                <a:cs typeface="Simplified Arabic" panose="02020603050405020304" pitchFamily="18" charset="-78"/>
              </a:rPr>
              <a:t>المصادقة على المكتسبات المهنية في.</a:t>
            </a:r>
            <a:endParaRPr lang="fr-FR" sz="2400" dirty="0" smtClean="0">
              <a:latin typeface="Calibri" panose="020F0502020204030204" pitchFamily="34" charset="0"/>
              <a:ea typeface="Calibri" panose="020F0502020204030204" pitchFamily="34" charset="0"/>
              <a:cs typeface="Arial" panose="020B0604020202020204" pitchFamily="34" charset="0"/>
            </a:endParaRPr>
          </a:p>
          <a:p>
            <a:pPr algn="r" rtl="1">
              <a:spcAft>
                <a:spcPts val="800"/>
              </a:spcAft>
            </a:pPr>
            <a:r>
              <a:rPr lang="ar-DZ" sz="2400" b="1" dirty="0" smtClean="0">
                <a:latin typeface="Calibri" panose="020F0502020204030204" pitchFamily="34" charset="0"/>
                <a:ea typeface="Calibri" panose="020F0502020204030204" pitchFamily="34" charset="0"/>
                <a:cs typeface="Simplified Arabic" panose="02020603050405020304" pitchFamily="18" charset="-78"/>
              </a:rPr>
              <a:t>5</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-2التحرك</a:t>
            </a:r>
            <a:r>
              <a:rPr lang="ar-SA" sz="2400" b="1" dirty="0">
                <a:latin typeface="Calibri" panose="020F0502020204030204" pitchFamily="34" charset="0"/>
                <a:ea typeface="Calibri" panose="020F0502020204030204" pitchFamily="34" charset="0"/>
                <a:cs typeface="Simplified Arabic" panose="02020603050405020304" pitchFamily="18" charset="-78"/>
              </a:rPr>
              <a:t>:</a:t>
            </a:r>
            <a:endParaRPr lang="fr-FR" sz="2400" dirty="0">
              <a:latin typeface="Calibri" panose="020F0502020204030204" pitchFamily="34" charset="0"/>
              <a:ea typeface="Calibri" panose="020F0502020204030204" pitchFamily="34" charset="0"/>
              <a:cs typeface="Arial" panose="020B0604020202020204" pitchFamily="34" charset="0"/>
            </a:endParaRPr>
          </a:p>
          <a:p>
            <a:pPr algn="r"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إن سيرورة الحياة المهنية خاصة خارج المؤسسة تمثل نقطة تقارب بين الشركاء الاجتماعيين، فأصحاب العمل يعتبرون الشهادات كأداة للتحرك يرون في</a:t>
            </a:r>
            <a:r>
              <a:rPr lang="ar-SA" sz="2400" b="1" dirty="0">
                <a:latin typeface="Calibri" panose="020F0502020204030204" pitchFamily="34" charset="0"/>
                <a:ea typeface="Calibri" panose="020F0502020204030204" pitchFamily="34" charset="0"/>
                <a:cs typeface="Simplified Arabic" panose="02020603050405020304" pitchFamily="18" charset="-78"/>
              </a:rPr>
              <a:t> </a:t>
            </a:r>
            <a:r>
              <a:rPr lang="ar-SA" sz="2400" dirty="0">
                <a:latin typeface="Calibri" panose="020F0502020204030204" pitchFamily="34" charset="0"/>
                <a:ea typeface="Calibri" panose="020F0502020204030204" pitchFamily="34" charset="0"/>
                <a:cs typeface="Simplified Arabic" panose="02020603050405020304" pitchFamily="18" charset="-78"/>
              </a:rPr>
              <a:t>جهاز تثمين مكتسبات الخبرة المهنية خطرا لتسرب العمال، وعلى النقيض ّ من ذلك فإن التنظيمات النقابية تعتبر هذا الجهاز كفرصة للتطور المهني.</a:t>
            </a:r>
            <a:endParaRPr lang="fr-FR" sz="2400" dirty="0">
              <a:latin typeface="Calibri" panose="020F0502020204030204" pitchFamily="34" charset="0"/>
              <a:ea typeface="Calibri" panose="020F0502020204030204" pitchFamily="34" charset="0"/>
              <a:cs typeface="Arial" panose="020B0604020202020204" pitchFamily="34" charset="0"/>
            </a:endParaRPr>
          </a:p>
          <a:p>
            <a:pPr algn="r" rtl="1">
              <a:spcAft>
                <a:spcPts val="800"/>
              </a:spcAf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5485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830" y="-98824"/>
            <a:ext cx="11737075" cy="7663636"/>
          </a:xfrm>
          <a:prstGeom prst="rect">
            <a:avLst/>
          </a:prstGeom>
        </p:spPr>
        <p:txBody>
          <a:bodyPr wrap="square">
            <a:spAutoFit/>
          </a:bodyPr>
          <a:lstStyle/>
          <a:p>
            <a:pPr algn="just" rtl="1">
              <a:spcAft>
                <a:spcPts val="800"/>
              </a:spcAft>
            </a:pPr>
            <a:r>
              <a:rPr lang="ar-DZ" sz="2400" b="1" dirty="0" smtClean="0">
                <a:latin typeface="Calibri" panose="020F0502020204030204" pitchFamily="34" charset="0"/>
                <a:ea typeface="Calibri" panose="020F0502020204030204" pitchFamily="34" charset="0"/>
                <a:cs typeface="Simplified Arabic" panose="02020603050405020304" pitchFamily="18" charset="-78"/>
              </a:rPr>
              <a:t>6</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 </a:t>
            </a:r>
            <a:r>
              <a:rPr lang="ar-SA" sz="2400" b="1" dirty="0">
                <a:latin typeface="Calibri" panose="020F0502020204030204" pitchFamily="34" charset="0"/>
                <a:ea typeface="Calibri" panose="020F0502020204030204" pitchFamily="34" charset="0"/>
                <a:cs typeface="Simplified Arabic" panose="02020603050405020304" pitchFamily="18" charset="-78"/>
              </a:rPr>
              <a:t>تثمين مكتسبات الخبرة المهنية في الجزائر :</a:t>
            </a:r>
            <a:endParaRPr lang="fr-FR" sz="24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توجد بعض القوانين والمراسيم التي أبدت اهتماما بالتكوين، وفيما يلي أهم محطتين لهّ:</a:t>
            </a:r>
            <a:endParaRPr lang="fr-FR" sz="24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DZ" sz="2400" b="1" dirty="0" smtClean="0">
                <a:latin typeface="Calibri" panose="020F0502020204030204" pitchFamily="34" charset="0"/>
                <a:ea typeface="Calibri" panose="020F0502020204030204" pitchFamily="34" charset="0"/>
                <a:cs typeface="Simplified Arabic" panose="02020603050405020304" pitchFamily="18" charset="-78"/>
              </a:rPr>
              <a:t>6</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-1 </a:t>
            </a:r>
            <a:r>
              <a:rPr lang="ar-SA" sz="2400" b="1" dirty="0">
                <a:latin typeface="Calibri" panose="020F0502020204030204" pitchFamily="34" charset="0"/>
                <a:ea typeface="Calibri" panose="020F0502020204030204" pitchFamily="34" charset="0"/>
                <a:cs typeface="Simplified Arabic" panose="02020603050405020304" pitchFamily="18" charset="-78"/>
              </a:rPr>
              <a:t>المحطة الأولى :</a:t>
            </a:r>
            <a:endParaRPr lang="fr-FR" sz="24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وهذا بصدور القانون رقم </a:t>
            </a:r>
            <a:r>
              <a:rPr lang="ar-SA" sz="2400" dirty="0" smtClean="0">
                <a:latin typeface="Calibri" panose="020F0502020204030204" pitchFamily="34" charset="0"/>
                <a:ea typeface="Calibri" panose="020F0502020204030204" pitchFamily="34" charset="0"/>
                <a:cs typeface="Simplified Arabic" panose="02020603050405020304" pitchFamily="18" charset="-78"/>
              </a:rPr>
              <a:t>12-78 </a:t>
            </a:r>
            <a:r>
              <a:rPr lang="ar-SA" sz="2400" dirty="0">
                <a:latin typeface="Calibri" panose="020F0502020204030204" pitchFamily="34" charset="0"/>
                <a:ea typeface="Calibri" panose="020F0502020204030204" pitchFamily="34" charset="0"/>
                <a:cs typeface="Simplified Arabic" panose="02020603050405020304" pitchFamily="18" charset="-78"/>
              </a:rPr>
              <a:t>المتضمن القانون الأساسي العلم للعامل </a:t>
            </a:r>
            <a:r>
              <a:rPr lang="fr-FR" sz="2400" dirty="0">
                <a:latin typeface="Simplified Arabic" panose="02020603050405020304" pitchFamily="18" charset="-78"/>
                <a:ea typeface="Calibri" panose="020F0502020204030204" pitchFamily="34" charset="0"/>
                <a:cs typeface="Arial" panose="020B0604020202020204" pitchFamily="34" charset="0"/>
              </a:rPr>
              <a:t>SGT</a:t>
            </a:r>
            <a:r>
              <a:rPr lang="ar-SA" sz="2400" dirty="0">
                <a:latin typeface="Calibri" panose="020F0502020204030204" pitchFamily="34" charset="0"/>
                <a:ea typeface="Calibri" panose="020F0502020204030204" pitchFamily="34" charset="0"/>
                <a:cs typeface="Simplified Arabic" panose="02020603050405020304" pitchFamily="18" charset="-78"/>
              </a:rPr>
              <a:t> سنة ،1978 وقد خصص الباب الخامس منه للتكوين، حيث نص على مبدأ تنظيم نشاطات التمهين والتكوين المستمر، وتطبيقا لهذا القانون صدر نصان: الأول قانون رقم 87-81 المؤرخ في 27 جوان 1981 متعلق بالتمهين، والثاني مرسوم رقم 298-82 المؤرخ في سبتمبر 1982 ينظم التكوين في المؤسسة.</a:t>
            </a:r>
            <a:endParaRPr lang="fr-FR" sz="2400" dirty="0">
              <a:latin typeface="Calibri" panose="020F0502020204030204" pitchFamily="34" charset="0"/>
              <a:ea typeface="Calibri" panose="020F0502020204030204" pitchFamily="34" charset="0"/>
              <a:cs typeface="Arial" panose="020B0604020202020204" pitchFamily="34" charset="0"/>
            </a:endParaRPr>
          </a:p>
          <a:p>
            <a:pPr algn="r" rtl="1">
              <a:spcAft>
                <a:spcPts val="800"/>
              </a:spcAft>
            </a:pPr>
            <a:r>
              <a:rPr lang="ar-SA" sz="2400" dirty="0">
                <a:ea typeface="Calibri" panose="020F0502020204030204" pitchFamily="34" charset="0"/>
                <a:cs typeface="Simplified Arabic" panose="02020603050405020304" pitchFamily="18" charset="-78"/>
              </a:rPr>
              <a:t>فقد اعتبر التكوين عاملا للترقية الاجتماعية والمهنية للعمال وضامنا ّللنمو الاقتصادي، واعتبر التكوين المستمر ّ للعمال في كل المجالات واجبا تفرضه المصلحة الوطنية، في حين اعتبر التمهين ّأحد أنماط التكوين المهني هدفه اكتساب ّ تأهيل منهي أساس ي معترف به بالموازاة مع أداء العمل أو تأهيل يمكن من ممارسة مهنة في أحد القطاعات، واكتساب هذا التأهيل </a:t>
            </a:r>
            <a:r>
              <a:rPr lang="ar-SA" sz="2400" dirty="0">
                <a:latin typeface="Calibri" panose="020F0502020204030204" pitchFamily="34" charset="0"/>
                <a:ea typeface="Calibri" panose="020F0502020204030204" pitchFamily="34" charset="0"/>
                <a:cs typeface="Simplified Arabic" panose="02020603050405020304" pitchFamily="18" charset="-78"/>
              </a:rPr>
              <a:t>يتم بواسطة التنفيذ العملي، المتكرر والتدريجي لمختلف العمليات المرتبطة بممارسة المهنة المعنية، وبالتكوين المظهري والتكنولوجي الإضافي. ويعتبر المرسوم 298-82 أول نص تنظيمي يتكفل بموضوع التكوين في الوسط المهني من حيث تنظيمه وأساليب تمويله، فقد نصت المادة الرابعة منه على أن التكوين داخل المؤسسة يهدف إلى:</a:t>
            </a:r>
            <a:endParaRPr lang="fr-FR"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لتلبية الكلية أو الجزئية لاحتياجات المؤسسة من اليد العاملة المؤهلة؛</a:t>
            </a:r>
            <a:endParaRPr lang="fr-FR" sz="2400" dirty="0">
              <a:latin typeface="Wingdings" panose="05000000000000000000" pitchFamily="2" charset="2"/>
              <a:ea typeface="Calibri" panose="020F0502020204030204" pitchFamily="34" charset="0"/>
              <a:cs typeface="Arial" panose="020B0604020202020204" pitchFamily="34" charset="0"/>
            </a:endParaRPr>
          </a:p>
          <a:p>
            <a:pPr marL="342900" lvl="0" indent="-342900" algn="r"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المساهمة في تلبية الاحتياجات القطاعية أو الوطنية من اليد العاملة المؤهلة؛ </a:t>
            </a:r>
            <a:endParaRPr lang="ar-DZ" sz="2400" dirty="0">
              <a:latin typeface="Wingdings" panose="05000000000000000000" pitchFamily="2" charset="2"/>
              <a:ea typeface="Calibri" panose="020F0502020204030204" pitchFamily="34" charset="0"/>
              <a:cs typeface="Simplified Arabic" panose="02020603050405020304" pitchFamily="18" charset="-78"/>
            </a:endParaRPr>
          </a:p>
          <a:p>
            <a:pPr marL="342900" indent="-342900" algn="r"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التكييف المستمر للعمال مع مناصب عملهم.</a:t>
            </a:r>
            <a:endParaRPr lang="fr-FR" sz="2400" dirty="0">
              <a:latin typeface="Wingdings" panose="05000000000000000000" pitchFamily="2" charset="2"/>
              <a:ea typeface="Calibri" panose="020F0502020204030204" pitchFamily="34" charset="0"/>
              <a:cs typeface="Simplified Arabic" panose="02020603050405020304" pitchFamily="18" charset="-78"/>
            </a:endParaRPr>
          </a:p>
          <a:p>
            <a:pPr marL="342900" lvl="0" indent="-342900" algn="r" rtl="1">
              <a:spcAft>
                <a:spcPts val="800"/>
              </a:spcAft>
              <a:buFont typeface="Wingdings" panose="05000000000000000000" pitchFamily="2" charset="2"/>
              <a:buChar char=""/>
            </a:pPr>
            <a:endParaRPr lang="fr-FR" sz="2400" dirty="0">
              <a:latin typeface="Wingdings" panose="05000000000000000000" pitchFamily="2" charset="2"/>
              <a:ea typeface="Calibri" panose="020F0502020204030204" pitchFamily="34" charset="0"/>
              <a:cs typeface="Arial" panose="020B0604020202020204" pitchFamily="34" charset="0"/>
            </a:endParaRPr>
          </a:p>
          <a:p>
            <a:pPr algn="just" rtl="1"/>
            <a:endParaRPr lang="fr-FR" sz="2400" dirty="0"/>
          </a:p>
        </p:txBody>
      </p:sp>
    </p:spTree>
    <p:extLst>
      <p:ext uri="{BB962C8B-B14F-4D97-AF65-F5344CB8AC3E}">
        <p14:creationId xmlns:p14="http://schemas.microsoft.com/office/powerpoint/2010/main" val="2732550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3899" y="142044"/>
            <a:ext cx="11878101" cy="7458452"/>
          </a:xfrm>
          <a:prstGeom prst="rect">
            <a:avLst/>
          </a:prstGeom>
        </p:spPr>
        <p:txBody>
          <a:bodyPr wrap="square">
            <a:spAutoFit/>
          </a:bodyPr>
          <a:lstStyle/>
          <a:p>
            <a:pPr algn="r" rtl="1">
              <a:spcAft>
                <a:spcPts val="800"/>
              </a:spcAft>
            </a:pPr>
            <a:r>
              <a:rPr lang="ar-SA" sz="2400" b="1" dirty="0">
                <a:latin typeface="Calibri" panose="020F0502020204030204" pitchFamily="34" charset="0"/>
                <a:ea typeface="Calibri" panose="020F0502020204030204" pitchFamily="34" charset="0"/>
                <a:cs typeface="Simplified Arabic" panose="02020603050405020304" pitchFamily="18" charset="-78"/>
              </a:rPr>
              <a:t>-2 المحطة الثانية:</a:t>
            </a:r>
            <a:endParaRPr lang="fr-FR" sz="2400" dirty="0">
              <a:latin typeface="Calibri" panose="020F0502020204030204" pitchFamily="34" charset="0"/>
              <a:ea typeface="Calibri" panose="020F0502020204030204" pitchFamily="34" charset="0"/>
              <a:cs typeface="Arial" panose="020B0604020202020204" pitchFamily="34" charset="0"/>
            </a:endParaRPr>
          </a:p>
          <a:p>
            <a:pPr algn="r"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يعد صدور القانون رقم 11-90 الذي ينظم العالقات الفردية في العمل والذي صنف التكوين كحق أساسي للعامل وكالتزام لصاحب العمل في مادته السادسة إذ ألزم العمال بالمشاركة في عمليات التكوين، تحسين المستوى </a:t>
            </a:r>
            <a:r>
              <a:rPr lang="ar-SA" sz="2400" dirty="0" err="1">
                <a:latin typeface="Calibri" panose="020F0502020204030204" pitchFamily="34" charset="0"/>
                <a:ea typeface="Calibri" panose="020F0502020204030204" pitchFamily="34" charset="0"/>
                <a:cs typeface="Simplified Arabic" panose="02020603050405020304" pitchFamily="18" charset="-78"/>
              </a:rPr>
              <a:t>والرسكلة</a:t>
            </a:r>
            <a:r>
              <a:rPr lang="ar-SA" sz="2400" dirty="0">
                <a:latin typeface="Calibri" panose="020F0502020204030204" pitchFamily="34" charset="0"/>
                <a:ea typeface="Calibri" panose="020F0502020204030204" pitchFamily="34" charset="0"/>
                <a:cs typeface="Simplified Arabic" panose="02020603050405020304" pitchFamily="18" charset="-78"/>
              </a:rPr>
              <a:t> التي يبادر بها المستخدم في إطار تحسين التسيير أو فعالية الهيئة المستخدمة أو بغرض تحسين حفظ الصحة ّ والأمن في مادته السابعة.</a:t>
            </a:r>
            <a:endParaRPr lang="fr-FR" sz="2400" dirty="0">
              <a:latin typeface="Calibri" panose="020F0502020204030204" pitchFamily="34" charset="0"/>
              <a:ea typeface="Calibri" panose="020F0502020204030204" pitchFamily="34" charset="0"/>
              <a:cs typeface="Arial" panose="020B0604020202020204" pitchFamily="34" charset="0"/>
            </a:endParaRPr>
          </a:p>
          <a:p>
            <a:pPr algn="r"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واستتبع هذا القانون بمجموعة مراسيم، ومنها:</a:t>
            </a:r>
            <a:endParaRPr lang="fr-FR"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المرسوم التنفيذي رقم 141-91 المؤرخ في 11 ماي ،1991 والذي يحدد شروط إنشاء ومراقبة المؤسسات المعتمدة للتكوين المهني، وقد فتح هذا المرسوم المجال أمام المبادرة الخاصة لإنشاء مؤسسات من هذا القبيل؛</a:t>
            </a:r>
            <a:endParaRPr lang="fr-FR" sz="2400" dirty="0">
              <a:latin typeface="Wingdings" panose="05000000000000000000" pitchFamily="2" charset="2"/>
              <a:ea typeface="Calibri" panose="020F0502020204030204" pitchFamily="34" charset="0"/>
              <a:cs typeface="Arial" panose="020B0604020202020204" pitchFamily="34" charset="0"/>
            </a:endParaRPr>
          </a:p>
          <a:p>
            <a:pPr marL="342900" lvl="0" indent="-342900" algn="r"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المرسوم التنفيذي رقم 197-97 المؤرخ في 18 ّماي 1997المعدل للمرسوم 135-78 المؤرخ في 3 ّجوان ّ ،1978 والمتضمن إنشاء مجلس وطني استشاري للتكوين المهني مكلف بالمساهمة بواسطة آراء استشارية وتوصيات في إعداد وتحديد السياسة الوطنية للتكوين المهني. </a:t>
            </a:r>
            <a:endParaRPr lang="fr-FR" sz="2400" dirty="0">
              <a:latin typeface="Wingdings" panose="05000000000000000000" pitchFamily="2" charset="2"/>
              <a:ea typeface="Calibri" panose="020F0502020204030204" pitchFamily="34" charset="0"/>
              <a:cs typeface="Arial" panose="020B0604020202020204" pitchFamily="34" charset="0"/>
            </a:endParaRPr>
          </a:p>
          <a:p>
            <a:pPr marL="342900" lvl="0" indent="-342900" algn="r" rtl="1">
              <a:spcAft>
                <a:spcPts val="800"/>
              </a:spcAft>
              <a:buFont typeface="Wingdings" panose="05000000000000000000" pitchFamily="2" charset="2"/>
              <a:buChar char=""/>
            </a:pPr>
            <a:r>
              <a:rPr lang="ar-SA" sz="2400" dirty="0">
                <a:latin typeface="Wingdings" panose="05000000000000000000" pitchFamily="2" charset="2"/>
                <a:ea typeface="Calibri" panose="020F0502020204030204" pitchFamily="34" charset="0"/>
                <a:cs typeface="Simplified Arabic" panose="02020603050405020304" pitchFamily="18" charset="-78"/>
              </a:rPr>
              <a:t>المرسوم التنفيذي رقم 355-98 المؤرخ في 10 ّنوفمبر ،1998 المتضمن إنشاء تنظيم وتسيير الصندوق الوطني لتطوير التمهين والتكوين المتواصل للتكفل بدراسة مشاريع برامج التكوين المتواصل وتمويلها والسهر على ترقية التمهين والتكوين المتواصل وتطويرهماّ</a:t>
            </a:r>
            <a:r>
              <a:rPr lang="ar-SA" sz="2400" dirty="0" smtClean="0">
                <a:latin typeface="Wingdings" panose="05000000000000000000" pitchFamily="2" charset="2"/>
                <a:ea typeface="Calibri" panose="020F0502020204030204" pitchFamily="34" charset="0"/>
                <a:cs typeface="Simplified Arabic" panose="02020603050405020304" pitchFamily="18" charset="-78"/>
              </a:rPr>
              <a:t>.</a:t>
            </a:r>
            <a:endParaRPr lang="ar-DZ" sz="2400" dirty="0" smtClean="0">
              <a:latin typeface="Wingdings" panose="05000000000000000000" pitchFamily="2" charset="2"/>
              <a:ea typeface="Calibri" panose="020F0502020204030204" pitchFamily="34" charset="0"/>
              <a:cs typeface="Simplified Arabic" panose="02020603050405020304" pitchFamily="18" charset="-78"/>
            </a:endParaRPr>
          </a:p>
          <a:p>
            <a:pPr algn="r"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إن التجربة الجزائرية في مجال تثمين الخبرة المهنية اقتصرت على شقها التكويني </a:t>
            </a:r>
            <a:r>
              <a:rPr lang="ar-SA" sz="2400" dirty="0" err="1">
                <a:latin typeface="Calibri" panose="020F0502020204030204" pitchFamily="34" charset="0"/>
                <a:ea typeface="Calibri" panose="020F0502020204030204" pitchFamily="34" charset="0"/>
                <a:cs typeface="Simplified Arabic" panose="02020603050405020304" pitchFamily="18" charset="-78"/>
              </a:rPr>
              <a:t>والتمهيني</a:t>
            </a:r>
            <a:r>
              <a:rPr lang="ar-SA" sz="2400" dirty="0">
                <a:latin typeface="Calibri" panose="020F0502020204030204" pitchFamily="34" charset="0"/>
                <a:ea typeface="Calibri" panose="020F0502020204030204" pitchFamily="34" charset="0"/>
                <a:cs typeface="Simplified Arabic" panose="02020603050405020304" pitchFamily="18" charset="-78"/>
              </a:rPr>
              <a:t>، فالتثمين اقتصر ّ على تعويض الخبرة المهنية، أما الاعتراف والاشهاد فقد اقتصر على الاختبارات المهنية التي تجري على مستوى التكوين ّ وذلك من أجل الاعتراف بالكفاءات المكتسبة خلال ممارسة مهنة وحرفة لغرض إنشاء سجل تجاري. أما على مستوى المؤسسات القطاعية خاصة الخاصة منها لم تنضج لتواكب التطورات الحاصلة في محيط العمال الدولي، بالشراكة مع مؤسسات الدولةّ.</a:t>
            </a:r>
            <a:endParaRPr lang="fr-FR"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spcAft>
                <a:spcPts val="800"/>
              </a:spcAft>
              <a:buFont typeface="Wingdings" panose="05000000000000000000" pitchFamily="2" charset="2"/>
              <a:buChar char=""/>
            </a:pPr>
            <a:endParaRPr lang="fr-FR" sz="2400" dirty="0">
              <a:effectLst/>
              <a:latin typeface="Wingdings" panose="05000000000000000000" pitchFamily="2" charset="2"/>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31041162"/>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4652</TotalTime>
  <Words>1225</Words>
  <Application>Microsoft Office PowerPoint</Application>
  <PresentationFormat>Grand écran</PresentationFormat>
  <Paragraphs>66</Paragraphs>
  <Slides>9</Slides>
  <Notes>1</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9</vt:i4>
      </vt:variant>
    </vt:vector>
  </HeadingPairs>
  <TitlesOfParts>
    <vt:vector size="19" baseType="lpstr">
      <vt:lpstr>Arial</vt:lpstr>
      <vt:lpstr>Calibri</vt:lpstr>
      <vt:lpstr>Century Gothic</vt:lpstr>
      <vt:lpstr>Sakkal Majalla</vt:lpstr>
      <vt:lpstr>Simplified Arabic</vt:lpstr>
      <vt:lpstr>Symbol</vt:lpstr>
      <vt:lpstr>Tahoma</vt:lpstr>
      <vt:lpstr>Wingdings</vt:lpstr>
      <vt:lpstr>Wingdings 3</vt:lpstr>
      <vt:lpstr>Brin</vt:lpstr>
      <vt:lpstr>المحاضرة الثامنة: تثمين مكتسبات الخبرة المهنية</vt:lpstr>
      <vt:lpstr>تمهيد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PRO</dc:creator>
  <cp:lastModifiedBy>HALIM</cp:lastModifiedBy>
  <cp:revision>133</cp:revision>
  <dcterms:created xsi:type="dcterms:W3CDTF">2021-01-27T17:03:08Z</dcterms:created>
  <dcterms:modified xsi:type="dcterms:W3CDTF">2024-12-16T22:25:53Z</dcterms:modified>
</cp:coreProperties>
</file>