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79" r:id="rId9"/>
    <p:sldId id="262" r:id="rId10"/>
    <p:sldId id="263" r:id="rId11"/>
    <p:sldId id="280" r:id="rId12"/>
    <p:sldId id="264" r:id="rId13"/>
    <p:sldId id="281" r:id="rId14"/>
    <p:sldId id="265" r:id="rId15"/>
    <p:sldId id="282" r:id="rId16"/>
    <p:sldId id="267" r:id="rId17"/>
    <p:sldId id="283" r:id="rId18"/>
    <p:sldId id="268" r:id="rId19"/>
    <p:sldId id="284" r:id="rId20"/>
    <p:sldId id="269" r:id="rId21"/>
    <p:sldId id="270" r:id="rId22"/>
    <p:sldId id="271" r:id="rId23"/>
    <p:sldId id="272" r:id="rId24"/>
    <p:sldId id="276" r:id="rId25"/>
    <p:sldId id="277" r:id="rId26"/>
    <p:sldId id="274" r:id="rId27"/>
    <p:sldId id="273" r:id="rId28"/>
    <p:sldId id="278" r:id="rId29"/>
  </p:sldIdLst>
  <p:sldSz cx="12192000" cy="6858000"/>
  <p:notesSz cx="6858000" cy="9144000"/>
  <p:defaultTextStyle>
    <a:defPPr>
      <a:defRPr lang="fr-D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D3A82-98CD-2A44-C1A3-B7580F9F2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D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B9247D-BD95-BFE8-B61C-335073FD6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D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BFF38-B304-7C55-769D-8188AD179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14A7-4D90-42C4-8EC1-99C6A1DF7141}" type="datetimeFigureOut">
              <a:rPr lang="fr-DZ" smtClean="0"/>
              <a:t>13/03/2025</a:t>
            </a:fld>
            <a:endParaRPr lang="fr-D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B6AD6-5C85-6158-04EC-2D9231ACE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ABBEF-73E1-9C11-37BE-642091B12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0193-4105-408B-94BB-BA97AA600B02}" type="slidenum">
              <a:rPr lang="fr-DZ" smtClean="0"/>
              <a:t>‹#›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3323595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C4C3B-83F3-8EAA-6A3C-0B0FBBADE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D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8BFE35-515B-7AA1-7E95-71D666814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D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82A87-A267-CB36-CFD9-1CA03D71A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14A7-4D90-42C4-8EC1-99C6A1DF7141}" type="datetimeFigureOut">
              <a:rPr lang="fr-DZ" smtClean="0"/>
              <a:t>13/03/2025</a:t>
            </a:fld>
            <a:endParaRPr lang="fr-D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8DD6C-7EDA-8F48-B5EC-F15B6DE4C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81000-1FB9-FBC4-5AAE-ECFB0D42E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0193-4105-408B-94BB-BA97AA600B02}" type="slidenum">
              <a:rPr lang="fr-DZ" smtClean="0"/>
              <a:t>‹#›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404777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58F9E0-E414-EA63-C9A2-5967EB8DD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D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34A82-6513-9C63-597D-162036676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D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756C2-F90C-F056-7342-21C78FB38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14A7-4D90-42C4-8EC1-99C6A1DF7141}" type="datetimeFigureOut">
              <a:rPr lang="fr-DZ" smtClean="0"/>
              <a:t>13/03/2025</a:t>
            </a:fld>
            <a:endParaRPr lang="fr-D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91027-ED0D-B644-216A-C29FFD23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ECE98-24E9-03C7-DE7F-3F18867B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0193-4105-408B-94BB-BA97AA600B02}" type="slidenum">
              <a:rPr lang="fr-DZ" smtClean="0"/>
              <a:t>‹#›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2641336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BE1D9-80B7-9735-0DCF-C3678D9F4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D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B6A31-E704-F2BF-4893-BD5F6614F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D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CF1F2-3CC5-32FF-03EA-C3057385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14A7-4D90-42C4-8EC1-99C6A1DF7141}" type="datetimeFigureOut">
              <a:rPr lang="fr-DZ" smtClean="0"/>
              <a:t>13/03/2025</a:t>
            </a:fld>
            <a:endParaRPr lang="fr-D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6DDDC-5F27-7803-1670-840943F52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BEFCC-7260-792F-F250-9C515130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0193-4105-408B-94BB-BA97AA600B02}" type="slidenum">
              <a:rPr lang="fr-DZ" smtClean="0"/>
              <a:t>‹#›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287176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77788-53CD-2A7A-AFEF-62FC9F99D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D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6E7C5-C7AF-D4A2-F717-6B83A0C65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2BE6B-3D7A-7DCA-901B-887EA4BB2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14A7-4D90-42C4-8EC1-99C6A1DF7141}" type="datetimeFigureOut">
              <a:rPr lang="fr-DZ" smtClean="0"/>
              <a:t>13/03/2025</a:t>
            </a:fld>
            <a:endParaRPr lang="fr-D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7CF12-2E0F-619B-84C1-5A684A52C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BEDB5-A878-9563-BE38-FACC01CF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0193-4105-408B-94BB-BA97AA600B02}" type="slidenum">
              <a:rPr lang="fr-DZ" smtClean="0"/>
              <a:t>‹#›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233768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BD58E-C2CD-EC67-1E53-BC86A674F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D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8A83A-7053-22E5-A67A-C7C808DFC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D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7823B8-499C-F662-77D1-36C3F09D1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D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65A08E-C18A-8795-D3A6-8E930A177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14A7-4D90-42C4-8EC1-99C6A1DF7141}" type="datetimeFigureOut">
              <a:rPr lang="fr-DZ" smtClean="0"/>
              <a:t>13/03/2025</a:t>
            </a:fld>
            <a:endParaRPr lang="fr-D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7101B-2B3A-7F19-22B7-B556B71D4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86A7A-A1DE-0296-0C69-20B1C2833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0193-4105-408B-94BB-BA97AA600B02}" type="slidenum">
              <a:rPr lang="fr-DZ" smtClean="0"/>
              <a:t>‹#›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139095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17C4F-746F-41E0-F3E6-4111F1292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D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93D8-B83C-2171-38C5-DD64D5F3D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DB3EC-4FFC-1796-1104-D15C1BCE2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D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7124F1-4684-D691-3C71-FE16F483D3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B3AC1A-9877-A0D8-BF89-7A8F7AFB81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D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F8938-813F-64F3-FF57-7D2AF7E7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14A7-4D90-42C4-8EC1-99C6A1DF7141}" type="datetimeFigureOut">
              <a:rPr lang="fr-DZ" smtClean="0"/>
              <a:t>13/03/2025</a:t>
            </a:fld>
            <a:endParaRPr lang="fr-D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1F176C-3BC4-8FD4-2E40-CBBCD8EB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7AD363-E5A6-12BF-1564-362210B43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0193-4105-408B-94BB-BA97AA600B02}" type="slidenum">
              <a:rPr lang="fr-DZ" smtClean="0"/>
              <a:t>‹#›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168997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EFDC8-95CE-D49E-DC1A-81DE3A25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D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4DB7D7-79BF-2956-F96D-D094F1204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14A7-4D90-42C4-8EC1-99C6A1DF7141}" type="datetimeFigureOut">
              <a:rPr lang="fr-DZ" smtClean="0"/>
              <a:t>13/03/2025</a:t>
            </a:fld>
            <a:endParaRPr lang="fr-D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EA2D15-873B-8D45-7378-251059DF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FBC5A-EF6C-BF15-A7D9-D8DAF1961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0193-4105-408B-94BB-BA97AA600B02}" type="slidenum">
              <a:rPr lang="fr-DZ" smtClean="0"/>
              <a:t>‹#›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261792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57B266-94E9-EE6D-BCE5-9AD3989E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14A7-4D90-42C4-8EC1-99C6A1DF7141}" type="datetimeFigureOut">
              <a:rPr lang="fr-DZ" smtClean="0"/>
              <a:t>13/03/2025</a:t>
            </a:fld>
            <a:endParaRPr lang="fr-D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2AAB54-402A-50B5-28CD-E0DF77B23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71C00-7106-996A-93AC-64035081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0193-4105-408B-94BB-BA97AA600B02}" type="slidenum">
              <a:rPr lang="fr-DZ" smtClean="0"/>
              <a:t>‹#›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1713928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43F7-4986-FF8B-3583-47FB93635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D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81562-8797-7829-E068-671E4B62A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D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2AF42-AA9C-091D-89AE-BC12562BB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EFE8D-42F9-91AB-3A4E-E2573F954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14A7-4D90-42C4-8EC1-99C6A1DF7141}" type="datetimeFigureOut">
              <a:rPr lang="fr-DZ" smtClean="0"/>
              <a:t>13/03/2025</a:t>
            </a:fld>
            <a:endParaRPr lang="fr-D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9B625-6FB8-2401-B35E-45BD25F05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75E39-0CEE-BCD0-BEEA-7B55AD1AB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0193-4105-408B-94BB-BA97AA600B02}" type="slidenum">
              <a:rPr lang="fr-DZ" smtClean="0"/>
              <a:t>‹#›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3912120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4C67E-43C7-9B05-A647-E354B50F4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D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29F0B-92A0-14B2-49C5-7E7655436B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D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3ACBA-A067-6E16-C86A-1E272E07E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9645C-A669-EB8F-B4E0-4C4B25D7D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14A7-4D90-42C4-8EC1-99C6A1DF7141}" type="datetimeFigureOut">
              <a:rPr lang="fr-DZ" smtClean="0"/>
              <a:t>13/03/2025</a:t>
            </a:fld>
            <a:endParaRPr lang="fr-D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6521C-8C1A-A2C1-BA53-237A3FD75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D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528B7-27FD-E8DD-F794-FB63ADFCC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0193-4105-408B-94BB-BA97AA600B02}" type="slidenum">
              <a:rPr lang="fr-DZ" smtClean="0"/>
              <a:t>‹#›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2106706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64602E-5EDF-3650-7814-AFF6884A2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D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E7551-27A7-82D7-CA5D-F48CDE61E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D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D19C1-1DBF-1EEE-E931-24A7F0CE70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514A7-4D90-42C4-8EC1-99C6A1DF7141}" type="datetimeFigureOut">
              <a:rPr lang="fr-DZ" smtClean="0"/>
              <a:t>13/03/2025</a:t>
            </a:fld>
            <a:endParaRPr lang="fr-D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8F68E-CC8D-32E1-B286-D97BDCEFA0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D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70435-3995-40C3-6ACC-8927A4CB6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A0193-4105-408B-94BB-BA97AA600B02}" type="slidenum">
              <a:rPr lang="fr-DZ" smtClean="0"/>
              <a:t>‹#›</a:t>
            </a:fld>
            <a:endParaRPr lang="fr-DZ"/>
          </a:p>
        </p:txBody>
      </p:sp>
    </p:spTree>
    <p:extLst>
      <p:ext uri="{BB962C8B-B14F-4D97-AF65-F5344CB8AC3E}">
        <p14:creationId xmlns:p14="http://schemas.microsoft.com/office/powerpoint/2010/main" val="20418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D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8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12" Type="http://schemas.openxmlformats.org/officeDocument/2006/relationships/image" Target="../media/image4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11" Type="http://schemas.openxmlformats.org/officeDocument/2006/relationships/image" Target="../media/image46.jp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3.pn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4.pn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5.pn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12" Type="http://schemas.openxmlformats.org/officeDocument/2006/relationships/image" Target="../media/image32.jpg"/><Relationship Id="rId17" Type="http://schemas.openxmlformats.org/officeDocument/2006/relationships/image" Target="../media/image37.jpg"/><Relationship Id="rId2" Type="http://schemas.openxmlformats.org/officeDocument/2006/relationships/image" Target="../media/image22.jpg"/><Relationship Id="rId16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5" Type="http://schemas.openxmlformats.org/officeDocument/2006/relationships/image" Target="../media/image3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Relationship Id="rId1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1A8E23-AE28-B80A-E60B-450793693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27" y="835670"/>
            <a:ext cx="6555545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E60CBD-CF83-8FA1-28C6-390514683819}"/>
              </a:ext>
            </a:extLst>
          </p:cNvPr>
          <p:cNvSpPr txBox="1"/>
          <p:nvPr/>
        </p:nvSpPr>
        <p:spPr>
          <a:xfrm>
            <a:off x="3570848" y="4264670"/>
            <a:ext cx="5050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tx2"/>
                </a:solidFill>
              </a:rPr>
              <a:t>présentation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A3C237-A17B-55B2-55F7-F944FD53C296}"/>
              </a:ext>
            </a:extLst>
          </p:cNvPr>
          <p:cNvSpPr txBox="1"/>
          <p:nvPr/>
        </p:nvSpPr>
        <p:spPr>
          <a:xfrm>
            <a:off x="8440614" y="5139583"/>
            <a:ext cx="3432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b="1" dirty="0"/>
              <a:t>سارة عيدي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b="1" dirty="0"/>
              <a:t>بثينة جرادي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b="1" dirty="0"/>
              <a:t>ريان بن صالح </a:t>
            </a:r>
          </a:p>
          <a:p>
            <a:pPr algn="r" rtl="1"/>
            <a:r>
              <a:rPr lang="ar-DZ" b="1" dirty="0"/>
              <a:t>الفوج: 01</a:t>
            </a:r>
            <a:endParaRPr lang="fr-DZ" b="1" dirty="0"/>
          </a:p>
        </p:txBody>
      </p:sp>
    </p:spTree>
    <p:extLst>
      <p:ext uri="{BB962C8B-B14F-4D97-AF65-F5344CB8AC3E}">
        <p14:creationId xmlns:p14="http://schemas.microsoft.com/office/powerpoint/2010/main" val="480947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361AE1-1574-FB64-DCCE-1A95E62F2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65" y="0"/>
            <a:ext cx="485203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D43DE4-09F5-D068-B779-21936B0C0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960" y="4403969"/>
            <a:ext cx="2213317" cy="2213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26F7D3-D570-0FAD-BA20-1E1F8FEE9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558" y="238271"/>
            <a:ext cx="2040988" cy="20409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DBC8F3D-2E0B-2E02-1F24-D68818C24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960" y="2472397"/>
            <a:ext cx="2267634" cy="226763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5ED3FA5-FE16-470C-837C-79B52E286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127" y="240714"/>
            <a:ext cx="2036103" cy="20361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E739A78-CF21-7116-60DB-CF86D430E8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9919" y="2321815"/>
            <a:ext cx="2349041" cy="188657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3160B4B-D771-2D55-F8AB-F541AC25CD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18" y="4376273"/>
            <a:ext cx="2241013" cy="22410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7B78C3-302D-39A9-1DC2-3CF1BFF87F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025" y="238271"/>
            <a:ext cx="2422378" cy="206443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C5403F5-5E66-8EAB-C5FC-C48F6BD258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87" y="2428093"/>
            <a:ext cx="2823324" cy="197587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A76FBAA-55F9-F9E1-CDF1-07B84C7E95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5" y="16286"/>
            <a:ext cx="2637048" cy="263704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BCA4475-113E-65C4-4AED-10EC9362C2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98" y="3412342"/>
            <a:ext cx="2637048" cy="263704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3FA68AC-526F-F19C-F671-CE3A3A06CC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21" y="4292082"/>
            <a:ext cx="2574079" cy="25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31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967618-7D17-905A-842D-DD52A8714541}"/>
              </a:ext>
            </a:extLst>
          </p:cNvPr>
          <p:cNvSpPr txBox="1"/>
          <p:nvPr/>
        </p:nvSpPr>
        <p:spPr>
          <a:xfrm>
            <a:off x="8721969" y="109728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2400" b="1" dirty="0">
                <a:solidFill>
                  <a:schemeClr val="accent1"/>
                </a:solidFill>
              </a:rPr>
              <a:t>التسعير: </a:t>
            </a:r>
            <a:endParaRPr lang="fr-DZ" sz="2400" b="1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DF2FE-A0D3-FFFF-F651-F5887597742F}"/>
              </a:ext>
            </a:extLst>
          </p:cNvPr>
          <p:cNvSpPr txBox="1"/>
          <p:nvPr/>
        </p:nvSpPr>
        <p:spPr>
          <a:xfrm>
            <a:off x="3235568" y="1558945"/>
            <a:ext cx="6625883" cy="4197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DZ" dirty="0"/>
              <a:t>    </a:t>
            </a:r>
            <a:r>
              <a:rPr lang="ar-DZ" sz="2000" dirty="0"/>
              <a:t>تعمل مؤسسة </a:t>
            </a:r>
            <a:r>
              <a:rPr lang="ar-DZ" sz="2000" dirty="0" err="1"/>
              <a:t>كوندور</a:t>
            </a:r>
            <a:r>
              <a:rPr lang="ar-DZ" sz="2000" dirty="0"/>
              <a:t> جاهدة على ان يتم مراعاة القدرة الشرائية للمستهلك، وتستخدم 3 استراتيجيات: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sz="2000" dirty="0"/>
              <a:t>اختراق السوق: عن طريق أسعار منخفضة مع مراعاة الأسعار المتداولة من طرف المنافسين، مما يمكنها من تحقيق حصة سوقية كبيرة.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sz="2000" dirty="0"/>
              <a:t>التسعير النفسي: لضبط الأسعار على النحو الذي يؤثر على الجوانب النفسية للمستهلك بواسطة الأسعار الانكسارية.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sz="2000" dirty="0"/>
              <a:t>التسعير الترويجي: طرح أسعار لخدماتها او منتوجاتها بأقل من الأسعار السائدة في السوق في بعض الحالات اقل من التكلفة لكن لمدة زمنية مؤقتة والهدف منه هو التأثير على الزبائن الجدد وجذبهم.</a:t>
            </a:r>
            <a:endParaRPr lang="fr-DZ" sz="2000" dirty="0"/>
          </a:p>
        </p:txBody>
      </p:sp>
    </p:spTree>
    <p:extLst>
      <p:ext uri="{BB962C8B-B14F-4D97-AF65-F5344CB8AC3E}">
        <p14:creationId xmlns:p14="http://schemas.microsoft.com/office/powerpoint/2010/main" val="1059751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E01E2-3053-A66B-4810-3CBE87D4B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809" y="0"/>
            <a:ext cx="4750191" cy="6858000"/>
          </a:xfrm>
          <a:prstGeom prst="rect">
            <a:avLst/>
          </a:prstGeom>
        </p:spPr>
      </p:pic>
      <p:pic>
        <p:nvPicPr>
          <p:cNvPr id="5" name="document_5924654230869645077">
            <a:hlinkClick r:id="" action="ppaction://media"/>
            <a:extLst>
              <a:ext uri="{FF2B5EF4-FFF2-40B4-BE49-F238E27FC236}">
                <a16:creationId xmlns:a16="http://schemas.microsoft.com/office/drawing/2014/main" id="{B6DE159D-0C9A-C9AD-FDD0-23648926C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9471" y="0"/>
            <a:ext cx="609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8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9DCCA5-B2B6-C3E6-C4F7-84E4B54DEB68}"/>
              </a:ext>
            </a:extLst>
          </p:cNvPr>
          <p:cNvSpPr txBox="1"/>
          <p:nvPr/>
        </p:nvSpPr>
        <p:spPr>
          <a:xfrm>
            <a:off x="8736037" y="984738"/>
            <a:ext cx="278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2400" b="1" dirty="0">
                <a:solidFill>
                  <a:schemeClr val="accent1"/>
                </a:solidFill>
              </a:rPr>
              <a:t>التوزيع: </a:t>
            </a:r>
            <a:endParaRPr lang="fr-DZ" sz="2400" b="1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6E85FD-6FE7-E8B5-B0FD-2974483205A1}"/>
              </a:ext>
            </a:extLst>
          </p:cNvPr>
          <p:cNvSpPr txBox="1"/>
          <p:nvPr/>
        </p:nvSpPr>
        <p:spPr>
          <a:xfrm>
            <a:off x="2916701" y="2039815"/>
            <a:ext cx="6358597" cy="142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DZ" sz="2000" dirty="0"/>
              <a:t>استراتيجية التوزيع: لتكون المؤسسة اقرب من المستهلك تتبنى استراتيجية متعددة القنوات وتتمثل في: 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sz="2000" dirty="0"/>
              <a:t>قناة مباشرة: قناة قصيرة/ قناة طويلة كما هو مبين في الاشكال</a:t>
            </a:r>
            <a:endParaRPr lang="fr-DZ" sz="2000" dirty="0"/>
          </a:p>
        </p:txBody>
      </p:sp>
    </p:spTree>
    <p:extLst>
      <p:ext uri="{BB962C8B-B14F-4D97-AF65-F5344CB8AC3E}">
        <p14:creationId xmlns:p14="http://schemas.microsoft.com/office/powerpoint/2010/main" val="4033960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B2245-546D-456B-7B45-B538F73FC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65" y="0"/>
            <a:ext cx="485203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566AC-EDBC-494B-0DD2-0F8421703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39965" cy="2307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42602A-3132-7E6C-9DB3-5EF07F230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616"/>
            <a:ext cx="7339965" cy="23076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D3BDD8-61A1-F7B4-8E81-C173F2312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0384"/>
            <a:ext cx="7339965" cy="228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31B532-C4F0-0F22-6E3A-2F3ABF2767B0}"/>
              </a:ext>
            </a:extLst>
          </p:cNvPr>
          <p:cNvSpPr txBox="1"/>
          <p:nvPr/>
        </p:nvSpPr>
        <p:spPr>
          <a:xfrm>
            <a:off x="7851457" y="969142"/>
            <a:ext cx="2124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/>
              <a:t>قناة توزيع مباشرة:</a:t>
            </a:r>
            <a:endParaRPr lang="fr-DZ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E4AE3-26E6-720C-2497-2093CA1A5E4E}"/>
              </a:ext>
            </a:extLst>
          </p:cNvPr>
          <p:cNvSpPr txBox="1"/>
          <p:nvPr/>
        </p:nvSpPr>
        <p:spPr>
          <a:xfrm>
            <a:off x="7510462" y="3429000"/>
            <a:ext cx="2465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/>
              <a:t>قناة توزيع قصيرة:</a:t>
            </a:r>
            <a:endParaRPr lang="fr-DZ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364736-9B80-B944-A7B0-328B11B3AA98}"/>
              </a:ext>
            </a:extLst>
          </p:cNvPr>
          <p:cNvSpPr txBox="1"/>
          <p:nvPr/>
        </p:nvSpPr>
        <p:spPr>
          <a:xfrm>
            <a:off x="7749613" y="5519526"/>
            <a:ext cx="222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/>
              <a:t>قناة توزيع طويلة:</a:t>
            </a:r>
            <a:endParaRPr lang="fr-DZ" b="1" dirty="0"/>
          </a:p>
        </p:txBody>
      </p:sp>
    </p:spTree>
    <p:extLst>
      <p:ext uri="{BB962C8B-B14F-4D97-AF65-F5344CB8AC3E}">
        <p14:creationId xmlns:p14="http://schemas.microsoft.com/office/powerpoint/2010/main" val="2429357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5E9EC0-45F1-2C6C-4D30-282F5791F300}"/>
              </a:ext>
            </a:extLst>
          </p:cNvPr>
          <p:cNvSpPr txBox="1"/>
          <p:nvPr/>
        </p:nvSpPr>
        <p:spPr>
          <a:xfrm>
            <a:off x="8651631" y="928468"/>
            <a:ext cx="3052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2400" b="1" dirty="0">
                <a:solidFill>
                  <a:schemeClr val="accent1"/>
                </a:solidFill>
              </a:rPr>
              <a:t>الإعلان:</a:t>
            </a:r>
            <a:endParaRPr lang="fr-DZ" sz="2400" b="1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6044FE-7E44-BDF9-F691-57E2A3227ADF}"/>
              </a:ext>
            </a:extLst>
          </p:cNvPr>
          <p:cNvSpPr txBox="1"/>
          <p:nvPr/>
        </p:nvSpPr>
        <p:spPr>
          <a:xfrm>
            <a:off x="3516923" y="2124222"/>
            <a:ext cx="596470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DZ" sz="2000" dirty="0"/>
              <a:t>هو وسيلة اتصال جماهرية تستهدف مؤسسة </a:t>
            </a:r>
            <a:r>
              <a:rPr lang="ar-DZ" sz="2000" dirty="0" err="1"/>
              <a:t>كوندور</a:t>
            </a:r>
            <a:r>
              <a:rPr lang="ar-DZ" sz="2000" dirty="0"/>
              <a:t> بها اكبر شريحة ممكنة عند دخولها لسوق اجنبي جديد لخلق وعي واهتمام إيجابي بمنتجات المؤسسة وخدماتها بما يحرك رغبات المستهلكين اتجاه العلامة التجارية </a:t>
            </a:r>
            <a:r>
              <a:rPr lang="ar-DZ" sz="2000" dirty="0" err="1"/>
              <a:t>كوندور</a:t>
            </a:r>
            <a:r>
              <a:rPr lang="ar-D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1270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4E6BAD-0FA1-64BF-82EC-5188C282C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65" y="0"/>
            <a:ext cx="485203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7F7FE7-183C-5ED1-94C0-E3962622CFC5}"/>
              </a:ext>
            </a:extLst>
          </p:cNvPr>
          <p:cNvSpPr txBox="1"/>
          <p:nvPr/>
        </p:nvSpPr>
        <p:spPr>
          <a:xfrm>
            <a:off x="7723163" y="914400"/>
            <a:ext cx="204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/>
              <a:t>الإعلان: </a:t>
            </a:r>
            <a:endParaRPr lang="fr-DZ" b="1" dirty="0"/>
          </a:p>
        </p:txBody>
      </p:sp>
      <p:pic>
        <p:nvPicPr>
          <p:cNvPr id="7" name="document_5924654230869645102">
            <a:hlinkClick r:id="" action="ppaction://media"/>
            <a:extLst>
              <a:ext uri="{FF2B5EF4-FFF2-40B4-BE49-F238E27FC236}">
                <a16:creationId xmlns:a16="http://schemas.microsoft.com/office/drawing/2014/main" id="{24EC8245-87F6-303D-9F94-59054C0E5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975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1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E3280B-CD6D-6433-3C1D-3DE5BE12202C}"/>
              </a:ext>
            </a:extLst>
          </p:cNvPr>
          <p:cNvSpPr txBox="1"/>
          <p:nvPr/>
        </p:nvSpPr>
        <p:spPr>
          <a:xfrm>
            <a:off x="9458178" y="1195754"/>
            <a:ext cx="2250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2400" b="1" dirty="0">
                <a:solidFill>
                  <a:schemeClr val="accent1"/>
                </a:solidFill>
              </a:rPr>
              <a:t>العلاقات العامة: </a:t>
            </a:r>
            <a:endParaRPr lang="fr-DZ" sz="2400" b="1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A54466-E82C-2AB4-6C11-7B653F63967B}"/>
              </a:ext>
            </a:extLst>
          </p:cNvPr>
          <p:cNvSpPr txBox="1"/>
          <p:nvPr/>
        </p:nvSpPr>
        <p:spPr>
          <a:xfrm>
            <a:off x="2733821" y="2152357"/>
            <a:ext cx="6724357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DZ" sz="2000" dirty="0"/>
              <a:t>عن طريق مشاركة مؤسسة </a:t>
            </a:r>
            <a:r>
              <a:rPr lang="ar-DZ" sz="2000" dirty="0" err="1"/>
              <a:t>كوندور</a:t>
            </a:r>
            <a:r>
              <a:rPr lang="ar-DZ" sz="2000" dirty="0"/>
              <a:t> في العديد من المعارض الوطنية والدولية قصد التعريف بمنتجاتها وتوطيد علاقتها بزبائنها.</a:t>
            </a:r>
          </a:p>
        </p:txBody>
      </p:sp>
    </p:spTree>
    <p:extLst>
      <p:ext uri="{BB962C8B-B14F-4D97-AF65-F5344CB8AC3E}">
        <p14:creationId xmlns:p14="http://schemas.microsoft.com/office/powerpoint/2010/main" val="2411377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AE0C8B-6DC0-7E73-C446-DCF4D952B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65" y="0"/>
            <a:ext cx="48520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D83BF4-5EC3-8513-A335-D957637750AB}"/>
              </a:ext>
            </a:extLst>
          </p:cNvPr>
          <p:cNvSpPr txBox="1"/>
          <p:nvPr/>
        </p:nvSpPr>
        <p:spPr>
          <a:xfrm>
            <a:off x="7807569" y="759655"/>
            <a:ext cx="202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/>
              <a:t>العلاقات العامة:</a:t>
            </a:r>
            <a:endParaRPr lang="fr-DZ" b="1" dirty="0"/>
          </a:p>
        </p:txBody>
      </p:sp>
      <p:pic>
        <p:nvPicPr>
          <p:cNvPr id="5" name="document_5924654230869645103">
            <a:hlinkClick r:id="" action="ppaction://media"/>
            <a:extLst>
              <a:ext uri="{FF2B5EF4-FFF2-40B4-BE49-F238E27FC236}">
                <a16:creationId xmlns:a16="http://schemas.microsoft.com/office/drawing/2014/main" id="{D993DC42-02FC-F1E2-1C46-034DF48455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8440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428404-0DD6-2DF3-4AAA-B2819596DC86}"/>
              </a:ext>
            </a:extLst>
          </p:cNvPr>
          <p:cNvSpPr txBox="1"/>
          <p:nvPr/>
        </p:nvSpPr>
        <p:spPr>
          <a:xfrm>
            <a:off x="9425354" y="745588"/>
            <a:ext cx="2447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2400" b="1" dirty="0">
                <a:solidFill>
                  <a:schemeClr val="accent1"/>
                </a:solidFill>
              </a:rPr>
              <a:t>تنشيط المبيعات: </a:t>
            </a:r>
            <a:endParaRPr lang="fr-DZ" sz="2400" b="1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549985-672C-E3B9-9C67-1866D41F08BC}"/>
              </a:ext>
            </a:extLst>
          </p:cNvPr>
          <p:cNvSpPr txBox="1"/>
          <p:nvPr/>
        </p:nvSpPr>
        <p:spPr>
          <a:xfrm>
            <a:off x="3151163" y="1854289"/>
            <a:ext cx="6696222" cy="129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DZ" b="1" dirty="0"/>
              <a:t>تقوم مؤسسة </a:t>
            </a:r>
            <a:r>
              <a:rPr lang="ar-DZ" b="1" dirty="0" err="1"/>
              <a:t>كوندور</a:t>
            </a:r>
            <a:r>
              <a:rPr lang="ar-DZ" b="1" dirty="0"/>
              <a:t> بتنشيط مبيعاتها من خلال اعتمادها على الخصومات السعرية في العديد من </a:t>
            </a:r>
            <a:r>
              <a:rPr lang="ar-DZ" b="1" dirty="0" err="1"/>
              <a:t>املناسبات</a:t>
            </a:r>
            <a:r>
              <a:rPr lang="ar-DZ" b="1" dirty="0"/>
              <a:t> السنوية والموسمية ومنها الجمعة السوداء حيث تمنح خصومات بأسعار تنافسية للوحات الالكترونية والهواتف والتلفزيونات أواخر شهر نوفمبر.</a:t>
            </a:r>
            <a:endParaRPr lang="fr-DZ" b="1" dirty="0"/>
          </a:p>
        </p:txBody>
      </p:sp>
    </p:spTree>
    <p:extLst>
      <p:ext uri="{BB962C8B-B14F-4D97-AF65-F5344CB8AC3E}">
        <p14:creationId xmlns:p14="http://schemas.microsoft.com/office/powerpoint/2010/main" val="3069648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742EBE-7395-9EFF-4844-C0140FB40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8C3DC-A352-F2D5-E56A-BA570A88E6EA}"/>
              </a:ext>
            </a:extLst>
          </p:cNvPr>
          <p:cNvSpPr txBox="1"/>
          <p:nvPr/>
        </p:nvSpPr>
        <p:spPr>
          <a:xfrm>
            <a:off x="618979" y="1559408"/>
            <a:ext cx="5838092" cy="327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DZ" sz="2000" dirty="0"/>
              <a:t>نبذة عامة عن </a:t>
            </a:r>
            <a:r>
              <a:rPr lang="fr-FR" sz="2000" dirty="0"/>
              <a:t>condor</a:t>
            </a:r>
            <a:endParaRPr lang="ar-DZ" sz="2000" dirty="0"/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DZ" sz="2000" dirty="0"/>
              <a:t>معنى شعار  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DZ" sz="2000" dirty="0"/>
              <a:t>المنافسين 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DZ" sz="2000" dirty="0"/>
              <a:t>المزيج التسويقي 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DZ" sz="2000" dirty="0"/>
              <a:t>تحليل </a:t>
            </a:r>
            <a:r>
              <a:rPr lang="fr-FR" sz="2000" dirty="0" err="1"/>
              <a:t>swot</a:t>
            </a:r>
            <a:endParaRPr lang="fr-FR" sz="2000" dirty="0"/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DZ" sz="2000" dirty="0"/>
              <a:t>تحليل</a:t>
            </a:r>
            <a:r>
              <a:rPr lang="fr-FR" sz="2000" dirty="0"/>
              <a:t> </a:t>
            </a:r>
            <a:r>
              <a:rPr lang="fr-FR" sz="2000" dirty="0" err="1"/>
              <a:t>pestel</a:t>
            </a:r>
            <a:r>
              <a:rPr lang="fr-FR" sz="2000" dirty="0"/>
              <a:t> 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DZ" sz="2000" dirty="0"/>
              <a:t>أشكال دخول الأسواق الدولية</a:t>
            </a:r>
            <a:endParaRPr lang="fr-DZ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6444AC-B5B4-9539-9487-5197494519DD}"/>
              </a:ext>
            </a:extLst>
          </p:cNvPr>
          <p:cNvSpPr txBox="1"/>
          <p:nvPr/>
        </p:nvSpPr>
        <p:spPr>
          <a:xfrm>
            <a:off x="7076050" y="3196555"/>
            <a:ext cx="1969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DZ" sz="2400" b="1" dirty="0">
                <a:solidFill>
                  <a:schemeClr val="accent1"/>
                </a:solidFill>
              </a:rPr>
              <a:t>عناصر الدراسة:</a:t>
            </a:r>
            <a:endParaRPr lang="fr-DZ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0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DC95C-879D-45C2-3F11-E2F4F3E69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65" y="0"/>
            <a:ext cx="48520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587FE5-BC8E-E1B1-BD72-BFDA572272AC}"/>
              </a:ext>
            </a:extLst>
          </p:cNvPr>
          <p:cNvSpPr txBox="1"/>
          <p:nvPr/>
        </p:nvSpPr>
        <p:spPr>
          <a:xfrm>
            <a:off x="7863840" y="886265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/>
              <a:t>تنشيط المبيعات: </a:t>
            </a:r>
            <a:endParaRPr lang="fr-DZ" b="1" dirty="0"/>
          </a:p>
        </p:txBody>
      </p:sp>
      <p:pic>
        <p:nvPicPr>
          <p:cNvPr id="5" name="IMG_7400">
            <a:hlinkClick r:id="" action="ppaction://media"/>
            <a:extLst>
              <a:ext uri="{FF2B5EF4-FFF2-40B4-BE49-F238E27FC236}">
                <a16:creationId xmlns:a16="http://schemas.microsoft.com/office/drawing/2014/main" id="{5DEDDF57-B3CB-FDC5-171C-F994AB903C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510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16FB9-9A9D-E6ED-DD0B-6F59C203F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65" y="0"/>
            <a:ext cx="48520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466164-6FC3-A6A4-36DA-850E0B35AD1C}"/>
              </a:ext>
            </a:extLst>
          </p:cNvPr>
          <p:cNvSpPr txBox="1"/>
          <p:nvPr/>
        </p:nvSpPr>
        <p:spPr>
          <a:xfrm>
            <a:off x="7793502" y="1055077"/>
            <a:ext cx="205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/>
              <a:t>البيع الشخصي: </a:t>
            </a:r>
            <a:endParaRPr lang="fr-DZ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651DA2-F42F-C658-0DD7-0BB7ABCC0112}"/>
              </a:ext>
            </a:extLst>
          </p:cNvPr>
          <p:cNvSpPr txBox="1"/>
          <p:nvPr/>
        </p:nvSpPr>
        <p:spPr>
          <a:xfrm>
            <a:off x="1786597" y="1281946"/>
            <a:ext cx="5655212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b="1" dirty="0"/>
              <a:t>تعتمد شركة </a:t>
            </a:r>
            <a:r>
              <a:rPr lang="ar-DZ" b="1" dirty="0" err="1"/>
              <a:t>كوندور</a:t>
            </a:r>
            <a:r>
              <a:rPr lang="ar-DZ" b="1" dirty="0"/>
              <a:t> على البيع الشخصي كجزء من استراتيجيتها التسويقية، وهو أسلوب يركز على التواصل المباشر مع العملاء لعرض المنتجات وتقديم الاستشارات اللازمة لهم. يتمثل البيع الشخصي </a:t>
            </a:r>
            <a:r>
              <a:rPr lang="ar-DZ" b="1" dirty="0" err="1"/>
              <a:t>لكوندور</a:t>
            </a:r>
            <a:r>
              <a:rPr lang="ar-DZ" b="1" dirty="0"/>
              <a:t> في: 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المعارض والمتاجر الرسمية 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الوكلاء المعتمدون 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العروض الترويجية في نقاط البيع </a:t>
            </a:r>
          </a:p>
          <a:p>
            <a:pPr algn="r" rtl="1">
              <a:lnSpc>
                <a:spcPct val="150000"/>
              </a:lnSpc>
            </a:pPr>
            <a:endParaRPr lang="fr-DZ" b="1" dirty="0"/>
          </a:p>
        </p:txBody>
      </p:sp>
    </p:spTree>
    <p:extLst>
      <p:ext uri="{BB962C8B-B14F-4D97-AF65-F5344CB8AC3E}">
        <p14:creationId xmlns:p14="http://schemas.microsoft.com/office/powerpoint/2010/main" val="2921181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B82A7F-643E-58BB-F355-2623E3196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735D1D-BCBD-7D96-9B9E-407E8AA92F37}"/>
              </a:ext>
            </a:extLst>
          </p:cNvPr>
          <p:cNvSpPr txBox="1"/>
          <p:nvPr/>
        </p:nvSpPr>
        <p:spPr>
          <a:xfrm>
            <a:off x="886264" y="998806"/>
            <a:ext cx="44313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/>
              <a:t>نقاط القوة: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dirty="0"/>
              <a:t>السمعة الجيدة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dirty="0"/>
              <a:t>الخبرة والابداع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dirty="0"/>
              <a:t>الوجود المحلي والدولي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dirty="0"/>
              <a:t>تقنيات متقدمة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dirty="0"/>
              <a:t>التسعير التنافسي</a:t>
            </a:r>
            <a:endParaRPr lang="fr-D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71AA42-23D0-852B-4BAF-407884E202F4}"/>
              </a:ext>
            </a:extLst>
          </p:cNvPr>
          <p:cNvSpPr txBox="1"/>
          <p:nvPr/>
        </p:nvSpPr>
        <p:spPr>
          <a:xfrm>
            <a:off x="7906043" y="1137305"/>
            <a:ext cx="3390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/>
              <a:t>نقاط الضعف: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dirty="0"/>
              <a:t>اعتماد السوق المحلي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dirty="0"/>
              <a:t>محدودية التنوع في المنتجات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dirty="0"/>
              <a:t>المشاكل في الخدمة ما بعد البيع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dirty="0"/>
              <a:t>الاعتماد على موردي المواد الخام</a:t>
            </a:r>
            <a:endParaRPr lang="fr-D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180149-6C2C-E317-80DD-6C696D38FAAC}"/>
              </a:ext>
            </a:extLst>
          </p:cNvPr>
          <p:cNvSpPr txBox="1"/>
          <p:nvPr/>
        </p:nvSpPr>
        <p:spPr>
          <a:xfrm>
            <a:off x="1842868" y="4529797"/>
            <a:ext cx="33059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/>
              <a:t>الفرص: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dirty="0"/>
              <a:t>التوسع الدولي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dirty="0"/>
              <a:t>زيادة الطلب على الأجهزة الذكية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dirty="0"/>
              <a:t>الشراكات الاستراتيجية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dirty="0"/>
              <a:t>التحول الرقمي</a:t>
            </a:r>
            <a:endParaRPr lang="fr-DZ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D843A8-953D-FB06-88C3-FAF45F8C3D8C}"/>
              </a:ext>
            </a:extLst>
          </p:cNvPr>
          <p:cNvSpPr txBox="1"/>
          <p:nvPr/>
        </p:nvSpPr>
        <p:spPr>
          <a:xfrm>
            <a:off x="7906043" y="4445391"/>
            <a:ext cx="32637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/>
              <a:t>التهديدات: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dirty="0"/>
              <a:t>المنافسة الشرسة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dirty="0"/>
              <a:t>تقلبات الاقتصاد المحلي والعالمي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dirty="0"/>
              <a:t>التغيرات في تكنولوجيا التصنيع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dirty="0"/>
              <a:t>زيادة تكاليف المواد الخام </a:t>
            </a:r>
          </a:p>
        </p:txBody>
      </p:sp>
    </p:spTree>
    <p:extLst>
      <p:ext uri="{BB962C8B-B14F-4D97-AF65-F5344CB8AC3E}">
        <p14:creationId xmlns:p14="http://schemas.microsoft.com/office/powerpoint/2010/main" val="1883390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1D2704-0FE1-3A56-726A-485D50473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391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C6598A-9EB1-05EC-77A6-2A0B13FD3E6A}"/>
              </a:ext>
            </a:extLst>
          </p:cNvPr>
          <p:cNvSpPr txBox="1"/>
          <p:nvPr/>
        </p:nvSpPr>
        <p:spPr>
          <a:xfrm>
            <a:off x="-32824" y="2707529"/>
            <a:ext cx="21242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>
                <a:solidFill>
                  <a:srgbClr val="002060"/>
                </a:solidFill>
              </a:rPr>
              <a:t>العوامل السياسية: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b="1" dirty="0"/>
              <a:t>الإيجابية: </a:t>
            </a:r>
          </a:p>
          <a:p>
            <a:pPr algn="r" rtl="1"/>
            <a:r>
              <a:rPr lang="ar-DZ" b="1" dirty="0"/>
              <a:t>استقرار السياسة العامة</a:t>
            </a:r>
          </a:p>
          <a:p>
            <a:pPr algn="r" rtl="1"/>
            <a:r>
              <a:rPr lang="ar-DZ" b="1" dirty="0"/>
              <a:t>التشجيع على التصنيع المحلي</a:t>
            </a:r>
          </a:p>
          <a:p>
            <a:pPr algn="r" rtl="1"/>
            <a:r>
              <a:rPr lang="ar-DZ" b="1" dirty="0"/>
              <a:t>الاتفاقيات التجارية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b="1" dirty="0"/>
              <a:t>السلبية:</a:t>
            </a:r>
          </a:p>
          <a:p>
            <a:pPr algn="r" rtl="1"/>
            <a:r>
              <a:rPr lang="ar-DZ" b="1" dirty="0"/>
              <a:t>عدم الاستقرار السياسي</a:t>
            </a:r>
          </a:p>
          <a:p>
            <a:pPr algn="r" rtl="1"/>
            <a:r>
              <a:rPr lang="ar-DZ" b="1" dirty="0"/>
              <a:t>الضرائب والرسوم </a:t>
            </a:r>
          </a:p>
          <a:p>
            <a:pPr algn="r" rtl="1"/>
            <a:r>
              <a:rPr lang="ar-DZ" b="1" dirty="0"/>
              <a:t>التشريعات الصارمة</a:t>
            </a:r>
            <a:endParaRPr lang="fr-DZ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07A18F-D065-2CAC-6F22-093C9E0AFF8C}"/>
              </a:ext>
            </a:extLst>
          </p:cNvPr>
          <p:cNvSpPr txBox="1"/>
          <p:nvPr/>
        </p:nvSpPr>
        <p:spPr>
          <a:xfrm>
            <a:off x="2255521" y="2707529"/>
            <a:ext cx="1807698" cy="281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>
                <a:solidFill>
                  <a:srgbClr val="002060"/>
                </a:solidFill>
              </a:rPr>
              <a:t>العوامل الاقتصادية: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يؤثر الوضع الاقتصادي مثل التضخم والبطالة وأسعار الفائدة على القوة الشرائية للمستهلكين.</a:t>
            </a:r>
            <a:endParaRPr lang="fr-DZ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C87BE9-5987-A74F-0CA0-F76F29BDFC95}"/>
              </a:ext>
            </a:extLst>
          </p:cNvPr>
          <p:cNvSpPr txBox="1"/>
          <p:nvPr/>
        </p:nvSpPr>
        <p:spPr>
          <a:xfrm>
            <a:off x="4274234" y="2707529"/>
            <a:ext cx="1749083" cy="281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>
                <a:solidFill>
                  <a:srgbClr val="002060"/>
                </a:solidFill>
              </a:rPr>
              <a:t>العوامل الاجتماعية: 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التغيرات في الذوق وعادات المستهلكين تؤثر على منتجات </a:t>
            </a:r>
            <a:r>
              <a:rPr lang="ar-DZ" b="1" dirty="0" err="1"/>
              <a:t>كوندور</a:t>
            </a:r>
            <a:r>
              <a:rPr lang="ar-DZ" b="1" dirty="0"/>
              <a:t> وقدرتها على التكيف مع هذه التغيرات.</a:t>
            </a:r>
            <a:endParaRPr lang="fr-DZ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DA264A-1EF4-0D4E-87F6-6DD7028B221D}"/>
              </a:ext>
            </a:extLst>
          </p:cNvPr>
          <p:cNvSpPr txBox="1"/>
          <p:nvPr/>
        </p:nvSpPr>
        <p:spPr>
          <a:xfrm>
            <a:off x="6260123" y="2707530"/>
            <a:ext cx="1702191" cy="3094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>
                <a:solidFill>
                  <a:srgbClr val="002060"/>
                </a:solidFill>
              </a:rPr>
              <a:t>العوامل التكنولوجية: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التقدم التكنولوجي قد يفتح امام </a:t>
            </a:r>
            <a:r>
              <a:rPr lang="ar-DZ" b="1" dirty="0" err="1"/>
              <a:t>كوندور</a:t>
            </a:r>
            <a:r>
              <a:rPr lang="ar-DZ" b="1" dirty="0"/>
              <a:t> فرصا لتحسين عمليات الإنتاج وتقديم منتجات مبتكرة.</a:t>
            </a:r>
            <a:endParaRPr lang="fr-DZ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0403AE-3AF7-4E54-E19A-3BA6C3ABA9B0}"/>
              </a:ext>
            </a:extLst>
          </p:cNvPr>
          <p:cNvSpPr txBox="1"/>
          <p:nvPr/>
        </p:nvSpPr>
        <p:spPr>
          <a:xfrm>
            <a:off x="8173329" y="2707529"/>
            <a:ext cx="1927274" cy="1986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>
                <a:solidFill>
                  <a:srgbClr val="002060"/>
                </a:solidFill>
              </a:rPr>
              <a:t>العوامل البيئية: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تؤثر التوجهات البيئية نحو الاستدامة على انتاج </a:t>
            </a:r>
            <a:r>
              <a:rPr lang="ar-DZ" b="1" dirty="0" err="1"/>
              <a:t>كوندور</a:t>
            </a:r>
            <a:r>
              <a:rPr lang="ar-DZ" b="1" dirty="0"/>
              <a:t> وطريقة تصميم منتجاتها.</a:t>
            </a:r>
            <a:endParaRPr lang="fr-DZ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68049-BFF3-52FE-3E99-57E4CFB07945}"/>
              </a:ext>
            </a:extLst>
          </p:cNvPr>
          <p:cNvSpPr txBox="1"/>
          <p:nvPr/>
        </p:nvSpPr>
        <p:spPr>
          <a:xfrm>
            <a:off x="10311618" y="2707530"/>
            <a:ext cx="1880382" cy="2402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>
                <a:solidFill>
                  <a:srgbClr val="002060"/>
                </a:solidFill>
              </a:rPr>
              <a:t>العوامل القانونية: 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قوانين العمل 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حقوق الملكية الفكرية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المعايير البيئية قد تضع تحديات او فرص لشركة </a:t>
            </a:r>
            <a:r>
              <a:rPr lang="ar-DZ" b="1" dirty="0" err="1"/>
              <a:t>كوندور</a:t>
            </a:r>
            <a:endParaRPr lang="fr-DZ" b="1" dirty="0"/>
          </a:p>
        </p:txBody>
      </p:sp>
    </p:spTree>
    <p:extLst>
      <p:ext uri="{BB962C8B-B14F-4D97-AF65-F5344CB8AC3E}">
        <p14:creationId xmlns:p14="http://schemas.microsoft.com/office/powerpoint/2010/main" val="179966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F7D9AF-10D6-241E-46C2-951FD9E05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54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6EF279-D397-FBF0-F392-3E2FCCF6315E}"/>
              </a:ext>
            </a:extLst>
          </p:cNvPr>
          <p:cNvSpPr txBox="1"/>
          <p:nvPr/>
        </p:nvSpPr>
        <p:spPr>
          <a:xfrm>
            <a:off x="4994031" y="1153551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/>
              <a:t>استراتيجيات الدخول الى الأسواق الدولية </a:t>
            </a:r>
            <a:endParaRPr lang="fr-DZ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D764B9-445F-8786-703C-795794D21262}"/>
              </a:ext>
            </a:extLst>
          </p:cNvPr>
          <p:cNvSpPr txBox="1"/>
          <p:nvPr/>
        </p:nvSpPr>
        <p:spPr>
          <a:xfrm>
            <a:off x="2515772" y="3727938"/>
            <a:ext cx="7160455" cy="878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DZ" b="1" dirty="0"/>
              <a:t>شركة </a:t>
            </a:r>
            <a:r>
              <a:rPr lang="ar-DZ" b="1" dirty="0" err="1"/>
              <a:t>كوندور</a:t>
            </a:r>
            <a:r>
              <a:rPr lang="ar-DZ" b="1" dirty="0"/>
              <a:t> الجزائرية، الرائدة في مجال الإلكترونيات والأجهزة </a:t>
            </a:r>
            <a:r>
              <a:rPr lang="ar-DZ" b="1" dirty="0" err="1"/>
              <a:t>الكهرومنزلية</a:t>
            </a:r>
            <a:r>
              <a:rPr lang="ar-DZ" b="1" dirty="0"/>
              <a:t>، اعتمدت عدة استراتيجيات لدخول الأسواق الدولية:</a:t>
            </a:r>
            <a:endParaRPr lang="fr-DZ" b="1" dirty="0"/>
          </a:p>
        </p:txBody>
      </p:sp>
    </p:spTree>
    <p:extLst>
      <p:ext uri="{BB962C8B-B14F-4D97-AF65-F5344CB8AC3E}">
        <p14:creationId xmlns:p14="http://schemas.microsoft.com/office/powerpoint/2010/main" val="2358985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DEDB72-71BA-3A7E-8346-F1E3E0652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727" y="0"/>
            <a:ext cx="3451273" cy="25884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808EEB-E4AF-CEC2-70A8-1FA1B27D0FA8}"/>
              </a:ext>
            </a:extLst>
          </p:cNvPr>
          <p:cNvSpPr txBox="1"/>
          <p:nvPr/>
        </p:nvSpPr>
        <p:spPr>
          <a:xfrm>
            <a:off x="1378635" y="1237957"/>
            <a:ext cx="6752492" cy="2956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DZ" b="1" dirty="0"/>
              <a:t>استراتيجية التصدير: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b="1" dirty="0"/>
              <a:t>التصدير المباشر: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 تقوم </a:t>
            </a:r>
            <a:r>
              <a:rPr lang="ar-DZ" b="1" dirty="0" err="1"/>
              <a:t>كوندور</a:t>
            </a:r>
            <a:r>
              <a:rPr lang="ar-DZ" b="1" dirty="0"/>
              <a:t> بتصدير منتجاتها مباشرةً إلى الأسواق الخارجية دون وسطاء، مما يمنحها تحكمًا أكبر في عمليات التسويق والتوزيع.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b="1" dirty="0"/>
              <a:t>التصدير غير المباشر: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يتم من خلال وكلاء أو شركات توزيع أجنبية تتولى تسويق وبيع المنتجات في الأسواق المستهدفة، مما يقلل المخاطر عليها.</a:t>
            </a:r>
            <a:endParaRPr lang="fr-DZ" b="1" dirty="0"/>
          </a:p>
        </p:txBody>
      </p:sp>
    </p:spTree>
    <p:extLst>
      <p:ext uri="{BB962C8B-B14F-4D97-AF65-F5344CB8AC3E}">
        <p14:creationId xmlns:p14="http://schemas.microsoft.com/office/powerpoint/2010/main" val="527186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A1C3A2-ECFF-1CB8-BD1E-D2D79D775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82" y="98474"/>
            <a:ext cx="2335237" cy="23352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48553A-382B-64F2-62F4-E0D139264411}"/>
              </a:ext>
            </a:extLst>
          </p:cNvPr>
          <p:cNvSpPr txBox="1"/>
          <p:nvPr/>
        </p:nvSpPr>
        <p:spPr>
          <a:xfrm>
            <a:off x="886265" y="427473"/>
            <a:ext cx="8328073" cy="5310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/>
              <a:t>التعاقدات الدولية:</a:t>
            </a:r>
          </a:p>
          <a:p>
            <a:pPr algn="r" rtl="1"/>
            <a:endParaRPr lang="ar-DZ" b="1" dirty="0"/>
          </a:p>
          <a:p>
            <a:pPr algn="r" rtl="1"/>
            <a:r>
              <a:rPr lang="ar-DZ" b="1" dirty="0"/>
              <a:t>1. التراخيص </a:t>
            </a:r>
          </a:p>
          <a:p>
            <a:pPr algn="r" rtl="1"/>
            <a:endParaRPr lang="ar-DZ" b="1" dirty="0"/>
          </a:p>
          <a:p>
            <a:pPr algn="r" rtl="1">
              <a:lnSpc>
                <a:spcPct val="150000"/>
              </a:lnSpc>
            </a:pPr>
            <a:r>
              <a:rPr lang="ar-DZ" b="1" dirty="0"/>
              <a:t>تقوم </a:t>
            </a:r>
            <a:r>
              <a:rPr lang="ar-DZ" b="1" dirty="0" err="1"/>
              <a:t>كوندور</a:t>
            </a:r>
            <a:r>
              <a:rPr lang="ar-DZ" b="1" dirty="0"/>
              <a:t> بترخيص علامتها التجارية لبعض الشركات الأجنبية، مما يسمح لها بتصنيع أو توزيع منتجاتها تحت اسم </a:t>
            </a:r>
            <a:r>
              <a:rPr lang="ar-DZ" b="1" dirty="0" err="1"/>
              <a:t>كوندور</a:t>
            </a:r>
            <a:r>
              <a:rPr lang="ar-DZ" b="1" dirty="0"/>
              <a:t> في أسواق جديدة.</a:t>
            </a:r>
            <a:endParaRPr lang="fr-FR" b="1" dirty="0"/>
          </a:p>
          <a:p>
            <a:pPr algn="r" rtl="1">
              <a:lnSpc>
                <a:spcPct val="150000"/>
              </a:lnSpc>
            </a:pPr>
            <a:endParaRPr lang="ar-DZ" b="1" dirty="0"/>
          </a:p>
          <a:p>
            <a:pPr algn="r" rtl="1">
              <a:lnSpc>
                <a:spcPct val="150000"/>
              </a:lnSpc>
            </a:pPr>
            <a:r>
              <a:rPr lang="ar-DZ" b="1" dirty="0"/>
              <a:t>2. عقود الإدارة 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تستخدم </a:t>
            </a:r>
            <a:r>
              <a:rPr lang="ar-DZ" b="1" dirty="0" err="1"/>
              <a:t>كوندور</a:t>
            </a:r>
            <a:r>
              <a:rPr lang="ar-DZ" b="1" dirty="0"/>
              <a:t> هذا النموذج لإدارة عملياتها الدولية دون امتلاك المنشآت بالكامل، مما يتيح لها الإشراف على عمليات التوزيع والتسويق دون تحمل أعباء مالية كبيرة</a:t>
            </a:r>
            <a:endParaRPr lang="fr-FR" b="1" dirty="0"/>
          </a:p>
          <a:p>
            <a:pPr algn="r" rtl="1">
              <a:lnSpc>
                <a:spcPct val="150000"/>
              </a:lnSpc>
            </a:pPr>
            <a:endParaRPr lang="ar-DZ" b="1" dirty="0"/>
          </a:p>
          <a:p>
            <a:pPr algn="r" rtl="1">
              <a:lnSpc>
                <a:spcPct val="150000"/>
              </a:lnSpc>
            </a:pPr>
            <a:r>
              <a:rPr lang="ar-DZ" b="1" dirty="0"/>
              <a:t>3. التعاقد الباطني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تلجأ </a:t>
            </a:r>
            <a:r>
              <a:rPr lang="ar-DZ" b="1" dirty="0" err="1"/>
              <a:t>كوندور</a:t>
            </a:r>
            <a:r>
              <a:rPr lang="ar-DZ" b="1" dirty="0"/>
              <a:t> إلى التصنيع عبر التعاقد الباطني مع شركات أجنبية لتقليل التكاليف الإنتاجية وزيادة حصتها في الأسواق الخارجية.</a:t>
            </a:r>
            <a:endParaRPr lang="fr-DZ" b="1" dirty="0"/>
          </a:p>
        </p:txBody>
      </p:sp>
    </p:spTree>
    <p:extLst>
      <p:ext uri="{BB962C8B-B14F-4D97-AF65-F5344CB8AC3E}">
        <p14:creationId xmlns:p14="http://schemas.microsoft.com/office/powerpoint/2010/main" val="3645809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9CE90C-C726-83C5-A291-736791FDD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917" y="0"/>
            <a:ext cx="3273083" cy="30245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839EF4-A4F4-5489-8030-AABBD173280A}"/>
              </a:ext>
            </a:extLst>
          </p:cNvPr>
          <p:cNvSpPr txBox="1"/>
          <p:nvPr/>
        </p:nvSpPr>
        <p:spPr>
          <a:xfrm>
            <a:off x="1" y="776992"/>
            <a:ext cx="8918916" cy="5719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DZ" b="1" dirty="0"/>
          </a:p>
          <a:p>
            <a:pPr algn="r" rtl="1">
              <a:lnSpc>
                <a:spcPct val="150000"/>
              </a:lnSpc>
            </a:pPr>
            <a:r>
              <a:rPr lang="ar-DZ" b="1" dirty="0"/>
              <a:t>1. الاستثمارات المشتركة 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شراكات مع شركات مصرية لتسويق منتجاتها، حيث قامت بتوقيع اتفاقيات مع 4 شركات مصرية عام 2018 تهدف إلى إنتاج وتوزيع الأجهزة الإلكترونية تحت علامة </a:t>
            </a:r>
            <a:r>
              <a:rPr lang="ar-DZ" b="1" dirty="0" err="1"/>
              <a:t>كوندور</a:t>
            </a:r>
            <a:r>
              <a:rPr lang="ar-DZ" b="1" dirty="0"/>
              <a:t>، مما يساعدها في السيطرة على 10% من السوق المصري.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التعاون مع شركات تونسية لإنشاء مركز توزيع، مما سمح </a:t>
            </a:r>
            <a:r>
              <a:rPr lang="ar-DZ" b="1" dirty="0" err="1"/>
              <a:t>لكوندور</a:t>
            </a:r>
            <a:r>
              <a:rPr lang="ar-DZ" b="1" dirty="0"/>
              <a:t> بتوسيع نطاق وصولها إلى الأسواق المجاورة مثل ليبيا، تشاد، ومصر.</a:t>
            </a:r>
          </a:p>
          <a:p>
            <a:pPr algn="r" rtl="1">
              <a:lnSpc>
                <a:spcPct val="150000"/>
              </a:lnSpc>
            </a:pPr>
            <a:endParaRPr lang="ar-DZ" b="1" dirty="0"/>
          </a:p>
          <a:p>
            <a:pPr algn="r" rtl="1">
              <a:lnSpc>
                <a:spcPct val="150000"/>
              </a:lnSpc>
            </a:pPr>
            <a:r>
              <a:rPr lang="ar-DZ" b="1" dirty="0"/>
              <a:t>2. الاستثمارات الأجنبية المباشرة 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افتتاح مركز توزيع دولي في تونس باستثمار 2 مليون يورو، حيث تم تصميمه ليكون نقطة انطلاق نحو الأسواق الإفريقية.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إنشاء قاعة عرض في موريتانيا عام 2016 كأول توسع دولي فعلي للشركة، ما عزز حضورها في غرب إفريقيا.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خطط لإنشاء وحدات إنتاج في دول إفريقية وأوروبية، بهدف تقليل تكاليف التصدير والاستفادة من الحوافز الاستثمارية في تلك الدول.</a:t>
            </a:r>
          </a:p>
          <a:p>
            <a:pPr algn="r" rtl="1">
              <a:lnSpc>
                <a:spcPct val="150000"/>
              </a:lnSpc>
            </a:pPr>
            <a:endParaRPr lang="ar-DZ" b="1" dirty="0"/>
          </a:p>
        </p:txBody>
      </p:sp>
    </p:spTree>
    <p:extLst>
      <p:ext uri="{BB962C8B-B14F-4D97-AF65-F5344CB8AC3E}">
        <p14:creationId xmlns:p14="http://schemas.microsoft.com/office/powerpoint/2010/main" val="480282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2BC1FF-0DA9-E0CB-88FB-327C83EB6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08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4767B-E01A-0FA8-FC57-9F1F13966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9CC699-2C1B-43BA-0B2D-CA89D6578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75" y="798747"/>
            <a:ext cx="2968284" cy="1716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0D4634-EB1F-C4BB-28A3-525BB664B62D}"/>
              </a:ext>
            </a:extLst>
          </p:cNvPr>
          <p:cNvSpPr txBox="1"/>
          <p:nvPr/>
        </p:nvSpPr>
        <p:spPr>
          <a:xfrm>
            <a:off x="7277685" y="2515006"/>
            <a:ext cx="3666980" cy="2125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b="1" dirty="0"/>
              <a:t>هي مؤسسة خاصة ذات مسؤولية محدودة، تحمل الاسم التجاري </a:t>
            </a:r>
            <a:r>
              <a:rPr lang="fr-FR" b="1" dirty="0" err="1"/>
              <a:t>anter</a:t>
            </a:r>
            <a:r>
              <a:rPr lang="fr-FR" b="1" dirty="0"/>
              <a:t> </a:t>
            </a:r>
            <a:r>
              <a:rPr lang="fr-FR" b="1" dirty="0" err="1"/>
              <a:t>trade</a:t>
            </a:r>
            <a:r>
              <a:rPr lang="fr-FR" b="1" dirty="0"/>
              <a:t> </a:t>
            </a:r>
            <a:endParaRPr lang="ar-DZ" b="1" dirty="0"/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b="1" dirty="0"/>
              <a:t>تأسست عام </a:t>
            </a:r>
            <a:r>
              <a:rPr lang="fr-FR" b="1" dirty="0"/>
              <a:t>2002</a:t>
            </a:r>
            <a:endParaRPr lang="ar-DZ" b="1" dirty="0"/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b="1" dirty="0"/>
              <a:t>تنتمي الى مجموعة بن حمادي 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b="1" dirty="0"/>
              <a:t>مقرها في ولاية برج </a:t>
            </a:r>
            <a:r>
              <a:rPr lang="ar-DZ" b="1" dirty="0" err="1"/>
              <a:t>بوعريرج</a:t>
            </a:r>
            <a:r>
              <a:rPr lang="ar-DZ" b="1" dirty="0"/>
              <a:t> </a:t>
            </a:r>
            <a:endParaRPr lang="fr-DZ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E5BC0B-DD19-1928-9564-61AF1B2FA3C2}"/>
              </a:ext>
            </a:extLst>
          </p:cNvPr>
          <p:cNvSpPr txBox="1"/>
          <p:nvPr/>
        </p:nvSpPr>
        <p:spPr>
          <a:xfrm>
            <a:off x="1247335" y="2762738"/>
            <a:ext cx="3432517" cy="878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b="1" dirty="0"/>
              <a:t>يتمثل نشاطها في صناعة الأجهزة الالكترونية </a:t>
            </a:r>
            <a:r>
              <a:rPr lang="ar-DZ" b="1" dirty="0" err="1"/>
              <a:t>والكهرومنزلية</a:t>
            </a:r>
            <a:r>
              <a:rPr lang="ar-DZ" b="1" dirty="0"/>
              <a:t> </a:t>
            </a:r>
            <a:endParaRPr lang="fr-DZ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F4627E-32A4-D348-C1DE-FF5E5F342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27" y="723427"/>
            <a:ext cx="3048000" cy="1866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0F50DA-7A9A-1383-E14F-2C77C81D8BB9}"/>
              </a:ext>
            </a:extLst>
          </p:cNvPr>
          <p:cNvSpPr txBox="1"/>
          <p:nvPr/>
        </p:nvSpPr>
        <p:spPr>
          <a:xfrm>
            <a:off x="2827606" y="3934184"/>
            <a:ext cx="5162842" cy="2125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b="1" dirty="0"/>
              <a:t>مرت بعدة مراحل للوصول الى ماهي عليها اليوم وهي: 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المرحلة01: الشراء للبيع 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المرحلة02: شراء المنتج مفككا جزئيا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المرحلة03: شراء الجهاز مفككا كليا </a:t>
            </a:r>
          </a:p>
          <a:p>
            <a:pPr algn="r" rtl="1">
              <a:lnSpc>
                <a:spcPct val="150000"/>
              </a:lnSpc>
            </a:pPr>
            <a:r>
              <a:rPr lang="ar-DZ" b="1" dirty="0"/>
              <a:t>المرحلة04: الإنتاج </a:t>
            </a:r>
            <a:endParaRPr lang="fr-DZ" b="1" dirty="0"/>
          </a:p>
        </p:txBody>
      </p:sp>
    </p:spTree>
    <p:extLst>
      <p:ext uri="{BB962C8B-B14F-4D97-AF65-F5344CB8AC3E}">
        <p14:creationId xmlns:p14="http://schemas.microsoft.com/office/powerpoint/2010/main" val="699432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49553-2AD2-7561-68D9-4FE3C5774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CE7FA3-7D5C-3082-FDA9-A897F1C84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87" y="1986917"/>
            <a:ext cx="3882683" cy="28841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B5D22D-3E7E-455C-C5F7-4A844A01D565}"/>
              </a:ext>
            </a:extLst>
          </p:cNvPr>
          <p:cNvSpPr txBox="1"/>
          <p:nvPr/>
        </p:nvSpPr>
        <p:spPr>
          <a:xfrm>
            <a:off x="7146388" y="1111348"/>
            <a:ext cx="2996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b="1" dirty="0"/>
              <a:t>تمتلك عدة فروع ومراكز صيانة عبر مختلف ولايات الجزائر </a:t>
            </a:r>
            <a:endParaRPr lang="fr-DZ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4A6328-EAE1-4FFD-39FF-7CB0173DA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27" y="1986917"/>
            <a:ext cx="4145573" cy="28841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224A45-626C-3359-AC82-A459DD1EE512}"/>
              </a:ext>
            </a:extLst>
          </p:cNvPr>
          <p:cNvSpPr txBox="1"/>
          <p:nvPr/>
        </p:nvSpPr>
        <p:spPr>
          <a:xfrm>
            <a:off x="2405575" y="972848"/>
            <a:ext cx="3460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b="1" dirty="0"/>
              <a:t>كما ان هناك شركة تابعة </a:t>
            </a:r>
            <a:r>
              <a:rPr lang="ar-DZ" b="1" dirty="0" err="1"/>
              <a:t>لكوندور</a:t>
            </a:r>
            <a:r>
              <a:rPr lang="ar-DZ" b="1" dirty="0"/>
              <a:t> تدعى خدماتي، متخصصة في خدمات ما بعد البيع وصيانة منتجات </a:t>
            </a:r>
            <a:r>
              <a:rPr lang="ar-DZ" b="1" dirty="0" err="1"/>
              <a:t>كوندور</a:t>
            </a:r>
            <a:r>
              <a:rPr lang="ar-DZ" b="1" dirty="0"/>
              <a:t> </a:t>
            </a:r>
            <a:endParaRPr lang="fr-DZ" b="1" dirty="0"/>
          </a:p>
        </p:txBody>
      </p:sp>
    </p:spTree>
    <p:extLst>
      <p:ext uri="{BB962C8B-B14F-4D97-AF65-F5344CB8AC3E}">
        <p14:creationId xmlns:p14="http://schemas.microsoft.com/office/powerpoint/2010/main" val="3203201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A5DE9-761B-DD96-8F31-3E419F240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8E7967-0467-30F2-9799-86E106698267}"/>
              </a:ext>
            </a:extLst>
          </p:cNvPr>
          <p:cNvSpPr txBox="1"/>
          <p:nvPr/>
        </p:nvSpPr>
        <p:spPr>
          <a:xfrm>
            <a:off x="4204476" y="256613"/>
            <a:ext cx="2672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2800" b="1" dirty="0"/>
              <a:t>معنى الشعار </a:t>
            </a:r>
            <a:endParaRPr lang="fr-DZ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DF7A-D19E-7439-32C8-EA10F040DEFC}"/>
              </a:ext>
            </a:extLst>
          </p:cNvPr>
          <p:cNvSpPr txBox="1"/>
          <p:nvPr/>
        </p:nvSpPr>
        <p:spPr>
          <a:xfrm>
            <a:off x="8169820" y="1719429"/>
            <a:ext cx="3889716" cy="1709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b="1" dirty="0"/>
              <a:t>الرمز الذي يتواجد اما كلمة </a:t>
            </a:r>
            <a:r>
              <a:rPr lang="fr-FR" b="1" dirty="0"/>
              <a:t>condor</a:t>
            </a:r>
            <a:r>
              <a:rPr lang="ar-DZ" b="1" dirty="0"/>
              <a:t> يشير الى طائر من اكبر الطيور في العالم حيث يصل تحليقه الى اعلى طبقات الجو، مما يعكس الطموح والريادة التي تسعى اليها الشركة.</a:t>
            </a:r>
            <a:endParaRPr lang="fr-DZ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6AF3CE-5E5C-2252-118B-4E34DC36A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169" y="3453618"/>
            <a:ext cx="3359827" cy="2293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B84280-64FB-EC4C-E133-55DF17717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76" y="1470974"/>
            <a:ext cx="3251401" cy="1308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6FA287-9990-761D-BAC1-3D1C69BB8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470974"/>
            <a:ext cx="3048000" cy="1308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D9D4FA3-8093-16E9-8D9C-CF46A783543B}"/>
              </a:ext>
            </a:extLst>
          </p:cNvPr>
          <p:cNvSpPr txBox="1"/>
          <p:nvPr/>
        </p:nvSpPr>
        <p:spPr>
          <a:xfrm>
            <a:off x="2264898" y="3122101"/>
            <a:ext cx="4294163" cy="2956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b="1" dirty="0"/>
              <a:t>منذ تأسيسها وحتى عام 2015 استخدمن </a:t>
            </a:r>
            <a:r>
              <a:rPr lang="ar-DZ" b="1" dirty="0" err="1"/>
              <a:t>كوندور</a:t>
            </a:r>
            <a:r>
              <a:rPr lang="ar-DZ" b="1" dirty="0"/>
              <a:t> شعار "مواطن جزائري" مما يعكس ارتباطها القوي بالهوية الوطنية.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b="1" dirty="0" err="1"/>
              <a:t>ابتداءا</a:t>
            </a:r>
            <a:r>
              <a:rPr lang="ar-DZ" b="1" dirty="0"/>
              <a:t> من 2015 اعتمدت شعار "انطلق" إشارة الى التقدم والابتكار.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b="1" dirty="0"/>
              <a:t>في 2017 استخدمت شعار "حياة مريحة، حياة </a:t>
            </a:r>
            <a:r>
              <a:rPr lang="ar-DZ" b="1" dirty="0" err="1"/>
              <a:t>كوندور</a:t>
            </a:r>
            <a:r>
              <a:rPr lang="ar-DZ" b="1" dirty="0"/>
              <a:t> في السنغال </a:t>
            </a:r>
            <a:endParaRPr lang="fr-DZ" b="1" dirty="0"/>
          </a:p>
        </p:txBody>
      </p:sp>
    </p:spTree>
    <p:extLst>
      <p:ext uri="{BB962C8B-B14F-4D97-AF65-F5344CB8AC3E}">
        <p14:creationId xmlns:p14="http://schemas.microsoft.com/office/powerpoint/2010/main" val="3828337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C08CB4-553E-CD3F-ADE7-87F912F95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D0673B-A6C1-DCEF-4105-4EA706BB7593}"/>
              </a:ext>
            </a:extLst>
          </p:cNvPr>
          <p:cNvSpPr txBox="1"/>
          <p:nvPr/>
        </p:nvSpPr>
        <p:spPr>
          <a:xfrm>
            <a:off x="9734843" y="3151163"/>
            <a:ext cx="2250831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DZ" sz="2800" dirty="0">
                <a:solidFill>
                  <a:schemeClr val="bg1"/>
                </a:solidFill>
              </a:rPr>
              <a:t>المنافسين:</a:t>
            </a:r>
            <a:endParaRPr lang="fr-DZ" sz="28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8EEDE5-85E3-63E3-524C-C0DAC8D5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58" y="323557"/>
            <a:ext cx="2855743" cy="1899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293BEA-D6B9-B16B-5D02-46D8C5E73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008" y="573227"/>
            <a:ext cx="2475914" cy="11591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204988-9C83-BB45-B3AA-3033F9C83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65" y="1775245"/>
            <a:ext cx="2475914" cy="1899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400C03-6CE6-6DCC-D32A-C72BA407D5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89" y="2516163"/>
            <a:ext cx="2391508" cy="127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CD96C0B-679E-311D-D9D0-2ECD9FD48D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50" y="5114777"/>
            <a:ext cx="2475914" cy="127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9CE79B-D7B6-BEEB-5ED3-47D7B8DEEB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40" y="2222695"/>
            <a:ext cx="2243796" cy="15544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87F7CFA-19EE-8AB6-F2F5-3E2719A705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265" y="3561162"/>
            <a:ext cx="2645314" cy="1899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2E164B-EDC1-6F01-FEEA-A48781D97C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5" y="4178152"/>
            <a:ext cx="2645314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27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2246E4-D838-AE18-0632-422095C83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37" y="895350"/>
            <a:ext cx="5495925" cy="5067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7DFEC0-0671-E372-E806-5E4880F1DD13}"/>
              </a:ext>
            </a:extLst>
          </p:cNvPr>
          <p:cNvSpPr txBox="1"/>
          <p:nvPr/>
        </p:nvSpPr>
        <p:spPr>
          <a:xfrm>
            <a:off x="464235" y="2134928"/>
            <a:ext cx="3094892" cy="12940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DZ" b="1" dirty="0"/>
              <a:t>المنتج: </a:t>
            </a:r>
            <a:r>
              <a:rPr lang="ar-DZ" dirty="0"/>
              <a:t>تقدم مجموعة متنوعة من المنتجات الالكترونية </a:t>
            </a:r>
            <a:r>
              <a:rPr lang="ar-DZ" dirty="0" err="1"/>
              <a:t>والكهرومنزلية</a:t>
            </a:r>
            <a:r>
              <a:rPr lang="ar-DZ" dirty="0"/>
              <a:t>، مع التركيز على تنويع تشكيلة المنتجات.</a:t>
            </a:r>
            <a:endParaRPr lang="fr-DZ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BF399D-4DE7-9533-E656-9A1878A3636B}"/>
              </a:ext>
            </a:extLst>
          </p:cNvPr>
          <p:cNvSpPr txBox="1"/>
          <p:nvPr/>
        </p:nvSpPr>
        <p:spPr>
          <a:xfrm>
            <a:off x="8632875" y="2145634"/>
            <a:ext cx="2743200" cy="129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DZ" b="1" dirty="0"/>
              <a:t>التسعير: </a:t>
            </a:r>
            <a:r>
              <a:rPr lang="ar-DZ" dirty="0"/>
              <a:t>تعتمد على استراتيجيات تسعير مناسبة تتماشى مع السوق المستهدف. </a:t>
            </a:r>
            <a:endParaRPr lang="fr-DZ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20CD37-88B4-CAF9-544F-CBFD2EC9F78D}"/>
              </a:ext>
            </a:extLst>
          </p:cNvPr>
          <p:cNvSpPr txBox="1"/>
          <p:nvPr/>
        </p:nvSpPr>
        <p:spPr>
          <a:xfrm>
            <a:off x="8632875" y="4051495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/>
              <a:t>التوزيع: </a:t>
            </a:r>
            <a:r>
              <a:rPr lang="ar-DZ" dirty="0"/>
              <a:t>تعتمد على شبكة توزيع واسعة تشمل متاجرها الرسمية، الوكلاء المعتمدين، والمتاجر الالكترونية، كما تمتلك مراكز صيانة وخدمة ما بعد البيع في عدة مدن. </a:t>
            </a:r>
            <a:endParaRPr lang="fr-DZ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DE6E98-A418-8FD8-4D9D-3AA5B6F256E6}"/>
              </a:ext>
            </a:extLst>
          </p:cNvPr>
          <p:cNvSpPr txBox="1"/>
          <p:nvPr/>
        </p:nvSpPr>
        <p:spPr>
          <a:xfrm>
            <a:off x="647114" y="4051495"/>
            <a:ext cx="28135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b="1" dirty="0"/>
              <a:t>الترويج: </a:t>
            </a:r>
            <a:r>
              <a:rPr lang="ar-DZ" dirty="0"/>
              <a:t>تستخدم استراتيجية ترويجية متنوعة حيث تعتمد على العديد من الأدوات والوسائل التي تستهدف بها زبائنها المتواجدين داخل وخارج الحدود الوطنية.</a:t>
            </a:r>
            <a:endParaRPr lang="fr-DZ" b="1" dirty="0"/>
          </a:p>
        </p:txBody>
      </p:sp>
    </p:spTree>
    <p:extLst>
      <p:ext uri="{BB962C8B-B14F-4D97-AF65-F5344CB8AC3E}">
        <p14:creationId xmlns:p14="http://schemas.microsoft.com/office/powerpoint/2010/main" val="4131841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066F2B-8C53-B471-866F-496AB4D600B4}"/>
              </a:ext>
            </a:extLst>
          </p:cNvPr>
          <p:cNvSpPr txBox="1"/>
          <p:nvPr/>
        </p:nvSpPr>
        <p:spPr>
          <a:xfrm>
            <a:off x="8131126" y="942535"/>
            <a:ext cx="2729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المنتج: </a:t>
            </a:r>
            <a:endParaRPr lang="fr-DZ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24AE71-579A-6330-20E3-07AF35E5C9A9}"/>
              </a:ext>
            </a:extLst>
          </p:cNvPr>
          <p:cNvSpPr txBox="1"/>
          <p:nvPr/>
        </p:nvSpPr>
        <p:spPr>
          <a:xfrm>
            <a:off x="3249637" y="1674055"/>
            <a:ext cx="6654018" cy="281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DZ" dirty="0"/>
              <a:t>    </a:t>
            </a:r>
            <a:r>
              <a:rPr lang="ar-DZ" sz="2000" dirty="0"/>
              <a:t>تقدم شركة </a:t>
            </a:r>
            <a:r>
              <a:rPr lang="ar-DZ" sz="2000" dirty="0" err="1"/>
              <a:t>كوندور</a:t>
            </a:r>
            <a:r>
              <a:rPr lang="ar-DZ" sz="2000" dirty="0"/>
              <a:t> مجموعة واسعة من المنتجات الالكترونية </a:t>
            </a:r>
            <a:r>
              <a:rPr lang="ar-DZ" sz="2000" dirty="0" err="1"/>
              <a:t>والكهرومنزلية</a:t>
            </a:r>
            <a:r>
              <a:rPr lang="ar-DZ" sz="2000" dirty="0"/>
              <a:t> لتلبية احتياجات المستهلكين وتشمل تشكيلة منتجاتها: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sz="2000" dirty="0"/>
              <a:t>الأجهزة </a:t>
            </a:r>
            <a:r>
              <a:rPr lang="ar-DZ" sz="2000" dirty="0" err="1"/>
              <a:t>الكهرومنزلية</a:t>
            </a:r>
            <a:r>
              <a:rPr lang="ar-DZ" sz="2000" dirty="0"/>
              <a:t>: الثلاجات، الغسالات، المجففات، غسالة الاطباق، الافران، أجهزة المطبخ...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sz="2000" dirty="0"/>
              <a:t>الأجهزة الالكترونية: الهواتف، الأجهزة اللوحية، التلفاز....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DZ" sz="2000" dirty="0"/>
              <a:t>أجهزة التبريد والتكييف: مكيفات الهواء.</a:t>
            </a:r>
            <a:endParaRPr lang="fr-DZ" sz="2000" dirty="0"/>
          </a:p>
        </p:txBody>
      </p:sp>
    </p:spTree>
    <p:extLst>
      <p:ext uri="{BB962C8B-B14F-4D97-AF65-F5344CB8AC3E}">
        <p14:creationId xmlns:p14="http://schemas.microsoft.com/office/powerpoint/2010/main" val="1404294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610A6E-5F18-E692-6390-3961B020F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65" y="0"/>
            <a:ext cx="485203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408587-2ADD-4080-E843-0FD7C564C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590" y="215315"/>
            <a:ext cx="2433711" cy="2162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810BC3-136E-EF7B-268F-23F630BEE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215315"/>
            <a:ext cx="2036445" cy="2162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7A99CC-5541-3D38-6723-974C86F19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524" y="2226211"/>
            <a:ext cx="2937022" cy="20538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652A55-1FFC-C03E-DDCD-46A6B012C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757" y="3736729"/>
            <a:ext cx="2937022" cy="17338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8965FA-E191-EDD5-5B36-7B5A0E552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98" y="2417002"/>
            <a:ext cx="2433712" cy="24583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8F6AA1-4684-868A-3FBA-CDBB52007A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19" y="67323"/>
            <a:ext cx="2703732" cy="2703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B63897-F7C4-38A5-CA5B-678515DBAD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11" y="133299"/>
            <a:ext cx="1777511" cy="17775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EFC402-1D29-0E03-D415-D34B0840F3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9" y="52754"/>
            <a:ext cx="1631854" cy="1631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876F6F-8B61-FC85-F7A5-46BFCB9BEE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55" y="3401855"/>
            <a:ext cx="2033953" cy="20339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CA2F11-429F-F214-FB59-F79DC285B2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91" y="2309984"/>
            <a:ext cx="2377590" cy="23775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9BAA86-BCA3-62E9-D639-0D5D6EEFD3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53" y="1684608"/>
            <a:ext cx="2422231" cy="24222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7E1713-787F-09CA-F8AA-1D20635648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19" y="4823551"/>
            <a:ext cx="2193326" cy="2193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A25E2A2-DEB7-DB93-91AB-2A4F3A0839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364" y="4684543"/>
            <a:ext cx="2206228" cy="21940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F797093-0868-D654-F88F-0A0034ED55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142" y="4394242"/>
            <a:ext cx="2206228" cy="220622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F53841E-861F-DB74-FA4C-30F7475D9E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" y="3914523"/>
            <a:ext cx="2420822" cy="28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11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1070</Words>
  <Application>Microsoft Office PowerPoint</Application>
  <PresentationFormat>Widescreen</PresentationFormat>
  <Paragraphs>134</Paragraphs>
  <Slides>28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Raed-inf</dc:creator>
  <cp:lastModifiedBy>Raed-inf</cp:lastModifiedBy>
  <cp:revision>5</cp:revision>
  <dcterms:created xsi:type="dcterms:W3CDTF">2025-03-04T16:39:09Z</dcterms:created>
  <dcterms:modified xsi:type="dcterms:W3CDTF">2025-03-12T23:58:48Z</dcterms:modified>
</cp:coreProperties>
</file>