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notesMasterIdLst>
    <p:notesMasterId r:id="rId11"/>
  </p:notesMasterIdLst>
  <p:sldIdLst>
    <p:sldId id="256" r:id="rId2"/>
    <p:sldId id="276" r:id="rId3"/>
    <p:sldId id="277" r:id="rId4"/>
    <p:sldId id="260" r:id="rId5"/>
    <p:sldId id="257" r:id="rId6"/>
    <p:sldId id="265" r:id="rId7"/>
    <p:sldId id="259" r:id="rId8"/>
    <p:sldId id="261" r:id="rId9"/>
    <p:sldId id="28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6E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603" autoAdjust="0"/>
    <p:restoredTop sz="89946" autoAdjust="0"/>
  </p:normalViewPr>
  <p:slideViewPr>
    <p:cSldViewPr snapToGrid="0">
      <p:cViewPr varScale="1">
        <p:scale>
          <a:sx n="67" d="100"/>
          <a:sy n="67" d="100"/>
        </p:scale>
        <p:origin x="918"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9DD5EF-5FEC-4E4F-B429-41293AB4C2B6}" type="datetimeFigureOut">
              <a:rPr lang="fr-FR" smtClean="0"/>
              <a:t>08/10/2024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3B5874-BF3D-4369-A801-866AF0B78BCB}" type="slidenum">
              <a:rPr lang="fr-FR" smtClean="0"/>
              <a:t>‹N°›</a:t>
            </a:fld>
            <a:endParaRPr lang="fr-FR"/>
          </a:p>
        </p:txBody>
      </p:sp>
    </p:spTree>
    <p:extLst>
      <p:ext uri="{BB962C8B-B14F-4D97-AF65-F5344CB8AC3E}">
        <p14:creationId xmlns:p14="http://schemas.microsoft.com/office/powerpoint/2010/main" val="2513551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23B5874-BF3D-4369-A801-866AF0B78BCB}" type="slidenum">
              <a:rPr lang="fr-FR" smtClean="0"/>
              <a:t>8</a:t>
            </a:fld>
            <a:endParaRPr lang="fr-FR"/>
          </a:p>
        </p:txBody>
      </p:sp>
    </p:spTree>
    <p:extLst>
      <p:ext uri="{BB962C8B-B14F-4D97-AF65-F5344CB8AC3E}">
        <p14:creationId xmlns:p14="http://schemas.microsoft.com/office/powerpoint/2010/main" val="509057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66635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699550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71177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10/8/2024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2476493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10/8/2024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033677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10/8/2024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7176148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8747863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120662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831957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10/8/2024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269324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10/8/2024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949357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10/8/2024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453436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10/8/2024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325637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10/8/2024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293588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10/8/2024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782586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10/8/2024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119952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10/8/2024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441230461"/>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s://encrypted-tbn0.gstatic.com/images?q=tbn:ANd9GcRCiGVdGvE1uBS98bXM90XoAbSl3AKn4TezV4SOHPzGQjCLzWqI"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https://encrypted-tbn0.gstatic.com/images?q=tbn:ANd9GcQt7nWFmk9DQeP--ApkfmsN_uHVPb1xl3w-MAV-vNsOO_rWWDiH"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descr="Résultat de recherche d'images pour &quot;‫ادارة المعرفة والمنظمات الافتراضية‬‎&quot;"/>
          <p:cNvPicPr/>
          <p:nvPr/>
        </p:nvPicPr>
        <p:blipFill>
          <a:blip r:embed="rId2" r:link="rId3"/>
          <a:srcRect/>
          <a:stretch>
            <a:fillRect/>
          </a:stretch>
        </p:blipFill>
        <p:spPr bwMode="auto">
          <a:xfrm>
            <a:off x="1118405" y="2369309"/>
            <a:ext cx="9349427" cy="1409700"/>
          </a:xfrm>
          <a:prstGeom prst="rect">
            <a:avLst/>
          </a:prstGeom>
          <a:noFill/>
          <a:ln w="9525">
            <a:noFill/>
            <a:miter lim="800000"/>
            <a:headEnd/>
            <a:tailEnd/>
          </a:ln>
        </p:spPr>
      </p:pic>
      <p:sp>
        <p:nvSpPr>
          <p:cNvPr id="2" name="Titre 1"/>
          <p:cNvSpPr>
            <a:spLocks noGrp="1"/>
          </p:cNvSpPr>
          <p:nvPr>
            <p:ph type="ctrTitle"/>
          </p:nvPr>
        </p:nvSpPr>
        <p:spPr/>
        <p:txBody>
          <a:bodyPr/>
          <a:lstStyle/>
          <a:p>
            <a:pPr algn="ctr" rtl="1"/>
            <a:r>
              <a:rPr lang="ar-DZ"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المفاهيم الأساسية للكفاءات</a:t>
            </a:r>
            <a:endParaRPr lang="fr-FR"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716932652"/>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95650" y="954873"/>
            <a:ext cx="8610600" cy="912027"/>
          </a:xfrm>
        </p:spPr>
        <p:txBody>
          <a:bodyPr>
            <a:noAutofit/>
          </a:bodyPr>
          <a:lstStyle/>
          <a:p>
            <a:pPr algn="r" rtl="1"/>
            <a:r>
              <a:rPr lang="ar-DZ" b="1" dirty="0" smtClean="0"/>
              <a:t>1- تمهيد:</a:t>
            </a:r>
            <a:r>
              <a:rPr lang="fr-FR" dirty="0"/>
              <a:t/>
            </a:r>
            <a:br>
              <a:rPr lang="fr-FR" dirty="0"/>
            </a:br>
            <a:endParaRPr lang="fr-FR" b="1" dirty="0">
              <a:latin typeface="Sakkal Majalla" pitchFamily="2" charset="-78"/>
              <a:cs typeface="Sakkal Majalla" pitchFamily="2" charset="-78"/>
            </a:endParaRPr>
          </a:p>
        </p:txBody>
      </p:sp>
      <p:sp>
        <p:nvSpPr>
          <p:cNvPr id="3" name="Espace réservé du contenu 2"/>
          <p:cNvSpPr>
            <a:spLocks noGrp="1"/>
          </p:cNvSpPr>
          <p:nvPr>
            <p:ph idx="1"/>
          </p:nvPr>
        </p:nvSpPr>
        <p:spPr>
          <a:xfrm>
            <a:off x="685800" y="1584960"/>
            <a:ext cx="10820400" cy="4644390"/>
          </a:xfrm>
        </p:spPr>
        <p:txBody>
          <a:bodyPr>
            <a:noAutofit/>
          </a:bodyPr>
          <a:lstStyle/>
          <a:p>
            <a:pPr algn="just" rtl="1"/>
            <a:r>
              <a:rPr lang="ar-DZ" sz="2400" dirty="0"/>
              <a:t>لقي </a:t>
            </a:r>
            <a:r>
              <a:rPr lang="ar-DZ" sz="2400" dirty="0" smtClean="0"/>
              <a:t>مفهوم </a:t>
            </a:r>
            <a:r>
              <a:rPr lang="ar-DZ" sz="2400" dirty="0"/>
              <a:t>الكفاءات </a:t>
            </a:r>
            <a:r>
              <a:rPr lang="ar-DZ" sz="2400" dirty="0" smtClean="0"/>
              <a:t>اهتماما </a:t>
            </a:r>
            <a:r>
              <a:rPr lang="ar-DZ" sz="2400" dirty="0"/>
              <a:t>وتطورا </a:t>
            </a:r>
            <a:r>
              <a:rPr lang="ar-DZ" sz="2400" dirty="0" smtClean="0"/>
              <a:t>كبيرا عبر العديد </a:t>
            </a:r>
            <a:r>
              <a:rPr lang="ar-DZ" sz="2400" dirty="0"/>
              <a:t>من </a:t>
            </a:r>
            <a:r>
              <a:rPr lang="ar-DZ" sz="2400" dirty="0" smtClean="0"/>
              <a:t>العلوم </a:t>
            </a:r>
            <a:r>
              <a:rPr lang="ar-DZ" sz="2400" dirty="0"/>
              <a:t>بداء من علم النفس، علم </a:t>
            </a:r>
            <a:r>
              <a:rPr lang="ar-DZ" sz="2400" dirty="0" smtClean="0"/>
              <a:t>الاجتماع، </a:t>
            </a:r>
            <a:r>
              <a:rPr lang="ar-DZ" sz="2400" dirty="0" err="1" smtClean="0"/>
              <a:t>الارجونوميا</a:t>
            </a:r>
            <a:r>
              <a:rPr lang="ar-DZ" sz="2400" dirty="0" smtClean="0"/>
              <a:t>، علم التربية، وصولا الى علوم الإدارة، </a:t>
            </a:r>
            <a:r>
              <a:rPr lang="ar-DZ" sz="2400" dirty="0"/>
              <a:t>ولذلك </a:t>
            </a:r>
            <a:r>
              <a:rPr lang="ar-DZ" sz="2400" dirty="0" smtClean="0"/>
              <a:t>فمفهوم </a:t>
            </a:r>
            <a:r>
              <a:rPr lang="ar-DZ" sz="2400" dirty="0"/>
              <a:t>الكفاءات </a:t>
            </a:r>
            <a:r>
              <a:rPr lang="ar-DZ" sz="2400" dirty="0" smtClean="0"/>
              <a:t>مفهوم </a:t>
            </a:r>
            <a:r>
              <a:rPr lang="ar-DZ" sz="2400" dirty="0"/>
              <a:t>واسع ومتعدد </a:t>
            </a:r>
            <a:r>
              <a:rPr lang="ar-DZ" sz="2400" dirty="0" smtClean="0"/>
              <a:t>الدلالات ويحمل معان كثيرة، لذا سنتطرق في هاته المحاضرة  الأولى الى اهم المفاهيم الأساسية للكفاءات.</a:t>
            </a:r>
          </a:p>
          <a:p>
            <a:pPr algn="just" rtl="1"/>
            <a:r>
              <a:rPr lang="ar-DZ" sz="2400" b="1" u="sng" dirty="0"/>
              <a:t>أولا: تعريف </a:t>
            </a:r>
            <a:r>
              <a:rPr lang="ar-DZ" sz="2400" b="1" u="sng" dirty="0" smtClean="0"/>
              <a:t>الكفاءة</a:t>
            </a:r>
          </a:p>
          <a:p>
            <a:pPr marL="0" indent="0" algn="just" rtl="1">
              <a:buNone/>
            </a:pPr>
            <a:r>
              <a:rPr lang="ar-DZ" sz="2400" u="sng" dirty="0"/>
              <a:t>تعرف </a:t>
            </a:r>
            <a:r>
              <a:rPr lang="ar-DZ" sz="2400" u="sng" dirty="0" smtClean="0"/>
              <a:t>الكفاءة بأنها</a:t>
            </a:r>
            <a:r>
              <a:rPr lang="fr-FR" sz="2400" u="sng" dirty="0" smtClean="0"/>
              <a:t>" </a:t>
            </a:r>
            <a:r>
              <a:rPr lang="ar-DZ" sz="2400" dirty="0"/>
              <a:t>مجموع الاستعدادات والمعارف لدى فرد ما في الميادين المختلفة" </a:t>
            </a:r>
            <a:r>
              <a:rPr lang="ar-DZ" sz="2400" u="sng" dirty="0" smtClean="0"/>
              <a:t>كمت وتعرف الكفاءات</a:t>
            </a:r>
            <a:r>
              <a:rPr lang="fr-FR" sz="2400" dirty="0" smtClean="0"/>
              <a:t>" </a:t>
            </a:r>
            <a:r>
              <a:rPr lang="ar-DZ" sz="2400" dirty="0" smtClean="0"/>
              <a:t>بأنها بيانات </a:t>
            </a:r>
            <a:r>
              <a:rPr lang="ar-DZ" sz="2400" dirty="0"/>
              <a:t>للسلوكيات تمثل قوائم يكون بعض الأشخاص أكثر تحكما فيها من الآخرين</a:t>
            </a:r>
            <a:r>
              <a:rPr lang="ar-DZ" sz="2400" dirty="0" smtClean="0"/>
              <a:t>، </a:t>
            </a:r>
            <a:r>
              <a:rPr lang="ar-DZ" sz="2400" dirty="0"/>
              <a:t>مما يجعلهم أكثر كفاءة في بعض </a:t>
            </a:r>
            <a:r>
              <a:rPr lang="ar-DZ" sz="2400" dirty="0" smtClean="0"/>
              <a:t>الوضعيات«</a:t>
            </a:r>
          </a:p>
          <a:p>
            <a:pPr marL="0" indent="0" algn="just" rtl="1">
              <a:buNone/>
            </a:pPr>
            <a:r>
              <a:rPr lang="ar-SA" sz="2400" b="1" dirty="0">
                <a:latin typeface="Sakkal Majalla" pitchFamily="2" charset="-78"/>
                <a:cs typeface="Sakkal Majalla" pitchFamily="2" charset="-78"/>
              </a:rPr>
              <a:t>ويعرفها </a:t>
            </a:r>
            <a:r>
              <a:rPr lang="ar-DZ" sz="2400" b="1" dirty="0" smtClean="0">
                <a:latin typeface="Sakkal Majalla" pitchFamily="2" charset="-78"/>
                <a:cs typeface="Sakkal Majalla" pitchFamily="2" charset="-78"/>
              </a:rPr>
              <a:t> </a:t>
            </a:r>
            <a:r>
              <a:rPr lang="fr-FR" sz="2400" b="1" dirty="0" err="1" smtClean="0">
                <a:latin typeface="Sakkal Majalla" pitchFamily="2" charset="-78"/>
                <a:cs typeface="Sakkal Majalla" pitchFamily="2" charset="-78"/>
              </a:rPr>
              <a:t>Mintzberg</a:t>
            </a:r>
            <a:r>
              <a:rPr lang="fr-FR" sz="2400" b="1" dirty="0" smtClean="0">
                <a:latin typeface="Sakkal Majalla" pitchFamily="2" charset="-78"/>
                <a:cs typeface="Sakkal Majalla" pitchFamily="2" charset="-78"/>
              </a:rPr>
              <a:t>  </a:t>
            </a:r>
            <a:r>
              <a:rPr lang="ar-DZ" sz="2400" b="1" dirty="0" smtClean="0">
                <a:latin typeface="Sakkal Majalla" pitchFamily="2" charset="-78"/>
                <a:cs typeface="Sakkal Majalla" pitchFamily="2" charset="-78"/>
              </a:rPr>
              <a:t> </a:t>
            </a:r>
            <a:r>
              <a:rPr lang="ar-SA" sz="2400" b="1" dirty="0" smtClean="0">
                <a:latin typeface="Sakkal Majalla" pitchFamily="2" charset="-78"/>
                <a:cs typeface="Sakkal Majalla" pitchFamily="2" charset="-78"/>
              </a:rPr>
              <a:t>في</a:t>
            </a:r>
            <a:r>
              <a:rPr lang="ar-DZ" sz="2400" b="1" dirty="0" smtClean="0">
                <a:latin typeface="Sakkal Majalla" pitchFamily="2" charset="-78"/>
                <a:cs typeface="Sakkal Majalla" pitchFamily="2" charset="-78"/>
              </a:rPr>
              <a:t> </a:t>
            </a:r>
            <a:r>
              <a:rPr lang="ar-SA" sz="2400" b="1" dirty="0" smtClean="0">
                <a:latin typeface="Sakkal Majalla" pitchFamily="2" charset="-78"/>
                <a:cs typeface="Sakkal Majalla" pitchFamily="2" charset="-78"/>
              </a:rPr>
              <a:t>كتابه </a:t>
            </a:r>
            <a:r>
              <a:rPr lang="fr-FR" sz="2400" b="1" dirty="0" smtClean="0">
                <a:latin typeface="Sakkal Majalla" pitchFamily="2" charset="-78"/>
                <a:cs typeface="Sakkal Majalla" pitchFamily="2" charset="-78"/>
              </a:rPr>
              <a:t>Beauvoir </a:t>
            </a:r>
            <a:r>
              <a:rPr lang="fr-FR" sz="2400" b="1" dirty="0">
                <a:latin typeface="Sakkal Majalla" pitchFamily="2" charset="-78"/>
                <a:cs typeface="Sakkal Majalla" pitchFamily="2" charset="-78"/>
              </a:rPr>
              <a:t>Administrative </a:t>
            </a:r>
            <a:r>
              <a:rPr lang="fr-FR" sz="2400" b="1" dirty="0" smtClean="0">
                <a:latin typeface="Sakkal Majalla" pitchFamily="2" charset="-78"/>
                <a:cs typeface="Sakkal Majalla" pitchFamily="2" charset="-78"/>
              </a:rPr>
              <a:t>)</a:t>
            </a:r>
            <a:r>
              <a:rPr lang="ar-DZ" sz="2400" b="1" dirty="0" smtClean="0">
                <a:latin typeface="Sakkal Majalla" pitchFamily="2" charset="-78"/>
                <a:cs typeface="Sakkal Majalla" pitchFamily="2" charset="-78"/>
              </a:rPr>
              <a:t>) بأنها’’ </a:t>
            </a:r>
            <a:r>
              <a:rPr lang="ar-SA" sz="2400" b="1" dirty="0" smtClean="0">
                <a:latin typeface="Sakkal Majalla" pitchFamily="2" charset="-78"/>
                <a:cs typeface="Sakkal Majalla" pitchFamily="2" charset="-78"/>
              </a:rPr>
              <a:t>القدرة </a:t>
            </a:r>
            <a:r>
              <a:rPr lang="ar-SA" sz="2400" b="1" dirty="0">
                <a:latin typeface="Sakkal Majalla" pitchFamily="2" charset="-78"/>
                <a:cs typeface="Sakkal Majalla" pitchFamily="2" charset="-78"/>
              </a:rPr>
              <a:t>على </a:t>
            </a:r>
            <a:r>
              <a:rPr lang="ar-SA" sz="2400" b="1" dirty="0" smtClean="0">
                <a:latin typeface="Sakkal Majalla" pitchFamily="2" charset="-78"/>
                <a:cs typeface="Sakkal Majalla" pitchFamily="2" charset="-78"/>
              </a:rPr>
              <a:t>اختيار</a:t>
            </a:r>
            <a:r>
              <a:rPr lang="ar-DZ" sz="2400" b="1" dirty="0">
                <a:latin typeface="Sakkal Majalla" pitchFamily="2" charset="-78"/>
                <a:cs typeface="Sakkal Majalla" pitchFamily="2" charset="-78"/>
              </a:rPr>
              <a:t> </a:t>
            </a:r>
            <a:r>
              <a:rPr lang="ar-SA" sz="2400" b="1" dirty="0" smtClean="0">
                <a:latin typeface="Sakkal Majalla" pitchFamily="2" charset="-78"/>
                <a:cs typeface="Sakkal Majalla" pitchFamily="2" charset="-78"/>
              </a:rPr>
              <a:t>المسلك </a:t>
            </a:r>
            <a:r>
              <a:rPr lang="ar-SA" sz="2400" b="1" dirty="0">
                <a:latin typeface="Sakkal Majalla" pitchFamily="2" charset="-78"/>
                <a:cs typeface="Sakkal Majalla" pitchFamily="2" charset="-78"/>
              </a:rPr>
              <a:t>الذي يحقق أحسن نتيجة بتطبيق الموارد المتاحة، أي أن الكفاءة تعني الوصول إلى المنظمة </a:t>
            </a:r>
            <a:r>
              <a:rPr lang="ar-SA" sz="2400" b="1" dirty="0" smtClean="0">
                <a:latin typeface="Sakkal Majalla" pitchFamily="2" charset="-78"/>
                <a:cs typeface="Sakkal Majalla" pitchFamily="2" charset="-78"/>
              </a:rPr>
              <a:t>في</a:t>
            </a:r>
            <a:r>
              <a:rPr lang="ar-DZ" sz="2400" b="1" dirty="0" smtClean="0">
                <a:latin typeface="Sakkal Majalla" pitchFamily="2" charset="-78"/>
                <a:cs typeface="Sakkal Majalla" pitchFamily="2" charset="-78"/>
              </a:rPr>
              <a:t> </a:t>
            </a:r>
            <a:r>
              <a:rPr lang="ar-SA" sz="2400" b="1" dirty="0" smtClean="0">
                <a:latin typeface="Sakkal Majalla" pitchFamily="2" charset="-78"/>
                <a:cs typeface="Sakkal Majalla" pitchFamily="2" charset="-78"/>
              </a:rPr>
              <a:t>أي </a:t>
            </a:r>
            <a:r>
              <a:rPr lang="ar-SA" sz="2400" b="1" dirty="0">
                <a:latin typeface="Sakkal Majalla" pitchFamily="2" charset="-78"/>
                <a:cs typeface="Sakkal Majalla" pitchFamily="2" charset="-78"/>
              </a:rPr>
              <a:t>هدف تسعى إليه المنظمة"</a:t>
            </a:r>
          </a:p>
          <a:p>
            <a:pPr marL="0" indent="0" algn="just" rtl="1">
              <a:buNone/>
            </a:pPr>
            <a:r>
              <a:rPr lang="ar-SA" sz="2400" b="1" u="sng" dirty="0" smtClean="0">
                <a:latin typeface="Sakkal Majalla" pitchFamily="2" charset="-78"/>
                <a:cs typeface="Sakkal Majalla" pitchFamily="2" charset="-78"/>
              </a:rPr>
              <a:t>.</a:t>
            </a:r>
            <a:endParaRPr lang="ar-SA" sz="2400" b="1" u="sng" dirty="0" smtClean="0">
              <a:latin typeface="Sakkal Majalla" pitchFamily="2" charset="-78"/>
              <a:cs typeface="Sakkal Majalla" pitchFamily="2" charset="-78"/>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3295650" y="954873"/>
            <a:ext cx="8610600" cy="912027"/>
          </a:xfrm>
        </p:spPr>
        <p:txBody>
          <a:bodyPr>
            <a:noAutofit/>
          </a:bodyPr>
          <a:lstStyle/>
          <a:p>
            <a:pPr algn="r" rtl="1"/>
            <a:r>
              <a:rPr lang="ar-DZ" b="1" u="sng" dirty="0">
                <a:effectLst>
                  <a:outerShdw blurRad="38100" dist="38100" dir="2700000" algn="tl">
                    <a:srgbClr val="000000">
                      <a:alpha val="43137"/>
                    </a:srgbClr>
                  </a:outerShdw>
                </a:effectLst>
              </a:rPr>
              <a:t>ثانيا: أبعاد الكفاءة</a:t>
            </a:r>
            <a:endParaRPr lang="fr-FR" b="1" u="sng" dirty="0">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3" name="Espace réservé du contenu 2"/>
          <p:cNvSpPr>
            <a:spLocks noGrp="1"/>
          </p:cNvSpPr>
          <p:nvPr>
            <p:ph idx="1"/>
          </p:nvPr>
        </p:nvSpPr>
        <p:spPr>
          <a:xfrm>
            <a:off x="685800" y="1737360"/>
            <a:ext cx="10820400" cy="4606290"/>
          </a:xfrm>
        </p:spPr>
        <p:txBody>
          <a:bodyPr>
            <a:noAutofit/>
          </a:bodyPr>
          <a:lstStyle/>
          <a:p>
            <a:pPr algn="just" rtl="1">
              <a:buNone/>
            </a:pPr>
            <a:r>
              <a:rPr lang="ar-SA" sz="2400" dirty="0"/>
              <a:t>من التعاريف السابقة نستنتج بان الكفاءة تتكون من ثلاثة عناصر وهي:</a:t>
            </a:r>
          </a:p>
          <a:p>
            <a:pPr algn="just" rtl="1">
              <a:buNone/>
            </a:pPr>
            <a:r>
              <a:rPr lang="ar-SA" sz="2400" dirty="0"/>
              <a:t>المعرفة، المعرفة العملية (المهارات)، والمعرفة السلوكية، بحيث تنقسم </a:t>
            </a:r>
            <a:r>
              <a:rPr lang="ar-SA" sz="2400" dirty="0" smtClean="0"/>
              <a:t>المعرفة</a:t>
            </a:r>
            <a:r>
              <a:rPr lang="ar-DZ" sz="2400" dirty="0" smtClean="0"/>
              <a:t> </a:t>
            </a:r>
            <a:r>
              <a:rPr lang="ar-SA" sz="2400" dirty="0" smtClean="0"/>
              <a:t>كذلك </a:t>
            </a:r>
            <a:r>
              <a:rPr lang="ar-SA" sz="2400" dirty="0"/>
              <a:t>إلى معرفة </a:t>
            </a:r>
            <a:r>
              <a:rPr lang="ar-SA" sz="2400" dirty="0" smtClean="0"/>
              <a:t>صريحة</a:t>
            </a:r>
            <a:r>
              <a:rPr lang="ar-DZ" sz="2400" dirty="0" smtClean="0"/>
              <a:t> </a:t>
            </a:r>
            <a:r>
              <a:rPr lang="ar-SA" sz="2400" dirty="0" smtClean="0"/>
              <a:t>وأخرى </a:t>
            </a:r>
            <a:r>
              <a:rPr lang="ar-SA" sz="2400" dirty="0"/>
              <a:t>ضمنية، أو يمكن تقسيمها إلى معرفة نظرية ومعرفة تطبيقية، ورغم اختلاف الباحثين في </a:t>
            </a:r>
            <a:r>
              <a:rPr lang="ar-SA" sz="2400" dirty="0" smtClean="0"/>
              <a:t>تقديم</a:t>
            </a:r>
            <a:r>
              <a:rPr lang="ar-DZ" sz="2400" dirty="0" smtClean="0"/>
              <a:t> </a:t>
            </a:r>
            <a:r>
              <a:rPr lang="ar-SA" sz="2400" dirty="0" smtClean="0"/>
              <a:t>تعريف </a:t>
            </a:r>
            <a:r>
              <a:rPr lang="ar-SA" sz="2400" dirty="0"/>
              <a:t>موحد للكفاءات </a:t>
            </a:r>
            <a:r>
              <a:rPr lang="ar-DZ" sz="2400" dirty="0" smtClean="0"/>
              <a:t>أنهم </a:t>
            </a:r>
            <a:r>
              <a:rPr lang="ar-SA" sz="2400" dirty="0" smtClean="0"/>
              <a:t>اتفقوا </a:t>
            </a:r>
            <a:r>
              <a:rPr lang="ar-SA" sz="2400" dirty="0"/>
              <a:t>على أن </a:t>
            </a:r>
            <a:r>
              <a:rPr lang="ar-SA" sz="2400" dirty="0" smtClean="0"/>
              <a:t>هذا </a:t>
            </a:r>
            <a:r>
              <a:rPr lang="ar-SA" sz="2400" dirty="0"/>
              <a:t>المفهوم يتكون من الأبعاد الأساسية التالية</a:t>
            </a:r>
            <a:r>
              <a:rPr lang="ar-SA" sz="2400" dirty="0" smtClean="0"/>
              <a:t>:</a:t>
            </a:r>
            <a:endParaRPr lang="ar-DZ" sz="2400" dirty="0" smtClean="0"/>
          </a:p>
          <a:p>
            <a:pPr algn="just" rtl="1">
              <a:buFont typeface="Wingdings" panose="05000000000000000000" pitchFamily="2" charset="2"/>
              <a:buChar char="Ø"/>
            </a:pPr>
            <a:r>
              <a:rPr lang="ar-DZ" sz="2400" u="sng" dirty="0"/>
              <a:t>المعرفة </a:t>
            </a:r>
            <a:r>
              <a:rPr lang="ar-DZ" sz="2400" u="sng" dirty="0" smtClean="0"/>
              <a:t>العلمية </a:t>
            </a:r>
            <a:r>
              <a:rPr lang="ar-DZ" sz="2400" dirty="0" smtClean="0"/>
              <a:t>(</a:t>
            </a:r>
            <a:r>
              <a:rPr lang="fr-FR" sz="2400" dirty="0"/>
              <a:t>Savoir</a:t>
            </a:r>
            <a:r>
              <a:rPr lang="ar-DZ" sz="2400" dirty="0" smtClean="0"/>
              <a:t>) الكفاءات </a:t>
            </a:r>
            <a:r>
              <a:rPr lang="ar-DZ" sz="2400" dirty="0"/>
              <a:t>النظرية</a:t>
            </a:r>
            <a:r>
              <a:rPr lang="ar-DZ" sz="2400" dirty="0" smtClean="0"/>
              <a:t>.</a:t>
            </a:r>
          </a:p>
          <a:p>
            <a:pPr algn="just" rtl="1">
              <a:buFont typeface="Wingdings" panose="05000000000000000000" pitchFamily="2" charset="2"/>
              <a:buChar char="Ø"/>
            </a:pPr>
            <a:r>
              <a:rPr lang="ar-DZ" sz="2400" dirty="0"/>
              <a:t>المعرفة </a:t>
            </a:r>
            <a:r>
              <a:rPr lang="ar-DZ" sz="2400" dirty="0" smtClean="0"/>
              <a:t>العملية(</a:t>
            </a:r>
            <a:r>
              <a:rPr lang="fr-FR" sz="2400" dirty="0"/>
              <a:t>Faire – Savoir </a:t>
            </a:r>
            <a:r>
              <a:rPr lang="ar-DZ" sz="2400" dirty="0" smtClean="0"/>
              <a:t>)</a:t>
            </a:r>
            <a:r>
              <a:rPr lang="fr-FR" sz="2400" dirty="0" smtClean="0"/>
              <a:t> </a:t>
            </a:r>
            <a:r>
              <a:rPr lang="ar-DZ" sz="2400" dirty="0"/>
              <a:t>الكفاءات التطبيقية.</a:t>
            </a:r>
          </a:p>
          <a:p>
            <a:pPr algn="just" rtl="1">
              <a:buFont typeface="Wingdings" panose="05000000000000000000" pitchFamily="2" charset="2"/>
              <a:buChar char="Ø"/>
            </a:pPr>
            <a:r>
              <a:rPr lang="ar-DZ" sz="2400" dirty="0"/>
              <a:t> المعرفة السلوكية </a:t>
            </a:r>
            <a:r>
              <a:rPr lang="ar-DZ" sz="2400" dirty="0" smtClean="0"/>
              <a:t>(</a:t>
            </a:r>
            <a:r>
              <a:rPr lang="fr-FR" sz="2400" dirty="0"/>
              <a:t>être – Savoir </a:t>
            </a:r>
            <a:r>
              <a:rPr lang="ar-DZ" sz="2400" dirty="0" smtClean="0"/>
              <a:t>) الكفاءات </a:t>
            </a:r>
            <a:r>
              <a:rPr lang="ar-DZ" sz="2400" dirty="0"/>
              <a:t>الاجتماعية أو </a:t>
            </a:r>
            <a:r>
              <a:rPr lang="ar-DZ" sz="2400" dirty="0" err="1"/>
              <a:t>العلاقاتية</a:t>
            </a:r>
            <a:endParaRPr lang="ar-DZ" sz="2400" dirty="0" smtClean="0"/>
          </a:p>
        </p:txBody>
      </p:sp>
    </p:spTree>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Résultat de recherche d'images pour &quot;‫ادارة المعرفة والمنظمات الافتراضية‬‎&quot;"/>
          <p:cNvPicPr/>
          <p:nvPr/>
        </p:nvPicPr>
        <p:blipFill>
          <a:blip r:embed="rId2" r:link="rId3"/>
          <a:srcRect/>
          <a:stretch>
            <a:fillRect/>
          </a:stretch>
        </p:blipFill>
        <p:spPr bwMode="auto">
          <a:xfrm>
            <a:off x="-1" y="1"/>
            <a:ext cx="2429301" cy="1499610"/>
          </a:xfrm>
          <a:prstGeom prst="rect">
            <a:avLst/>
          </a:prstGeom>
          <a:noFill/>
          <a:ln w="9525">
            <a:noFill/>
            <a:miter lim="800000"/>
            <a:headEnd/>
            <a:tailEnd/>
          </a:ln>
        </p:spPr>
      </p:pic>
      <p:sp>
        <p:nvSpPr>
          <p:cNvPr id="3" name="Espace réservé du contenu 2"/>
          <p:cNvSpPr>
            <a:spLocks noGrp="1"/>
          </p:cNvSpPr>
          <p:nvPr>
            <p:ph idx="1"/>
          </p:nvPr>
        </p:nvSpPr>
        <p:spPr>
          <a:xfrm>
            <a:off x="661988" y="1499610"/>
            <a:ext cx="11530012" cy="5144077"/>
          </a:xfrm>
        </p:spPr>
        <p:txBody>
          <a:bodyPr>
            <a:normAutofit/>
          </a:bodyPr>
          <a:lstStyle/>
          <a:p>
            <a:pPr marL="0" indent="0" algn="r" rtl="1">
              <a:buNone/>
            </a:pPr>
            <a:r>
              <a:rPr lang="ar-DZ" sz="2000" b="1" u="sng" dirty="0">
                <a:effectLst>
                  <a:outerShdw blurRad="38100" dist="38100" dir="2700000" algn="tl">
                    <a:srgbClr val="000000">
                      <a:alpha val="43137"/>
                    </a:srgbClr>
                  </a:outerShdw>
                </a:effectLst>
              </a:rPr>
              <a:t>ا- المعرفة </a:t>
            </a:r>
            <a:r>
              <a:rPr lang="ar-DZ" sz="2000" dirty="0" smtClean="0"/>
              <a:t>وهي </a:t>
            </a:r>
            <a:r>
              <a:rPr lang="ar-DZ" sz="2000" dirty="0"/>
              <a:t>"مفتاح النمو الاقتصادي، وأساس قاعدي متين لإيجاد </a:t>
            </a:r>
            <a:r>
              <a:rPr lang="ar-DZ" sz="2000" dirty="0" smtClean="0"/>
              <a:t>المزايا التنافسية</a:t>
            </a:r>
            <a:r>
              <a:rPr lang="ar-DZ" sz="2000" dirty="0"/>
              <a:t>، وفتح الأسواق، وتحقيق المكانة واكتساب القدرة وتوليد </a:t>
            </a:r>
            <a:r>
              <a:rPr lang="ar-DZ" sz="2000" dirty="0" smtClean="0"/>
              <a:t>القوة. </a:t>
            </a:r>
          </a:p>
          <a:p>
            <a:pPr marL="0" indent="0" algn="r" rtl="1">
              <a:buNone/>
            </a:pPr>
            <a:r>
              <a:rPr lang="ar-DZ" sz="2000" u="sng" dirty="0"/>
              <a:t>المعرفة هي </a:t>
            </a:r>
            <a:r>
              <a:rPr lang="ar-DZ" sz="2000" dirty="0"/>
              <a:t>"معلومات منظمة قابلة للاستخدام في حل مشكلة معينة، أو هي توصيفات </a:t>
            </a:r>
            <a:r>
              <a:rPr lang="ar-DZ" sz="2000" dirty="0" smtClean="0"/>
              <a:t>رمزية للمفاهيم </a:t>
            </a:r>
            <a:r>
              <a:rPr lang="ar-DZ" sz="2000" dirty="0"/>
              <a:t>والعلاقات والطرائق المحددة للمعاملات"</a:t>
            </a:r>
          </a:p>
          <a:p>
            <a:pPr marL="0" indent="0" algn="r" rtl="1">
              <a:buNone/>
            </a:pPr>
            <a:r>
              <a:rPr lang="ar-DZ" sz="2000" dirty="0"/>
              <a:t>ويرى أفلاطون </a:t>
            </a:r>
            <a:r>
              <a:rPr lang="ar-DZ" sz="2000" dirty="0" smtClean="0"/>
              <a:t>المعرفة </a:t>
            </a:r>
            <a:r>
              <a:rPr lang="fr-FR" sz="2000" dirty="0" smtClean="0"/>
              <a:t>" </a:t>
            </a:r>
            <a:r>
              <a:rPr lang="ar-DZ" sz="2000" dirty="0" smtClean="0"/>
              <a:t> بأنها عبارة </a:t>
            </a:r>
            <a:r>
              <a:rPr lang="ar-DZ" sz="2000" dirty="0"/>
              <a:t>عن اعتقاد صادق له ما يبرره" </a:t>
            </a:r>
            <a:r>
              <a:rPr lang="ar-DZ" sz="2000" dirty="0" smtClean="0"/>
              <a:t>، </a:t>
            </a:r>
            <a:r>
              <a:rPr lang="ar-DZ" sz="2000" dirty="0"/>
              <a:t>ويدل هذا على أنه لكي نعتبر شيئا ما </a:t>
            </a:r>
            <a:r>
              <a:rPr lang="ar-DZ" sz="2000" dirty="0" smtClean="0"/>
              <a:t>معرفة </a:t>
            </a:r>
            <a:r>
              <a:rPr lang="ar-DZ" sz="2000" dirty="0"/>
              <a:t>يجب أن تتوفر فيه شروط معينة وهي: </a:t>
            </a:r>
            <a:r>
              <a:rPr lang="ar-DZ" sz="2000" dirty="0">
                <a:solidFill>
                  <a:schemeClr val="accent1">
                    <a:lumMod val="60000"/>
                    <a:lumOff val="40000"/>
                  </a:schemeClr>
                </a:solidFill>
              </a:rPr>
              <a:t>الذكاء والصدق، والتبرير</a:t>
            </a:r>
            <a:r>
              <a:rPr lang="ar-DZ" sz="2000" dirty="0" smtClean="0">
                <a:solidFill>
                  <a:schemeClr val="accent1">
                    <a:lumMod val="60000"/>
                    <a:lumOff val="40000"/>
                  </a:schemeClr>
                </a:solidFill>
              </a:rPr>
              <a:t>.</a:t>
            </a:r>
          </a:p>
          <a:p>
            <a:pPr marL="0" indent="0" algn="r" rtl="1">
              <a:buNone/>
            </a:pPr>
            <a:r>
              <a:rPr lang="ar-DZ" sz="2200" u="sng" dirty="0">
                <a:effectLst>
                  <a:outerShdw blurRad="38100" dist="38100" dir="2700000" algn="tl">
                    <a:srgbClr val="000000">
                      <a:alpha val="43137"/>
                    </a:srgbClr>
                  </a:outerShdw>
                </a:effectLst>
              </a:rPr>
              <a:t>ب-المعرفة العملية: </a:t>
            </a:r>
            <a:r>
              <a:rPr lang="ar-DZ" sz="2200" dirty="0"/>
              <a:t>وتسمى المهارات وتشمل المهارات الفنية </a:t>
            </a:r>
            <a:r>
              <a:rPr lang="ar-DZ" sz="2200" dirty="0" smtClean="0"/>
              <a:t>والعلاقات الإنسانية </a:t>
            </a:r>
            <a:r>
              <a:rPr lang="ar-DZ" sz="2200" dirty="0"/>
              <a:t>والفكرية وتتمثل "المهارات الفنية في القدرات المستخدمة لعمل المنتج، أو لتقديم الخدمة</a:t>
            </a:r>
            <a:r>
              <a:rPr lang="ar-DZ" sz="2200" dirty="0" smtClean="0"/>
              <a:t>، وقد </a:t>
            </a:r>
            <a:r>
              <a:rPr lang="ar-DZ" sz="2200" dirty="0"/>
              <a:t>تصبح المهارات الفنية أقل أهمية (عند مقارنتها بالمهارات الأخرى) عند تدرج الفرد في </a:t>
            </a:r>
            <a:r>
              <a:rPr lang="ar-DZ" sz="2200" dirty="0" smtClean="0"/>
              <a:t>الهيكل التنظيمي</a:t>
            </a:r>
            <a:r>
              <a:rPr lang="ar-DZ" sz="2200" dirty="0"/>
              <a:t>، أما مهارات العلاقات الإنسانية فتهتم بعلاقة المدير بالزملاء، والرؤساء، والمرؤوسين، </a:t>
            </a:r>
            <a:r>
              <a:rPr lang="ar-DZ" sz="2200" dirty="0" smtClean="0"/>
              <a:t>وهي </a:t>
            </a:r>
            <a:r>
              <a:rPr lang="ar-DZ" sz="2000" dirty="0" smtClean="0">
                <a:solidFill>
                  <a:schemeClr val="tx1"/>
                </a:solidFill>
              </a:rPr>
              <a:t>هامة عند كل </a:t>
            </a:r>
            <a:r>
              <a:rPr lang="ar-DZ" sz="2000" dirty="0">
                <a:solidFill>
                  <a:schemeClr val="tx1"/>
                </a:solidFill>
              </a:rPr>
              <a:t>مستوى تنظيمي، أما المهارات الفكرية فيمكن تعريفها بالقدرة على تنسيق </a:t>
            </a:r>
            <a:r>
              <a:rPr lang="ar-DZ" sz="2000" dirty="0" smtClean="0">
                <a:solidFill>
                  <a:schemeClr val="tx1"/>
                </a:solidFill>
              </a:rPr>
              <a:t>وتكامل مختلف </a:t>
            </a:r>
            <a:r>
              <a:rPr lang="ar-DZ" sz="2000" dirty="0">
                <a:solidFill>
                  <a:schemeClr val="tx1"/>
                </a:solidFill>
              </a:rPr>
              <a:t>أنشطة المنظمة، وتحتل هذه المهارات أهمية قصوى في قمة الهيكل التنظيمي، حيث يتم </a:t>
            </a:r>
            <a:r>
              <a:rPr lang="ar-DZ" sz="2000" dirty="0" smtClean="0">
                <a:solidFill>
                  <a:schemeClr val="tx1"/>
                </a:solidFill>
              </a:rPr>
              <a:t>اتخاذ القرارات الاستراتيجية </a:t>
            </a:r>
            <a:r>
              <a:rPr lang="ar-DZ" sz="2000" dirty="0">
                <a:solidFill>
                  <a:schemeClr val="tx1"/>
                </a:solidFill>
              </a:rPr>
              <a:t>والقرارات الطويلة </a:t>
            </a:r>
            <a:r>
              <a:rPr lang="ar-DZ" sz="2000" dirty="0" smtClean="0">
                <a:solidFill>
                  <a:schemeClr val="tx1"/>
                </a:solidFill>
              </a:rPr>
              <a:t>الأجل"، </a:t>
            </a:r>
            <a:r>
              <a:rPr lang="ar-DZ" sz="2000" dirty="0">
                <a:solidFill>
                  <a:schemeClr val="tx1"/>
                </a:solidFill>
              </a:rPr>
              <a:t>وتتكون أساسا من </a:t>
            </a:r>
            <a:r>
              <a:rPr lang="ar-DZ" sz="2000" u="sng" dirty="0">
                <a:solidFill>
                  <a:schemeClr val="tx1"/>
                </a:solidFill>
              </a:rPr>
              <a:t>رأسمال الفكري والخبرة الشخصية</a:t>
            </a:r>
          </a:p>
          <a:p>
            <a:pPr marL="0" indent="0" algn="r" rtl="1">
              <a:buNone/>
            </a:pPr>
            <a:endParaRPr lang="ar-DZ" sz="2000" dirty="0">
              <a:solidFill>
                <a:schemeClr val="tx1"/>
              </a:solidFill>
            </a:endParaRPr>
          </a:p>
        </p:txBody>
      </p:sp>
      <p:sp>
        <p:nvSpPr>
          <p:cNvPr id="5" name="Rectangle 4"/>
          <p:cNvSpPr/>
          <p:nvPr/>
        </p:nvSpPr>
        <p:spPr>
          <a:xfrm>
            <a:off x="6470562" y="749806"/>
            <a:ext cx="5817618" cy="461665"/>
          </a:xfrm>
          <a:prstGeom prst="rect">
            <a:avLst/>
          </a:prstGeom>
        </p:spPr>
        <p:txBody>
          <a:bodyPr wrap="none">
            <a:spAutoFit/>
          </a:bodyPr>
          <a:lstStyle/>
          <a:p>
            <a:r>
              <a:rPr lang="ar-DZ" sz="2400" dirty="0" err="1"/>
              <a:t>وبناءا</a:t>
            </a:r>
            <a:r>
              <a:rPr lang="ar-DZ" sz="2400" dirty="0"/>
              <a:t> على هذا سنوضح هذه </a:t>
            </a:r>
            <a:r>
              <a:rPr lang="ar-DZ" sz="2400" dirty="0" smtClean="0"/>
              <a:t>العناصر كما </a:t>
            </a:r>
            <a:r>
              <a:rPr lang="ar-DZ" sz="2400" dirty="0"/>
              <a:t>يلي</a:t>
            </a:r>
            <a:endParaRPr lang="fr-FR" sz="2400" dirty="0"/>
          </a:p>
        </p:txBody>
      </p:sp>
    </p:spTree>
    <p:extLst>
      <p:ext uri="{BB962C8B-B14F-4D97-AF65-F5344CB8AC3E}">
        <p14:creationId xmlns:p14="http://schemas.microsoft.com/office/powerpoint/2010/main" val="813467560"/>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657224" y="628649"/>
            <a:ext cx="11534775" cy="5143501"/>
          </a:xfrm>
        </p:spPr>
        <p:txBody>
          <a:bodyPr>
            <a:normAutofit/>
          </a:bodyPr>
          <a:lstStyle/>
          <a:p>
            <a:pPr marL="0" indent="0" algn="r" rtl="1">
              <a:buNone/>
            </a:pPr>
            <a:r>
              <a:rPr lang="ar-DZ" sz="2000" u="sng" dirty="0">
                <a:effectLst>
                  <a:outerShdw blurRad="38100" dist="38100" dir="2700000" algn="tl">
                    <a:srgbClr val="000000">
                      <a:alpha val="43137"/>
                    </a:srgbClr>
                  </a:outerShdw>
                </a:effectLst>
              </a:rPr>
              <a:t>ج- المعرفة السلوكية: </a:t>
            </a:r>
            <a:r>
              <a:rPr lang="ar-DZ" sz="2000" dirty="0" smtClean="0"/>
              <a:t>وتسمى </a:t>
            </a:r>
            <a:r>
              <a:rPr lang="ar-DZ" sz="2000" dirty="0"/>
              <a:t>المعارف الذاتية، فالسلوك الإنساني "عبارة </a:t>
            </a:r>
            <a:r>
              <a:rPr lang="ar-DZ" sz="2000" dirty="0" smtClean="0"/>
              <a:t>عن سلسلة من الاختبارات و الممارسات التي يقوم بها الفرد عند الانتقال من موقف الى أخر وسواء كانت  هذه </a:t>
            </a:r>
            <a:r>
              <a:rPr lang="ar-DZ" sz="2000" dirty="0"/>
              <a:t>الممارسات حركية أو عقلية أو </a:t>
            </a:r>
            <a:r>
              <a:rPr lang="ar-DZ" sz="2000" dirty="0" smtClean="0"/>
              <a:t>انفعالية«</a:t>
            </a:r>
          </a:p>
          <a:p>
            <a:pPr marL="0" indent="0" algn="r" rtl="1">
              <a:buNone/>
            </a:pPr>
            <a:r>
              <a:rPr lang="ar-DZ" sz="2000" dirty="0"/>
              <a:t>ويظهر بان السلوك يتغير نتيجة لتأثره بمجموعة المواقف والمميزات الشخصية المرتبطة </a:t>
            </a:r>
            <a:r>
              <a:rPr lang="ar-DZ" sz="2000" dirty="0" smtClean="0"/>
              <a:t>بالموظف والمطلوبة </a:t>
            </a:r>
            <a:r>
              <a:rPr lang="ar-DZ" sz="2000" dirty="0"/>
              <a:t>عند ممارسة النشاط المهني، فهي مجموعة الصفات الشخصية</a:t>
            </a:r>
            <a:r>
              <a:rPr lang="ar-DZ" sz="2000" dirty="0" smtClean="0"/>
              <a:t>، كالترتيب</a:t>
            </a:r>
            <a:r>
              <a:rPr lang="ar-DZ" sz="2000" dirty="0"/>
              <a:t>، الدقة، </a:t>
            </a:r>
            <a:r>
              <a:rPr lang="ar-DZ" sz="2000" dirty="0" smtClean="0"/>
              <a:t>روح المبادرة</a:t>
            </a:r>
            <a:r>
              <a:rPr lang="ar-DZ" sz="2000" dirty="0"/>
              <a:t>، الثقة، الاندفاع، روح المسؤولية...الخ، والمعرفة السلوكية تظهر </a:t>
            </a:r>
            <a:r>
              <a:rPr lang="ar-DZ" sz="2000" dirty="0" smtClean="0"/>
              <a:t>في </a:t>
            </a:r>
            <a:r>
              <a:rPr lang="ar-DZ" sz="2000" dirty="0"/>
              <a:t>العناصر التالية</a:t>
            </a:r>
            <a:r>
              <a:rPr lang="ar-DZ" sz="2000" dirty="0" smtClean="0"/>
              <a:t>:</a:t>
            </a:r>
          </a:p>
          <a:p>
            <a:pPr algn="r" rtl="1">
              <a:buFont typeface="Wingdings" panose="05000000000000000000" pitchFamily="2" charset="2"/>
              <a:buChar char="v"/>
            </a:pPr>
            <a:r>
              <a:rPr lang="ar-DZ" sz="2000" dirty="0" smtClean="0"/>
              <a:t>معرفة </a:t>
            </a:r>
            <a:r>
              <a:rPr lang="ar-DZ" sz="2000" dirty="0"/>
              <a:t>السوك والتصرف السليمين.</a:t>
            </a:r>
          </a:p>
          <a:p>
            <a:pPr algn="r" rtl="1">
              <a:buFont typeface="Wingdings" panose="05000000000000000000" pitchFamily="2" charset="2"/>
              <a:buChar char="v"/>
            </a:pPr>
            <a:r>
              <a:rPr lang="ar-DZ" sz="2000" dirty="0" smtClean="0"/>
              <a:t>المهارات </a:t>
            </a:r>
            <a:r>
              <a:rPr lang="ar-DZ" sz="2000" dirty="0"/>
              <a:t>التي يظهرها الفرد في التعاون مع الآخرين.</a:t>
            </a:r>
          </a:p>
          <a:p>
            <a:pPr algn="r" rtl="1">
              <a:buFont typeface="Wingdings" panose="05000000000000000000" pitchFamily="2" charset="2"/>
              <a:buChar char="v"/>
            </a:pPr>
            <a:r>
              <a:rPr lang="ar-DZ" sz="2000" dirty="0" smtClean="0"/>
              <a:t>طريقة </a:t>
            </a:r>
            <a:r>
              <a:rPr lang="ar-DZ" sz="2000" dirty="0"/>
              <a:t>معالجة المعلومات التي يتلقاها الفرد </a:t>
            </a:r>
            <a:r>
              <a:rPr lang="ar-DZ" sz="2000" dirty="0" smtClean="0"/>
              <a:t>والتي يستقبلها</a:t>
            </a:r>
          </a:p>
          <a:p>
            <a:pPr marL="0" indent="0" algn="r" rtl="1">
              <a:buNone/>
            </a:pPr>
            <a:r>
              <a:rPr lang="ar-DZ" sz="2000" dirty="0"/>
              <a:t>ومنه فالسلوك ظاهرة معقدة تتداخل فيها العوامل الشعورية واللاشعورية والنظرية المكتسبة أو الوراثية</a:t>
            </a:r>
          </a:p>
          <a:p>
            <a:pPr marL="0" indent="0" algn="r" rtl="1">
              <a:buNone/>
            </a:pPr>
            <a:r>
              <a:rPr lang="ar-DZ" sz="2000" dirty="0"/>
              <a:t>والمتعلمة أو الاجتماعية والاقتصادية والحالة الصحية والمزاجية وغيرها</a:t>
            </a:r>
            <a:endParaRPr lang="fr-FR" sz="2000" dirty="0"/>
          </a:p>
        </p:txBody>
      </p:sp>
    </p:spTree>
    <p:extLst>
      <p:ext uri="{BB962C8B-B14F-4D97-AF65-F5344CB8AC3E}">
        <p14:creationId xmlns:p14="http://schemas.microsoft.com/office/powerpoint/2010/main" val="4217038892"/>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06393" y="415408"/>
            <a:ext cx="8311891" cy="523220"/>
          </a:xfrm>
          <a:prstGeom prst="rect">
            <a:avLst/>
          </a:prstGeom>
        </p:spPr>
        <p:txBody>
          <a:bodyPr wrap="none">
            <a:spAutoFit/>
          </a:bodyPr>
          <a:lstStyle/>
          <a:p>
            <a:r>
              <a:rPr lang="ar-DZ" sz="2800" u="sng" dirty="0" smtClean="0">
                <a:effectLst>
                  <a:outerShdw blurRad="38100" dist="38100" dir="2700000" algn="tl">
                    <a:srgbClr val="000000">
                      <a:alpha val="43137"/>
                    </a:srgbClr>
                  </a:outerShdw>
                </a:effectLst>
              </a:rPr>
              <a:t>ثالثا: أقسام </a:t>
            </a:r>
            <a:r>
              <a:rPr lang="ar-DZ" sz="2800" u="sng" dirty="0">
                <a:effectLst>
                  <a:outerShdw blurRad="38100" dist="38100" dir="2700000" algn="tl">
                    <a:srgbClr val="000000">
                      <a:alpha val="43137"/>
                    </a:srgbClr>
                  </a:outerShdw>
                </a:effectLst>
              </a:rPr>
              <a:t>المعرفة: </a:t>
            </a:r>
            <a:r>
              <a:rPr lang="ar-DZ" sz="2400" dirty="0"/>
              <a:t>تنقسم المعرفة </a:t>
            </a:r>
            <a:r>
              <a:rPr lang="ar-DZ" sz="2800" dirty="0"/>
              <a:t>عموما</a:t>
            </a:r>
            <a:r>
              <a:rPr lang="ar-DZ" sz="2400" dirty="0"/>
              <a:t> إلى نوعين هما:</a:t>
            </a:r>
            <a:endParaRPr lang="fr-FR" sz="2400" dirty="0"/>
          </a:p>
        </p:txBody>
      </p:sp>
      <p:sp>
        <p:nvSpPr>
          <p:cNvPr id="8" name="Rectangle 7"/>
          <p:cNvSpPr/>
          <p:nvPr/>
        </p:nvSpPr>
        <p:spPr>
          <a:xfrm>
            <a:off x="571501" y="1351687"/>
            <a:ext cx="11620500" cy="5016758"/>
          </a:xfrm>
          <a:prstGeom prst="rect">
            <a:avLst/>
          </a:prstGeom>
        </p:spPr>
        <p:txBody>
          <a:bodyPr wrap="square">
            <a:spAutoFit/>
          </a:bodyPr>
          <a:lstStyle/>
          <a:p>
            <a:pPr algn="just" rtl="1"/>
            <a:r>
              <a:rPr lang="ar-DZ" sz="2000" b="1" u="sng" dirty="0" smtClean="0"/>
              <a:t>أ- </a:t>
            </a:r>
            <a:r>
              <a:rPr lang="ar-DZ" sz="2000" b="1" u="sng" dirty="0"/>
              <a:t>المعرفة الصريحة: </a:t>
            </a:r>
            <a:r>
              <a:rPr lang="ar-DZ" sz="2000" dirty="0" smtClean="0"/>
              <a:t>وتعرف بانها </a:t>
            </a:r>
            <a:r>
              <a:rPr lang="fr-FR" sz="2000" dirty="0" smtClean="0"/>
              <a:t>" </a:t>
            </a:r>
            <a:r>
              <a:rPr lang="ar-DZ" sz="2000" dirty="0"/>
              <a:t>المعرفة الجاهزة والقابلة للوصول إليها، وعادة تكون موثقة في مصادر المعرفة الرسمية، التي يغلب عليها طابع الجودة في التنظيم، ويمكن إيجادها في السلع والخدمات على شكل براءات اختراع وأسرار تجارية، أو على شكل أدلة وإجراءات عمل وخطط ومعايير تقييم لهذه الأعمال" </a:t>
            </a:r>
            <a:endParaRPr lang="fr-FR" sz="2000" dirty="0"/>
          </a:p>
          <a:p>
            <a:pPr algn="just" rtl="1"/>
            <a:r>
              <a:rPr lang="ar-DZ" sz="2000" dirty="0"/>
              <a:t>كما تعرف المعرفة </a:t>
            </a:r>
            <a:r>
              <a:rPr lang="ar-DZ" sz="2000" dirty="0" smtClean="0"/>
              <a:t>الصريحة</a:t>
            </a:r>
            <a:r>
              <a:rPr lang="ar-DZ" sz="2000" dirty="0"/>
              <a:t> </a:t>
            </a:r>
            <a:r>
              <a:rPr lang="ar-DZ" sz="2000" dirty="0" smtClean="0"/>
              <a:t>بأنها’’</a:t>
            </a:r>
            <a:r>
              <a:rPr lang="fr-FR" sz="2000" dirty="0" smtClean="0"/>
              <a:t> </a:t>
            </a:r>
            <a:r>
              <a:rPr lang="ar-DZ" sz="2000" dirty="0" smtClean="0"/>
              <a:t>الخبرات </a:t>
            </a:r>
            <a:r>
              <a:rPr lang="ar-DZ" sz="2000" dirty="0"/>
              <a:t>والتجارب المحفوظة في الكتب، والوثائق أو أية </a:t>
            </a:r>
            <a:r>
              <a:rPr lang="ar-DZ" sz="2000" dirty="0" smtClean="0"/>
              <a:t>وسيلة أخرى</a:t>
            </a:r>
            <a:r>
              <a:rPr lang="ar-DZ" sz="2000" dirty="0"/>
              <a:t>، </a:t>
            </a:r>
            <a:r>
              <a:rPr lang="ar-DZ" sz="2000" dirty="0" smtClean="0"/>
              <a:t>سواء كانت </a:t>
            </a:r>
            <a:r>
              <a:rPr lang="ar-DZ" sz="2000" dirty="0"/>
              <a:t>مطبوعة أو الكترونية، وهذا النوع من المعرفة من السهل الحصول عليه والتلفظ </a:t>
            </a:r>
            <a:r>
              <a:rPr lang="ar-DZ" sz="2000" dirty="0" smtClean="0"/>
              <a:t>به بوضوح ونشره«</a:t>
            </a:r>
          </a:p>
          <a:p>
            <a:pPr algn="just" rtl="1"/>
            <a:r>
              <a:rPr lang="ar-DZ" sz="2000" u="sng" dirty="0">
                <a:effectLst>
                  <a:outerShdw blurRad="38100" dist="38100" dir="2700000" algn="tl">
                    <a:srgbClr val="000000">
                      <a:alpha val="43137"/>
                    </a:srgbClr>
                  </a:outerShdw>
                </a:effectLst>
              </a:rPr>
              <a:t>ب- المعرفة الضمنية: </a:t>
            </a:r>
            <a:r>
              <a:rPr lang="ar-DZ" sz="2000" dirty="0"/>
              <a:t>وهي "المعرفة غير الرسمية (الذاتية) والمعبر عنها بالطرق النوعية والحدسية </a:t>
            </a:r>
            <a:r>
              <a:rPr lang="ar-DZ" sz="2000" dirty="0" smtClean="0"/>
              <a:t>غير القابلة </a:t>
            </a:r>
            <a:r>
              <a:rPr lang="ar-DZ" sz="2000" dirty="0"/>
              <a:t>للنقل والتعليم، والتي يمكن إيجادها في عمل الأفراد، وهي الأساس في القدرة على </a:t>
            </a:r>
            <a:r>
              <a:rPr lang="ar-DZ" sz="2000" dirty="0" smtClean="0"/>
              <a:t>إنشاء المعرفة</a:t>
            </a:r>
            <a:r>
              <a:rPr lang="ar-DZ" sz="2000" dirty="0"/>
              <a:t>، ومن الممكن الوصول إليها عبر الاستعلام والمناقشة، وتجرى الخطوة الأولى للوصول إليها </a:t>
            </a:r>
            <a:r>
              <a:rPr lang="ar-DZ" sz="2000" dirty="0" smtClean="0"/>
              <a:t>بان تعرف </a:t>
            </a:r>
            <a:r>
              <a:rPr lang="ar-DZ" sz="2000" dirty="0"/>
              <a:t>أولا، ومن ثم يتم وضعها ثم نقلها </a:t>
            </a:r>
            <a:r>
              <a:rPr lang="ar-DZ" sz="2000" dirty="0" smtClean="0"/>
              <a:t>وتدوينها«</a:t>
            </a:r>
          </a:p>
          <a:p>
            <a:pPr algn="just" rtl="1"/>
            <a:r>
              <a:rPr lang="ar-DZ" sz="2000" dirty="0"/>
              <a:t>هي المعرفة المخزنة "في عقول العاملين عليها ويمكن الوصول إليها ولكن بشكل غير مباشر، </a:t>
            </a:r>
            <a:r>
              <a:rPr lang="ar-DZ" sz="2000" dirty="0" smtClean="0"/>
              <a:t>من خلال </a:t>
            </a:r>
            <a:r>
              <a:rPr lang="ar-DZ" sz="2000" dirty="0"/>
              <a:t>استخدام أساليب الاستنباط المعرفي وملاحظة السلوك، حيث يمكن الوصول إليها </a:t>
            </a:r>
            <a:r>
              <a:rPr lang="ar-DZ" sz="2000" dirty="0" smtClean="0"/>
              <a:t>وتعلمها’’</a:t>
            </a:r>
            <a:endParaRPr lang="ar-DZ" sz="2000" dirty="0"/>
          </a:p>
          <a:p>
            <a:pPr algn="r" rtl="1"/>
            <a:r>
              <a:rPr lang="ar-DZ" sz="2000" dirty="0"/>
              <a:t>ولقد أكد </a:t>
            </a:r>
            <a:r>
              <a:rPr lang="ar-DZ" sz="2000" dirty="0" smtClean="0"/>
              <a:t>(</a:t>
            </a:r>
            <a:r>
              <a:rPr lang="fr-FR" sz="2000" dirty="0" err="1" smtClean="0"/>
              <a:t>Grundstein</a:t>
            </a:r>
            <a:r>
              <a:rPr lang="ar-DZ" sz="2000" dirty="0" smtClean="0"/>
              <a:t>)</a:t>
            </a:r>
            <a:r>
              <a:rPr lang="fr-FR" sz="2000" dirty="0" smtClean="0"/>
              <a:t> </a:t>
            </a:r>
            <a:r>
              <a:rPr lang="ar-DZ" sz="2000" dirty="0" smtClean="0"/>
              <a:t>على </a:t>
            </a:r>
            <a:r>
              <a:rPr lang="ar-DZ" sz="2000" dirty="0"/>
              <a:t>أهمية المعرفة الضمنية لاعتبارات هي:</a:t>
            </a:r>
          </a:p>
          <a:p>
            <a:pPr algn="r" rtl="1"/>
            <a:r>
              <a:rPr lang="ar-DZ" sz="2000" dirty="0"/>
              <a:t>- تبادل المعرفة يتم بالتفاعل المتميز الحاصل بين الأفراد.</a:t>
            </a:r>
          </a:p>
          <a:p>
            <a:pPr algn="r" rtl="1"/>
            <a:r>
              <a:rPr lang="ar-DZ" sz="2000" dirty="0"/>
              <a:t>- تحويل المعرفة الضمنية إلى معرفة صريحة يساهم في توسيع حقل المعرفة، حيث يتضح أن هذا </a:t>
            </a:r>
            <a:r>
              <a:rPr lang="ar-DZ" sz="2000" dirty="0" smtClean="0"/>
              <a:t>النوع من </a:t>
            </a:r>
            <a:r>
              <a:rPr lang="ar-DZ" sz="2000" dirty="0"/>
              <a:t>المعرفة يعمل على إنشاء ميزات تنافسية وهذا يتطلب ضرورة الحصول عليه </a:t>
            </a:r>
            <a:r>
              <a:rPr lang="ar-DZ" sz="2000" dirty="0" err="1"/>
              <a:t>رسملته</a:t>
            </a:r>
            <a:r>
              <a:rPr lang="ar-DZ" sz="2000" dirty="0"/>
              <a:t> ونشره </a:t>
            </a:r>
            <a:r>
              <a:rPr lang="ar-DZ" sz="2000" dirty="0" smtClean="0"/>
              <a:t>في المؤسسة.</a:t>
            </a:r>
          </a:p>
          <a:p>
            <a:pPr algn="r" rtl="1"/>
            <a:endParaRPr lang="fr-FR" sz="2000" dirty="0"/>
          </a:p>
        </p:txBody>
      </p:sp>
    </p:spTree>
    <p:extLst>
      <p:ext uri="{BB962C8B-B14F-4D97-AF65-F5344CB8AC3E}">
        <p14:creationId xmlns:p14="http://schemas.microsoft.com/office/powerpoint/2010/main" val="3758025204"/>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28725" y="455950"/>
            <a:ext cx="10963275" cy="1323439"/>
          </a:xfrm>
          <a:prstGeom prst="rect">
            <a:avLst/>
          </a:prstGeom>
        </p:spPr>
        <p:txBody>
          <a:bodyPr wrap="square">
            <a:spAutoFit/>
          </a:bodyPr>
          <a:lstStyle/>
          <a:p>
            <a:pPr algn="just" rtl="1"/>
            <a:r>
              <a:rPr lang="ar-DZ" sz="2000" dirty="0"/>
              <a:t>- العناصر المكونة لأبعاد الكفاءة تكون مستويات متكاملة بحيث المرور إلى مستوى أعلى لا </a:t>
            </a:r>
            <a:r>
              <a:rPr lang="ar-DZ" sz="2000" dirty="0" smtClean="0"/>
              <a:t>يتحقق إلا </a:t>
            </a:r>
            <a:r>
              <a:rPr lang="ar-DZ" sz="2000" dirty="0"/>
              <a:t>بالتحكم في المستوى الأدنى، بمعنى الوصول إلى المعرفة العملية يفرض التحكم في المعرفة النظرية،</a:t>
            </a:r>
          </a:p>
          <a:p>
            <a:pPr algn="just" rtl="1"/>
            <a:r>
              <a:rPr lang="ar-DZ" sz="2000" dirty="0"/>
              <a:t>وبلوغ المعرفة السلوكية يتطلب التحكم في المعرفة النظرية والعملية، بحيث تتفاعل المعرفة الضمنية</a:t>
            </a:r>
          </a:p>
          <a:p>
            <a:pPr algn="just" rtl="1"/>
            <a:r>
              <a:rPr lang="ar-DZ" sz="2000" dirty="0"/>
              <a:t>والصريحة وتنشئ </a:t>
            </a:r>
            <a:r>
              <a:rPr lang="ar-DZ" sz="2000" dirty="0" smtClean="0"/>
              <a:t>القيمة.</a:t>
            </a:r>
            <a:endParaRPr lang="fr-FR" sz="2000" dirty="0"/>
          </a:p>
        </p:txBody>
      </p:sp>
      <p:sp>
        <p:nvSpPr>
          <p:cNvPr id="8" name="Rectangle 7"/>
          <p:cNvSpPr/>
          <p:nvPr/>
        </p:nvSpPr>
        <p:spPr>
          <a:xfrm>
            <a:off x="5672138" y="1958458"/>
            <a:ext cx="6354707" cy="523220"/>
          </a:xfrm>
          <a:prstGeom prst="rect">
            <a:avLst/>
          </a:prstGeom>
        </p:spPr>
        <p:txBody>
          <a:bodyPr wrap="square">
            <a:spAutoFit/>
          </a:bodyPr>
          <a:lstStyle/>
          <a:p>
            <a:pPr algn="just" rtl="1"/>
            <a:r>
              <a:rPr lang="ar-DZ" sz="2800" b="1" u="sng" dirty="0" smtClean="0">
                <a:effectLst>
                  <a:outerShdw blurRad="38100" dist="38100" dir="2700000" algn="tl">
                    <a:srgbClr val="000000">
                      <a:alpha val="43137"/>
                    </a:srgbClr>
                  </a:outerShdw>
                </a:effectLst>
              </a:rPr>
              <a:t>رابعا: </a:t>
            </a:r>
            <a:r>
              <a:rPr lang="ar-DZ" sz="2800" b="1" u="sng" dirty="0">
                <a:effectLst>
                  <a:outerShdw blurRad="38100" dist="38100" dir="2700000" algn="tl">
                    <a:srgbClr val="000000">
                      <a:alpha val="43137"/>
                    </a:srgbClr>
                  </a:outerShdw>
                </a:effectLst>
              </a:rPr>
              <a:t>خصائص الكفاءات</a:t>
            </a:r>
            <a:r>
              <a:rPr lang="ar-DZ" sz="2800" b="1" u="sng" dirty="0" smtClean="0">
                <a:effectLst>
                  <a:outerShdw blurRad="38100" dist="38100" dir="2700000" algn="tl">
                    <a:srgbClr val="000000">
                      <a:alpha val="43137"/>
                    </a:srgbClr>
                  </a:outerShdw>
                </a:effectLst>
              </a:rPr>
              <a:t>:</a:t>
            </a:r>
            <a:endParaRPr lang="fr-FR" sz="2400" dirty="0"/>
          </a:p>
        </p:txBody>
      </p:sp>
      <p:pic>
        <p:nvPicPr>
          <p:cNvPr id="10" name="Imag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1600" y="2481678"/>
            <a:ext cx="10820400" cy="4376321"/>
          </a:xfrm>
          <a:prstGeom prst="rect">
            <a:avLst/>
          </a:prstGeom>
        </p:spPr>
      </p:pic>
    </p:spTree>
    <p:extLst>
      <p:ext uri="{BB962C8B-B14F-4D97-AF65-F5344CB8AC3E}">
        <p14:creationId xmlns:p14="http://schemas.microsoft.com/office/powerpoint/2010/main" val="13499558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3467100" y="257175"/>
            <a:ext cx="8610600" cy="523220"/>
          </a:xfrm>
          <a:prstGeom prst="rect">
            <a:avLst/>
          </a:prstGeom>
        </p:spPr>
        <p:txBody>
          <a:bodyPr wrap="square">
            <a:spAutoFit/>
          </a:bodyPr>
          <a:lstStyle/>
          <a:p>
            <a:pPr algn="just" rtl="1"/>
            <a:r>
              <a:rPr lang="ar-DZ" sz="2800" b="1" u="sng" dirty="0" smtClean="0">
                <a:effectLst>
                  <a:outerShdw blurRad="38100" dist="38100" dir="2700000" algn="tl">
                    <a:srgbClr val="000000">
                      <a:alpha val="43137"/>
                    </a:srgbClr>
                  </a:outerShdw>
                </a:effectLst>
              </a:rPr>
              <a:t>خامسا: مستويات </a:t>
            </a:r>
            <a:r>
              <a:rPr lang="ar-DZ" sz="2800" b="1" u="sng" dirty="0">
                <a:effectLst>
                  <a:outerShdw blurRad="38100" dist="38100" dir="2700000" algn="tl">
                    <a:srgbClr val="000000">
                      <a:alpha val="43137"/>
                    </a:srgbClr>
                  </a:outerShdw>
                </a:effectLst>
              </a:rPr>
              <a:t>الكفاءات</a:t>
            </a:r>
            <a:r>
              <a:rPr lang="ar-DZ" sz="2800" b="1" u="sng" dirty="0" smtClean="0">
                <a:effectLst>
                  <a:outerShdw blurRad="38100" dist="38100" dir="2700000" algn="tl">
                    <a:srgbClr val="000000">
                      <a:alpha val="43137"/>
                    </a:srgbClr>
                  </a:outerShdw>
                </a:effectLst>
              </a:rPr>
              <a:t>:</a:t>
            </a:r>
            <a:endParaRPr lang="fr-FR" sz="2400" dirty="0"/>
          </a:p>
        </p:txBody>
      </p:sp>
      <p:sp>
        <p:nvSpPr>
          <p:cNvPr id="7" name="Rectangle 6"/>
          <p:cNvSpPr/>
          <p:nvPr/>
        </p:nvSpPr>
        <p:spPr>
          <a:xfrm>
            <a:off x="1300163" y="913150"/>
            <a:ext cx="10777538" cy="5016758"/>
          </a:xfrm>
          <a:prstGeom prst="rect">
            <a:avLst/>
          </a:prstGeom>
        </p:spPr>
        <p:txBody>
          <a:bodyPr wrap="square">
            <a:spAutoFit/>
          </a:bodyPr>
          <a:lstStyle/>
          <a:p>
            <a:pPr algn="just" rtl="1"/>
            <a:r>
              <a:rPr lang="ar-DZ" sz="2000" dirty="0" smtClean="0"/>
              <a:t>الكفاءة </a:t>
            </a:r>
            <a:r>
              <a:rPr lang="ar-DZ" sz="2000" dirty="0"/>
              <a:t>تنتج عن تجميع وتراكم العديد من العناصر وهي:</a:t>
            </a:r>
          </a:p>
          <a:p>
            <a:pPr algn="just" rtl="1"/>
            <a:r>
              <a:rPr lang="ar-DZ" sz="2000" b="1" u="sng" dirty="0"/>
              <a:t>1- البيانات: </a:t>
            </a:r>
            <a:r>
              <a:rPr lang="ar-DZ" sz="2000" dirty="0"/>
              <a:t>البيانات </a:t>
            </a:r>
            <a:r>
              <a:rPr lang="ar-DZ" sz="2000" dirty="0" smtClean="0"/>
              <a:t>تعرف</a:t>
            </a:r>
            <a:r>
              <a:rPr lang="fr-FR" sz="2000" dirty="0" smtClean="0"/>
              <a:t>" </a:t>
            </a:r>
            <a:r>
              <a:rPr lang="ar-DZ" sz="2000" dirty="0"/>
              <a:t>المادة الخام أو الحقائق المتعلقة بالأحداث والتي يمكن </a:t>
            </a:r>
            <a:r>
              <a:rPr lang="ar-DZ" sz="2000" dirty="0" smtClean="0"/>
              <a:t>التعرف عليها </a:t>
            </a:r>
            <a:r>
              <a:rPr lang="ar-DZ" sz="2000" dirty="0"/>
              <a:t>وقياسها، وهذه الحقائق غالبا ما تكون مستقلة عن بعضها، بمعنى أننا غير قادرين </a:t>
            </a:r>
            <a:r>
              <a:rPr lang="ar-DZ" sz="2000" dirty="0" smtClean="0"/>
              <a:t>على الاستفادة </a:t>
            </a:r>
            <a:r>
              <a:rPr lang="ar-DZ" sz="2000" dirty="0"/>
              <a:t>منها </a:t>
            </a:r>
            <a:r>
              <a:rPr lang="ar-DZ" sz="2000" dirty="0" smtClean="0"/>
              <a:t>استفادة كاملة</a:t>
            </a:r>
            <a:r>
              <a:rPr lang="ar-DZ" sz="2000" dirty="0"/>
              <a:t>، ولكن عندما تجهز هذه البيانات وتنظم وتصبح في الإمكان </a:t>
            </a:r>
            <a:r>
              <a:rPr lang="ar-DZ" sz="2000" dirty="0" smtClean="0"/>
              <a:t>الاستفادة منها في المجالات الإدارية تصبح معلومات.</a:t>
            </a:r>
            <a:endParaRPr lang="ar-DZ" sz="2000" dirty="0"/>
          </a:p>
          <a:p>
            <a:pPr algn="just" rtl="1"/>
            <a:r>
              <a:rPr lang="ar-DZ" sz="2000" b="1" u="sng" dirty="0"/>
              <a:t>2- المعلومات: </a:t>
            </a:r>
            <a:r>
              <a:rPr lang="ar-DZ" sz="2000" dirty="0"/>
              <a:t>هي "ناتج معالجة البيانات تحليلا أو تركيبا لاستخلاص ما تتضمنه هذه البيانات، أو تشير إليه من مؤشرات وعلاقات ومقارنات وموازنات ومعدلات وغيرها</a:t>
            </a:r>
            <a:r>
              <a:rPr lang="ar-DZ" sz="2000" dirty="0" smtClean="0"/>
              <a:t>"، </a:t>
            </a:r>
            <a:r>
              <a:rPr lang="ar-DZ" sz="2000" dirty="0"/>
              <a:t>وتتميز المعلومات </a:t>
            </a:r>
            <a:r>
              <a:rPr lang="ar-DZ" sz="2000" dirty="0" smtClean="0"/>
              <a:t>بخصائص هامة كونها</a:t>
            </a:r>
            <a:r>
              <a:rPr lang="fr-FR" sz="2000" dirty="0" smtClean="0"/>
              <a:t> </a:t>
            </a:r>
            <a:r>
              <a:rPr lang="ar-DZ" sz="2000" dirty="0"/>
              <a:t>تستخدم في عملية اتخاذ القرارات وحتى تكون المعلومات فعالة يجب أن تحمل الخصائص </a:t>
            </a:r>
            <a:r>
              <a:rPr lang="ar-DZ" sz="2000" dirty="0" smtClean="0"/>
              <a:t>التالية:</a:t>
            </a:r>
          </a:p>
          <a:p>
            <a:pPr marL="342900" indent="-342900" algn="just" rtl="1">
              <a:buFontTx/>
              <a:buChar char="-"/>
            </a:pPr>
            <a:r>
              <a:rPr lang="ar-DZ" sz="2000" b="1" u="sng" dirty="0" smtClean="0"/>
              <a:t>التوقيت </a:t>
            </a:r>
            <a:r>
              <a:rPr lang="ar-DZ" sz="2000" b="1" u="sng" dirty="0"/>
              <a:t>السليم </a:t>
            </a:r>
            <a:r>
              <a:rPr lang="fr-FR" sz="2000" dirty="0" smtClean="0"/>
              <a:t>: </a:t>
            </a:r>
            <a:r>
              <a:rPr lang="ar-DZ" sz="2000" dirty="0"/>
              <a:t>بمعنى أن تصل المعلومات التي تحتاجها </a:t>
            </a:r>
            <a:r>
              <a:rPr lang="ar-DZ" sz="2000" dirty="0" smtClean="0"/>
              <a:t>الإدارة  اتخاذ قراراتها في </a:t>
            </a:r>
            <a:r>
              <a:rPr lang="ar-DZ" sz="2000" dirty="0"/>
              <a:t>الوقت المناسب</a:t>
            </a:r>
            <a:r>
              <a:rPr lang="ar-DZ" sz="2000" dirty="0" smtClean="0"/>
              <a:t>.</a:t>
            </a:r>
          </a:p>
          <a:p>
            <a:pPr marL="342900" indent="-342900" algn="just" rtl="1">
              <a:buFontTx/>
              <a:buChar char="-"/>
            </a:pPr>
            <a:r>
              <a:rPr lang="ar-DZ" sz="2000" b="1" u="sng" dirty="0"/>
              <a:t>الدقة </a:t>
            </a:r>
            <a:r>
              <a:rPr lang="fr-FR" sz="2000" dirty="0" smtClean="0"/>
              <a:t>: </a:t>
            </a:r>
            <a:r>
              <a:rPr lang="ar-DZ" sz="2000" dirty="0"/>
              <a:t>أي أن تكون المعلومات صحيحة وتصف الأشياء أو الموضوعات بدقة </a:t>
            </a:r>
            <a:r>
              <a:rPr lang="ar-DZ" sz="2000" dirty="0" smtClean="0"/>
              <a:t>لا يرقى </a:t>
            </a:r>
            <a:r>
              <a:rPr lang="ar-DZ" sz="2000" dirty="0"/>
              <a:t>إليها الشك أو احتمالية إعطاء أكثر من </a:t>
            </a:r>
            <a:r>
              <a:rPr lang="ar-DZ" sz="2000" dirty="0" smtClean="0"/>
              <a:t>معنى.</a:t>
            </a:r>
          </a:p>
          <a:p>
            <a:pPr marL="342900" indent="-342900" algn="just" rtl="1">
              <a:buFontTx/>
              <a:buChar char="-"/>
            </a:pPr>
            <a:r>
              <a:rPr lang="ar-DZ" sz="2000" b="1" u="sng" dirty="0" smtClean="0"/>
              <a:t>الملائمة</a:t>
            </a:r>
            <a:r>
              <a:rPr lang="fr-FR" sz="2000" b="1" u="sng" dirty="0" smtClean="0"/>
              <a:t>: </a:t>
            </a:r>
            <a:r>
              <a:rPr lang="ar-DZ" sz="2000" dirty="0"/>
              <a:t>أي أن </a:t>
            </a:r>
            <a:r>
              <a:rPr lang="ar-DZ" sz="2000" dirty="0" err="1" smtClean="0"/>
              <a:t>تتلائم</a:t>
            </a:r>
            <a:r>
              <a:rPr lang="ar-DZ" sz="2000" dirty="0" smtClean="0"/>
              <a:t> </a:t>
            </a:r>
            <a:r>
              <a:rPr lang="ar-DZ" sz="2000" dirty="0"/>
              <a:t>أو تطابق المعلومات الاحتياجات الفعلية للمدير</a:t>
            </a:r>
            <a:r>
              <a:rPr lang="ar-DZ" sz="2000" dirty="0" smtClean="0"/>
              <a:t>.</a:t>
            </a:r>
          </a:p>
          <a:p>
            <a:pPr marL="342900" indent="-342900" algn="just" rtl="1">
              <a:buFontTx/>
              <a:buChar char="-"/>
            </a:pPr>
            <a:r>
              <a:rPr lang="ar-DZ" sz="2000" dirty="0" smtClean="0"/>
              <a:t>ا</a:t>
            </a:r>
            <a:r>
              <a:rPr lang="ar-DZ" sz="2000" b="1" u="sng" dirty="0" smtClean="0"/>
              <a:t>لشمول</a:t>
            </a:r>
            <a:r>
              <a:rPr lang="fr-FR" sz="2000" dirty="0" smtClean="0"/>
              <a:t>: </a:t>
            </a:r>
            <a:r>
              <a:rPr lang="ar-DZ" sz="2000" dirty="0"/>
              <a:t>أي إتباع مجال المعلومات بدرجة تساعد المدير على وضوح </a:t>
            </a:r>
            <a:r>
              <a:rPr lang="ar-DZ" sz="2000" dirty="0" smtClean="0"/>
              <a:t>الرؤية عند </a:t>
            </a:r>
            <a:r>
              <a:rPr lang="ar-DZ" sz="2000" dirty="0"/>
              <a:t>اتخاذ القرارات</a:t>
            </a:r>
            <a:r>
              <a:rPr lang="ar-DZ" sz="2000" dirty="0" smtClean="0"/>
              <a:t>.</a:t>
            </a:r>
          </a:p>
          <a:p>
            <a:pPr marL="342900" indent="-342900" algn="just" rtl="1">
              <a:buFontTx/>
              <a:buChar char="-"/>
            </a:pPr>
            <a:r>
              <a:rPr lang="ar-DZ" sz="2000" dirty="0"/>
              <a:t>بالإمكان </a:t>
            </a:r>
            <a:r>
              <a:rPr lang="ar-DZ" sz="2000" dirty="0" err="1"/>
              <a:t>قرائتها</a:t>
            </a:r>
            <a:r>
              <a:rPr lang="ar-DZ" sz="2000" dirty="0"/>
              <a:t> </a:t>
            </a:r>
            <a:r>
              <a:rPr lang="ar-DZ" sz="2000" dirty="0" smtClean="0"/>
              <a:t>: أن </a:t>
            </a:r>
            <a:r>
              <a:rPr lang="ar-DZ" sz="2000" dirty="0"/>
              <a:t>يكون بالإمكان </a:t>
            </a:r>
            <a:r>
              <a:rPr lang="ar-DZ" sz="2000" dirty="0" err="1"/>
              <a:t>قرائتها</a:t>
            </a:r>
            <a:r>
              <a:rPr lang="ar-DZ" sz="2000" dirty="0"/>
              <a:t> وتقديمها بطريقة يسهل فهمها</a:t>
            </a:r>
            <a:r>
              <a:rPr lang="ar-DZ" sz="2000" dirty="0" smtClean="0"/>
              <a:t>.</a:t>
            </a:r>
          </a:p>
          <a:p>
            <a:pPr marL="342900" indent="-342900" algn="just" rtl="1">
              <a:buFontTx/>
              <a:buChar char="-"/>
            </a:pPr>
            <a:endParaRPr lang="fr-FR" sz="2000" dirty="0"/>
          </a:p>
        </p:txBody>
      </p:sp>
    </p:spTree>
    <p:extLst>
      <p:ext uri="{BB962C8B-B14F-4D97-AF65-F5344CB8AC3E}">
        <p14:creationId xmlns:p14="http://schemas.microsoft.com/office/powerpoint/2010/main" val="2891490500"/>
      </p:ext>
    </p:extLst>
  </p:cSld>
  <p:clrMapOvr>
    <a:masterClrMapping/>
  </p:clrMapOvr>
  <p:transition spd="slow">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00138" y="340489"/>
            <a:ext cx="11091863" cy="5324535"/>
          </a:xfrm>
          <a:prstGeom prst="rect">
            <a:avLst/>
          </a:prstGeom>
        </p:spPr>
        <p:txBody>
          <a:bodyPr wrap="square">
            <a:spAutoFit/>
          </a:bodyPr>
          <a:lstStyle/>
          <a:p>
            <a:pPr algn="just" rtl="1"/>
            <a:r>
              <a:rPr lang="ar-DZ" sz="2000" b="1" u="sng" dirty="0"/>
              <a:t>3- المعرفة: </a:t>
            </a:r>
            <a:r>
              <a:rPr lang="ar-DZ" sz="2000" dirty="0"/>
              <a:t>المعرفة بإطارها الشامل هي "كل ما يتحقق ويحصل عليه الإنسان بحواسه </a:t>
            </a:r>
            <a:r>
              <a:rPr lang="ar-DZ" sz="2000" dirty="0" smtClean="0"/>
              <a:t>وحدسه وبحثه </a:t>
            </a:r>
            <a:r>
              <a:rPr lang="ar-DZ" sz="2000" dirty="0"/>
              <a:t>من معان أو مفاهيم أو تصورات أو أفكار أو ملاحظات ومشاهدات أو خبرات أو </a:t>
            </a:r>
            <a:r>
              <a:rPr lang="ar-DZ" sz="2000" dirty="0" smtClean="0"/>
              <a:t>الهامات وتجارب </a:t>
            </a:r>
            <a:r>
              <a:rPr lang="ar-DZ" sz="2000" dirty="0"/>
              <a:t>روحية</a:t>
            </a:r>
            <a:r>
              <a:rPr lang="ar-DZ" sz="2000" dirty="0" smtClean="0"/>
              <a:t>، كل </a:t>
            </a:r>
            <a:r>
              <a:rPr lang="ar-DZ" sz="2000" dirty="0"/>
              <a:t>ذلك لإشباع الشغف الفطري للاستطلاع وتحقيق الرغبة في فهم ما يحيطه </a:t>
            </a:r>
            <a:r>
              <a:rPr lang="ar-DZ" sz="2000" dirty="0" smtClean="0"/>
              <a:t>من عوالم« ، </a:t>
            </a:r>
            <a:r>
              <a:rPr lang="ar-DZ" sz="2000" dirty="0"/>
              <a:t>بحيث نجد أن البيانات هيكل ما نجمعه والمعرفة هي التي "تساعدنا على اتخاذ </a:t>
            </a:r>
            <a:r>
              <a:rPr lang="ar-DZ" sz="2000" dirty="0" smtClean="0"/>
              <a:t>القرارات </a:t>
            </a:r>
            <a:r>
              <a:rPr lang="ar-DZ" sz="2000" dirty="0"/>
              <a:t>الجيدة. والمؤسسات تكون معرفتها من خلال توظيف التراكم المعرفي </a:t>
            </a:r>
            <a:r>
              <a:rPr lang="ar-DZ" sz="2000" dirty="0" smtClean="0"/>
              <a:t>الموجود فيها </a:t>
            </a:r>
            <a:r>
              <a:rPr lang="ar-DZ" sz="2000" dirty="0"/>
              <a:t>والموجه لتكوين معرفة جديدة أو الاستفادة من مجمل تفاعلات أصحاب المعرفة داخل </a:t>
            </a:r>
            <a:r>
              <a:rPr lang="ar-DZ" sz="2000" dirty="0" smtClean="0"/>
              <a:t>المؤسسة وأسواقها </a:t>
            </a:r>
            <a:r>
              <a:rPr lang="ar-DZ" sz="2000" dirty="0"/>
              <a:t>وبيئتها التنافسية لابتكار معرفة جديدة غير مسبوقة لإنشاء </a:t>
            </a:r>
            <a:r>
              <a:rPr lang="ar-DZ" sz="2000" dirty="0" smtClean="0"/>
              <a:t>القيم.</a:t>
            </a:r>
          </a:p>
          <a:p>
            <a:pPr algn="just" rtl="1"/>
            <a:r>
              <a:rPr lang="ar-DZ" sz="2000" dirty="0"/>
              <a:t>وتصبح المعرفة ذات قيمة عالية إذا بنيت على المشاركة بالمعرفة بين العاملين داخل المؤسسة ومع الزبائن والمستفيدين في البيئة الخارجية، لان عدم استغلالها لا يزيد من قيمتها في المؤسسة وينجم عنه تعطيل لكل حركات النمو والتطور والابتكار من خلال البحث الجاد </a:t>
            </a:r>
            <a:r>
              <a:rPr lang="ar-DZ" sz="2000" dirty="0" smtClean="0"/>
              <a:t>عن كل </a:t>
            </a:r>
            <a:r>
              <a:rPr lang="ar-DZ" sz="2000" dirty="0"/>
              <a:t>ما هو جديد ومبدع </a:t>
            </a:r>
            <a:r>
              <a:rPr lang="ar-DZ" sz="2000" dirty="0" smtClean="0"/>
              <a:t>.</a:t>
            </a:r>
          </a:p>
          <a:p>
            <a:pPr algn="just" rtl="1"/>
            <a:endParaRPr lang="ar-DZ" sz="2000" dirty="0"/>
          </a:p>
          <a:p>
            <a:pPr algn="just" rtl="1"/>
            <a:r>
              <a:rPr lang="ar-DZ" sz="2000" b="1" u="sng" dirty="0"/>
              <a:t>4 الخبرة: </a:t>
            </a:r>
            <a:r>
              <a:rPr lang="ar-DZ" sz="2000" dirty="0"/>
              <a:t>وهي الممارسة الحقيقية والفعلية للعمل طوال فترة زمنية، والذي ينتج عنه المعرفة الدقيقة عن</a:t>
            </a:r>
          </a:p>
          <a:p>
            <a:pPr algn="just" rtl="1"/>
            <a:r>
              <a:rPr lang="ar-DZ" sz="2000" dirty="0"/>
              <a:t>العمل نتيجة ممارسته لعمله</a:t>
            </a:r>
            <a:r>
              <a:rPr lang="ar-DZ" sz="2000" dirty="0" smtClean="0"/>
              <a:t>.</a:t>
            </a:r>
          </a:p>
          <a:p>
            <a:pPr algn="just" rtl="1"/>
            <a:r>
              <a:rPr lang="ar-DZ" sz="2000" dirty="0"/>
              <a:t>وفي الأخير نجد بان الفرق بين المعلومات والمعرفة يكمن "في أن المعلومات هي بيانات منظمة ومرتبة </a:t>
            </a:r>
            <a:r>
              <a:rPr lang="ar-DZ" sz="2000" dirty="0" smtClean="0"/>
              <a:t>لتلبية احتياجات معينة، اما المعرفة فهي ما يفهمه الناس من المعلومات و كيفية </a:t>
            </a:r>
            <a:r>
              <a:rPr lang="ar-DZ" sz="2000" dirty="0" err="1" smtClean="0"/>
              <a:t>الاستفادتهم</a:t>
            </a:r>
            <a:r>
              <a:rPr lang="ar-DZ" sz="2000" dirty="0" smtClean="0"/>
              <a:t> منها.</a:t>
            </a:r>
            <a:endParaRPr lang="ar-DZ" sz="2000" dirty="0"/>
          </a:p>
          <a:p>
            <a:pPr algn="just" rtl="1"/>
            <a:r>
              <a:rPr lang="ar-DZ" sz="2000" dirty="0"/>
              <a:t>والمعرفة ليس لها قيمة إذا لم تستثمر وتحول إلى قيمة وثروة عندما يجري تطبيقها، وتتميز المعرفة بوصفها</a:t>
            </a:r>
          </a:p>
          <a:p>
            <a:pPr algn="just" rtl="1"/>
            <a:r>
              <a:rPr lang="ar-DZ" sz="2000" dirty="0"/>
              <a:t>موردا إنسانيا </a:t>
            </a:r>
            <a:r>
              <a:rPr lang="ar-DZ" sz="2000" dirty="0" smtClean="0"/>
              <a:t>في كفاءة </a:t>
            </a:r>
            <a:r>
              <a:rPr lang="ar-DZ" sz="2000" dirty="0"/>
              <a:t>فاعليتها عن الموارد المادية </a:t>
            </a:r>
            <a:r>
              <a:rPr lang="ar-DZ" sz="2000" dirty="0" smtClean="0"/>
              <a:t>.</a:t>
            </a:r>
            <a:endParaRPr lang="fr-FR" sz="2000" dirty="0"/>
          </a:p>
        </p:txBody>
      </p:sp>
    </p:spTree>
    <p:extLst>
      <p:ext uri="{BB962C8B-B14F-4D97-AF65-F5344CB8AC3E}">
        <p14:creationId xmlns:p14="http://schemas.microsoft.com/office/powerpoint/2010/main" val="375105981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3216</TotalTime>
  <Words>1292</Words>
  <Application>Microsoft Office PowerPoint</Application>
  <PresentationFormat>Grand écran</PresentationFormat>
  <Paragraphs>55</Paragraphs>
  <Slides>9</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9</vt:i4>
      </vt:variant>
    </vt:vector>
  </HeadingPairs>
  <TitlesOfParts>
    <vt:vector size="17" baseType="lpstr">
      <vt:lpstr>Arial</vt:lpstr>
      <vt:lpstr>Calibri</vt:lpstr>
      <vt:lpstr>Century Gothic</vt:lpstr>
      <vt:lpstr>Sakkal Majalla</vt:lpstr>
      <vt:lpstr>Tahoma</vt:lpstr>
      <vt:lpstr>Wingdings</vt:lpstr>
      <vt:lpstr>Wingdings 3</vt:lpstr>
      <vt:lpstr>Brin</vt:lpstr>
      <vt:lpstr>المفاهيم الأساسية للكفاءات</vt:lpstr>
      <vt:lpstr>1- تمهيد: </vt:lpstr>
      <vt:lpstr>ثانيا: أبعاد الكفاءة</vt:lpstr>
      <vt:lpstr>Présentation PowerPoint</vt:lpstr>
      <vt:lpstr>Présentation PowerPoint</vt:lpstr>
      <vt:lpstr>Présentation PowerPoint</vt:lpstr>
      <vt:lpstr>Présentation PowerPoint</vt:lpstr>
      <vt:lpstr>خامسا: مستويات الكفاءات:</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PRO</dc:creator>
  <cp:lastModifiedBy>HALIM</cp:lastModifiedBy>
  <cp:revision>117</cp:revision>
  <dcterms:created xsi:type="dcterms:W3CDTF">2021-01-27T17:03:08Z</dcterms:created>
  <dcterms:modified xsi:type="dcterms:W3CDTF">2024-10-08T23:26:36Z</dcterms:modified>
</cp:coreProperties>
</file>