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86" r:id="rId3"/>
    <p:sldId id="267" r:id="rId4"/>
    <p:sldId id="268" r:id="rId5"/>
    <p:sldId id="269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9270-8412-427F-BD84-AA03E878ED7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1D5F-6EFC-4563-8562-D65FFC180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1D5F-6EFC-4563-8562-D65FFC1803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7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7D3CA-B2BE-4DBF-B299-890FCC1CB48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2F4E4-B52A-CCA7-1943-A7C5F8EB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92" y="-49986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  Of  Mohammed Khider -Biskra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Economic Sciences, Commercial Sciences and Management Sciences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Management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D3D3E8-5580-FA50-7750-9E5314ADDC16}"/>
              </a:ext>
            </a:extLst>
          </p:cNvPr>
          <p:cNvSpPr txBox="1"/>
          <p:nvPr/>
        </p:nvSpPr>
        <p:spPr>
          <a:xfrm>
            <a:off x="4107215" y="3931899"/>
            <a:ext cx="36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Dr. ABDAOUI Nawal</a:t>
            </a:r>
            <a:endParaRPr lang="en-US" sz="2000" b="1" dirty="0"/>
          </a:p>
          <a:p>
            <a:pPr algn="ctr"/>
            <a:r>
              <a:rPr lang="en-US" sz="2000" b="1" dirty="0"/>
              <a:t>nawal.abdaoui@univ-biskra.dz</a:t>
            </a:r>
            <a:endParaRPr lang="fr-FR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169F63-E88C-FD18-8865-75518D9B00DF}"/>
              </a:ext>
            </a:extLst>
          </p:cNvPr>
          <p:cNvSpPr/>
          <p:nvPr/>
        </p:nvSpPr>
        <p:spPr>
          <a:xfrm>
            <a:off x="2725962" y="2531516"/>
            <a:ext cx="6577516" cy="13849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20D68-2420-77E0-BD53-4B6924DD3587}"/>
              </a:ext>
            </a:extLst>
          </p:cNvPr>
          <p:cNvSpPr txBox="1"/>
          <p:nvPr/>
        </p:nvSpPr>
        <p:spPr>
          <a:xfrm>
            <a:off x="2987040" y="2727026"/>
            <a:ext cx="5740169" cy="16158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fr-FR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CONFLICT MANAGEMENT</a:t>
            </a:r>
          </a:p>
          <a:p>
            <a:endParaRPr lang="en-US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2E6C5-F0E8-BAD4-22F8-6737CC5F1CF5}"/>
              </a:ext>
            </a:extLst>
          </p:cNvPr>
          <p:cNvSpPr txBox="1"/>
          <p:nvPr/>
        </p:nvSpPr>
        <p:spPr>
          <a:xfrm>
            <a:off x="4409440" y="5433704"/>
            <a:ext cx="3166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Academic Year</a:t>
            </a:r>
          </a:p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BCD-9744-D6BD-C8F3-FCECF2A6C511}"/>
              </a:ext>
            </a:extLst>
          </p:cNvPr>
          <p:cNvSpPr txBox="1"/>
          <p:nvPr/>
        </p:nvSpPr>
        <p:spPr>
          <a:xfrm>
            <a:off x="859124" y="2300683"/>
            <a:ext cx="202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Lecture n°7:</a:t>
            </a:r>
          </a:p>
        </p:txBody>
      </p:sp>
    </p:spTree>
    <p:extLst>
      <p:ext uri="{BB962C8B-B14F-4D97-AF65-F5344CB8AC3E}">
        <p14:creationId xmlns:p14="http://schemas.microsoft.com/office/powerpoint/2010/main" val="156889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F3A9519-60DD-C7B8-E893-41D506F861A7}"/>
              </a:ext>
            </a:extLst>
          </p:cNvPr>
          <p:cNvSpPr txBox="1"/>
          <p:nvPr/>
        </p:nvSpPr>
        <p:spPr>
          <a:xfrm>
            <a:off x="1971925" y="2686704"/>
            <a:ext cx="2378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Loss of empathy</a:t>
            </a:r>
            <a:endParaRPr lang="en-US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4AE0D9B-172A-37CB-D820-01CE19C6E285}"/>
              </a:ext>
            </a:extLst>
          </p:cNvPr>
          <p:cNvSpPr txBox="1"/>
          <p:nvPr/>
        </p:nvSpPr>
        <p:spPr>
          <a:xfrm>
            <a:off x="1117599" y="3709631"/>
            <a:ext cx="4590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Rivalry is bigger than cooperation</a:t>
            </a:r>
            <a:endParaRPr lang="en-US" sz="2400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E1773EA-CADA-B9E3-D2D8-B4C883863E5A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3- No more words but action</a:t>
            </a:r>
            <a:endParaRPr lang="en-US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1131E5-619D-03CD-04F3-F0A7512E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30" y="487680"/>
            <a:ext cx="5292162" cy="58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0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078712-5471-23ED-D11B-5BC98AE55EDF}"/>
              </a:ext>
            </a:extLst>
          </p:cNvPr>
          <p:cNvSpPr txBox="1"/>
          <p:nvPr/>
        </p:nvSpPr>
        <p:spPr>
          <a:xfrm>
            <a:off x="2428240" y="2365047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coalition</a:t>
            </a:r>
            <a:endParaRPr lang="en-US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69BFED-13DF-9066-8317-5420CFD777D1}"/>
              </a:ext>
            </a:extLst>
          </p:cNvPr>
          <p:cNvSpPr txBox="1"/>
          <p:nvPr/>
        </p:nvSpPr>
        <p:spPr>
          <a:xfrm>
            <a:off x="1652775" y="3873192"/>
            <a:ext cx="317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Remarkable prejudices</a:t>
            </a:r>
            <a:endParaRPr lang="en-US" sz="2400" b="1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D47B630-3B5D-CE0B-1FE5-1CC851DBC1B6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4- Images and group building</a:t>
            </a:r>
            <a:endParaRPr lang="en-US" sz="2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A7B5A7-825A-7ADF-4082-9B698D14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518160"/>
            <a:ext cx="507277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A873A7A-453A-EC97-4E67-9B0E1676BA99}"/>
              </a:ext>
            </a:extLst>
          </p:cNvPr>
          <p:cNvSpPr txBox="1"/>
          <p:nvPr/>
        </p:nvSpPr>
        <p:spPr>
          <a:xfrm>
            <a:off x="1032701" y="2690277"/>
            <a:ext cx="441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Unmasking the other direct and </a:t>
            </a:r>
          </a:p>
          <a:p>
            <a:r>
              <a:rPr lang="fr-FR" sz="2400" b="1" dirty="0"/>
              <a:t>            public attacks</a:t>
            </a:r>
            <a:endParaRPr lang="en-US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F947CC-6A9E-7CFD-952B-2B986A66B499}"/>
              </a:ext>
            </a:extLst>
          </p:cNvPr>
          <p:cNvSpPr txBox="1"/>
          <p:nvPr/>
        </p:nvSpPr>
        <p:spPr>
          <a:xfrm>
            <a:off x="1781207" y="4202718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Disgust and banning</a:t>
            </a:r>
            <a:endParaRPr lang="en-US" sz="2400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23388C5-9771-EB93-2647-5DF70DC6ED32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5- loss of face</a:t>
            </a:r>
            <a:endParaRPr lang="en-US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9EAE35-2E12-B8C6-5049-8B437825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60" y="497840"/>
            <a:ext cx="4792979" cy="57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8B615E-82CC-34A1-3B6E-7AD091B92B61}"/>
              </a:ext>
            </a:extLst>
          </p:cNvPr>
          <p:cNvSpPr txBox="1"/>
          <p:nvPr/>
        </p:nvSpPr>
        <p:spPr>
          <a:xfrm>
            <a:off x="1056640" y="2672080"/>
            <a:ext cx="4899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Spiral of threats and counter-threats</a:t>
            </a:r>
            <a:endParaRPr lang="en-US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709361-B276-7BCF-19E9-A582719EDEA4}"/>
              </a:ext>
            </a:extLst>
          </p:cNvPr>
          <p:cNvSpPr txBox="1"/>
          <p:nvPr/>
        </p:nvSpPr>
        <p:spPr>
          <a:xfrm>
            <a:off x="2364700" y="379699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acceleration</a:t>
            </a:r>
            <a:endParaRPr lang="en-US" sz="2400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6AEC15B-FCA7-45FC-8D46-3E26E0A55B36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6- Strategy of threatening</a:t>
            </a:r>
            <a:endParaRPr lang="en-US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E9CC5F-CB54-529C-12CD-52831E915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22" y="508000"/>
            <a:ext cx="502573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42B61E-4248-D962-82B6-305182719C9D}"/>
              </a:ext>
            </a:extLst>
          </p:cNvPr>
          <p:cNvSpPr txBox="1"/>
          <p:nvPr/>
        </p:nvSpPr>
        <p:spPr>
          <a:xfrm>
            <a:off x="1117600" y="2941936"/>
            <a:ext cx="476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Human being are becoming things</a:t>
            </a:r>
            <a:endParaRPr lang="en-US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2E89B8-ABC3-7F7C-C34E-F41E936797AC}"/>
              </a:ext>
            </a:extLst>
          </p:cNvPr>
          <p:cNvSpPr txBox="1"/>
          <p:nvPr/>
        </p:nvSpPr>
        <p:spPr>
          <a:xfrm>
            <a:off x="1117600" y="4171296"/>
            <a:ext cx="4682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Morals are becoming upside down</a:t>
            </a:r>
            <a:endParaRPr lang="en-US" sz="2400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772034A-4351-B803-3857-AADAEF3F4FBF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7- limited destruction</a:t>
            </a:r>
            <a:endParaRPr lang="en-US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B819C9-0661-2552-DE5E-EBE8DC35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375" y="538481"/>
            <a:ext cx="5184534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8078CCE-74D4-8E1F-C6E9-E7B2DA4BA854}"/>
              </a:ext>
            </a:extLst>
          </p:cNvPr>
          <p:cNvSpPr txBox="1"/>
          <p:nvPr/>
        </p:nvSpPr>
        <p:spPr>
          <a:xfrm>
            <a:off x="873760" y="3028741"/>
            <a:ext cx="5344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Complete destrucion: physical, mental, </a:t>
            </a:r>
          </a:p>
          <a:p>
            <a:r>
              <a:rPr lang="fr-FR" sz="2400" b="1" dirty="0"/>
              <a:t>     spiritual, social and economical</a:t>
            </a:r>
            <a:endParaRPr lang="en-US" sz="2400" b="1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8102376-81B2-E54F-0373-DC5E1E2B2C5D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8- Fragmentation</a:t>
            </a:r>
            <a:endParaRPr lang="en-US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69C88F-C884-8924-A13F-5C0096D07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70" y="533400"/>
            <a:ext cx="51845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E275F5E-B30D-A67B-4901-60533C0F877E}"/>
              </a:ext>
            </a:extLst>
          </p:cNvPr>
          <p:cNvSpPr txBox="1"/>
          <p:nvPr/>
        </p:nvSpPr>
        <p:spPr>
          <a:xfrm>
            <a:off x="1901464" y="2435442"/>
            <a:ext cx="2682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Total confrontation</a:t>
            </a:r>
          </a:p>
          <a:p>
            <a:r>
              <a:rPr lang="fr-FR" sz="2400" b="1" dirty="0"/>
              <a:t>      No way back</a:t>
            </a:r>
            <a:endParaRPr lang="en-US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F1F3E4-57D3-7E83-2E39-A9E576C29454}"/>
              </a:ext>
            </a:extLst>
          </p:cNvPr>
          <p:cNvSpPr txBox="1"/>
          <p:nvPr/>
        </p:nvSpPr>
        <p:spPr>
          <a:xfrm>
            <a:off x="1298574" y="4175760"/>
            <a:ext cx="398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Destruction is out  of control</a:t>
            </a:r>
            <a:endParaRPr lang="en-US" sz="2400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9846863-5F18-5FE8-E59F-D71D32F611AA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9- Together </a:t>
            </a:r>
            <a:r>
              <a:rPr lang="fr-FR" sz="2400" b="1" dirty="0" err="1"/>
              <a:t>into</a:t>
            </a:r>
            <a:r>
              <a:rPr lang="fr-FR" sz="2400" b="1" dirty="0"/>
              <a:t> the abyss</a:t>
            </a:r>
            <a:endParaRPr lang="en-US" sz="24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4A6770-5A6B-32DA-A583-C7007F91C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73" y="538480"/>
            <a:ext cx="5184532" cy="58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7C869D-A397-562F-0C14-3015C09F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7680"/>
            <a:ext cx="112471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793B914-CFA9-2472-77CF-9F8450C9C963}"/>
              </a:ext>
            </a:extLst>
          </p:cNvPr>
          <p:cNvSpPr txBox="1"/>
          <p:nvPr/>
        </p:nvSpPr>
        <p:spPr>
          <a:xfrm>
            <a:off x="1036320" y="2174683"/>
            <a:ext cx="9946640" cy="3256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	Conflict, like change, will always occur given the dynamics of human interactions.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	It will occur between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family members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workers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colleagues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supervisors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boards of management 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in our work or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play environments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between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organizations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 and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within organizations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	Why this? Because we all have different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interests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goals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perceptions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viewpoints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,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values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 and </a:t>
            </a:r>
            <a:r>
              <a:rPr lang="en-US" sz="2400" b="1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experiences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1CA05A3-4937-DB7A-E6BB-38537DE34522}"/>
              </a:ext>
            </a:extLst>
          </p:cNvPr>
          <p:cNvSpPr/>
          <p:nvPr/>
        </p:nvSpPr>
        <p:spPr>
          <a:xfrm>
            <a:off x="731520" y="812800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Introduction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6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959869-ADAD-0484-44FF-2F806D18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839152"/>
            <a:ext cx="9763125" cy="5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8A48EFA4-6247-9C61-6478-E675499E9279}"/>
              </a:ext>
            </a:extLst>
          </p:cNvPr>
          <p:cNvSpPr/>
          <p:nvPr/>
        </p:nvSpPr>
        <p:spPr>
          <a:xfrm>
            <a:off x="731520" y="812800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What is conflict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039862-CA9C-0556-818D-90D09A094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0" y="812800"/>
            <a:ext cx="3810000" cy="48361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948ED5-D7E6-4E98-452F-6A84A8B3E832}"/>
              </a:ext>
            </a:extLst>
          </p:cNvPr>
          <p:cNvSpPr txBox="1"/>
          <p:nvPr/>
        </p:nvSpPr>
        <p:spPr>
          <a:xfrm>
            <a:off x="853440" y="2081195"/>
            <a:ext cx="709168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An issue between two or more parties who have (or think they have) incompatible goals or ideas. Conflicts may involve deep-rooted moral or value differences, or can be about who dominates whom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D3834F-8C35-EFEC-364D-348824B27781}"/>
              </a:ext>
            </a:extLst>
          </p:cNvPr>
          <p:cNvSpPr txBox="1"/>
          <p:nvPr/>
        </p:nvSpPr>
        <p:spPr>
          <a:xfrm>
            <a:off x="731520" y="4182242"/>
            <a:ext cx="773176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paradox of conflict is that it is both the force that can tear relationships apart and the force that binds them together, meaning that they can be either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or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unhealthy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destructive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3133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4EA90D70-FB3D-97C2-4E71-99A8481BB650}"/>
              </a:ext>
            </a:extLst>
          </p:cNvPr>
          <p:cNvSpPr/>
          <p:nvPr/>
        </p:nvSpPr>
        <p:spPr>
          <a:xfrm>
            <a:off x="731520" y="812800"/>
            <a:ext cx="4917440" cy="1148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kern="100" dirty="0">
                <a:effectLst/>
                <a:latin typeface="Blackadder ITC" panose="04020505051007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Burning and frozen conflicts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5E56BC-721A-F97D-756E-6F82DAF2074A}"/>
              </a:ext>
            </a:extLst>
          </p:cNvPr>
          <p:cNvSpPr txBox="1"/>
          <p:nvPr/>
        </p:nvSpPr>
        <p:spPr>
          <a:xfrm>
            <a:off x="756920" y="2074378"/>
            <a:ext cx="10678160" cy="135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It’s hardly possible to constructively work towards the resolution of a conflict, when conflecting parties are either screaming at each other or not talking at all. In the first case, the conflict is too ”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hot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” and in the second is too “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cold</a:t>
            </a:r>
            <a:r>
              <a:rPr lang="en-US" sz="2400" kern="100" dirty="0">
                <a:effectLst/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”.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11B095-ACA3-890A-3688-58C6C9C10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0" y="3818973"/>
            <a:ext cx="9916160" cy="22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045F2E-ABF1-E6C4-6846-E73EE070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797560"/>
            <a:ext cx="1055370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06313EB-7A7A-E4D5-78E8-E44A034ABFB6}"/>
              </a:ext>
            </a:extLst>
          </p:cNvPr>
          <p:cNvSpPr txBox="1"/>
          <p:nvPr/>
        </p:nvSpPr>
        <p:spPr>
          <a:xfrm>
            <a:off x="726440" y="1482890"/>
            <a:ext cx="10739120" cy="194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	The nine stages of conflict escalation were developed in the 1980s by Australian professor Friedrick Glasl. The uninterrupted escalation of a conflict can pull us down as into quicksand, and if there is no turning point, we will end in the abyss.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	At every stage, the dynamic of a conflict can escalate further when there is no conscious causing or moment of awareness and reflection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171CCC9-E084-B285-5462-631181DCE34D}"/>
              </a:ext>
            </a:extLst>
          </p:cNvPr>
          <p:cNvSpPr/>
          <p:nvPr/>
        </p:nvSpPr>
        <p:spPr>
          <a:xfrm>
            <a:off x="553720" y="599440"/>
            <a:ext cx="4968240" cy="8229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>
                <a:latin typeface="Blackadder ITC" panose="04020505051007020D02" pitchFamily="82" charset="0"/>
                <a:cs typeface="Arial" panose="020B0604020202020204" pitchFamily="34" charset="0"/>
              </a:rPr>
              <a:t>Escalation of conflict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F27D00-5B0B-BE40-849B-5C5EBC7B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" y="3429000"/>
            <a:ext cx="11181080" cy="28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7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DBF13D-7E02-051F-6C49-4A71C736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446" y="675958"/>
            <a:ext cx="5927348" cy="550608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BBE6EC8-1993-BC25-9596-7527059BC5A4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1- Hardening of Positions</a:t>
            </a:r>
            <a:endParaRPr lang="en-US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3295F8-33B5-A2C9-9D2A-6E9EA13F58ED}"/>
              </a:ext>
            </a:extLst>
          </p:cNvPr>
          <p:cNvSpPr txBox="1"/>
          <p:nvPr/>
        </p:nvSpPr>
        <p:spPr>
          <a:xfrm>
            <a:off x="1249680" y="2834640"/>
            <a:ext cx="294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Tensions and clashes</a:t>
            </a:r>
            <a:endParaRPr lang="en-US" sz="24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83657D-A0C4-A79B-CC27-B6CB2040C27A}"/>
              </a:ext>
            </a:extLst>
          </p:cNvPr>
          <p:cNvSpPr txBox="1"/>
          <p:nvPr/>
        </p:nvSpPr>
        <p:spPr>
          <a:xfrm>
            <a:off x="650239" y="4171296"/>
            <a:ext cx="471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Cooperation is bigger than rivalry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908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A7F1984-D9B9-716C-697C-CAAC89B285A3}"/>
              </a:ext>
            </a:extLst>
          </p:cNvPr>
          <p:cNvSpPr txBox="1"/>
          <p:nvPr/>
        </p:nvSpPr>
        <p:spPr>
          <a:xfrm>
            <a:off x="1281657" y="2397760"/>
            <a:ext cx="4553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Polarisation in feeling, thinking </a:t>
            </a:r>
          </a:p>
          <a:p>
            <a:r>
              <a:rPr lang="fr-FR" sz="2400" b="1" dirty="0"/>
              <a:t>and acting</a:t>
            </a:r>
            <a:endParaRPr lang="en-US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CC96CA-375F-0845-168F-FE382A680F63}"/>
              </a:ext>
            </a:extLst>
          </p:cNvPr>
          <p:cNvSpPr txBox="1"/>
          <p:nvPr/>
        </p:nvSpPr>
        <p:spPr>
          <a:xfrm>
            <a:off x="1483360" y="4235103"/>
            <a:ext cx="277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Willing to dominate</a:t>
            </a:r>
            <a:endParaRPr lang="en-US" sz="2400" b="1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E664B63-B5B6-1E6E-40FB-3F5A19E2C626}"/>
              </a:ext>
            </a:extLst>
          </p:cNvPr>
          <p:cNvSpPr/>
          <p:nvPr/>
        </p:nvSpPr>
        <p:spPr>
          <a:xfrm>
            <a:off x="650239" y="675958"/>
            <a:ext cx="5184533" cy="11020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2- Debates and Polemics</a:t>
            </a:r>
            <a:endParaRPr lang="en-US" sz="24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5E62C7-968F-7FAF-CED5-2FEC4CB55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92" y="548640"/>
            <a:ext cx="5161840" cy="57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28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737</TotalTime>
  <Words>436</Words>
  <Application>Microsoft Office PowerPoint</Application>
  <PresentationFormat>Grand écran</PresentationFormat>
  <Paragraphs>53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Andalus</vt:lpstr>
      <vt:lpstr>Arial</vt:lpstr>
      <vt:lpstr>Baskerville Old Face</vt:lpstr>
      <vt:lpstr>Blackadder ITC</vt:lpstr>
      <vt:lpstr>Calibri</vt:lpstr>
      <vt:lpstr>Garamond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Nx Tech</dc:creator>
  <cp:lastModifiedBy>Nx Tech</cp:lastModifiedBy>
  <cp:revision>43</cp:revision>
  <dcterms:created xsi:type="dcterms:W3CDTF">2025-01-30T08:41:06Z</dcterms:created>
  <dcterms:modified xsi:type="dcterms:W3CDTF">2025-04-10T07:40:54Z</dcterms:modified>
</cp:coreProperties>
</file>